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 r:id="rId5"/>
    <p:sldId id="281" r:id="rId6"/>
    <p:sldId id="280" r:id="rId7"/>
    <p:sldId id="285" r:id="rId8"/>
    <p:sldId id="283" r:id="rId9"/>
    <p:sldId id="284" r:id="rId10"/>
    <p:sldId id="258" r:id="rId11"/>
    <p:sldId id="268" r:id="rId12"/>
    <p:sldId id="272" r:id="rId13"/>
    <p:sldId id="269" r:id="rId14"/>
    <p:sldId id="282" r:id="rId15"/>
    <p:sldId id="262" r:id="rId16"/>
    <p:sldId id="276" r:id="rId17"/>
    <p:sldId id="278" r:id="rId18"/>
    <p:sldId id="277" r:id="rId19"/>
    <p:sldId id="267" r:id="rId20"/>
    <p:sldId id="266" r:id="rId21"/>
    <p:sldId id="265" r:id="rId22"/>
    <p:sldId id="279" r:id="rId23"/>
    <p:sldId id="261" r:id="rId24"/>
    <p:sldId id="270" r:id="rId25"/>
    <p:sldId id="271" r:id="rId26"/>
    <p:sldId id="273" r:id="rId27"/>
    <p:sldId id="275" r:id="rId28"/>
    <p:sldId id="274" r:id="rId29"/>
    <p:sldId id="260" r:id="rId30"/>
    <p:sldId id="259"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7545" autoAdjust="0"/>
  </p:normalViewPr>
  <p:slideViewPr>
    <p:cSldViewPr snapToGrid="0">
      <p:cViewPr varScale="1">
        <p:scale>
          <a:sx n="109" d="100"/>
          <a:sy n="109" d="100"/>
        </p:scale>
        <p:origin x="2304" y="102"/>
      </p:cViewPr>
      <p:guideLst/>
    </p:cSldViewPr>
  </p:slideViewPr>
  <p:notesTextViewPr>
    <p:cViewPr>
      <p:scale>
        <a:sx n="1" d="1"/>
        <a:sy n="1" d="1"/>
      </p:scale>
      <p:origin x="0" y="0"/>
    </p:cViewPr>
  </p:notesTextViewPr>
  <p:sorterViewPr>
    <p:cViewPr>
      <p:scale>
        <a:sx n="66" d="100"/>
        <a:sy n="66" d="100"/>
      </p:scale>
      <p:origin x="0" y="-238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7269D8E-C1E1-4755-BC0F-E75FE555A446}" type="datetimeFigureOut">
              <a:rPr lang="en-US" smtClean="0"/>
              <a:t>10/22/2024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5B762CD-828E-41B7-898E-9CF6EB4BED0F}" type="slidenum">
              <a:rPr lang="en-US" smtClean="0"/>
              <a:t>‹#›</a:t>
            </a:fld>
            <a:endParaRPr lang="en-US"/>
          </a:p>
        </p:txBody>
      </p:sp>
    </p:spTree>
    <p:extLst>
      <p:ext uri="{BB962C8B-B14F-4D97-AF65-F5344CB8AC3E}">
        <p14:creationId xmlns:p14="http://schemas.microsoft.com/office/powerpoint/2010/main" val="2867911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Synonym" TargetMode="External"/><Relationship Id="rId3" Type="http://schemas.openxmlformats.org/officeDocument/2006/relationships/hyperlink" Target="https://en.wikipedia.org/wiki/Semantic_search#cite_note-1" TargetMode="External"/><Relationship Id="rId7" Type="http://schemas.openxmlformats.org/officeDocument/2006/relationships/hyperlink" Target="https://en.wikipedia.org/wiki/World_Wide_Web"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n.wikipedia.org/wiki/Context_(language_use)" TargetMode="External"/><Relationship Id="rId5" Type="http://schemas.openxmlformats.org/officeDocument/2006/relationships/hyperlink" Target="https://en.wikipedia.org/wiki/User_intent" TargetMode="External"/><Relationship Id="rId10" Type="http://schemas.openxmlformats.org/officeDocument/2006/relationships/hyperlink" Target="https://en.wikipedia.org/wiki/Natural_language" TargetMode="External"/><Relationship Id="rId4" Type="http://schemas.openxmlformats.org/officeDocument/2006/relationships/hyperlink" Target="https://en.wikipedia.org/wiki/Search_engine_technology" TargetMode="External"/><Relationship Id="rId9" Type="http://schemas.openxmlformats.org/officeDocument/2006/relationships/hyperlink" Target="https://en.wikipedia.org/wiki/Concep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B762CD-828E-41B7-898E-9CF6EB4BED0F}" type="slidenum">
              <a:rPr lang="en-US" smtClean="0"/>
              <a:t>1</a:t>
            </a:fld>
            <a:endParaRPr lang="en-US"/>
          </a:p>
        </p:txBody>
      </p:sp>
    </p:spTree>
    <p:extLst>
      <p:ext uri="{BB962C8B-B14F-4D97-AF65-F5344CB8AC3E}">
        <p14:creationId xmlns:p14="http://schemas.microsoft.com/office/powerpoint/2010/main" val="4146651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B762CD-828E-41B7-898E-9CF6EB4BED0F}" type="slidenum">
              <a:rPr lang="en-US" smtClean="0"/>
              <a:t>15</a:t>
            </a:fld>
            <a:endParaRPr lang="en-US"/>
          </a:p>
        </p:txBody>
      </p:sp>
    </p:spTree>
    <p:extLst>
      <p:ext uri="{BB962C8B-B14F-4D97-AF65-F5344CB8AC3E}">
        <p14:creationId xmlns:p14="http://schemas.microsoft.com/office/powerpoint/2010/main" val="1751443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62CD-828E-41B7-898E-9CF6EB4BED0F}" type="slidenum">
              <a:rPr lang="en-US" smtClean="0"/>
              <a:t>16</a:t>
            </a:fld>
            <a:endParaRPr lang="en-US"/>
          </a:p>
        </p:txBody>
      </p:sp>
    </p:spTree>
    <p:extLst>
      <p:ext uri="{BB962C8B-B14F-4D97-AF65-F5344CB8AC3E}">
        <p14:creationId xmlns:p14="http://schemas.microsoft.com/office/powerpoint/2010/main" val="1227020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62CD-828E-41B7-898E-9CF6EB4BED0F}" type="slidenum">
              <a:rPr lang="en-US" smtClean="0"/>
              <a:t>17</a:t>
            </a:fld>
            <a:endParaRPr lang="en-US"/>
          </a:p>
        </p:txBody>
      </p:sp>
    </p:spTree>
    <p:extLst>
      <p:ext uri="{BB962C8B-B14F-4D97-AF65-F5344CB8AC3E}">
        <p14:creationId xmlns:p14="http://schemas.microsoft.com/office/powerpoint/2010/main" val="754151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B762CD-828E-41B7-898E-9CF6EB4BED0F}" type="slidenum">
              <a:rPr lang="en-US" smtClean="0"/>
              <a:t>18</a:t>
            </a:fld>
            <a:endParaRPr lang="en-US"/>
          </a:p>
        </p:txBody>
      </p:sp>
    </p:spTree>
    <p:extLst>
      <p:ext uri="{BB962C8B-B14F-4D97-AF65-F5344CB8AC3E}">
        <p14:creationId xmlns:p14="http://schemas.microsoft.com/office/powerpoint/2010/main" val="2800468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B762CD-828E-41B7-898E-9CF6EB4BED0F}" type="slidenum">
              <a:rPr lang="en-US" smtClean="0"/>
              <a:t>19</a:t>
            </a:fld>
            <a:endParaRPr lang="en-US"/>
          </a:p>
        </p:txBody>
      </p:sp>
    </p:spTree>
    <p:extLst>
      <p:ext uri="{BB962C8B-B14F-4D97-AF65-F5344CB8AC3E}">
        <p14:creationId xmlns:p14="http://schemas.microsoft.com/office/powerpoint/2010/main" val="4125767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62CD-828E-41B7-898E-9CF6EB4BED0F}" type="slidenum">
              <a:rPr lang="en-US" smtClean="0"/>
              <a:t>20</a:t>
            </a:fld>
            <a:endParaRPr lang="en-US"/>
          </a:p>
        </p:txBody>
      </p:sp>
    </p:spTree>
    <p:extLst>
      <p:ext uri="{BB962C8B-B14F-4D97-AF65-F5344CB8AC3E}">
        <p14:creationId xmlns:p14="http://schemas.microsoft.com/office/powerpoint/2010/main" val="3506430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62CD-828E-41B7-898E-9CF6EB4BED0F}" type="slidenum">
              <a:rPr lang="en-US" smtClean="0"/>
              <a:t>21</a:t>
            </a:fld>
            <a:endParaRPr lang="en-US"/>
          </a:p>
        </p:txBody>
      </p:sp>
    </p:spTree>
    <p:extLst>
      <p:ext uri="{BB962C8B-B14F-4D97-AF65-F5344CB8AC3E}">
        <p14:creationId xmlns:p14="http://schemas.microsoft.com/office/powerpoint/2010/main" val="1936276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B762CD-828E-41B7-898E-9CF6EB4BED0F}" type="slidenum">
              <a:rPr lang="en-US" smtClean="0"/>
              <a:t>22</a:t>
            </a:fld>
            <a:endParaRPr lang="en-US"/>
          </a:p>
        </p:txBody>
      </p:sp>
    </p:spTree>
    <p:extLst>
      <p:ext uri="{BB962C8B-B14F-4D97-AF65-F5344CB8AC3E}">
        <p14:creationId xmlns:p14="http://schemas.microsoft.com/office/powerpoint/2010/main" val="437054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B762CD-828E-41B7-898E-9CF6EB4BED0F}" type="slidenum">
              <a:rPr lang="en-US" smtClean="0"/>
              <a:t>23</a:t>
            </a:fld>
            <a:endParaRPr lang="en-US"/>
          </a:p>
        </p:txBody>
      </p:sp>
    </p:spTree>
    <p:extLst>
      <p:ext uri="{BB962C8B-B14F-4D97-AF65-F5344CB8AC3E}">
        <p14:creationId xmlns:p14="http://schemas.microsoft.com/office/powerpoint/2010/main" val="993942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B762CD-828E-41B7-898E-9CF6EB4BED0F}" type="slidenum">
              <a:rPr lang="en-US" smtClean="0"/>
              <a:t>24</a:t>
            </a:fld>
            <a:endParaRPr lang="en-US"/>
          </a:p>
        </p:txBody>
      </p:sp>
    </p:spTree>
    <p:extLst>
      <p:ext uri="{BB962C8B-B14F-4D97-AF65-F5344CB8AC3E}">
        <p14:creationId xmlns:p14="http://schemas.microsoft.com/office/powerpoint/2010/main" val="539295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B762CD-828E-41B7-898E-9CF6EB4BED0F}" type="slidenum">
              <a:rPr lang="en-US" smtClean="0"/>
              <a:t>4</a:t>
            </a:fld>
            <a:endParaRPr lang="en-US"/>
          </a:p>
        </p:txBody>
      </p:sp>
    </p:spTree>
    <p:extLst>
      <p:ext uri="{BB962C8B-B14F-4D97-AF65-F5344CB8AC3E}">
        <p14:creationId xmlns:p14="http://schemas.microsoft.com/office/powerpoint/2010/main" val="4076724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B762CD-828E-41B7-898E-9CF6EB4BED0F}" type="slidenum">
              <a:rPr lang="en-US" smtClean="0"/>
              <a:t>25</a:t>
            </a:fld>
            <a:endParaRPr lang="en-US"/>
          </a:p>
        </p:txBody>
      </p:sp>
    </p:spTree>
    <p:extLst>
      <p:ext uri="{BB962C8B-B14F-4D97-AF65-F5344CB8AC3E}">
        <p14:creationId xmlns:p14="http://schemas.microsoft.com/office/powerpoint/2010/main" val="2154409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B762CD-828E-41B7-898E-9CF6EB4BED0F}" type="slidenum">
              <a:rPr lang="en-US" smtClean="0"/>
              <a:t>26</a:t>
            </a:fld>
            <a:endParaRPr lang="en-US"/>
          </a:p>
        </p:txBody>
      </p:sp>
    </p:spTree>
    <p:extLst>
      <p:ext uri="{BB962C8B-B14F-4D97-AF65-F5344CB8AC3E}">
        <p14:creationId xmlns:p14="http://schemas.microsoft.com/office/powerpoint/2010/main" val="4003299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fld id="{1EA14AFE-6C5B-4688-B3BE-66D1A5DAA8EE}" type="slidenum">
              <a:rPr lang="en-US">
                <a:solidFill>
                  <a:prstClr val="black"/>
                </a:solidFill>
                <a:latin typeface="Calibri" panose="020F0502020204030204"/>
              </a:rPr>
              <a:pPr defTabSz="931774"/>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3185727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Semantic search</a:t>
            </a:r>
            <a:r>
              <a:rPr lang="en-US" dirty="0"/>
              <a:t> denotes search with meaning, as distinguished from lexical search where the search engine looks for literal matches of the query words or variants of them, without understanding the overall meaning of the query.</a:t>
            </a:r>
            <a:r>
              <a:rPr lang="en-US" baseline="30000" dirty="0">
                <a:hlinkClick r:id="rId3"/>
              </a:rPr>
              <a:t>[1]</a:t>
            </a:r>
            <a:r>
              <a:rPr lang="en-US" dirty="0"/>
              <a:t> Semantic search seeks to improve </a:t>
            </a:r>
            <a:r>
              <a:rPr lang="en-US" dirty="0">
                <a:hlinkClick r:id="rId4" tooltip="Search engine technology"/>
              </a:rPr>
              <a:t>search</a:t>
            </a:r>
            <a:r>
              <a:rPr lang="en-US" dirty="0"/>
              <a:t> accuracy by understanding </a:t>
            </a:r>
            <a:r>
              <a:rPr lang="en-US" dirty="0">
                <a:hlinkClick r:id="rId5" tooltip="User intent"/>
              </a:rPr>
              <a:t>the searcher's intent</a:t>
            </a:r>
            <a:r>
              <a:rPr lang="en-US" dirty="0"/>
              <a:t> and the </a:t>
            </a:r>
            <a:r>
              <a:rPr lang="en-US" dirty="0">
                <a:hlinkClick r:id="rId6" tooltip="Context (language use)"/>
              </a:rPr>
              <a:t>contextual</a:t>
            </a:r>
            <a:r>
              <a:rPr lang="en-US" dirty="0"/>
              <a:t> meaning of terms as they appear in the searchable dataspace, whether on the </a:t>
            </a:r>
            <a:r>
              <a:rPr lang="en-US" dirty="0">
                <a:hlinkClick r:id="rId7" tooltip="World Wide Web"/>
              </a:rPr>
              <a:t>Web</a:t>
            </a:r>
            <a:r>
              <a:rPr lang="en-US" dirty="0"/>
              <a:t> or within a closed system, to generate more relevant results. Semantic search systems consider various points including context of search, location, intent, variation of words, </a:t>
            </a:r>
            <a:r>
              <a:rPr lang="en-US" dirty="0">
                <a:hlinkClick r:id="rId8" tooltip="Synonym"/>
              </a:rPr>
              <a:t>synonyms</a:t>
            </a:r>
            <a:r>
              <a:rPr lang="en-US" dirty="0"/>
              <a:t>, generalized and specialized queries, </a:t>
            </a:r>
            <a:r>
              <a:rPr lang="en-US" dirty="0">
                <a:hlinkClick r:id="rId9" tooltip="Concept"/>
              </a:rPr>
              <a:t>concept</a:t>
            </a:r>
            <a:r>
              <a:rPr lang="en-US" dirty="0"/>
              <a:t> matching and </a:t>
            </a:r>
            <a:r>
              <a:rPr lang="en-US" dirty="0">
                <a:hlinkClick r:id="rId10" tooltip="Natural language"/>
              </a:rPr>
              <a:t>natural language</a:t>
            </a:r>
            <a:r>
              <a:rPr lang="en-US" dirty="0"/>
              <a:t> queries to provide relevant search results.</a:t>
            </a:r>
          </a:p>
        </p:txBody>
      </p:sp>
      <p:sp>
        <p:nvSpPr>
          <p:cNvPr id="4" name="Slide Number Placeholder 3"/>
          <p:cNvSpPr>
            <a:spLocks noGrp="1"/>
          </p:cNvSpPr>
          <p:nvPr>
            <p:ph type="sldNum" sz="quarter" idx="10"/>
          </p:nvPr>
        </p:nvSpPr>
        <p:spPr/>
        <p:txBody>
          <a:bodyPr/>
          <a:lstStyle/>
          <a:p>
            <a:fld id="{65B762CD-828E-41B7-898E-9CF6EB4BED0F}" type="slidenum">
              <a:rPr lang="en-US" smtClean="0"/>
              <a:t>7</a:t>
            </a:fld>
            <a:endParaRPr lang="en-US"/>
          </a:p>
        </p:txBody>
      </p:sp>
    </p:spTree>
    <p:extLst>
      <p:ext uri="{BB962C8B-B14F-4D97-AF65-F5344CB8AC3E}">
        <p14:creationId xmlns:p14="http://schemas.microsoft.com/office/powerpoint/2010/main" val="297733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62CD-828E-41B7-898E-9CF6EB4BED0F}" type="slidenum">
              <a:rPr lang="en-US" smtClean="0"/>
              <a:t>8</a:t>
            </a:fld>
            <a:endParaRPr lang="en-US"/>
          </a:p>
        </p:txBody>
      </p:sp>
    </p:spTree>
    <p:extLst>
      <p:ext uri="{BB962C8B-B14F-4D97-AF65-F5344CB8AC3E}">
        <p14:creationId xmlns:p14="http://schemas.microsoft.com/office/powerpoint/2010/main" val="2525924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762CD-828E-41B7-898E-9CF6EB4BED0F}" type="slidenum">
              <a:rPr lang="en-US" smtClean="0"/>
              <a:t>9</a:t>
            </a:fld>
            <a:endParaRPr lang="en-US"/>
          </a:p>
        </p:txBody>
      </p:sp>
    </p:spTree>
    <p:extLst>
      <p:ext uri="{BB962C8B-B14F-4D97-AF65-F5344CB8AC3E}">
        <p14:creationId xmlns:p14="http://schemas.microsoft.com/office/powerpoint/2010/main" val="3434299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fields enhance searching by adding information about companies or subjects that are the focus of the article</a:t>
            </a:r>
          </a:p>
        </p:txBody>
      </p:sp>
      <p:sp>
        <p:nvSpPr>
          <p:cNvPr id="4" name="Slide Number Placeholder 3"/>
          <p:cNvSpPr>
            <a:spLocks noGrp="1"/>
          </p:cNvSpPr>
          <p:nvPr>
            <p:ph type="sldNum" sz="quarter" idx="10"/>
          </p:nvPr>
        </p:nvSpPr>
        <p:spPr/>
        <p:txBody>
          <a:bodyPr/>
          <a:lstStyle/>
          <a:p>
            <a:fld id="{65B762CD-828E-41B7-898E-9CF6EB4BED0F}" type="slidenum">
              <a:rPr lang="en-US" smtClean="0"/>
              <a:t>10</a:t>
            </a:fld>
            <a:endParaRPr lang="en-US"/>
          </a:p>
        </p:txBody>
      </p:sp>
    </p:spTree>
    <p:extLst>
      <p:ext uri="{BB962C8B-B14F-4D97-AF65-F5344CB8AC3E}">
        <p14:creationId xmlns:p14="http://schemas.microsoft.com/office/powerpoint/2010/main" val="2021012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fld id="{1EA14AFE-6C5B-4688-B3BE-66D1A5DAA8EE}" type="slidenum">
              <a:rPr lang="en-US">
                <a:solidFill>
                  <a:prstClr val="black"/>
                </a:solidFill>
                <a:latin typeface="Calibri" panose="020F0502020204030204"/>
              </a:rPr>
              <a:pPr defTabSz="931774"/>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4195061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B762CD-828E-41B7-898E-9CF6EB4BED0F}" type="slidenum">
              <a:rPr lang="en-US" smtClean="0"/>
              <a:t>13</a:t>
            </a:fld>
            <a:endParaRPr lang="en-US"/>
          </a:p>
        </p:txBody>
      </p:sp>
    </p:spTree>
    <p:extLst>
      <p:ext uri="{BB962C8B-B14F-4D97-AF65-F5344CB8AC3E}">
        <p14:creationId xmlns:p14="http://schemas.microsoft.com/office/powerpoint/2010/main" val="1715747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B762CD-828E-41B7-898E-9CF6EB4BED0F}" type="slidenum">
              <a:rPr lang="en-US" smtClean="0"/>
              <a:t>14</a:t>
            </a:fld>
            <a:endParaRPr lang="en-US"/>
          </a:p>
        </p:txBody>
      </p:sp>
    </p:spTree>
    <p:extLst>
      <p:ext uri="{BB962C8B-B14F-4D97-AF65-F5344CB8AC3E}">
        <p14:creationId xmlns:p14="http://schemas.microsoft.com/office/powerpoint/2010/main" val="612788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ECE64B2-77B6-400E-89E4-BA2A76A92EA0}"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0B9A2-5A9F-4E76-B822-F71054A4CD2E}" type="slidenum">
              <a:rPr lang="en-US" smtClean="0"/>
              <a:t>‹#›</a:t>
            </a:fld>
            <a:endParaRPr lang="en-US"/>
          </a:p>
        </p:txBody>
      </p:sp>
    </p:spTree>
    <p:extLst>
      <p:ext uri="{BB962C8B-B14F-4D97-AF65-F5344CB8AC3E}">
        <p14:creationId xmlns:p14="http://schemas.microsoft.com/office/powerpoint/2010/main" val="1474384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CE64B2-77B6-400E-89E4-BA2A76A92EA0}"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0B9A2-5A9F-4E76-B822-F71054A4CD2E}" type="slidenum">
              <a:rPr lang="en-US" smtClean="0"/>
              <a:t>‹#›</a:t>
            </a:fld>
            <a:endParaRPr lang="en-US"/>
          </a:p>
        </p:txBody>
      </p:sp>
    </p:spTree>
    <p:extLst>
      <p:ext uri="{BB962C8B-B14F-4D97-AF65-F5344CB8AC3E}">
        <p14:creationId xmlns:p14="http://schemas.microsoft.com/office/powerpoint/2010/main" val="4262884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CE64B2-77B6-400E-89E4-BA2A76A92EA0}"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0B9A2-5A9F-4E76-B822-F71054A4CD2E}" type="slidenum">
              <a:rPr lang="en-US" smtClean="0"/>
              <a:t>‹#›</a:t>
            </a:fld>
            <a:endParaRPr lang="en-US"/>
          </a:p>
        </p:txBody>
      </p:sp>
    </p:spTree>
    <p:extLst>
      <p:ext uri="{BB962C8B-B14F-4D97-AF65-F5344CB8AC3E}">
        <p14:creationId xmlns:p14="http://schemas.microsoft.com/office/powerpoint/2010/main" val="2530909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CE64B2-77B6-400E-89E4-BA2A76A92EA0}"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0B9A2-5A9F-4E76-B822-F71054A4CD2E}" type="slidenum">
              <a:rPr lang="en-US" smtClean="0"/>
              <a:t>‹#›</a:t>
            </a:fld>
            <a:endParaRPr lang="en-US"/>
          </a:p>
        </p:txBody>
      </p:sp>
    </p:spTree>
    <p:extLst>
      <p:ext uri="{BB962C8B-B14F-4D97-AF65-F5344CB8AC3E}">
        <p14:creationId xmlns:p14="http://schemas.microsoft.com/office/powerpoint/2010/main" val="1249412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CE64B2-77B6-400E-89E4-BA2A76A92EA0}"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0B9A2-5A9F-4E76-B822-F71054A4CD2E}" type="slidenum">
              <a:rPr lang="en-US" smtClean="0"/>
              <a:t>‹#›</a:t>
            </a:fld>
            <a:endParaRPr lang="en-US"/>
          </a:p>
        </p:txBody>
      </p:sp>
    </p:spTree>
    <p:extLst>
      <p:ext uri="{BB962C8B-B14F-4D97-AF65-F5344CB8AC3E}">
        <p14:creationId xmlns:p14="http://schemas.microsoft.com/office/powerpoint/2010/main" val="3278283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CE64B2-77B6-400E-89E4-BA2A76A92EA0}"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B0B9A2-5A9F-4E76-B822-F71054A4CD2E}" type="slidenum">
              <a:rPr lang="en-US" smtClean="0"/>
              <a:t>‹#›</a:t>
            </a:fld>
            <a:endParaRPr lang="en-US"/>
          </a:p>
        </p:txBody>
      </p:sp>
    </p:spTree>
    <p:extLst>
      <p:ext uri="{BB962C8B-B14F-4D97-AF65-F5344CB8AC3E}">
        <p14:creationId xmlns:p14="http://schemas.microsoft.com/office/powerpoint/2010/main" val="4092533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CE64B2-77B6-400E-89E4-BA2A76A92EA0}" type="datetimeFigureOut">
              <a:rPr lang="en-US" smtClean="0"/>
              <a:t>10/22/2024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B0B9A2-5A9F-4E76-B822-F71054A4CD2E}" type="slidenum">
              <a:rPr lang="en-US" smtClean="0"/>
              <a:t>‹#›</a:t>
            </a:fld>
            <a:endParaRPr lang="en-US"/>
          </a:p>
        </p:txBody>
      </p:sp>
    </p:spTree>
    <p:extLst>
      <p:ext uri="{BB962C8B-B14F-4D97-AF65-F5344CB8AC3E}">
        <p14:creationId xmlns:p14="http://schemas.microsoft.com/office/powerpoint/2010/main" val="2339791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CE64B2-77B6-400E-89E4-BA2A76A92EA0}" type="datetimeFigureOut">
              <a:rPr lang="en-US" smtClean="0"/>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B0B9A2-5A9F-4E76-B822-F71054A4CD2E}" type="slidenum">
              <a:rPr lang="en-US" smtClean="0"/>
              <a:t>‹#›</a:t>
            </a:fld>
            <a:endParaRPr lang="en-US"/>
          </a:p>
        </p:txBody>
      </p:sp>
    </p:spTree>
    <p:extLst>
      <p:ext uri="{BB962C8B-B14F-4D97-AF65-F5344CB8AC3E}">
        <p14:creationId xmlns:p14="http://schemas.microsoft.com/office/powerpoint/2010/main" val="1304042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CE64B2-77B6-400E-89E4-BA2A76A92EA0}" type="datetimeFigureOut">
              <a:rPr lang="en-US" smtClean="0"/>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B0B9A2-5A9F-4E76-B822-F71054A4CD2E}" type="slidenum">
              <a:rPr lang="en-US" smtClean="0"/>
              <a:t>‹#›</a:t>
            </a:fld>
            <a:endParaRPr lang="en-US"/>
          </a:p>
        </p:txBody>
      </p:sp>
    </p:spTree>
    <p:extLst>
      <p:ext uri="{BB962C8B-B14F-4D97-AF65-F5344CB8AC3E}">
        <p14:creationId xmlns:p14="http://schemas.microsoft.com/office/powerpoint/2010/main" val="2090148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ECE64B2-77B6-400E-89E4-BA2A76A92EA0}"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B0B9A2-5A9F-4E76-B822-F71054A4CD2E}" type="slidenum">
              <a:rPr lang="en-US" smtClean="0"/>
              <a:t>‹#›</a:t>
            </a:fld>
            <a:endParaRPr lang="en-US"/>
          </a:p>
        </p:txBody>
      </p:sp>
    </p:spTree>
    <p:extLst>
      <p:ext uri="{BB962C8B-B14F-4D97-AF65-F5344CB8AC3E}">
        <p14:creationId xmlns:p14="http://schemas.microsoft.com/office/powerpoint/2010/main" val="1901804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ECE64B2-77B6-400E-89E4-BA2A76A92EA0}"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B0B9A2-5A9F-4E76-B822-F71054A4CD2E}" type="slidenum">
              <a:rPr lang="en-US" smtClean="0"/>
              <a:t>‹#›</a:t>
            </a:fld>
            <a:endParaRPr lang="en-US"/>
          </a:p>
        </p:txBody>
      </p:sp>
    </p:spTree>
    <p:extLst>
      <p:ext uri="{BB962C8B-B14F-4D97-AF65-F5344CB8AC3E}">
        <p14:creationId xmlns:p14="http://schemas.microsoft.com/office/powerpoint/2010/main" val="4191656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CE64B2-77B6-400E-89E4-BA2A76A92EA0}" type="datetimeFigureOut">
              <a:rPr lang="en-US" smtClean="0"/>
              <a:t>10/22/2024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0B9A2-5A9F-4E76-B822-F71054A4CD2E}" type="slidenum">
              <a:rPr lang="en-US" smtClean="0"/>
              <a:t>‹#›</a:t>
            </a:fld>
            <a:endParaRPr lang="en-US"/>
          </a:p>
        </p:txBody>
      </p:sp>
    </p:spTree>
    <p:extLst>
      <p:ext uri="{BB962C8B-B14F-4D97-AF65-F5344CB8AC3E}">
        <p14:creationId xmlns:p14="http://schemas.microsoft.com/office/powerpoint/2010/main" val="694188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roberts@sfu.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n.wikipedia.org/wiki/Video_game_console#Overview_of_timeline" TargetMode="External"/><Relationship Id="rId1" Type="http://schemas.openxmlformats.org/officeDocument/2006/relationships/slideLayout" Target="../slideLayouts/slideLayout7.xml"/><Relationship Id="rId4" Type="http://schemas.openxmlformats.org/officeDocument/2006/relationships/hyperlink" Target="https://en.wikipedia.org/w/index.php?title=Video_game_console&amp;oldid=939970186"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CMNS 210: Media history</a:t>
            </a:r>
          </a:p>
        </p:txBody>
      </p:sp>
      <p:sp>
        <p:nvSpPr>
          <p:cNvPr id="3" name="Subtitle 2"/>
          <p:cNvSpPr>
            <a:spLocks noGrp="1"/>
          </p:cNvSpPr>
          <p:nvPr>
            <p:ph type="subTitle" idx="1"/>
          </p:nvPr>
        </p:nvSpPr>
        <p:spPr>
          <a:xfrm>
            <a:off x="1524000" y="3602038"/>
            <a:ext cx="9144000" cy="2253478"/>
          </a:xfrm>
        </p:spPr>
        <p:txBody>
          <a:bodyPr>
            <a:normAutofit fontScale="77500" lnSpcReduction="20000"/>
          </a:bodyPr>
          <a:lstStyle/>
          <a:p>
            <a:r>
              <a:rPr lang="en-US" sz="5200" dirty="0"/>
              <a:t>Searching for primary sources </a:t>
            </a:r>
          </a:p>
          <a:p>
            <a:r>
              <a:rPr lang="en-US" sz="5200" dirty="0"/>
              <a:t>(news, popular press)</a:t>
            </a:r>
          </a:p>
          <a:p>
            <a:endParaRPr lang="en-US" sz="3200" dirty="0"/>
          </a:p>
          <a:p>
            <a:pPr algn="r"/>
            <a:r>
              <a:rPr lang="en-US" sz="3200" dirty="0"/>
              <a:t>Sylvia Roberts </a:t>
            </a:r>
            <a:br>
              <a:rPr lang="en-US" sz="3200" dirty="0"/>
            </a:br>
            <a:r>
              <a:rPr lang="en-US" sz="3200" dirty="0">
                <a:hlinkClick r:id="rId3"/>
              </a:rPr>
              <a:t>sroberts@sfu.ca</a:t>
            </a:r>
            <a:endParaRPr lang="en-US" sz="3200" dirty="0"/>
          </a:p>
        </p:txBody>
      </p:sp>
    </p:spTree>
    <p:extLst>
      <p:ext uri="{BB962C8B-B14F-4D97-AF65-F5344CB8AC3E}">
        <p14:creationId xmlns:p14="http://schemas.microsoft.com/office/powerpoint/2010/main" val="2036353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A16110C-5707-496A-AC48-B08B2951214C}"/>
              </a:ext>
            </a:extLst>
          </p:cNvPr>
          <p:cNvSpPr/>
          <p:nvPr/>
        </p:nvSpPr>
        <p:spPr>
          <a:xfrm>
            <a:off x="212271" y="2073729"/>
            <a:ext cx="11119758" cy="391885"/>
          </a:xfrm>
          <a:prstGeom prst="roundRect">
            <a:avLst/>
          </a:prstGeom>
          <a:noFill/>
          <a:ln w="1905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36199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p:cNvPr>
          <p:cNvPicPr>
            <a:picLocks noChangeAspect="1"/>
          </p:cNvPicPr>
          <p:nvPr/>
        </p:nvPicPr>
        <p:blipFill>
          <a:blip r:embed="rId3"/>
          <a:stretch>
            <a:fillRect/>
          </a:stretch>
        </p:blipFill>
        <p:spPr>
          <a:xfrm>
            <a:off x="383026" y="527456"/>
            <a:ext cx="5486544" cy="4392414"/>
          </a:xfrm>
          <a:prstGeom prst="rect">
            <a:avLst/>
          </a:prstGeom>
        </p:spPr>
      </p:pic>
      <p:sp>
        <p:nvSpPr>
          <p:cNvPr id="6" name="TextBox 5"/>
          <p:cNvSpPr txBox="1"/>
          <p:nvPr/>
        </p:nvSpPr>
        <p:spPr>
          <a:xfrm>
            <a:off x="383026" y="4919870"/>
            <a:ext cx="5371731" cy="954107"/>
          </a:xfrm>
          <a:prstGeom prst="rect">
            <a:avLst/>
          </a:prstGeom>
          <a:noFill/>
        </p:spPr>
        <p:txBody>
          <a:bodyPr wrap="square" rtlCol="0">
            <a:spAutoFit/>
          </a:bodyPr>
          <a:lstStyle/>
          <a:p>
            <a:r>
              <a:rPr lang="en-US" sz="1400" dirty="0"/>
              <a:t>Wikipedia contributors. (2020, February 9). Video game console. In </a:t>
            </a:r>
            <a:r>
              <a:rPr lang="en-US" sz="1400" i="1" dirty="0"/>
              <a:t>Wikipedia, The Free Encyclopedia</a:t>
            </a:r>
            <a:r>
              <a:rPr lang="en-US" sz="1400" dirty="0"/>
              <a:t>. Retrieved February 10, 2020, from </a:t>
            </a:r>
            <a:r>
              <a:rPr lang="en-US" sz="1400" dirty="0">
                <a:hlinkClick r:id="rId4"/>
              </a:rPr>
              <a:t>https://en.wikipedia.org/w/index.php?title=Video_game_console&amp;oldid=939970186</a:t>
            </a:r>
            <a:endParaRPr lang="en-US" sz="1400" dirty="0"/>
          </a:p>
        </p:txBody>
      </p:sp>
      <p:sp>
        <p:nvSpPr>
          <p:cNvPr id="12" name="TextBox 11"/>
          <p:cNvSpPr txBox="1"/>
          <p:nvPr/>
        </p:nvSpPr>
        <p:spPr>
          <a:xfrm>
            <a:off x="6172200" y="1013791"/>
            <a:ext cx="5526157" cy="4801314"/>
          </a:xfrm>
          <a:prstGeom prst="rect">
            <a:avLst/>
          </a:prstGeom>
          <a:noFill/>
        </p:spPr>
        <p:txBody>
          <a:bodyPr wrap="square" rtlCol="0">
            <a:spAutoFit/>
          </a:bodyPr>
          <a:lstStyle/>
          <a:p>
            <a:r>
              <a:rPr lang="en-US" b="1" dirty="0"/>
              <a:t>SCOPE OF DATABASE:</a:t>
            </a:r>
          </a:p>
          <a:p>
            <a:pPr marL="285750" indent="-285750">
              <a:buFont typeface="Arial" panose="020B0604020202020204" pitchFamily="34" charset="0"/>
              <a:buChar char="•"/>
            </a:pPr>
            <a:r>
              <a:rPr lang="en-US" dirty="0"/>
              <a:t>Date range covered</a:t>
            </a:r>
          </a:p>
          <a:p>
            <a:pPr lvl="1"/>
            <a:r>
              <a:rPr lang="en-US" dirty="0"/>
              <a:t>New?  Popular? Change in use?</a:t>
            </a:r>
          </a:p>
          <a:p>
            <a:pPr marL="285750" indent="-285750">
              <a:buFont typeface="Arial" panose="020B0604020202020204" pitchFamily="34" charset="0"/>
              <a:buChar char="•"/>
            </a:pPr>
            <a:r>
              <a:rPr lang="en-US" dirty="0"/>
              <a:t>Geography </a:t>
            </a:r>
          </a:p>
          <a:p>
            <a:pPr lvl="1"/>
            <a:r>
              <a:rPr lang="en-US" dirty="0"/>
              <a:t>Uptake / availability of technology may vary</a:t>
            </a:r>
          </a:p>
          <a:p>
            <a:pPr marL="285750" indent="-285750">
              <a:buFont typeface="Arial" panose="020B0604020202020204" pitchFamily="34" charset="0"/>
              <a:buChar char="•"/>
            </a:pPr>
            <a:r>
              <a:rPr lang="en-US" dirty="0"/>
              <a:t>Nature of publications </a:t>
            </a:r>
          </a:p>
          <a:p>
            <a:pPr lvl="1"/>
            <a:r>
              <a:rPr lang="en-US" dirty="0"/>
              <a:t>Newspapers</a:t>
            </a:r>
            <a:br>
              <a:rPr lang="en-US" dirty="0"/>
            </a:br>
            <a:r>
              <a:rPr lang="en-US" dirty="0"/>
              <a:t>Popular magazines (lifestyle, sport, technology)</a:t>
            </a:r>
          </a:p>
          <a:p>
            <a:pPr lvl="1"/>
            <a:endParaRPr lang="en-US" dirty="0"/>
          </a:p>
          <a:p>
            <a:endParaRPr lang="en-US" dirty="0"/>
          </a:p>
          <a:p>
            <a:r>
              <a:rPr lang="en-US" b="1" dirty="0"/>
              <a:t>SEARCH TERMS</a:t>
            </a:r>
            <a:r>
              <a:rPr lang="en-US" dirty="0"/>
              <a:t>:</a:t>
            </a:r>
          </a:p>
          <a:p>
            <a:pPr marL="285750" indent="-285750">
              <a:buFont typeface="Arial" panose="020B0604020202020204" pitchFamily="34" charset="0"/>
              <a:buChar char="•"/>
            </a:pPr>
            <a:r>
              <a:rPr lang="en-US" dirty="0"/>
              <a:t>Generic variations</a:t>
            </a:r>
          </a:p>
          <a:p>
            <a:pPr lvl="1"/>
            <a:r>
              <a:rPr lang="en-US" dirty="0"/>
              <a:t>radio OR wireless</a:t>
            </a:r>
          </a:p>
          <a:p>
            <a:pPr marL="285750" indent="-285750">
              <a:buFont typeface="Arial" panose="020B0604020202020204" pitchFamily="34" charset="0"/>
              <a:buChar char="•"/>
            </a:pPr>
            <a:r>
              <a:rPr lang="en-US" dirty="0"/>
              <a:t>Brand names</a:t>
            </a:r>
          </a:p>
          <a:p>
            <a:pPr marL="285750" indent="-285750">
              <a:buFont typeface="Arial" panose="020B0604020202020204" pitchFamily="34" charset="0"/>
              <a:buChar char="•"/>
            </a:pPr>
            <a:r>
              <a:rPr lang="en-US" dirty="0"/>
              <a:t>Terminology may change over time or geography</a:t>
            </a:r>
          </a:p>
          <a:p>
            <a:pPr lvl="1"/>
            <a:r>
              <a:rPr lang="en-US" dirty="0">
                <a:latin typeface="Times New Roman" panose="02020603050405020304" pitchFamily="18" charset="0"/>
                <a:cs typeface="Times New Roman" panose="02020603050405020304" pitchFamily="18" charset="0"/>
              </a:rPr>
              <a:t>mobile OR cell  </a:t>
            </a:r>
          </a:p>
          <a:p>
            <a:pPr marL="285750" indent="-285750">
              <a:buFont typeface="Arial" panose="020B0604020202020204" pitchFamily="34" charset="0"/>
              <a:buChar char="•"/>
            </a:pPr>
            <a:endParaRPr lang="en-US" dirty="0"/>
          </a:p>
        </p:txBody>
      </p:sp>
      <p:sp>
        <p:nvSpPr>
          <p:cNvPr id="13" name="TextBox 12"/>
          <p:cNvSpPr txBox="1"/>
          <p:nvPr/>
        </p:nvSpPr>
        <p:spPr>
          <a:xfrm>
            <a:off x="6172200" y="427383"/>
            <a:ext cx="5387009" cy="461665"/>
          </a:xfrm>
          <a:prstGeom prst="rect">
            <a:avLst/>
          </a:prstGeom>
          <a:noFill/>
        </p:spPr>
        <p:txBody>
          <a:bodyPr wrap="square" rtlCol="0">
            <a:spAutoFit/>
          </a:bodyPr>
          <a:lstStyle/>
          <a:p>
            <a:r>
              <a:rPr lang="en-US" sz="2400" dirty="0"/>
              <a:t>PREPARING TO SEARCH </a:t>
            </a:r>
          </a:p>
        </p:txBody>
      </p:sp>
    </p:spTree>
    <p:extLst>
      <p:ext uri="{BB962C8B-B14F-4D97-AF65-F5344CB8AC3E}">
        <p14:creationId xmlns:p14="http://schemas.microsoft.com/office/powerpoint/2010/main" val="3990463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options  for full text news sources</a:t>
            </a:r>
          </a:p>
        </p:txBody>
      </p:sp>
      <p:sp>
        <p:nvSpPr>
          <p:cNvPr id="3" name="Content Placeholder 2"/>
          <p:cNvSpPr>
            <a:spLocks noGrp="1"/>
          </p:cNvSpPr>
          <p:nvPr>
            <p:ph sz="half" idx="1"/>
          </p:nvPr>
        </p:nvSpPr>
        <p:spPr/>
        <p:txBody>
          <a:bodyPr>
            <a:normAutofit/>
          </a:bodyPr>
          <a:lstStyle/>
          <a:p>
            <a:r>
              <a:rPr lang="en-US" dirty="0"/>
              <a:t>Natural language</a:t>
            </a:r>
          </a:p>
          <a:p>
            <a:r>
              <a:rPr lang="en-US" dirty="0"/>
              <a:t>Term &amp; connectors</a:t>
            </a:r>
          </a:p>
          <a:p>
            <a:pPr lvl="1"/>
            <a:r>
              <a:rPr lang="en-US" dirty="0"/>
              <a:t>Boolean (and, or, not)</a:t>
            </a:r>
          </a:p>
          <a:p>
            <a:pPr lvl="1"/>
            <a:r>
              <a:rPr lang="en-US" dirty="0"/>
              <a:t>Proximity (same, w/5)</a:t>
            </a:r>
          </a:p>
          <a:p>
            <a:pPr lvl="1"/>
            <a:r>
              <a:rPr lang="en-US" dirty="0"/>
              <a:t>Wildcards (! *, ?)</a:t>
            </a:r>
            <a:br>
              <a:rPr lang="en-US" dirty="0"/>
            </a:br>
            <a:endParaRPr lang="en-US" dirty="0"/>
          </a:p>
          <a:p>
            <a:r>
              <a:rPr lang="en-US" dirty="0"/>
              <a:t>Limiters</a:t>
            </a:r>
          </a:p>
          <a:p>
            <a:pPr lvl="1"/>
            <a:r>
              <a:rPr lang="en-US" dirty="0"/>
              <a:t>By source</a:t>
            </a:r>
          </a:p>
          <a:p>
            <a:pPr lvl="1"/>
            <a:r>
              <a:rPr lang="en-US" dirty="0"/>
              <a:t>By date</a:t>
            </a:r>
          </a:p>
          <a:p>
            <a:pPr lvl="1"/>
            <a:endParaRPr lang="en-US" dirty="0"/>
          </a:p>
          <a:p>
            <a:endParaRPr lang="en-US" dirty="0"/>
          </a:p>
        </p:txBody>
      </p:sp>
      <p:sp>
        <p:nvSpPr>
          <p:cNvPr id="4" name="Content Placeholder 3"/>
          <p:cNvSpPr>
            <a:spLocks noGrp="1"/>
          </p:cNvSpPr>
          <p:nvPr>
            <p:ph sz="half" idx="2"/>
          </p:nvPr>
        </p:nvSpPr>
        <p:spPr/>
        <p:txBody>
          <a:bodyPr>
            <a:normAutofit/>
          </a:bodyPr>
          <a:lstStyle/>
          <a:p>
            <a:r>
              <a:rPr lang="en-US" dirty="0"/>
              <a:t>Words within specific fields / segments</a:t>
            </a:r>
          </a:p>
          <a:p>
            <a:pPr lvl="1"/>
            <a:r>
              <a:rPr lang="en-US" dirty="0"/>
              <a:t>Headline</a:t>
            </a:r>
          </a:p>
          <a:p>
            <a:pPr lvl="1"/>
            <a:r>
              <a:rPr lang="en-US" dirty="0"/>
              <a:t>Headline &amp; lead paragraph</a:t>
            </a:r>
          </a:p>
          <a:p>
            <a:pPr lvl="1"/>
            <a:r>
              <a:rPr lang="en-US" dirty="0"/>
              <a:t>Byline</a:t>
            </a:r>
          </a:p>
          <a:p>
            <a:pPr lvl="1"/>
            <a:r>
              <a:rPr lang="en-US" dirty="0"/>
              <a:t>Section (editorial, opinion)</a:t>
            </a:r>
          </a:p>
          <a:p>
            <a:pPr lvl="1"/>
            <a:endParaRPr lang="en-US" dirty="0"/>
          </a:p>
          <a:p>
            <a:r>
              <a:rPr lang="en-US" dirty="0"/>
              <a:t> Filter after searching</a:t>
            </a:r>
          </a:p>
        </p:txBody>
      </p:sp>
    </p:spTree>
    <p:extLst>
      <p:ext uri="{BB962C8B-B14F-4D97-AF65-F5344CB8AC3E}">
        <p14:creationId xmlns:p14="http://schemas.microsoft.com/office/powerpoint/2010/main" val="2134101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5301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2127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549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6656788" cy="2950106"/>
          </a:xfrm>
          <a:prstGeom prst="rect">
            <a:avLst/>
          </a:prstGeom>
        </p:spPr>
      </p:pic>
      <p:pic>
        <p:nvPicPr>
          <p:cNvPr id="3" name="Picture 2"/>
          <p:cNvPicPr>
            <a:picLocks noChangeAspect="1"/>
          </p:cNvPicPr>
          <p:nvPr/>
        </p:nvPicPr>
        <p:blipFill>
          <a:blip r:embed="rId4"/>
          <a:stretch>
            <a:fillRect/>
          </a:stretch>
        </p:blipFill>
        <p:spPr>
          <a:xfrm>
            <a:off x="4640998" y="1660080"/>
            <a:ext cx="6444511" cy="4631993"/>
          </a:xfrm>
          <a:prstGeom prst="rect">
            <a:avLst/>
          </a:prstGeom>
        </p:spPr>
      </p:pic>
      <p:sp>
        <p:nvSpPr>
          <p:cNvPr id="4" name="TextBox 3">
            <a:extLst>
              <a:ext uri="{FF2B5EF4-FFF2-40B4-BE49-F238E27FC236}">
                <a16:creationId xmlns:a16="http://schemas.microsoft.com/office/drawing/2014/main" id="{5D1849D2-CE46-4219-A0CF-378ADFF03865}"/>
              </a:ext>
            </a:extLst>
          </p:cNvPr>
          <p:cNvSpPr txBox="1"/>
          <p:nvPr/>
        </p:nvSpPr>
        <p:spPr>
          <a:xfrm>
            <a:off x="7718055" y="746486"/>
            <a:ext cx="3886200" cy="369332"/>
          </a:xfrm>
          <a:prstGeom prst="rect">
            <a:avLst/>
          </a:prstGeom>
          <a:noFill/>
        </p:spPr>
        <p:txBody>
          <a:bodyPr wrap="square" rtlCol="0">
            <a:spAutoFit/>
          </a:bodyPr>
          <a:lstStyle/>
          <a:p>
            <a:r>
              <a:rPr lang="en-US" dirty="0">
                <a:solidFill>
                  <a:srgbClr val="FF0000"/>
                </a:solidFill>
              </a:rPr>
              <a:t>Factiva database</a:t>
            </a:r>
          </a:p>
        </p:txBody>
      </p:sp>
    </p:spTree>
    <p:extLst>
      <p:ext uri="{BB962C8B-B14F-4D97-AF65-F5344CB8AC3E}">
        <p14:creationId xmlns:p14="http://schemas.microsoft.com/office/powerpoint/2010/main" val="891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18384" y="424029"/>
            <a:ext cx="6558814" cy="4800726"/>
          </a:xfrm>
          <a:prstGeom prst="rect">
            <a:avLst/>
          </a:prstGeom>
        </p:spPr>
      </p:pic>
      <p:sp>
        <p:nvSpPr>
          <p:cNvPr id="4" name="TextBox 3"/>
          <p:cNvSpPr txBox="1"/>
          <p:nvPr/>
        </p:nvSpPr>
        <p:spPr>
          <a:xfrm>
            <a:off x="2493045" y="5372824"/>
            <a:ext cx="2708128" cy="1107996"/>
          </a:xfrm>
          <a:prstGeom prst="rect">
            <a:avLst/>
          </a:prstGeom>
          <a:noFill/>
        </p:spPr>
        <p:txBody>
          <a:bodyPr wrap="square" rtlCol="0">
            <a:spAutoFit/>
          </a:bodyPr>
          <a:lstStyle/>
          <a:p>
            <a:r>
              <a:rPr lang="en-US" sz="1600" dirty="0"/>
              <a:t>New search terms:</a:t>
            </a:r>
          </a:p>
          <a:p>
            <a:r>
              <a:rPr lang="en-US" sz="1600" dirty="0"/>
              <a:t>“hand-held computer”</a:t>
            </a:r>
          </a:p>
          <a:p>
            <a:r>
              <a:rPr lang="en-US" sz="1600" dirty="0"/>
              <a:t>“pen computer”</a:t>
            </a:r>
          </a:p>
          <a:p>
            <a:endParaRPr lang="en-US" dirty="0"/>
          </a:p>
        </p:txBody>
      </p:sp>
      <p:cxnSp>
        <p:nvCxnSpPr>
          <p:cNvPr id="14" name="Straight Arrow Connector 13"/>
          <p:cNvCxnSpPr/>
          <p:nvPr/>
        </p:nvCxnSpPr>
        <p:spPr>
          <a:xfrm flipH="1" flipV="1">
            <a:off x="1778000" y="4699000"/>
            <a:ext cx="715045" cy="673824"/>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E827D94-FB11-4B38-9AA8-FA6019C4CC1B}"/>
              </a:ext>
            </a:extLst>
          </p:cNvPr>
          <p:cNvPicPr>
            <a:picLocks noChangeAspect="1"/>
          </p:cNvPicPr>
          <p:nvPr/>
        </p:nvPicPr>
        <p:blipFill>
          <a:blip r:embed="rId4"/>
          <a:stretch>
            <a:fillRect/>
          </a:stretch>
        </p:blipFill>
        <p:spPr>
          <a:xfrm>
            <a:off x="8049986" y="1126673"/>
            <a:ext cx="3771899" cy="622466"/>
          </a:xfrm>
          <a:prstGeom prst="rect">
            <a:avLst/>
          </a:prstGeom>
        </p:spPr>
      </p:pic>
    </p:spTree>
    <p:extLst>
      <p:ext uri="{BB962C8B-B14F-4D97-AF65-F5344CB8AC3E}">
        <p14:creationId xmlns:p14="http://schemas.microsoft.com/office/powerpoint/2010/main" val="2195321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48986"/>
            <a:ext cx="6968332" cy="4865030"/>
          </a:xfrm>
          <a:prstGeom prst="rect">
            <a:avLst/>
          </a:prstGeom>
        </p:spPr>
      </p:pic>
      <p:pic>
        <p:nvPicPr>
          <p:cNvPr id="2" name="Picture 1">
            <a:extLst>
              <a:ext uri="{FF2B5EF4-FFF2-40B4-BE49-F238E27FC236}">
                <a16:creationId xmlns:a16="http://schemas.microsoft.com/office/drawing/2014/main" id="{60D55EAD-9AD0-4BA9-ABBA-0508819A80B8}"/>
              </a:ext>
            </a:extLst>
          </p:cNvPr>
          <p:cNvPicPr>
            <a:picLocks noChangeAspect="1"/>
          </p:cNvPicPr>
          <p:nvPr/>
        </p:nvPicPr>
        <p:blipFill>
          <a:blip r:embed="rId4"/>
          <a:stretch>
            <a:fillRect/>
          </a:stretch>
        </p:blipFill>
        <p:spPr>
          <a:xfrm>
            <a:off x="7610987" y="861604"/>
            <a:ext cx="3938357" cy="493819"/>
          </a:xfrm>
          <a:prstGeom prst="rect">
            <a:avLst/>
          </a:prstGeom>
        </p:spPr>
      </p:pic>
      <p:pic>
        <p:nvPicPr>
          <p:cNvPr id="5" name="Picture 4">
            <a:extLst>
              <a:ext uri="{FF2B5EF4-FFF2-40B4-BE49-F238E27FC236}">
                <a16:creationId xmlns:a16="http://schemas.microsoft.com/office/drawing/2014/main" id="{3496CDA1-7891-4352-A499-F364F6109AAF}"/>
              </a:ext>
            </a:extLst>
          </p:cNvPr>
          <p:cNvPicPr>
            <a:picLocks noChangeAspect="1"/>
          </p:cNvPicPr>
          <p:nvPr/>
        </p:nvPicPr>
        <p:blipFill>
          <a:blip r:embed="rId5"/>
          <a:stretch>
            <a:fillRect/>
          </a:stretch>
        </p:blipFill>
        <p:spPr>
          <a:xfrm>
            <a:off x="5593151" y="2348530"/>
            <a:ext cx="6474513" cy="4359018"/>
          </a:xfrm>
          <a:prstGeom prst="rect">
            <a:avLst/>
          </a:prstGeom>
        </p:spPr>
      </p:pic>
    </p:spTree>
    <p:extLst>
      <p:ext uri="{BB962C8B-B14F-4D97-AF65-F5344CB8AC3E}">
        <p14:creationId xmlns:p14="http://schemas.microsoft.com/office/powerpoint/2010/main" val="88226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63019" y="542567"/>
            <a:ext cx="6156032" cy="4778954"/>
          </a:xfrm>
          <a:prstGeom prst="rect">
            <a:avLst/>
          </a:prstGeom>
        </p:spPr>
      </p:pic>
      <p:pic>
        <p:nvPicPr>
          <p:cNvPr id="3" name="Picture 2"/>
          <p:cNvPicPr>
            <a:picLocks noChangeAspect="1"/>
          </p:cNvPicPr>
          <p:nvPr/>
        </p:nvPicPr>
        <p:blipFill>
          <a:blip r:embed="rId4"/>
          <a:stretch>
            <a:fillRect/>
          </a:stretch>
        </p:blipFill>
        <p:spPr>
          <a:xfrm>
            <a:off x="7077662" y="1451548"/>
            <a:ext cx="4795283" cy="2960992"/>
          </a:xfrm>
          <a:prstGeom prst="rect">
            <a:avLst/>
          </a:prstGeom>
        </p:spPr>
      </p:pic>
      <p:cxnSp>
        <p:nvCxnSpPr>
          <p:cNvPr id="5" name="Straight Arrow Connector 4"/>
          <p:cNvCxnSpPr/>
          <p:nvPr/>
        </p:nvCxnSpPr>
        <p:spPr>
          <a:xfrm flipV="1">
            <a:off x="5635487" y="1958009"/>
            <a:ext cx="2454965" cy="596348"/>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4621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9233" y="2551837"/>
            <a:ext cx="10242957" cy="2677656"/>
          </a:xfrm>
          <a:prstGeom prst="rect">
            <a:avLst/>
          </a:prstGeom>
        </p:spPr>
        <p:txBody>
          <a:bodyPr wrap="square">
            <a:spAutoFit/>
          </a:bodyPr>
          <a:lstStyle/>
          <a:p>
            <a:r>
              <a:rPr lang="en-US" sz="2400" dirty="0"/>
              <a:t>You will choose </a:t>
            </a:r>
            <a:r>
              <a:rPr lang="en-US" sz="2400" b="1" dirty="0"/>
              <a:t>one historical newspaper or magazine article</a:t>
            </a:r>
            <a:r>
              <a:rPr lang="en-US" sz="2400" dirty="0"/>
              <a:t> (published before 1996) about a communication technology that was new at the time of the article’s publication. </a:t>
            </a:r>
          </a:p>
          <a:p>
            <a:endParaRPr lang="en-US" sz="2400" dirty="0"/>
          </a:p>
          <a:p>
            <a:r>
              <a:rPr lang="en-US" sz="2400" dirty="0"/>
              <a:t>You will write a 1,000-word paper (must be 950-1050 words, firm) that summarizes and critiques how that one article portrays the </a:t>
            </a:r>
            <a:r>
              <a:rPr lang="en-US" sz="2400" b="1" dirty="0"/>
              <a:t>relationship between that new technology and society</a:t>
            </a:r>
            <a:r>
              <a:rPr lang="en-US" sz="2400" dirty="0"/>
              <a:t>.</a:t>
            </a:r>
          </a:p>
        </p:txBody>
      </p:sp>
      <p:sp>
        <p:nvSpPr>
          <p:cNvPr id="3" name="Title 2"/>
          <p:cNvSpPr>
            <a:spLocks noGrp="1"/>
          </p:cNvSpPr>
          <p:nvPr>
            <p:ph type="title"/>
          </p:nvPr>
        </p:nvSpPr>
        <p:spPr/>
        <p:txBody>
          <a:bodyPr/>
          <a:lstStyle/>
          <a:p>
            <a:r>
              <a:rPr lang="en-US" dirty="0"/>
              <a:t>Assignment outcome</a:t>
            </a:r>
          </a:p>
        </p:txBody>
      </p:sp>
      <p:sp>
        <p:nvSpPr>
          <p:cNvPr id="9" name="Content Placeholder 8"/>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683025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options for index/abstract databases</a:t>
            </a:r>
          </a:p>
        </p:txBody>
      </p:sp>
      <p:sp>
        <p:nvSpPr>
          <p:cNvPr id="5" name="Content Placeholder 4"/>
          <p:cNvSpPr>
            <a:spLocks noGrp="1"/>
          </p:cNvSpPr>
          <p:nvPr>
            <p:ph sz="half" idx="1"/>
          </p:nvPr>
        </p:nvSpPr>
        <p:spPr/>
        <p:txBody>
          <a:bodyPr>
            <a:normAutofit fontScale="85000" lnSpcReduction="10000"/>
          </a:bodyPr>
          <a:lstStyle/>
          <a:p>
            <a:r>
              <a:rPr lang="en-US" dirty="0"/>
              <a:t>Database record is a surrogate for the document, sometimes with full text</a:t>
            </a:r>
          </a:p>
          <a:p>
            <a:r>
              <a:rPr lang="en-US" dirty="0"/>
              <a:t>Search terms not natural language</a:t>
            </a:r>
          </a:p>
          <a:p>
            <a:r>
              <a:rPr lang="en-US" dirty="0"/>
              <a:t>Boolean operators connect search terms:</a:t>
            </a:r>
            <a:br>
              <a:rPr lang="en-US" dirty="0"/>
            </a:br>
            <a:br>
              <a:rPr lang="en-US" dirty="0"/>
            </a:br>
            <a:r>
              <a:rPr lang="en-US" dirty="0">
                <a:solidFill>
                  <a:srgbClr val="00B0F0"/>
                </a:solidFill>
                <a:latin typeface="Arial Narrow" panose="020B0606020202030204" pitchFamily="34" charset="0"/>
              </a:rPr>
              <a:t>“palm pilot” </a:t>
            </a:r>
            <a:r>
              <a:rPr lang="en-US" b="1" dirty="0">
                <a:solidFill>
                  <a:srgbClr val="00B0F0"/>
                </a:solidFill>
                <a:latin typeface="Arial Narrow" panose="020B0606020202030204" pitchFamily="34" charset="0"/>
              </a:rPr>
              <a:t>OR</a:t>
            </a:r>
            <a:r>
              <a:rPr lang="en-US" dirty="0">
                <a:solidFill>
                  <a:srgbClr val="00B0F0"/>
                </a:solidFill>
                <a:latin typeface="Arial Narrow" panose="020B0606020202030204" pitchFamily="34" charset="0"/>
              </a:rPr>
              <a:t> “personal digital assistant” </a:t>
            </a:r>
            <a:r>
              <a:rPr lang="en-US" b="1" dirty="0">
                <a:solidFill>
                  <a:srgbClr val="00B0F0"/>
                </a:solidFill>
                <a:latin typeface="Arial Narrow" panose="020B0606020202030204" pitchFamily="34" charset="0"/>
              </a:rPr>
              <a:t>OR </a:t>
            </a:r>
            <a:r>
              <a:rPr lang="en-US" dirty="0">
                <a:solidFill>
                  <a:srgbClr val="00B0F0"/>
                </a:solidFill>
                <a:latin typeface="Arial Narrow" panose="020B0606020202030204" pitchFamily="34" charset="0"/>
              </a:rPr>
              <a:t>PDA </a:t>
            </a:r>
            <a:r>
              <a:rPr lang="en-US" b="1" dirty="0">
                <a:solidFill>
                  <a:srgbClr val="00B0F0"/>
                </a:solidFill>
                <a:latin typeface="Arial Narrow" panose="020B0606020202030204" pitchFamily="34" charset="0"/>
              </a:rPr>
              <a:t>OR</a:t>
            </a:r>
            <a:r>
              <a:rPr lang="en-US" dirty="0">
                <a:solidFill>
                  <a:srgbClr val="00B0F0"/>
                </a:solidFill>
                <a:latin typeface="Arial Narrow" panose="020B0606020202030204" pitchFamily="34" charset="0"/>
              </a:rPr>
              <a:t> “hand-held computers”</a:t>
            </a:r>
            <a:br>
              <a:rPr lang="en-US" dirty="0">
                <a:solidFill>
                  <a:srgbClr val="00B0F0"/>
                </a:solidFill>
                <a:latin typeface="Arial Narrow" panose="020B0606020202030204" pitchFamily="34" charset="0"/>
              </a:rPr>
            </a:br>
            <a:br>
              <a:rPr lang="en-US" dirty="0">
                <a:solidFill>
                  <a:srgbClr val="00B0F0"/>
                </a:solidFill>
                <a:latin typeface="Arial Narrow" panose="020B0606020202030204" pitchFamily="34" charset="0"/>
              </a:rPr>
            </a:br>
            <a:r>
              <a:rPr lang="en-US" dirty="0">
                <a:solidFill>
                  <a:srgbClr val="00B050"/>
                </a:solidFill>
                <a:latin typeface="Arial Narrow" panose="020B0606020202030204" pitchFamily="34" charset="0"/>
              </a:rPr>
              <a:t>“palm pilot” </a:t>
            </a:r>
            <a:r>
              <a:rPr lang="en-US" b="1" dirty="0">
                <a:solidFill>
                  <a:srgbClr val="00B050"/>
                </a:solidFill>
                <a:latin typeface="Arial Narrow" panose="020B0606020202030204" pitchFamily="34" charset="0"/>
              </a:rPr>
              <a:t>AND </a:t>
            </a:r>
            <a:r>
              <a:rPr lang="en-US" dirty="0">
                <a:solidFill>
                  <a:srgbClr val="00B050"/>
                </a:solidFill>
                <a:latin typeface="Arial Narrow" panose="020B0606020202030204" pitchFamily="34" charset="0"/>
              </a:rPr>
              <a:t>productivity</a:t>
            </a:r>
          </a:p>
          <a:p>
            <a:pPr marL="0" indent="0">
              <a:buNone/>
            </a:pPr>
            <a:br>
              <a:rPr lang="en-US" dirty="0"/>
            </a:br>
            <a:r>
              <a:rPr lang="en-US" dirty="0"/>
              <a:t> </a:t>
            </a:r>
          </a:p>
          <a:p>
            <a:endParaRPr lang="en-US" dirty="0"/>
          </a:p>
        </p:txBody>
      </p:sp>
      <p:sp>
        <p:nvSpPr>
          <p:cNvPr id="6" name="Content Placeholder 5"/>
          <p:cNvSpPr>
            <a:spLocks noGrp="1"/>
          </p:cNvSpPr>
          <p:nvPr>
            <p:ph sz="half" idx="2"/>
          </p:nvPr>
        </p:nvSpPr>
        <p:spPr/>
        <p:txBody>
          <a:bodyPr>
            <a:normAutofit fontScale="85000" lnSpcReduction="10000"/>
          </a:bodyPr>
          <a:lstStyle/>
          <a:p>
            <a:r>
              <a:rPr lang="en-US" dirty="0"/>
              <a:t>Limit prior to search</a:t>
            </a:r>
          </a:p>
          <a:p>
            <a:pPr lvl="1"/>
            <a:r>
              <a:rPr lang="en-US" dirty="0"/>
              <a:t>By type of source or source title</a:t>
            </a:r>
          </a:p>
          <a:p>
            <a:pPr lvl="1"/>
            <a:r>
              <a:rPr lang="en-US" dirty="0"/>
              <a:t>By date</a:t>
            </a:r>
            <a:br>
              <a:rPr lang="en-US" dirty="0"/>
            </a:br>
            <a:endParaRPr lang="en-US" dirty="0"/>
          </a:p>
          <a:p>
            <a:r>
              <a:rPr lang="en-US" dirty="0"/>
              <a:t>Search within fields:</a:t>
            </a:r>
          </a:p>
          <a:p>
            <a:pPr lvl="1"/>
            <a:r>
              <a:rPr lang="en-US" dirty="0"/>
              <a:t>Author</a:t>
            </a:r>
          </a:p>
          <a:p>
            <a:pPr lvl="1"/>
            <a:r>
              <a:rPr lang="en-US" dirty="0"/>
              <a:t>Subject</a:t>
            </a:r>
          </a:p>
          <a:p>
            <a:pPr lvl="1"/>
            <a:r>
              <a:rPr lang="en-US" dirty="0"/>
              <a:t>Title</a:t>
            </a:r>
          </a:p>
          <a:p>
            <a:pPr lvl="1"/>
            <a:endParaRPr lang="en-US" dirty="0"/>
          </a:p>
          <a:p>
            <a:r>
              <a:rPr lang="en-US" dirty="0"/>
              <a:t>Filter results after searching</a:t>
            </a:r>
          </a:p>
          <a:p>
            <a:endParaRPr lang="en-US" dirty="0"/>
          </a:p>
          <a:p>
            <a:pPr marL="0" indent="0">
              <a:buNone/>
            </a:pPr>
            <a:endParaRPr lang="en-US" dirty="0"/>
          </a:p>
        </p:txBody>
      </p:sp>
    </p:spTree>
    <p:extLst>
      <p:ext uri="{BB962C8B-B14F-4D97-AF65-F5344CB8AC3E}">
        <p14:creationId xmlns:p14="http://schemas.microsoft.com/office/powerpoint/2010/main" val="3145517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310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9057" y="58723"/>
            <a:ext cx="6792863" cy="4201996"/>
          </a:xfrm>
          <a:prstGeom prst="rect">
            <a:avLst/>
          </a:prstGeom>
        </p:spPr>
      </p:pic>
      <p:pic>
        <p:nvPicPr>
          <p:cNvPr id="3" name="Picture 2"/>
          <p:cNvPicPr>
            <a:picLocks noChangeAspect="1"/>
          </p:cNvPicPr>
          <p:nvPr/>
        </p:nvPicPr>
        <p:blipFill>
          <a:blip r:embed="rId4"/>
          <a:stretch>
            <a:fillRect/>
          </a:stretch>
        </p:blipFill>
        <p:spPr>
          <a:xfrm>
            <a:off x="7150197" y="762264"/>
            <a:ext cx="4670094" cy="4474146"/>
          </a:xfrm>
          <a:prstGeom prst="rect">
            <a:avLst/>
          </a:prstGeom>
        </p:spPr>
      </p:pic>
      <p:cxnSp>
        <p:nvCxnSpPr>
          <p:cNvPr id="7" name="Straight Arrow Connector 6"/>
          <p:cNvCxnSpPr/>
          <p:nvPr/>
        </p:nvCxnSpPr>
        <p:spPr>
          <a:xfrm flipV="1">
            <a:off x="655983" y="1023730"/>
            <a:ext cx="6917634" cy="496957"/>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47870" y="5327374"/>
            <a:ext cx="5188226" cy="461665"/>
          </a:xfrm>
          <a:prstGeom prst="rect">
            <a:avLst/>
          </a:prstGeom>
          <a:noFill/>
        </p:spPr>
        <p:txBody>
          <a:bodyPr wrap="square" rtlCol="0">
            <a:spAutoFit/>
          </a:bodyPr>
          <a:lstStyle/>
          <a:p>
            <a:r>
              <a:rPr lang="en-US" sz="2400" dirty="0"/>
              <a:t>FINDING THE FULL TEXT OF THE ARTICLE</a:t>
            </a:r>
          </a:p>
        </p:txBody>
      </p:sp>
    </p:spTree>
    <p:extLst>
      <p:ext uri="{BB962C8B-B14F-4D97-AF65-F5344CB8AC3E}">
        <p14:creationId xmlns:p14="http://schemas.microsoft.com/office/powerpoint/2010/main" val="929197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20519"/>
            <a:ext cx="6079830" cy="3913517"/>
          </a:xfrm>
          <a:prstGeom prst="rect">
            <a:avLst/>
          </a:prstGeom>
        </p:spPr>
      </p:pic>
      <p:pic>
        <p:nvPicPr>
          <p:cNvPr id="3" name="Picture 2"/>
          <p:cNvPicPr>
            <a:picLocks noChangeAspect="1"/>
          </p:cNvPicPr>
          <p:nvPr/>
        </p:nvPicPr>
        <p:blipFill>
          <a:blip r:embed="rId4"/>
          <a:stretch>
            <a:fillRect/>
          </a:stretch>
        </p:blipFill>
        <p:spPr>
          <a:xfrm>
            <a:off x="5502554" y="2509043"/>
            <a:ext cx="6689446" cy="4348957"/>
          </a:xfrm>
          <a:prstGeom prst="rect">
            <a:avLst/>
          </a:prstGeom>
        </p:spPr>
      </p:pic>
      <p:cxnSp>
        <p:nvCxnSpPr>
          <p:cNvPr id="5" name="Straight Arrow Connector 4"/>
          <p:cNvCxnSpPr/>
          <p:nvPr/>
        </p:nvCxnSpPr>
        <p:spPr>
          <a:xfrm>
            <a:off x="576470" y="1689652"/>
            <a:ext cx="6450495" cy="3578087"/>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331226" y="818291"/>
            <a:ext cx="5526157" cy="461665"/>
          </a:xfrm>
          <a:prstGeom prst="rect">
            <a:avLst/>
          </a:prstGeom>
          <a:noFill/>
        </p:spPr>
        <p:txBody>
          <a:bodyPr wrap="square" rtlCol="0">
            <a:spAutoFit/>
          </a:bodyPr>
          <a:lstStyle/>
          <a:p>
            <a:r>
              <a:rPr lang="en-US" sz="2400" dirty="0"/>
              <a:t>FINDING THE FULL TEXT OF THE ARTICLE</a:t>
            </a:r>
          </a:p>
        </p:txBody>
      </p:sp>
    </p:spTree>
    <p:extLst>
      <p:ext uri="{BB962C8B-B14F-4D97-AF65-F5344CB8AC3E}">
        <p14:creationId xmlns:p14="http://schemas.microsoft.com/office/powerpoint/2010/main" val="413565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576469" y="109641"/>
            <a:ext cx="6673850" cy="2601913"/>
          </a:xfrm>
          <a:prstGeom prst="rect">
            <a:avLst/>
          </a:prstGeom>
        </p:spPr>
      </p:pic>
      <p:pic>
        <p:nvPicPr>
          <p:cNvPr id="5" name="Picture 4"/>
          <p:cNvPicPr>
            <a:picLocks noChangeAspect="1"/>
          </p:cNvPicPr>
          <p:nvPr/>
        </p:nvPicPr>
        <p:blipFill>
          <a:blip r:embed="rId4"/>
          <a:stretch>
            <a:fillRect/>
          </a:stretch>
        </p:blipFill>
        <p:spPr>
          <a:xfrm>
            <a:off x="576469" y="2892714"/>
            <a:ext cx="4771870" cy="3282129"/>
          </a:xfrm>
          <a:prstGeom prst="rect">
            <a:avLst/>
          </a:prstGeom>
        </p:spPr>
      </p:pic>
      <p:pic>
        <p:nvPicPr>
          <p:cNvPr id="8" name="Picture 7"/>
          <p:cNvPicPr>
            <a:picLocks noChangeAspect="1"/>
          </p:cNvPicPr>
          <p:nvPr/>
        </p:nvPicPr>
        <p:blipFill>
          <a:blip r:embed="rId5"/>
          <a:stretch>
            <a:fillRect/>
          </a:stretch>
        </p:blipFill>
        <p:spPr>
          <a:xfrm>
            <a:off x="5518518" y="2849170"/>
            <a:ext cx="5051104" cy="3325673"/>
          </a:xfrm>
          <a:prstGeom prst="rect">
            <a:avLst/>
          </a:prstGeom>
        </p:spPr>
      </p:pic>
      <p:sp>
        <p:nvSpPr>
          <p:cNvPr id="9" name="TextBox 8"/>
          <p:cNvSpPr txBox="1"/>
          <p:nvPr/>
        </p:nvSpPr>
        <p:spPr>
          <a:xfrm>
            <a:off x="7444410" y="275701"/>
            <a:ext cx="4253946" cy="2123658"/>
          </a:xfrm>
          <a:prstGeom prst="rect">
            <a:avLst/>
          </a:prstGeom>
          <a:noFill/>
        </p:spPr>
        <p:txBody>
          <a:bodyPr wrap="square" rtlCol="0">
            <a:spAutoFit/>
          </a:bodyPr>
          <a:lstStyle/>
          <a:p>
            <a:r>
              <a:rPr lang="en-US" sz="2400" dirty="0"/>
              <a:t>Other archival formats:</a:t>
            </a:r>
          </a:p>
          <a:p>
            <a:r>
              <a:rPr lang="en-US" dirty="0"/>
              <a:t>Print (bound journals)</a:t>
            </a:r>
          </a:p>
          <a:p>
            <a:r>
              <a:rPr lang="en-US" dirty="0"/>
              <a:t>Microform </a:t>
            </a:r>
          </a:p>
          <a:p>
            <a:endParaRPr lang="en-US" dirty="0"/>
          </a:p>
          <a:p>
            <a:r>
              <a:rPr lang="en-US" dirty="0"/>
              <a:t>Both can be scanned to digital files, using the photocopiers or the microfilm readers on the 6</a:t>
            </a:r>
            <a:r>
              <a:rPr lang="en-US" baseline="30000" dirty="0"/>
              <a:t>th</a:t>
            </a:r>
            <a:r>
              <a:rPr lang="en-US" dirty="0"/>
              <a:t> floor of the Bennett Library.</a:t>
            </a:r>
          </a:p>
        </p:txBody>
      </p:sp>
    </p:spTree>
    <p:extLst>
      <p:ext uri="{BB962C8B-B14F-4D97-AF65-F5344CB8AC3E}">
        <p14:creationId xmlns:p14="http://schemas.microsoft.com/office/powerpoint/2010/main" val="569747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615" y="365125"/>
            <a:ext cx="11060185" cy="1325563"/>
          </a:xfrm>
        </p:spPr>
        <p:txBody>
          <a:bodyPr>
            <a:normAutofit/>
          </a:bodyPr>
          <a:lstStyle/>
          <a:p>
            <a:r>
              <a:rPr lang="en-US" sz="4000" dirty="0"/>
              <a:t>Public library print archives of popular magazines</a:t>
            </a:r>
          </a:p>
        </p:txBody>
      </p:sp>
      <p:pic>
        <p:nvPicPr>
          <p:cNvPr id="4" name="Content Placeholder 3"/>
          <p:cNvPicPr>
            <a:picLocks noGrp="1" noChangeAspect="1"/>
          </p:cNvPicPr>
          <p:nvPr>
            <p:ph idx="1"/>
          </p:nvPr>
        </p:nvPicPr>
        <p:blipFill>
          <a:blip r:embed="rId3"/>
          <a:stretch>
            <a:fillRect/>
          </a:stretch>
        </p:blipFill>
        <p:spPr>
          <a:xfrm>
            <a:off x="1621401" y="1850839"/>
            <a:ext cx="7358935" cy="4082250"/>
          </a:xfrm>
          <a:prstGeom prst="rect">
            <a:avLst/>
          </a:prstGeom>
        </p:spPr>
      </p:pic>
    </p:spTree>
    <p:extLst>
      <p:ext uri="{BB962C8B-B14F-4D97-AF65-F5344CB8AC3E}">
        <p14:creationId xmlns:p14="http://schemas.microsoft.com/office/powerpoint/2010/main" val="2289549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51035" y="717134"/>
            <a:ext cx="9889930" cy="5159964"/>
          </a:xfrm>
          <a:prstGeom prst="rect">
            <a:avLst/>
          </a:prstGeom>
        </p:spPr>
      </p:pic>
    </p:spTree>
    <p:extLst>
      <p:ext uri="{BB962C8B-B14F-4D97-AF65-F5344CB8AC3E}">
        <p14:creationId xmlns:p14="http://schemas.microsoft.com/office/powerpoint/2010/main" val="2641624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Finding news </a:t>
            </a:r>
            <a:r>
              <a:rPr lang="en-US" dirty="0"/>
              <a:t>databases </a:t>
            </a:r>
            <a:r>
              <a:rPr lang="en-US"/>
              <a:t>at SFU Library</a:t>
            </a:r>
            <a:endParaRPr lang="en-US" dirty="0"/>
          </a:p>
        </p:txBody>
      </p:sp>
      <p:pic>
        <p:nvPicPr>
          <p:cNvPr id="9" name="Picture 8"/>
          <p:cNvPicPr>
            <a:picLocks noChangeAspect="1"/>
          </p:cNvPicPr>
          <p:nvPr/>
        </p:nvPicPr>
        <p:blipFill>
          <a:blip r:embed="rId3"/>
          <a:stretch>
            <a:fillRect/>
          </a:stretch>
        </p:blipFill>
        <p:spPr>
          <a:xfrm>
            <a:off x="607764" y="1690688"/>
            <a:ext cx="5212747" cy="4297680"/>
          </a:xfrm>
          <a:prstGeom prst="rect">
            <a:avLst/>
          </a:prstGeom>
        </p:spPr>
      </p:pic>
      <p:sp>
        <p:nvSpPr>
          <p:cNvPr id="10" name="Oval 9"/>
          <p:cNvSpPr/>
          <p:nvPr/>
        </p:nvSpPr>
        <p:spPr>
          <a:xfrm>
            <a:off x="838200" y="3713584"/>
            <a:ext cx="1009261" cy="1796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Content Placeholder 11"/>
          <p:cNvPicPr>
            <a:picLocks noGrp="1" noChangeAspect="1"/>
          </p:cNvPicPr>
          <p:nvPr>
            <p:ph idx="1"/>
          </p:nvPr>
        </p:nvPicPr>
        <p:blipFill>
          <a:blip r:embed="rId4"/>
          <a:stretch>
            <a:fillRect/>
          </a:stretch>
        </p:blipFill>
        <p:spPr>
          <a:xfrm>
            <a:off x="6200033" y="1717517"/>
            <a:ext cx="5277834" cy="4351338"/>
          </a:xfrm>
          <a:prstGeom prst="rect">
            <a:avLst/>
          </a:prstGeom>
        </p:spPr>
      </p:pic>
    </p:spTree>
    <p:extLst>
      <p:ext uri="{BB962C8B-B14F-4D97-AF65-F5344CB8AC3E}">
        <p14:creationId xmlns:p14="http://schemas.microsoft.com/office/powerpoint/2010/main" val="1892641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Workshop outcomes</a:t>
            </a:r>
          </a:p>
        </p:txBody>
      </p:sp>
      <p:sp>
        <p:nvSpPr>
          <p:cNvPr id="3" name="Content Placeholder 2"/>
          <p:cNvSpPr>
            <a:spLocks noGrp="1"/>
          </p:cNvSpPr>
          <p:nvPr>
            <p:ph idx="1"/>
          </p:nvPr>
        </p:nvSpPr>
        <p:spPr/>
        <p:txBody>
          <a:bodyPr/>
          <a:lstStyle/>
          <a:p>
            <a:r>
              <a:rPr lang="en-US" dirty="0"/>
              <a:t>Increased awareness of databases that provide full text access to articles in historical newspapers and popular magazines</a:t>
            </a:r>
            <a:br>
              <a:rPr lang="en-US" dirty="0"/>
            </a:br>
            <a:endParaRPr lang="en-US" dirty="0"/>
          </a:p>
          <a:p>
            <a:r>
              <a:rPr lang="en-US" dirty="0"/>
              <a:t>Be able to identify suitable databases by scope (content, date coverage, geography) </a:t>
            </a:r>
            <a:br>
              <a:rPr lang="en-US" dirty="0"/>
            </a:br>
            <a:endParaRPr lang="en-US" dirty="0"/>
          </a:p>
          <a:p>
            <a:r>
              <a:rPr lang="en-US" dirty="0"/>
              <a:t>Learn effective full-text search techniques</a:t>
            </a:r>
            <a:br>
              <a:rPr lang="en-US" dirty="0"/>
            </a:br>
            <a:endParaRPr lang="en-US" dirty="0"/>
          </a:p>
          <a:p>
            <a:r>
              <a:rPr lang="en-US" dirty="0"/>
              <a:t>Learn how to find the full text of an article when not available online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33948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36B4B-7B9F-49A7-9200-385F5D876BF9}"/>
              </a:ext>
            </a:extLst>
          </p:cNvPr>
          <p:cNvSpPr>
            <a:spLocks noGrp="1"/>
          </p:cNvSpPr>
          <p:nvPr>
            <p:ph type="title"/>
          </p:nvPr>
        </p:nvSpPr>
        <p:spPr/>
        <p:txBody>
          <a:bodyPr/>
          <a:lstStyle/>
          <a:p>
            <a:r>
              <a:rPr lang="en-US" dirty="0"/>
              <a:t>Palm Pilot</a:t>
            </a:r>
          </a:p>
        </p:txBody>
      </p:sp>
      <p:pic>
        <p:nvPicPr>
          <p:cNvPr id="4" name="Content Placeholder 3">
            <a:extLst>
              <a:ext uri="{FF2B5EF4-FFF2-40B4-BE49-F238E27FC236}">
                <a16:creationId xmlns:a16="http://schemas.microsoft.com/office/drawing/2014/main" id="{09A78DA9-B7A5-41DC-B15B-D087D22D08D6}"/>
              </a:ext>
            </a:extLst>
          </p:cNvPr>
          <p:cNvPicPr>
            <a:picLocks noGrp="1" noChangeAspect="1"/>
          </p:cNvPicPr>
          <p:nvPr>
            <p:ph idx="1"/>
          </p:nvPr>
        </p:nvPicPr>
        <p:blipFill>
          <a:blip r:embed="rId3"/>
          <a:stretch>
            <a:fillRect/>
          </a:stretch>
        </p:blipFill>
        <p:spPr>
          <a:xfrm>
            <a:off x="618759" y="1485594"/>
            <a:ext cx="5358987" cy="3566160"/>
          </a:xfrm>
          <a:prstGeom prst="rect">
            <a:avLst/>
          </a:prstGeom>
        </p:spPr>
      </p:pic>
      <p:pic>
        <p:nvPicPr>
          <p:cNvPr id="5" name="Picture 4">
            <a:extLst>
              <a:ext uri="{FF2B5EF4-FFF2-40B4-BE49-F238E27FC236}">
                <a16:creationId xmlns:a16="http://schemas.microsoft.com/office/drawing/2014/main" id="{A6BB1A4B-2074-42AF-9E32-B948E4504F1D}"/>
              </a:ext>
            </a:extLst>
          </p:cNvPr>
          <p:cNvPicPr>
            <a:picLocks noChangeAspect="1"/>
          </p:cNvPicPr>
          <p:nvPr/>
        </p:nvPicPr>
        <p:blipFill>
          <a:blip r:embed="rId4"/>
          <a:stretch>
            <a:fillRect/>
          </a:stretch>
        </p:blipFill>
        <p:spPr>
          <a:xfrm>
            <a:off x="6197187" y="365125"/>
            <a:ext cx="5495925" cy="4724400"/>
          </a:xfrm>
          <a:prstGeom prst="rect">
            <a:avLst/>
          </a:prstGeom>
        </p:spPr>
      </p:pic>
    </p:spTree>
    <p:extLst>
      <p:ext uri="{BB962C8B-B14F-4D97-AF65-F5344CB8AC3E}">
        <p14:creationId xmlns:p14="http://schemas.microsoft.com/office/powerpoint/2010/main" val="2415759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CFFB40-1A4F-4BF6-AC72-6423C25B6F3A}"/>
              </a:ext>
            </a:extLst>
          </p:cNvPr>
          <p:cNvPicPr>
            <a:picLocks noChangeAspect="1"/>
          </p:cNvPicPr>
          <p:nvPr/>
        </p:nvPicPr>
        <p:blipFill>
          <a:blip r:embed="rId2"/>
          <a:stretch>
            <a:fillRect/>
          </a:stretch>
        </p:blipFill>
        <p:spPr>
          <a:xfrm>
            <a:off x="0" y="0"/>
            <a:ext cx="6636774" cy="6858000"/>
          </a:xfrm>
          <a:prstGeom prst="rect">
            <a:avLst/>
          </a:prstGeom>
          <a:ln w="12700">
            <a:solidFill>
              <a:schemeClr val="tx1"/>
            </a:solidFill>
          </a:ln>
        </p:spPr>
      </p:pic>
      <p:pic>
        <p:nvPicPr>
          <p:cNvPr id="11" name="Picture 10">
            <a:extLst>
              <a:ext uri="{FF2B5EF4-FFF2-40B4-BE49-F238E27FC236}">
                <a16:creationId xmlns:a16="http://schemas.microsoft.com/office/drawing/2014/main" id="{1FCD0CD8-6678-4E13-B8B2-1FECBE5C2193}"/>
              </a:ext>
            </a:extLst>
          </p:cNvPr>
          <p:cNvPicPr>
            <a:picLocks noChangeAspect="1"/>
          </p:cNvPicPr>
          <p:nvPr/>
        </p:nvPicPr>
        <p:blipFill>
          <a:blip r:embed="rId3"/>
          <a:stretch>
            <a:fillRect/>
          </a:stretch>
        </p:blipFill>
        <p:spPr>
          <a:xfrm>
            <a:off x="6838203" y="0"/>
            <a:ext cx="5353797" cy="2295845"/>
          </a:xfrm>
          <a:prstGeom prst="rect">
            <a:avLst/>
          </a:prstGeom>
        </p:spPr>
      </p:pic>
      <p:pic>
        <p:nvPicPr>
          <p:cNvPr id="15" name="Picture 14">
            <a:extLst>
              <a:ext uri="{FF2B5EF4-FFF2-40B4-BE49-F238E27FC236}">
                <a16:creationId xmlns:a16="http://schemas.microsoft.com/office/drawing/2014/main" id="{E75BC9C6-E2A4-4410-A00E-4C5E1082AE0E}"/>
              </a:ext>
            </a:extLst>
          </p:cNvPr>
          <p:cNvPicPr>
            <a:picLocks noChangeAspect="1"/>
          </p:cNvPicPr>
          <p:nvPr/>
        </p:nvPicPr>
        <p:blipFill>
          <a:blip r:embed="rId4"/>
          <a:stretch>
            <a:fillRect/>
          </a:stretch>
        </p:blipFill>
        <p:spPr>
          <a:xfrm>
            <a:off x="7579895" y="3134728"/>
            <a:ext cx="2573773" cy="2276793"/>
          </a:xfrm>
          <a:prstGeom prst="rect">
            <a:avLst/>
          </a:prstGeom>
          <a:ln w="19050">
            <a:solidFill>
              <a:schemeClr val="tx1"/>
            </a:solidFill>
          </a:ln>
        </p:spPr>
      </p:pic>
      <p:sp>
        <p:nvSpPr>
          <p:cNvPr id="19" name="TextBox 18">
            <a:extLst>
              <a:ext uri="{FF2B5EF4-FFF2-40B4-BE49-F238E27FC236}">
                <a16:creationId xmlns:a16="http://schemas.microsoft.com/office/drawing/2014/main" id="{C6F3FB5A-65D8-44B8-9C60-534B0F5A4B92}"/>
              </a:ext>
            </a:extLst>
          </p:cNvPr>
          <p:cNvSpPr txBox="1"/>
          <p:nvPr/>
        </p:nvSpPr>
        <p:spPr>
          <a:xfrm>
            <a:off x="6838203" y="6063916"/>
            <a:ext cx="4916650" cy="276999"/>
          </a:xfrm>
          <a:prstGeom prst="rect">
            <a:avLst/>
          </a:prstGeom>
          <a:noFill/>
        </p:spPr>
        <p:txBody>
          <a:bodyPr wrap="square" rtlCol="0">
            <a:spAutoFit/>
          </a:bodyPr>
          <a:lstStyle/>
          <a:p>
            <a:r>
              <a:rPr lang="en-US" sz="1200" dirty="0"/>
              <a:t>&lt;https://www.computerhistory.org/revolution/mobile-computing/18/321&gt;</a:t>
            </a:r>
          </a:p>
        </p:txBody>
      </p:sp>
    </p:spTree>
    <p:extLst>
      <p:ext uri="{BB962C8B-B14F-4D97-AF65-F5344CB8AC3E}">
        <p14:creationId xmlns:p14="http://schemas.microsoft.com/office/powerpoint/2010/main" val="240980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CFFB40-1A4F-4BF6-AC72-6423C25B6F3A}"/>
              </a:ext>
            </a:extLst>
          </p:cNvPr>
          <p:cNvPicPr>
            <a:picLocks noChangeAspect="1"/>
          </p:cNvPicPr>
          <p:nvPr/>
        </p:nvPicPr>
        <p:blipFill>
          <a:blip r:embed="rId2"/>
          <a:stretch>
            <a:fillRect/>
          </a:stretch>
        </p:blipFill>
        <p:spPr>
          <a:xfrm>
            <a:off x="0" y="0"/>
            <a:ext cx="6636774" cy="6858000"/>
          </a:xfrm>
          <a:prstGeom prst="rect">
            <a:avLst/>
          </a:prstGeom>
          <a:ln w="12700">
            <a:solidFill>
              <a:schemeClr val="tx1"/>
            </a:solidFill>
          </a:ln>
        </p:spPr>
      </p:pic>
      <p:pic>
        <p:nvPicPr>
          <p:cNvPr id="11" name="Picture 10">
            <a:extLst>
              <a:ext uri="{FF2B5EF4-FFF2-40B4-BE49-F238E27FC236}">
                <a16:creationId xmlns:a16="http://schemas.microsoft.com/office/drawing/2014/main" id="{1FCD0CD8-6678-4E13-B8B2-1FECBE5C2193}"/>
              </a:ext>
            </a:extLst>
          </p:cNvPr>
          <p:cNvPicPr>
            <a:picLocks noChangeAspect="1"/>
          </p:cNvPicPr>
          <p:nvPr/>
        </p:nvPicPr>
        <p:blipFill>
          <a:blip r:embed="rId3"/>
          <a:stretch>
            <a:fillRect/>
          </a:stretch>
        </p:blipFill>
        <p:spPr>
          <a:xfrm>
            <a:off x="6838203" y="0"/>
            <a:ext cx="5353797" cy="2295845"/>
          </a:xfrm>
          <a:prstGeom prst="rect">
            <a:avLst/>
          </a:prstGeom>
        </p:spPr>
      </p:pic>
      <p:pic>
        <p:nvPicPr>
          <p:cNvPr id="15" name="Picture 14">
            <a:extLst>
              <a:ext uri="{FF2B5EF4-FFF2-40B4-BE49-F238E27FC236}">
                <a16:creationId xmlns:a16="http://schemas.microsoft.com/office/drawing/2014/main" id="{E75BC9C6-E2A4-4410-A00E-4C5E1082AE0E}"/>
              </a:ext>
            </a:extLst>
          </p:cNvPr>
          <p:cNvPicPr>
            <a:picLocks noChangeAspect="1"/>
          </p:cNvPicPr>
          <p:nvPr/>
        </p:nvPicPr>
        <p:blipFill>
          <a:blip r:embed="rId4"/>
          <a:stretch>
            <a:fillRect/>
          </a:stretch>
        </p:blipFill>
        <p:spPr>
          <a:xfrm>
            <a:off x="7579895" y="3134728"/>
            <a:ext cx="2573773" cy="2276793"/>
          </a:xfrm>
          <a:prstGeom prst="rect">
            <a:avLst/>
          </a:prstGeom>
          <a:ln w="19050">
            <a:solidFill>
              <a:schemeClr val="tx1"/>
            </a:solidFill>
          </a:ln>
        </p:spPr>
      </p:pic>
      <p:sp>
        <p:nvSpPr>
          <p:cNvPr id="18" name="Rectangle: Rounded Corners 17">
            <a:extLst>
              <a:ext uri="{FF2B5EF4-FFF2-40B4-BE49-F238E27FC236}">
                <a16:creationId xmlns:a16="http://schemas.microsoft.com/office/drawing/2014/main" id="{59B4E7E3-4B1B-4904-BAE8-812C32CA60B7}"/>
              </a:ext>
            </a:extLst>
          </p:cNvPr>
          <p:cNvSpPr/>
          <p:nvPr/>
        </p:nvSpPr>
        <p:spPr>
          <a:xfrm>
            <a:off x="0" y="5522495"/>
            <a:ext cx="4535905" cy="95049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6F3FB5A-65D8-44B8-9C60-534B0F5A4B92}"/>
              </a:ext>
            </a:extLst>
          </p:cNvPr>
          <p:cNvSpPr txBox="1"/>
          <p:nvPr/>
        </p:nvSpPr>
        <p:spPr>
          <a:xfrm>
            <a:off x="6838203" y="6063916"/>
            <a:ext cx="4916650" cy="276999"/>
          </a:xfrm>
          <a:prstGeom prst="rect">
            <a:avLst/>
          </a:prstGeom>
          <a:noFill/>
        </p:spPr>
        <p:txBody>
          <a:bodyPr wrap="square" rtlCol="0">
            <a:spAutoFit/>
          </a:bodyPr>
          <a:lstStyle/>
          <a:p>
            <a:r>
              <a:rPr lang="en-US" sz="1200" dirty="0"/>
              <a:t>&lt;https://www.computerhistory.org/revolution/mobile-computing/18/321&gt;</a:t>
            </a:r>
          </a:p>
        </p:txBody>
      </p:sp>
    </p:spTree>
    <p:extLst>
      <p:ext uri="{BB962C8B-B14F-4D97-AF65-F5344CB8AC3E}">
        <p14:creationId xmlns:p14="http://schemas.microsoft.com/office/powerpoint/2010/main" val="43612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Index databases versus Full text searching</a:t>
            </a:r>
          </a:p>
        </p:txBody>
      </p:sp>
      <p:sp>
        <p:nvSpPr>
          <p:cNvPr id="4" name="Content Placeholder 3"/>
          <p:cNvSpPr>
            <a:spLocks noGrp="1"/>
          </p:cNvSpPr>
          <p:nvPr>
            <p:ph idx="1"/>
          </p:nvPr>
        </p:nvSpPr>
        <p:spPr/>
        <p:txBody>
          <a:bodyPr/>
          <a:lstStyle/>
          <a:p>
            <a:pPr marL="0" indent="0">
              <a:buNone/>
            </a:pPr>
            <a:r>
              <a:rPr lang="en-US" dirty="0"/>
              <a:t> </a:t>
            </a:r>
          </a:p>
          <a:p>
            <a:endParaRPr lang="en-US" dirty="0"/>
          </a:p>
        </p:txBody>
      </p:sp>
      <p:sp>
        <p:nvSpPr>
          <p:cNvPr id="5" name="Content Placeholder 4"/>
          <p:cNvSpPr>
            <a:spLocks noGrp="1"/>
          </p:cNvSpPr>
          <p:nvPr>
            <p:ph sz="half" idx="4294967295"/>
          </p:nvPr>
        </p:nvSpPr>
        <p:spPr>
          <a:xfrm>
            <a:off x="7010400" y="1825625"/>
            <a:ext cx="5181600" cy="4351338"/>
          </a:xfrm>
        </p:spPr>
        <p:txBody>
          <a:bodyPr/>
          <a:lstStyle/>
          <a:p>
            <a:pPr marL="0" indent="0">
              <a:buNone/>
            </a:pPr>
            <a:r>
              <a:rPr lang="en-US" dirty="0"/>
              <a:t> </a:t>
            </a:r>
          </a:p>
        </p:txBody>
      </p:sp>
      <p:pic>
        <p:nvPicPr>
          <p:cNvPr id="7" name="Picture 6"/>
          <p:cNvPicPr>
            <a:picLocks noChangeAspect="1"/>
          </p:cNvPicPr>
          <p:nvPr/>
        </p:nvPicPr>
        <p:blipFill>
          <a:blip r:embed="rId3"/>
          <a:stretch>
            <a:fillRect/>
          </a:stretch>
        </p:blipFill>
        <p:spPr>
          <a:xfrm>
            <a:off x="6068625" y="1505475"/>
            <a:ext cx="6014514" cy="4250983"/>
          </a:xfrm>
          <a:prstGeom prst="rect">
            <a:avLst/>
          </a:prstGeom>
          <a:ln w="19050">
            <a:solidFill>
              <a:schemeClr val="tx1"/>
            </a:solidFill>
          </a:ln>
        </p:spPr>
      </p:pic>
      <p:pic>
        <p:nvPicPr>
          <p:cNvPr id="8" name="Picture 7"/>
          <p:cNvPicPr>
            <a:picLocks noChangeAspect="1"/>
          </p:cNvPicPr>
          <p:nvPr/>
        </p:nvPicPr>
        <p:blipFill>
          <a:blip r:embed="rId4"/>
          <a:stretch>
            <a:fillRect/>
          </a:stretch>
        </p:blipFill>
        <p:spPr>
          <a:xfrm>
            <a:off x="108861" y="1505475"/>
            <a:ext cx="5905654" cy="3630481"/>
          </a:xfrm>
          <a:prstGeom prst="rect">
            <a:avLst/>
          </a:prstGeom>
          <a:ln w="19050">
            <a:solidFill>
              <a:schemeClr val="tx1"/>
            </a:solidFill>
          </a:ln>
        </p:spPr>
      </p:pic>
    </p:spTree>
    <p:extLst>
      <p:ext uri="{BB962C8B-B14F-4D97-AF65-F5344CB8AC3E}">
        <p14:creationId xmlns:p14="http://schemas.microsoft.com/office/powerpoint/2010/main" val="70955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extBox 1"/>
          <p:cNvSpPr txBox="1"/>
          <p:nvPr/>
        </p:nvSpPr>
        <p:spPr>
          <a:xfrm>
            <a:off x="6368144" y="2383971"/>
            <a:ext cx="5107996" cy="2308324"/>
          </a:xfrm>
          <a:prstGeom prst="rect">
            <a:avLst/>
          </a:prstGeom>
          <a:noFill/>
          <a:ln w="28575">
            <a:solidFill>
              <a:srgbClr val="C00000"/>
            </a:solidFill>
          </a:ln>
        </p:spPr>
        <p:txBody>
          <a:bodyPr wrap="square" rtlCol="0">
            <a:spAutoFit/>
          </a:bodyPr>
          <a:lstStyle/>
          <a:p>
            <a:r>
              <a:rPr lang="en-US" sz="2400" dirty="0"/>
              <a:t>Full text news database records are structured like newspaper articles.  The fields are labelled accordingly:</a:t>
            </a:r>
          </a:p>
          <a:p>
            <a:r>
              <a:rPr lang="en-US" sz="2400" dirty="0"/>
              <a:t>“author” is byline</a:t>
            </a:r>
          </a:p>
          <a:p>
            <a:r>
              <a:rPr lang="en-US" sz="2400" dirty="0"/>
              <a:t>“title” is headline </a:t>
            </a:r>
          </a:p>
          <a:p>
            <a:r>
              <a:rPr lang="en-US" sz="2400" dirty="0"/>
              <a:t>“lead” is first paragraph</a:t>
            </a:r>
          </a:p>
        </p:txBody>
      </p:sp>
    </p:spTree>
    <p:extLst>
      <p:ext uri="{BB962C8B-B14F-4D97-AF65-F5344CB8AC3E}">
        <p14:creationId xmlns:p14="http://schemas.microsoft.com/office/powerpoint/2010/main" val="3483759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Image result for inverted triangle news writing"/>
          <p:cNvSpPr>
            <a:spLocks noChangeAspect="1" noChangeArrowheads="1"/>
          </p:cNvSpPr>
          <p:nvPr/>
        </p:nvSpPr>
        <p:spPr bwMode="auto">
          <a:xfrm>
            <a:off x="155575" y="-685800"/>
            <a:ext cx="140970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270"/>
            <a:ext cx="6769100" cy="6858000"/>
          </a:xfrm>
          <a:prstGeom prst="rect">
            <a:avLst/>
          </a:prstGeom>
        </p:spPr>
      </p:pic>
      <p:sp>
        <p:nvSpPr>
          <p:cNvPr id="11" name="TextBox 10"/>
          <p:cNvSpPr txBox="1"/>
          <p:nvPr/>
        </p:nvSpPr>
        <p:spPr>
          <a:xfrm>
            <a:off x="6191075" y="1533525"/>
            <a:ext cx="5607225" cy="4401205"/>
          </a:xfrm>
          <a:prstGeom prst="rect">
            <a:avLst/>
          </a:prstGeom>
          <a:noFill/>
        </p:spPr>
        <p:txBody>
          <a:bodyPr wrap="square" rtlCol="0">
            <a:spAutoFit/>
          </a:bodyPr>
          <a:lstStyle/>
          <a:p>
            <a:r>
              <a:rPr lang="en-US" sz="2800" dirty="0"/>
              <a:t>The inverted pyramid is a metaphor used by journalists to illustrate how information should be prioritized and structured in prose (e.g. a news report). </a:t>
            </a:r>
          </a:p>
          <a:p>
            <a:endParaRPr lang="en-US" sz="2800" dirty="0"/>
          </a:p>
          <a:p>
            <a:r>
              <a:rPr lang="en-US" sz="2800" dirty="0"/>
              <a:t>Searching for your terms in the headline and lead paragraph helps you find news stories that focus on your topic.</a:t>
            </a:r>
          </a:p>
        </p:txBody>
      </p:sp>
    </p:spTree>
    <p:extLst>
      <p:ext uri="{BB962C8B-B14F-4D97-AF65-F5344CB8AC3E}">
        <p14:creationId xmlns:p14="http://schemas.microsoft.com/office/powerpoint/2010/main" val="1123237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56061AFFB7E894E8E11F258BE27E375" ma:contentTypeVersion="8" ma:contentTypeDescription="Create a new document." ma:contentTypeScope="" ma:versionID="7d1e6667816010a606e26628a1c388ac">
  <xsd:schema xmlns:xsd="http://www.w3.org/2001/XMLSchema" xmlns:xs="http://www.w3.org/2001/XMLSchema" xmlns:p="http://schemas.microsoft.com/office/2006/metadata/properties" xmlns:ns3="5b6d702d-39db-4f9c-b71b-2d0a79adac72" targetNamespace="http://schemas.microsoft.com/office/2006/metadata/properties" ma:root="true" ma:fieldsID="3341115638097ccff8317d1ff4ffd8a6" ns3:_="">
    <xsd:import namespace="5b6d702d-39db-4f9c-b71b-2d0a79adac7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MediaServiceSearchProperties" minOccurs="0"/>
                <xsd:element ref="ns3:MediaServiceDateTake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6d702d-39db-4f9c-b71b-2d0a79adac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_activity" ma:index="15"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5b6d702d-39db-4f9c-b71b-2d0a79adac72" xsi:nil="true"/>
  </documentManagement>
</p:properties>
</file>

<file path=customXml/itemProps1.xml><?xml version="1.0" encoding="utf-8"?>
<ds:datastoreItem xmlns:ds="http://schemas.openxmlformats.org/officeDocument/2006/customXml" ds:itemID="{83AE61C4-6139-49FC-8941-CCAD6E1964EF}">
  <ds:schemaRefs>
    <ds:schemaRef ds:uri="http://schemas.microsoft.com/sharepoint/v3/contenttype/forms"/>
  </ds:schemaRefs>
</ds:datastoreItem>
</file>

<file path=customXml/itemProps2.xml><?xml version="1.0" encoding="utf-8"?>
<ds:datastoreItem xmlns:ds="http://schemas.openxmlformats.org/officeDocument/2006/customXml" ds:itemID="{E2CA23E8-EDA0-4014-A890-B4B953DC28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6d702d-39db-4f9c-b71b-2d0a79adac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2217EF-BC3C-4B78-8A34-12F94FBBB528}">
  <ds:schemaRefs>
    <ds:schemaRef ds:uri="http://purl.org/dc/elements/1.1/"/>
    <ds:schemaRef ds:uri="http://schemas.microsoft.com/office/2006/documentManagement/types"/>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 ds:uri="5b6d702d-39db-4f9c-b71b-2d0a79adac72"/>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682</TotalTime>
  <Words>759</Words>
  <Application>Microsoft Office PowerPoint</Application>
  <PresentationFormat>Widescreen</PresentationFormat>
  <Paragraphs>111</Paragraphs>
  <Slides>27</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 Narrow</vt:lpstr>
      <vt:lpstr>Calibri</vt:lpstr>
      <vt:lpstr>Calibri Light</vt:lpstr>
      <vt:lpstr>Times New Roman</vt:lpstr>
      <vt:lpstr>Office Theme</vt:lpstr>
      <vt:lpstr>CMNS 210: Media history</vt:lpstr>
      <vt:lpstr>Assignment outcome</vt:lpstr>
      <vt:lpstr> Workshop outcomes</vt:lpstr>
      <vt:lpstr>Palm Pilot</vt:lpstr>
      <vt:lpstr>PowerPoint Presentation</vt:lpstr>
      <vt:lpstr>PowerPoint Presentation</vt:lpstr>
      <vt:lpstr>Index databases versus Full text searching</vt:lpstr>
      <vt:lpstr>PowerPoint Presentation</vt:lpstr>
      <vt:lpstr>PowerPoint Presentation</vt:lpstr>
      <vt:lpstr>PowerPoint Presentation</vt:lpstr>
      <vt:lpstr>PowerPoint Presentation</vt:lpstr>
      <vt:lpstr>Search options  for full text news 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Search options for index/abstract databases</vt:lpstr>
      <vt:lpstr>PowerPoint Presentation</vt:lpstr>
      <vt:lpstr>PowerPoint Presentation</vt:lpstr>
      <vt:lpstr>PowerPoint Presentation</vt:lpstr>
      <vt:lpstr>PowerPoint Presentation</vt:lpstr>
      <vt:lpstr>Public library print archives of popular magazines</vt:lpstr>
      <vt:lpstr>PowerPoint Presentation</vt:lpstr>
      <vt:lpstr>Finding news databases at SFU Library</vt:lpstr>
    </vt:vector>
  </TitlesOfParts>
  <Company>Simon Fraser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CMNS 210: Media history</dc:title>
  <dc:creator>Sylvia Roberts</dc:creator>
  <cp:lastModifiedBy>Sylvia Roberts</cp:lastModifiedBy>
  <cp:revision>44</cp:revision>
  <cp:lastPrinted>2020-02-04T05:37:32Z</cp:lastPrinted>
  <dcterms:created xsi:type="dcterms:W3CDTF">2020-02-04T01:53:19Z</dcterms:created>
  <dcterms:modified xsi:type="dcterms:W3CDTF">2024-10-22T21:31:26Z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0x010100356061AFFB7E894E8E11F258BE27E375</vt:lpwstr>
  </property>
</Properties>
</file>