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8" r:id="rId4"/>
  </p:sldMasterIdLst>
  <p:notesMasterIdLst>
    <p:notesMasterId r:id="rId42"/>
  </p:notesMasterIdLst>
  <p:sldIdLst>
    <p:sldId id="256" r:id="rId5"/>
    <p:sldId id="460" r:id="rId6"/>
    <p:sldId id="457" r:id="rId7"/>
    <p:sldId id="462" r:id="rId8"/>
    <p:sldId id="257" r:id="rId9"/>
    <p:sldId id="458" r:id="rId10"/>
    <p:sldId id="459" r:id="rId11"/>
    <p:sldId id="466" r:id="rId12"/>
    <p:sldId id="418" r:id="rId13"/>
    <p:sldId id="436" r:id="rId14"/>
    <p:sldId id="424" r:id="rId15"/>
    <p:sldId id="425" r:id="rId16"/>
    <p:sldId id="437" r:id="rId17"/>
    <p:sldId id="441" r:id="rId18"/>
    <p:sldId id="438" r:id="rId19"/>
    <p:sldId id="440" r:id="rId20"/>
    <p:sldId id="271" r:id="rId21"/>
    <p:sldId id="451" r:id="rId22"/>
    <p:sldId id="414" r:id="rId23"/>
    <p:sldId id="463" r:id="rId24"/>
    <p:sldId id="442" r:id="rId25"/>
    <p:sldId id="420" r:id="rId26"/>
    <p:sldId id="467" r:id="rId27"/>
    <p:sldId id="422" r:id="rId28"/>
    <p:sldId id="465" r:id="rId29"/>
    <p:sldId id="421" r:id="rId30"/>
    <p:sldId id="452" r:id="rId31"/>
    <p:sldId id="453" r:id="rId32"/>
    <p:sldId id="456" r:id="rId33"/>
    <p:sldId id="454" r:id="rId34"/>
    <p:sldId id="455" r:id="rId35"/>
    <p:sldId id="423" r:id="rId36"/>
    <p:sldId id="445" r:id="rId37"/>
    <p:sldId id="446" r:id="rId38"/>
    <p:sldId id="468" r:id="rId39"/>
    <p:sldId id="370" r:id="rId40"/>
    <p:sldId id="266" r:id="rId4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ylvia Roberts" initials="SR" lastIdx="1" clrIdx="0"/>
  <p:cmAuthor id="2" name="Sylvia Roberts" initials="SR [2]"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7"/>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E14953-D9F2-EFD9-B8DE-9A151F15484E}" v="14" dt="2024-05-16T22:26:40.1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78" autoAdjust="0"/>
    <p:restoredTop sz="68873" autoAdjust="0"/>
  </p:normalViewPr>
  <p:slideViewPr>
    <p:cSldViewPr snapToGrid="0">
      <p:cViewPr varScale="1">
        <p:scale>
          <a:sx n="89" d="100"/>
          <a:sy n="89" d="100"/>
        </p:scale>
        <p:origin x="1344" y="96"/>
      </p:cViewPr>
      <p:guideLst>
        <p:guide orient="horz" pos="2160"/>
        <p:guide pos="3840"/>
      </p:guideLst>
    </p:cSldViewPr>
  </p:slideViewPr>
  <p:outlineViewPr>
    <p:cViewPr>
      <p:scale>
        <a:sx n="33" d="100"/>
        <a:sy n="33" d="100"/>
      </p:scale>
      <p:origin x="0" y="1496"/>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3" d="100"/>
          <a:sy n="83" d="100"/>
        </p:scale>
        <p:origin x="2316"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957867-66E1-D14A-92AC-58DB1032E941}"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n-US"/>
        </a:p>
      </dgm:t>
    </dgm:pt>
    <dgm:pt modelId="{7A9CE5C6-2B8A-1F46-8EE1-AC3AB5EA53A0}">
      <dgm:prSet phldrT="[Text]"/>
      <dgm:spPr/>
      <dgm:t>
        <a:bodyPr/>
        <a:lstStyle/>
        <a:p>
          <a:r>
            <a:rPr lang="en-US" dirty="0"/>
            <a:t>Jurisdiction?</a:t>
          </a:r>
        </a:p>
      </dgm:t>
    </dgm:pt>
    <dgm:pt modelId="{E657D888-6F54-7842-ACE0-18681FFA07D9}" type="parTrans" cxnId="{13212D59-DE53-4446-AB3A-8E9A6A3A718D}">
      <dgm:prSet/>
      <dgm:spPr/>
      <dgm:t>
        <a:bodyPr/>
        <a:lstStyle/>
        <a:p>
          <a:endParaRPr lang="en-US"/>
        </a:p>
      </dgm:t>
    </dgm:pt>
    <dgm:pt modelId="{ECDE4081-FC55-6C49-8CEC-6E36D3EA1F07}" type="sibTrans" cxnId="{13212D59-DE53-4446-AB3A-8E9A6A3A718D}">
      <dgm:prSet/>
      <dgm:spPr/>
      <dgm:t>
        <a:bodyPr/>
        <a:lstStyle/>
        <a:p>
          <a:endParaRPr lang="en-US"/>
        </a:p>
      </dgm:t>
    </dgm:pt>
    <dgm:pt modelId="{A2E6C479-FC44-FF4E-9C5D-E1387F41B1C7}">
      <dgm:prSet phldrT="[Text]"/>
      <dgm:spPr/>
      <dgm:t>
        <a:bodyPr/>
        <a:lstStyle/>
        <a:p>
          <a:r>
            <a:rPr lang="en-US" dirty="0"/>
            <a:t>For-profit?</a:t>
          </a:r>
        </a:p>
      </dgm:t>
    </dgm:pt>
    <dgm:pt modelId="{06A11A5F-CFD3-A74B-8FF8-B63859A338A1}" type="parTrans" cxnId="{952ED092-749B-5144-B258-06081FC9463B}">
      <dgm:prSet/>
      <dgm:spPr/>
      <dgm:t>
        <a:bodyPr/>
        <a:lstStyle/>
        <a:p>
          <a:endParaRPr lang="en-US"/>
        </a:p>
      </dgm:t>
    </dgm:pt>
    <dgm:pt modelId="{41C62B51-7BDA-6042-935D-82CFB372977D}" type="sibTrans" cxnId="{952ED092-749B-5144-B258-06081FC9463B}">
      <dgm:prSet/>
      <dgm:spPr/>
      <dgm:t>
        <a:bodyPr/>
        <a:lstStyle/>
        <a:p>
          <a:endParaRPr lang="en-US"/>
        </a:p>
      </dgm:t>
    </dgm:pt>
    <dgm:pt modelId="{DB92888B-A889-4B48-876B-3E5D707C94A2}">
      <dgm:prSet phldrT="[Text]"/>
      <dgm:spPr/>
      <dgm:t>
        <a:bodyPr/>
        <a:lstStyle/>
        <a:p>
          <a:r>
            <a:rPr lang="en-US" dirty="0"/>
            <a:t>Public company?</a:t>
          </a:r>
        </a:p>
      </dgm:t>
    </dgm:pt>
    <dgm:pt modelId="{60A705FD-B5EB-9C48-8871-6DD5D54AA95F}" type="parTrans" cxnId="{6C4B3E79-7122-524F-83C4-93A55227FCA8}">
      <dgm:prSet/>
      <dgm:spPr/>
      <dgm:t>
        <a:bodyPr/>
        <a:lstStyle/>
        <a:p>
          <a:endParaRPr lang="en-US"/>
        </a:p>
      </dgm:t>
    </dgm:pt>
    <dgm:pt modelId="{5E3F516F-FF58-5E41-918D-480F0BF30159}" type="sibTrans" cxnId="{6C4B3E79-7122-524F-83C4-93A55227FCA8}">
      <dgm:prSet/>
      <dgm:spPr/>
      <dgm:t>
        <a:bodyPr/>
        <a:lstStyle/>
        <a:p>
          <a:endParaRPr lang="en-US"/>
        </a:p>
      </dgm:t>
    </dgm:pt>
    <dgm:pt modelId="{0454EFEC-06EB-AE41-BB6D-A60860859993}">
      <dgm:prSet phldrT="[Text]"/>
      <dgm:spPr/>
      <dgm:t>
        <a:bodyPr/>
        <a:lstStyle/>
        <a:p>
          <a:r>
            <a:rPr lang="en-US" dirty="0"/>
            <a:t>Private company?</a:t>
          </a:r>
        </a:p>
      </dgm:t>
    </dgm:pt>
    <dgm:pt modelId="{197BEE47-DFD0-AF4E-8715-6BADB41D94E4}" type="parTrans" cxnId="{C5C5CADB-2842-1140-8C89-44FA9B7F3CC3}">
      <dgm:prSet/>
      <dgm:spPr/>
      <dgm:t>
        <a:bodyPr/>
        <a:lstStyle/>
        <a:p>
          <a:endParaRPr lang="en-US"/>
        </a:p>
      </dgm:t>
    </dgm:pt>
    <dgm:pt modelId="{D5A616FD-41CA-C040-8348-E0AA813F5E9A}" type="sibTrans" cxnId="{C5C5CADB-2842-1140-8C89-44FA9B7F3CC3}">
      <dgm:prSet/>
      <dgm:spPr/>
      <dgm:t>
        <a:bodyPr/>
        <a:lstStyle/>
        <a:p>
          <a:endParaRPr lang="en-US"/>
        </a:p>
      </dgm:t>
    </dgm:pt>
    <dgm:pt modelId="{FE9F93C9-CB8C-BD47-8C3E-F5C8FACD70BC}">
      <dgm:prSet phldrT="[Text]"/>
      <dgm:spPr/>
      <dgm:t>
        <a:bodyPr/>
        <a:lstStyle/>
        <a:p>
          <a:r>
            <a:rPr lang="en-US" dirty="0"/>
            <a:t>Not for profit?</a:t>
          </a:r>
        </a:p>
      </dgm:t>
    </dgm:pt>
    <dgm:pt modelId="{816B11A5-D1A6-634E-907E-598EED9EE4F2}" type="parTrans" cxnId="{453852F2-8D4F-CB43-A5C1-D9CB861C9446}">
      <dgm:prSet/>
      <dgm:spPr/>
      <dgm:t>
        <a:bodyPr/>
        <a:lstStyle/>
        <a:p>
          <a:endParaRPr lang="en-US"/>
        </a:p>
      </dgm:t>
    </dgm:pt>
    <dgm:pt modelId="{964CD6F2-3C9A-A04C-9016-ED4A7F73CA4D}" type="sibTrans" cxnId="{453852F2-8D4F-CB43-A5C1-D9CB861C9446}">
      <dgm:prSet/>
      <dgm:spPr/>
      <dgm:t>
        <a:bodyPr/>
        <a:lstStyle/>
        <a:p>
          <a:endParaRPr lang="en-US"/>
        </a:p>
      </dgm:t>
    </dgm:pt>
    <dgm:pt modelId="{F027EADF-B992-8549-B047-0C2B9F3DCA4B}">
      <dgm:prSet phldrT="[Text]"/>
      <dgm:spPr/>
      <dgm:t>
        <a:bodyPr/>
        <a:lstStyle/>
        <a:p>
          <a:r>
            <a:rPr lang="en-US" dirty="0"/>
            <a:t>Charitable status?</a:t>
          </a:r>
        </a:p>
      </dgm:t>
    </dgm:pt>
    <dgm:pt modelId="{342497F1-BF7E-9241-B771-D45CEFF48762}" type="parTrans" cxnId="{9F275887-6AC9-C14A-A9F4-382491689BDE}">
      <dgm:prSet/>
      <dgm:spPr/>
      <dgm:t>
        <a:bodyPr/>
        <a:lstStyle/>
        <a:p>
          <a:endParaRPr lang="en-US"/>
        </a:p>
      </dgm:t>
    </dgm:pt>
    <dgm:pt modelId="{9A39B8AB-CEB9-514C-82DD-4D51FC3D630E}" type="sibTrans" cxnId="{9F275887-6AC9-C14A-A9F4-382491689BDE}">
      <dgm:prSet/>
      <dgm:spPr/>
      <dgm:t>
        <a:bodyPr/>
        <a:lstStyle/>
        <a:p>
          <a:endParaRPr lang="en-US"/>
        </a:p>
      </dgm:t>
    </dgm:pt>
    <dgm:pt modelId="{1DD7D2EE-4C96-E243-BF34-7CE0B0AFAAEE}">
      <dgm:prSet/>
      <dgm:spPr/>
      <dgm:t>
        <a:bodyPr/>
        <a:lstStyle/>
        <a:p>
          <a:r>
            <a:rPr lang="en-US" dirty="0"/>
            <a:t>Government agency</a:t>
          </a:r>
        </a:p>
      </dgm:t>
    </dgm:pt>
    <dgm:pt modelId="{C4733B2D-D3D2-074C-A359-F3CC9A6362B5}" type="parTrans" cxnId="{B6CA8B2E-7830-E54E-A8E9-1ADDA84F8EE9}">
      <dgm:prSet/>
      <dgm:spPr/>
      <dgm:t>
        <a:bodyPr/>
        <a:lstStyle/>
        <a:p>
          <a:endParaRPr lang="en-US"/>
        </a:p>
      </dgm:t>
    </dgm:pt>
    <dgm:pt modelId="{8F1CD6AE-2324-1540-ACCC-51013570C453}" type="sibTrans" cxnId="{B6CA8B2E-7830-E54E-A8E9-1ADDA84F8EE9}">
      <dgm:prSet/>
      <dgm:spPr/>
      <dgm:t>
        <a:bodyPr/>
        <a:lstStyle/>
        <a:p>
          <a:endParaRPr lang="en-US"/>
        </a:p>
      </dgm:t>
    </dgm:pt>
    <dgm:pt modelId="{B26CEE36-6B22-0A4D-BFCF-B55895DBA06F}" type="pres">
      <dgm:prSet presAssocID="{67957867-66E1-D14A-92AC-58DB1032E941}" presName="hierChild1" presStyleCnt="0">
        <dgm:presLayoutVars>
          <dgm:chPref val="1"/>
          <dgm:dir/>
          <dgm:animOne val="branch"/>
          <dgm:animLvl val="lvl"/>
          <dgm:resizeHandles/>
        </dgm:presLayoutVars>
      </dgm:prSet>
      <dgm:spPr/>
    </dgm:pt>
    <dgm:pt modelId="{E0EF8775-D9DF-D945-A640-0701263389F8}" type="pres">
      <dgm:prSet presAssocID="{7A9CE5C6-2B8A-1F46-8EE1-AC3AB5EA53A0}" presName="hierRoot1" presStyleCnt="0"/>
      <dgm:spPr/>
    </dgm:pt>
    <dgm:pt modelId="{FA98AFFE-8B00-1C4E-B89D-02DFD47AB231}" type="pres">
      <dgm:prSet presAssocID="{7A9CE5C6-2B8A-1F46-8EE1-AC3AB5EA53A0}" presName="composite" presStyleCnt="0"/>
      <dgm:spPr/>
    </dgm:pt>
    <dgm:pt modelId="{3C6317FC-6254-5A41-959D-229A3FCB7FFE}" type="pres">
      <dgm:prSet presAssocID="{7A9CE5C6-2B8A-1F46-8EE1-AC3AB5EA53A0}" presName="background" presStyleLbl="node0" presStyleIdx="0" presStyleCnt="1"/>
      <dgm:spPr/>
    </dgm:pt>
    <dgm:pt modelId="{2783F855-A18B-174F-98B4-7EAB23C0ADDF}" type="pres">
      <dgm:prSet presAssocID="{7A9CE5C6-2B8A-1F46-8EE1-AC3AB5EA53A0}" presName="text" presStyleLbl="fgAcc0" presStyleIdx="0" presStyleCnt="1" custLinFactNeighborX="-92820" custLinFactNeighborY="-24508">
        <dgm:presLayoutVars>
          <dgm:chPref val="3"/>
        </dgm:presLayoutVars>
      </dgm:prSet>
      <dgm:spPr/>
    </dgm:pt>
    <dgm:pt modelId="{51347CBF-B666-FB4E-AC01-D277E247B074}" type="pres">
      <dgm:prSet presAssocID="{7A9CE5C6-2B8A-1F46-8EE1-AC3AB5EA53A0}" presName="hierChild2" presStyleCnt="0"/>
      <dgm:spPr/>
    </dgm:pt>
    <dgm:pt modelId="{48C9CBB4-4EBA-B745-9BAB-5C784DDD66EA}" type="pres">
      <dgm:prSet presAssocID="{06A11A5F-CFD3-A74B-8FF8-B63859A338A1}" presName="Name10" presStyleLbl="parChTrans1D2" presStyleIdx="0" presStyleCnt="3"/>
      <dgm:spPr/>
    </dgm:pt>
    <dgm:pt modelId="{99CA4561-4B5D-724F-8046-2B3075B175E8}" type="pres">
      <dgm:prSet presAssocID="{A2E6C479-FC44-FF4E-9C5D-E1387F41B1C7}" presName="hierRoot2" presStyleCnt="0"/>
      <dgm:spPr/>
    </dgm:pt>
    <dgm:pt modelId="{74F39401-9F90-514D-8A0C-803DBB70D418}" type="pres">
      <dgm:prSet presAssocID="{A2E6C479-FC44-FF4E-9C5D-E1387F41B1C7}" presName="composite2" presStyleCnt="0"/>
      <dgm:spPr/>
    </dgm:pt>
    <dgm:pt modelId="{1DAE0ABF-65E2-5548-A901-713B98C2B010}" type="pres">
      <dgm:prSet presAssocID="{A2E6C479-FC44-FF4E-9C5D-E1387F41B1C7}" presName="background2" presStyleLbl="node2" presStyleIdx="0" presStyleCnt="3"/>
      <dgm:spPr/>
    </dgm:pt>
    <dgm:pt modelId="{6A385A29-1F63-FD4B-90C0-E2BF18C3FF82}" type="pres">
      <dgm:prSet presAssocID="{A2E6C479-FC44-FF4E-9C5D-E1387F41B1C7}" presName="text2" presStyleLbl="fgAcc2" presStyleIdx="0" presStyleCnt="3">
        <dgm:presLayoutVars>
          <dgm:chPref val="3"/>
        </dgm:presLayoutVars>
      </dgm:prSet>
      <dgm:spPr/>
    </dgm:pt>
    <dgm:pt modelId="{98B644B9-B92F-7943-9DA1-081D7F317BF4}" type="pres">
      <dgm:prSet presAssocID="{A2E6C479-FC44-FF4E-9C5D-E1387F41B1C7}" presName="hierChild3" presStyleCnt="0"/>
      <dgm:spPr/>
    </dgm:pt>
    <dgm:pt modelId="{2D8D354B-95C4-6041-8B2A-BBF9B2111E7A}" type="pres">
      <dgm:prSet presAssocID="{197BEE47-DFD0-AF4E-8715-6BADB41D94E4}" presName="Name17" presStyleLbl="parChTrans1D3" presStyleIdx="0" presStyleCnt="3"/>
      <dgm:spPr/>
    </dgm:pt>
    <dgm:pt modelId="{0959776F-D5D4-8843-B441-401266EDB68E}" type="pres">
      <dgm:prSet presAssocID="{0454EFEC-06EB-AE41-BB6D-A60860859993}" presName="hierRoot3" presStyleCnt="0"/>
      <dgm:spPr/>
    </dgm:pt>
    <dgm:pt modelId="{D0B60FC7-AADA-3040-81FB-1988F7E95FAA}" type="pres">
      <dgm:prSet presAssocID="{0454EFEC-06EB-AE41-BB6D-A60860859993}" presName="composite3" presStyleCnt="0"/>
      <dgm:spPr/>
    </dgm:pt>
    <dgm:pt modelId="{ED823E31-A3D3-6744-9D99-F5ECFE9A90FD}" type="pres">
      <dgm:prSet presAssocID="{0454EFEC-06EB-AE41-BB6D-A60860859993}" presName="background3" presStyleLbl="node3" presStyleIdx="0" presStyleCnt="3"/>
      <dgm:spPr/>
    </dgm:pt>
    <dgm:pt modelId="{7DA55B62-3094-0549-BD1D-8661C019F1FB}" type="pres">
      <dgm:prSet presAssocID="{0454EFEC-06EB-AE41-BB6D-A60860859993}" presName="text3" presStyleLbl="fgAcc3" presStyleIdx="0" presStyleCnt="3">
        <dgm:presLayoutVars>
          <dgm:chPref val="3"/>
        </dgm:presLayoutVars>
      </dgm:prSet>
      <dgm:spPr/>
    </dgm:pt>
    <dgm:pt modelId="{C9037B00-53E7-704A-B6B2-01154BD2D942}" type="pres">
      <dgm:prSet presAssocID="{0454EFEC-06EB-AE41-BB6D-A60860859993}" presName="hierChild4" presStyleCnt="0"/>
      <dgm:spPr/>
    </dgm:pt>
    <dgm:pt modelId="{33E24949-44DF-0E43-A6FF-F3C28B074F25}" type="pres">
      <dgm:prSet presAssocID="{60A705FD-B5EB-9C48-8871-6DD5D54AA95F}" presName="Name17" presStyleLbl="parChTrans1D3" presStyleIdx="1" presStyleCnt="3"/>
      <dgm:spPr/>
    </dgm:pt>
    <dgm:pt modelId="{A40F7DE2-D4F3-624A-8036-39889BFEAD01}" type="pres">
      <dgm:prSet presAssocID="{DB92888B-A889-4B48-876B-3E5D707C94A2}" presName="hierRoot3" presStyleCnt="0"/>
      <dgm:spPr/>
    </dgm:pt>
    <dgm:pt modelId="{276A6CFF-227F-BB4E-95D3-0C5DDE30D732}" type="pres">
      <dgm:prSet presAssocID="{DB92888B-A889-4B48-876B-3E5D707C94A2}" presName="composite3" presStyleCnt="0"/>
      <dgm:spPr/>
    </dgm:pt>
    <dgm:pt modelId="{FFF7BB7D-FEB2-0F4C-A64E-0BAAA43A9F1A}" type="pres">
      <dgm:prSet presAssocID="{DB92888B-A889-4B48-876B-3E5D707C94A2}" presName="background3" presStyleLbl="node3" presStyleIdx="1" presStyleCnt="3"/>
      <dgm:spPr/>
    </dgm:pt>
    <dgm:pt modelId="{201862A3-EE8D-8144-A670-CB66B1C67ECD}" type="pres">
      <dgm:prSet presAssocID="{DB92888B-A889-4B48-876B-3E5D707C94A2}" presName="text3" presStyleLbl="fgAcc3" presStyleIdx="1" presStyleCnt="3">
        <dgm:presLayoutVars>
          <dgm:chPref val="3"/>
        </dgm:presLayoutVars>
      </dgm:prSet>
      <dgm:spPr/>
    </dgm:pt>
    <dgm:pt modelId="{CD01BE13-F5E0-2C4E-BB3D-9AF115EB88CE}" type="pres">
      <dgm:prSet presAssocID="{DB92888B-A889-4B48-876B-3E5D707C94A2}" presName="hierChild4" presStyleCnt="0"/>
      <dgm:spPr/>
    </dgm:pt>
    <dgm:pt modelId="{23A23A19-2DA2-8B4B-A140-538D0FDF00F1}" type="pres">
      <dgm:prSet presAssocID="{816B11A5-D1A6-634E-907E-598EED9EE4F2}" presName="Name10" presStyleLbl="parChTrans1D2" presStyleIdx="1" presStyleCnt="3"/>
      <dgm:spPr/>
    </dgm:pt>
    <dgm:pt modelId="{CB88F222-99E3-504B-9439-3E844286AF5E}" type="pres">
      <dgm:prSet presAssocID="{FE9F93C9-CB8C-BD47-8C3E-F5C8FACD70BC}" presName="hierRoot2" presStyleCnt="0"/>
      <dgm:spPr/>
    </dgm:pt>
    <dgm:pt modelId="{298C090F-4FAA-1843-970B-A77B906F2359}" type="pres">
      <dgm:prSet presAssocID="{FE9F93C9-CB8C-BD47-8C3E-F5C8FACD70BC}" presName="composite2" presStyleCnt="0"/>
      <dgm:spPr/>
    </dgm:pt>
    <dgm:pt modelId="{E14BEDD0-0C51-AC4B-AECA-C629B0FC7D80}" type="pres">
      <dgm:prSet presAssocID="{FE9F93C9-CB8C-BD47-8C3E-F5C8FACD70BC}" presName="background2" presStyleLbl="node2" presStyleIdx="1" presStyleCnt="3"/>
      <dgm:spPr/>
    </dgm:pt>
    <dgm:pt modelId="{B1D2AA23-2C0B-0340-88B0-054C7D71BA02}" type="pres">
      <dgm:prSet presAssocID="{FE9F93C9-CB8C-BD47-8C3E-F5C8FACD70BC}" presName="text2" presStyleLbl="fgAcc2" presStyleIdx="1" presStyleCnt="3" custAng="0" custScaleX="119448" custLinFactNeighborX="-21978" custLinFactNeighborY="9617">
        <dgm:presLayoutVars>
          <dgm:chPref val="3"/>
        </dgm:presLayoutVars>
      </dgm:prSet>
      <dgm:spPr/>
    </dgm:pt>
    <dgm:pt modelId="{C18A0E33-A01F-234B-AF44-DA91AB356097}" type="pres">
      <dgm:prSet presAssocID="{FE9F93C9-CB8C-BD47-8C3E-F5C8FACD70BC}" presName="hierChild3" presStyleCnt="0"/>
      <dgm:spPr/>
    </dgm:pt>
    <dgm:pt modelId="{7305095D-3064-2D46-8CB1-043858D4CCF9}" type="pres">
      <dgm:prSet presAssocID="{342497F1-BF7E-9241-B771-D45CEFF48762}" presName="Name17" presStyleLbl="parChTrans1D3" presStyleIdx="2" presStyleCnt="3"/>
      <dgm:spPr/>
    </dgm:pt>
    <dgm:pt modelId="{E78546AF-2C28-CB41-A515-7249ED702F5F}" type="pres">
      <dgm:prSet presAssocID="{F027EADF-B992-8549-B047-0C2B9F3DCA4B}" presName="hierRoot3" presStyleCnt="0"/>
      <dgm:spPr/>
    </dgm:pt>
    <dgm:pt modelId="{7BCFCDFE-AD79-5A4E-B3AB-B13BB19F84A3}" type="pres">
      <dgm:prSet presAssocID="{F027EADF-B992-8549-B047-0C2B9F3DCA4B}" presName="composite3" presStyleCnt="0"/>
      <dgm:spPr/>
    </dgm:pt>
    <dgm:pt modelId="{C7BE3C34-BEFE-C24C-B16F-BF20BD0B98E3}" type="pres">
      <dgm:prSet presAssocID="{F027EADF-B992-8549-B047-0C2B9F3DCA4B}" presName="background3" presStyleLbl="node3" presStyleIdx="2" presStyleCnt="3"/>
      <dgm:spPr/>
    </dgm:pt>
    <dgm:pt modelId="{407194E0-EC6E-7341-AEAA-36D192A196CA}" type="pres">
      <dgm:prSet presAssocID="{F027EADF-B992-8549-B047-0C2B9F3DCA4B}" presName="text3" presStyleLbl="fgAcc3" presStyleIdx="2" presStyleCnt="3" custScaleY="115716" custLinFactNeighborX="9809" custLinFactNeighborY="-7898">
        <dgm:presLayoutVars>
          <dgm:chPref val="3"/>
        </dgm:presLayoutVars>
      </dgm:prSet>
      <dgm:spPr/>
    </dgm:pt>
    <dgm:pt modelId="{72E6F2E1-4141-4248-A067-2319A8471D50}" type="pres">
      <dgm:prSet presAssocID="{F027EADF-B992-8549-B047-0C2B9F3DCA4B}" presName="hierChild4" presStyleCnt="0"/>
      <dgm:spPr/>
    </dgm:pt>
    <dgm:pt modelId="{6A3C14AD-D629-5D43-90A4-50FB858C0115}" type="pres">
      <dgm:prSet presAssocID="{C4733B2D-D3D2-074C-A359-F3CC9A6362B5}" presName="Name10" presStyleLbl="parChTrans1D2" presStyleIdx="2" presStyleCnt="3"/>
      <dgm:spPr/>
    </dgm:pt>
    <dgm:pt modelId="{28795164-F330-DC46-951E-DAB94AEFDE6E}" type="pres">
      <dgm:prSet presAssocID="{1DD7D2EE-4C96-E243-BF34-7CE0B0AFAAEE}" presName="hierRoot2" presStyleCnt="0"/>
      <dgm:spPr/>
    </dgm:pt>
    <dgm:pt modelId="{16CD1C63-DF8C-F64F-895F-0A7FE6C4A2DD}" type="pres">
      <dgm:prSet presAssocID="{1DD7D2EE-4C96-E243-BF34-7CE0B0AFAAEE}" presName="composite2" presStyleCnt="0"/>
      <dgm:spPr/>
    </dgm:pt>
    <dgm:pt modelId="{7191B939-6E18-4E49-B746-B5809EFB978C}" type="pres">
      <dgm:prSet presAssocID="{1DD7D2EE-4C96-E243-BF34-7CE0B0AFAAEE}" presName="background2" presStyleLbl="node2" presStyleIdx="2" presStyleCnt="3"/>
      <dgm:spPr/>
    </dgm:pt>
    <dgm:pt modelId="{D8AF944B-7BA9-6742-8F93-450BA88D4541}" type="pres">
      <dgm:prSet presAssocID="{1DD7D2EE-4C96-E243-BF34-7CE0B0AFAAEE}" presName="text2" presStyleLbl="fgAcc2" presStyleIdx="2" presStyleCnt="3" custScaleX="144884" custLinFactNeighborX="19536" custLinFactNeighborY="3847">
        <dgm:presLayoutVars>
          <dgm:chPref val="3"/>
        </dgm:presLayoutVars>
      </dgm:prSet>
      <dgm:spPr/>
    </dgm:pt>
    <dgm:pt modelId="{15C1FBA3-4781-6243-9C7E-F0E7D0DE8161}" type="pres">
      <dgm:prSet presAssocID="{1DD7D2EE-4C96-E243-BF34-7CE0B0AFAAEE}" presName="hierChild3" presStyleCnt="0"/>
      <dgm:spPr/>
    </dgm:pt>
  </dgm:ptLst>
  <dgm:cxnLst>
    <dgm:cxn modelId="{0419CD08-F512-2B4E-A505-421B7B6F7649}" type="presOf" srcId="{0454EFEC-06EB-AE41-BB6D-A60860859993}" destId="{7DA55B62-3094-0549-BD1D-8661C019F1FB}" srcOrd="0" destOrd="0" presId="urn:microsoft.com/office/officeart/2005/8/layout/hierarchy1"/>
    <dgm:cxn modelId="{9853EE17-7841-AA44-8686-50E00D62B236}" type="presOf" srcId="{197BEE47-DFD0-AF4E-8715-6BADB41D94E4}" destId="{2D8D354B-95C4-6041-8B2A-BBF9B2111E7A}" srcOrd="0" destOrd="0" presId="urn:microsoft.com/office/officeart/2005/8/layout/hierarchy1"/>
    <dgm:cxn modelId="{A07C6419-875C-5B44-A327-1E5894579668}" type="presOf" srcId="{1DD7D2EE-4C96-E243-BF34-7CE0B0AFAAEE}" destId="{D8AF944B-7BA9-6742-8F93-450BA88D4541}" srcOrd="0" destOrd="0" presId="urn:microsoft.com/office/officeart/2005/8/layout/hierarchy1"/>
    <dgm:cxn modelId="{3F9D2223-1235-1849-848F-6A23F1B33266}" type="presOf" srcId="{A2E6C479-FC44-FF4E-9C5D-E1387F41B1C7}" destId="{6A385A29-1F63-FD4B-90C0-E2BF18C3FF82}" srcOrd="0" destOrd="0" presId="urn:microsoft.com/office/officeart/2005/8/layout/hierarchy1"/>
    <dgm:cxn modelId="{B6CA8B2E-7830-E54E-A8E9-1ADDA84F8EE9}" srcId="{7A9CE5C6-2B8A-1F46-8EE1-AC3AB5EA53A0}" destId="{1DD7D2EE-4C96-E243-BF34-7CE0B0AFAAEE}" srcOrd="2" destOrd="0" parTransId="{C4733B2D-D3D2-074C-A359-F3CC9A6362B5}" sibTransId="{8F1CD6AE-2324-1540-ACCC-51013570C453}"/>
    <dgm:cxn modelId="{AA00173D-067C-614C-BDED-96DEC07C397C}" type="presOf" srcId="{60A705FD-B5EB-9C48-8871-6DD5D54AA95F}" destId="{33E24949-44DF-0E43-A6FF-F3C28B074F25}" srcOrd="0" destOrd="0" presId="urn:microsoft.com/office/officeart/2005/8/layout/hierarchy1"/>
    <dgm:cxn modelId="{4C3E4E5D-5B80-CF43-A622-5772316C6B20}" type="presOf" srcId="{7A9CE5C6-2B8A-1F46-8EE1-AC3AB5EA53A0}" destId="{2783F855-A18B-174F-98B4-7EAB23C0ADDF}" srcOrd="0" destOrd="0" presId="urn:microsoft.com/office/officeart/2005/8/layout/hierarchy1"/>
    <dgm:cxn modelId="{4C00DA42-0286-DC4B-842F-321FB5408431}" type="presOf" srcId="{FE9F93C9-CB8C-BD47-8C3E-F5C8FACD70BC}" destId="{B1D2AA23-2C0B-0340-88B0-054C7D71BA02}" srcOrd="0" destOrd="0" presId="urn:microsoft.com/office/officeart/2005/8/layout/hierarchy1"/>
    <dgm:cxn modelId="{B421DB64-6CB1-064F-B7D0-A5452194DF49}" type="presOf" srcId="{816B11A5-D1A6-634E-907E-598EED9EE4F2}" destId="{23A23A19-2DA2-8B4B-A140-538D0FDF00F1}" srcOrd="0" destOrd="0" presId="urn:microsoft.com/office/officeart/2005/8/layout/hierarchy1"/>
    <dgm:cxn modelId="{13212D59-DE53-4446-AB3A-8E9A6A3A718D}" srcId="{67957867-66E1-D14A-92AC-58DB1032E941}" destId="{7A9CE5C6-2B8A-1F46-8EE1-AC3AB5EA53A0}" srcOrd="0" destOrd="0" parTransId="{E657D888-6F54-7842-ACE0-18681FFA07D9}" sibTransId="{ECDE4081-FC55-6C49-8CEC-6E36D3EA1F07}"/>
    <dgm:cxn modelId="{6C4B3E79-7122-524F-83C4-93A55227FCA8}" srcId="{A2E6C479-FC44-FF4E-9C5D-E1387F41B1C7}" destId="{DB92888B-A889-4B48-876B-3E5D707C94A2}" srcOrd="1" destOrd="0" parTransId="{60A705FD-B5EB-9C48-8871-6DD5D54AA95F}" sibTransId="{5E3F516F-FF58-5E41-918D-480F0BF30159}"/>
    <dgm:cxn modelId="{9F275887-6AC9-C14A-A9F4-382491689BDE}" srcId="{FE9F93C9-CB8C-BD47-8C3E-F5C8FACD70BC}" destId="{F027EADF-B992-8549-B047-0C2B9F3DCA4B}" srcOrd="0" destOrd="0" parTransId="{342497F1-BF7E-9241-B771-D45CEFF48762}" sibTransId="{9A39B8AB-CEB9-514C-82DD-4D51FC3D630E}"/>
    <dgm:cxn modelId="{558D0B90-CEF9-9146-A1F5-0DC2F541EB82}" type="presOf" srcId="{67957867-66E1-D14A-92AC-58DB1032E941}" destId="{B26CEE36-6B22-0A4D-BFCF-B55895DBA06F}" srcOrd="0" destOrd="0" presId="urn:microsoft.com/office/officeart/2005/8/layout/hierarchy1"/>
    <dgm:cxn modelId="{A5335990-DB7A-9547-9805-FDF0AEE8DC43}" type="presOf" srcId="{F027EADF-B992-8549-B047-0C2B9F3DCA4B}" destId="{407194E0-EC6E-7341-AEAA-36D192A196CA}" srcOrd="0" destOrd="0" presId="urn:microsoft.com/office/officeart/2005/8/layout/hierarchy1"/>
    <dgm:cxn modelId="{952ED092-749B-5144-B258-06081FC9463B}" srcId="{7A9CE5C6-2B8A-1F46-8EE1-AC3AB5EA53A0}" destId="{A2E6C479-FC44-FF4E-9C5D-E1387F41B1C7}" srcOrd="0" destOrd="0" parTransId="{06A11A5F-CFD3-A74B-8FF8-B63859A338A1}" sibTransId="{41C62B51-7BDA-6042-935D-82CFB372977D}"/>
    <dgm:cxn modelId="{AF40B7B8-368C-E94C-95EF-017954E02C52}" type="presOf" srcId="{DB92888B-A889-4B48-876B-3E5D707C94A2}" destId="{201862A3-EE8D-8144-A670-CB66B1C67ECD}" srcOrd="0" destOrd="0" presId="urn:microsoft.com/office/officeart/2005/8/layout/hierarchy1"/>
    <dgm:cxn modelId="{0A918DD1-9AFD-D04A-AB56-C7F6D059F78A}" type="presOf" srcId="{06A11A5F-CFD3-A74B-8FF8-B63859A338A1}" destId="{48C9CBB4-4EBA-B745-9BAB-5C784DDD66EA}" srcOrd="0" destOrd="0" presId="urn:microsoft.com/office/officeart/2005/8/layout/hierarchy1"/>
    <dgm:cxn modelId="{C5C5CADB-2842-1140-8C89-44FA9B7F3CC3}" srcId="{A2E6C479-FC44-FF4E-9C5D-E1387F41B1C7}" destId="{0454EFEC-06EB-AE41-BB6D-A60860859993}" srcOrd="0" destOrd="0" parTransId="{197BEE47-DFD0-AF4E-8715-6BADB41D94E4}" sibTransId="{D5A616FD-41CA-C040-8348-E0AA813F5E9A}"/>
    <dgm:cxn modelId="{453852F2-8D4F-CB43-A5C1-D9CB861C9446}" srcId="{7A9CE5C6-2B8A-1F46-8EE1-AC3AB5EA53A0}" destId="{FE9F93C9-CB8C-BD47-8C3E-F5C8FACD70BC}" srcOrd="1" destOrd="0" parTransId="{816B11A5-D1A6-634E-907E-598EED9EE4F2}" sibTransId="{964CD6F2-3C9A-A04C-9016-ED4A7F73CA4D}"/>
    <dgm:cxn modelId="{76CB58F2-359C-8A4F-BCCD-F4CB5CC5B190}" type="presOf" srcId="{C4733B2D-D3D2-074C-A359-F3CC9A6362B5}" destId="{6A3C14AD-D629-5D43-90A4-50FB858C0115}" srcOrd="0" destOrd="0" presId="urn:microsoft.com/office/officeart/2005/8/layout/hierarchy1"/>
    <dgm:cxn modelId="{1D0FF1F5-ED3D-9045-8402-A4187BCA66BD}" type="presOf" srcId="{342497F1-BF7E-9241-B771-D45CEFF48762}" destId="{7305095D-3064-2D46-8CB1-043858D4CCF9}" srcOrd="0" destOrd="0" presId="urn:microsoft.com/office/officeart/2005/8/layout/hierarchy1"/>
    <dgm:cxn modelId="{DA580B5B-78B4-BB41-B84E-FCCDFAF36362}" type="presParOf" srcId="{B26CEE36-6B22-0A4D-BFCF-B55895DBA06F}" destId="{E0EF8775-D9DF-D945-A640-0701263389F8}" srcOrd="0" destOrd="0" presId="urn:microsoft.com/office/officeart/2005/8/layout/hierarchy1"/>
    <dgm:cxn modelId="{B6892BC3-99DD-D44D-BE47-5122D99DDC56}" type="presParOf" srcId="{E0EF8775-D9DF-D945-A640-0701263389F8}" destId="{FA98AFFE-8B00-1C4E-B89D-02DFD47AB231}" srcOrd="0" destOrd="0" presId="urn:microsoft.com/office/officeart/2005/8/layout/hierarchy1"/>
    <dgm:cxn modelId="{9B1BB571-C154-9B46-8B4E-6380CED3FC79}" type="presParOf" srcId="{FA98AFFE-8B00-1C4E-B89D-02DFD47AB231}" destId="{3C6317FC-6254-5A41-959D-229A3FCB7FFE}" srcOrd="0" destOrd="0" presId="urn:microsoft.com/office/officeart/2005/8/layout/hierarchy1"/>
    <dgm:cxn modelId="{214C28DE-74D2-124E-8F06-FF875D69EB7D}" type="presParOf" srcId="{FA98AFFE-8B00-1C4E-B89D-02DFD47AB231}" destId="{2783F855-A18B-174F-98B4-7EAB23C0ADDF}" srcOrd="1" destOrd="0" presId="urn:microsoft.com/office/officeart/2005/8/layout/hierarchy1"/>
    <dgm:cxn modelId="{FD71D8C3-22BC-904C-A805-80877B7D5C68}" type="presParOf" srcId="{E0EF8775-D9DF-D945-A640-0701263389F8}" destId="{51347CBF-B666-FB4E-AC01-D277E247B074}" srcOrd="1" destOrd="0" presId="urn:microsoft.com/office/officeart/2005/8/layout/hierarchy1"/>
    <dgm:cxn modelId="{61121787-C91F-EC4F-8D72-8332C9486B35}" type="presParOf" srcId="{51347CBF-B666-FB4E-AC01-D277E247B074}" destId="{48C9CBB4-4EBA-B745-9BAB-5C784DDD66EA}" srcOrd="0" destOrd="0" presId="urn:microsoft.com/office/officeart/2005/8/layout/hierarchy1"/>
    <dgm:cxn modelId="{85B88D3E-F571-FC43-BBD9-DE4D73AC4135}" type="presParOf" srcId="{51347CBF-B666-FB4E-AC01-D277E247B074}" destId="{99CA4561-4B5D-724F-8046-2B3075B175E8}" srcOrd="1" destOrd="0" presId="urn:microsoft.com/office/officeart/2005/8/layout/hierarchy1"/>
    <dgm:cxn modelId="{716A57B4-1117-9F49-9C5B-79F7292D2C52}" type="presParOf" srcId="{99CA4561-4B5D-724F-8046-2B3075B175E8}" destId="{74F39401-9F90-514D-8A0C-803DBB70D418}" srcOrd="0" destOrd="0" presId="urn:microsoft.com/office/officeart/2005/8/layout/hierarchy1"/>
    <dgm:cxn modelId="{D1B05124-95B3-E04D-882F-841735866F7B}" type="presParOf" srcId="{74F39401-9F90-514D-8A0C-803DBB70D418}" destId="{1DAE0ABF-65E2-5548-A901-713B98C2B010}" srcOrd="0" destOrd="0" presId="urn:microsoft.com/office/officeart/2005/8/layout/hierarchy1"/>
    <dgm:cxn modelId="{6A36E4D8-8F2F-BC4B-8510-196FD7B1851F}" type="presParOf" srcId="{74F39401-9F90-514D-8A0C-803DBB70D418}" destId="{6A385A29-1F63-FD4B-90C0-E2BF18C3FF82}" srcOrd="1" destOrd="0" presId="urn:microsoft.com/office/officeart/2005/8/layout/hierarchy1"/>
    <dgm:cxn modelId="{CDD331AE-3FA4-1944-8A5A-E8F20C598631}" type="presParOf" srcId="{99CA4561-4B5D-724F-8046-2B3075B175E8}" destId="{98B644B9-B92F-7943-9DA1-081D7F317BF4}" srcOrd="1" destOrd="0" presId="urn:microsoft.com/office/officeart/2005/8/layout/hierarchy1"/>
    <dgm:cxn modelId="{B6FD27AD-4647-DF4B-8758-A04246AD0536}" type="presParOf" srcId="{98B644B9-B92F-7943-9DA1-081D7F317BF4}" destId="{2D8D354B-95C4-6041-8B2A-BBF9B2111E7A}" srcOrd="0" destOrd="0" presId="urn:microsoft.com/office/officeart/2005/8/layout/hierarchy1"/>
    <dgm:cxn modelId="{43C0C9A0-F8F5-3346-AE4B-AAC85444C696}" type="presParOf" srcId="{98B644B9-B92F-7943-9DA1-081D7F317BF4}" destId="{0959776F-D5D4-8843-B441-401266EDB68E}" srcOrd="1" destOrd="0" presId="urn:microsoft.com/office/officeart/2005/8/layout/hierarchy1"/>
    <dgm:cxn modelId="{78717AE7-9522-0A48-8D4F-EB156F3EB235}" type="presParOf" srcId="{0959776F-D5D4-8843-B441-401266EDB68E}" destId="{D0B60FC7-AADA-3040-81FB-1988F7E95FAA}" srcOrd="0" destOrd="0" presId="urn:microsoft.com/office/officeart/2005/8/layout/hierarchy1"/>
    <dgm:cxn modelId="{682EAAB6-88A5-CE4A-97F5-2965FEFA9E98}" type="presParOf" srcId="{D0B60FC7-AADA-3040-81FB-1988F7E95FAA}" destId="{ED823E31-A3D3-6744-9D99-F5ECFE9A90FD}" srcOrd="0" destOrd="0" presId="urn:microsoft.com/office/officeart/2005/8/layout/hierarchy1"/>
    <dgm:cxn modelId="{55F59B3F-7A65-2141-8348-85F3A8892FC2}" type="presParOf" srcId="{D0B60FC7-AADA-3040-81FB-1988F7E95FAA}" destId="{7DA55B62-3094-0549-BD1D-8661C019F1FB}" srcOrd="1" destOrd="0" presId="urn:microsoft.com/office/officeart/2005/8/layout/hierarchy1"/>
    <dgm:cxn modelId="{F9466FAB-1008-4C45-AD54-1D971344CE54}" type="presParOf" srcId="{0959776F-D5D4-8843-B441-401266EDB68E}" destId="{C9037B00-53E7-704A-B6B2-01154BD2D942}" srcOrd="1" destOrd="0" presId="urn:microsoft.com/office/officeart/2005/8/layout/hierarchy1"/>
    <dgm:cxn modelId="{99C51278-2709-FE49-8907-04E67FD69237}" type="presParOf" srcId="{98B644B9-B92F-7943-9DA1-081D7F317BF4}" destId="{33E24949-44DF-0E43-A6FF-F3C28B074F25}" srcOrd="2" destOrd="0" presId="urn:microsoft.com/office/officeart/2005/8/layout/hierarchy1"/>
    <dgm:cxn modelId="{ED9F0FDE-1744-C84A-8FAF-4BD15AFF4B78}" type="presParOf" srcId="{98B644B9-B92F-7943-9DA1-081D7F317BF4}" destId="{A40F7DE2-D4F3-624A-8036-39889BFEAD01}" srcOrd="3" destOrd="0" presId="urn:microsoft.com/office/officeart/2005/8/layout/hierarchy1"/>
    <dgm:cxn modelId="{A4E88CEB-5F99-0144-A80C-F3D15F7BA47E}" type="presParOf" srcId="{A40F7DE2-D4F3-624A-8036-39889BFEAD01}" destId="{276A6CFF-227F-BB4E-95D3-0C5DDE30D732}" srcOrd="0" destOrd="0" presId="urn:microsoft.com/office/officeart/2005/8/layout/hierarchy1"/>
    <dgm:cxn modelId="{1B0350EA-CFB0-6F4B-B11F-6362AA10152E}" type="presParOf" srcId="{276A6CFF-227F-BB4E-95D3-0C5DDE30D732}" destId="{FFF7BB7D-FEB2-0F4C-A64E-0BAAA43A9F1A}" srcOrd="0" destOrd="0" presId="urn:microsoft.com/office/officeart/2005/8/layout/hierarchy1"/>
    <dgm:cxn modelId="{FF424F51-9608-8248-8CAC-B638E84BC294}" type="presParOf" srcId="{276A6CFF-227F-BB4E-95D3-0C5DDE30D732}" destId="{201862A3-EE8D-8144-A670-CB66B1C67ECD}" srcOrd="1" destOrd="0" presId="urn:microsoft.com/office/officeart/2005/8/layout/hierarchy1"/>
    <dgm:cxn modelId="{996C3F7D-2BC1-8F45-996B-2FFB227CCF65}" type="presParOf" srcId="{A40F7DE2-D4F3-624A-8036-39889BFEAD01}" destId="{CD01BE13-F5E0-2C4E-BB3D-9AF115EB88CE}" srcOrd="1" destOrd="0" presId="urn:microsoft.com/office/officeart/2005/8/layout/hierarchy1"/>
    <dgm:cxn modelId="{5599AC2E-521B-E04D-B3C1-2AA34BAF0F26}" type="presParOf" srcId="{51347CBF-B666-FB4E-AC01-D277E247B074}" destId="{23A23A19-2DA2-8B4B-A140-538D0FDF00F1}" srcOrd="2" destOrd="0" presId="urn:microsoft.com/office/officeart/2005/8/layout/hierarchy1"/>
    <dgm:cxn modelId="{6EBA0023-2A8B-0E41-BE0D-A3D6C6735E54}" type="presParOf" srcId="{51347CBF-B666-FB4E-AC01-D277E247B074}" destId="{CB88F222-99E3-504B-9439-3E844286AF5E}" srcOrd="3" destOrd="0" presId="urn:microsoft.com/office/officeart/2005/8/layout/hierarchy1"/>
    <dgm:cxn modelId="{FCC17C99-2BF9-8E47-B57E-31B1ECF61A00}" type="presParOf" srcId="{CB88F222-99E3-504B-9439-3E844286AF5E}" destId="{298C090F-4FAA-1843-970B-A77B906F2359}" srcOrd="0" destOrd="0" presId="urn:microsoft.com/office/officeart/2005/8/layout/hierarchy1"/>
    <dgm:cxn modelId="{378DAF48-92FA-9E4A-B721-AB3E8B9F7101}" type="presParOf" srcId="{298C090F-4FAA-1843-970B-A77B906F2359}" destId="{E14BEDD0-0C51-AC4B-AECA-C629B0FC7D80}" srcOrd="0" destOrd="0" presId="urn:microsoft.com/office/officeart/2005/8/layout/hierarchy1"/>
    <dgm:cxn modelId="{C918DD04-2192-814D-8F95-984A3AE84960}" type="presParOf" srcId="{298C090F-4FAA-1843-970B-A77B906F2359}" destId="{B1D2AA23-2C0B-0340-88B0-054C7D71BA02}" srcOrd="1" destOrd="0" presId="urn:microsoft.com/office/officeart/2005/8/layout/hierarchy1"/>
    <dgm:cxn modelId="{E8B11D9D-2268-A54D-9E7C-48CA5EEF314A}" type="presParOf" srcId="{CB88F222-99E3-504B-9439-3E844286AF5E}" destId="{C18A0E33-A01F-234B-AF44-DA91AB356097}" srcOrd="1" destOrd="0" presId="urn:microsoft.com/office/officeart/2005/8/layout/hierarchy1"/>
    <dgm:cxn modelId="{9B6B7844-D443-1742-A7CD-C1E95E3BF144}" type="presParOf" srcId="{C18A0E33-A01F-234B-AF44-DA91AB356097}" destId="{7305095D-3064-2D46-8CB1-043858D4CCF9}" srcOrd="0" destOrd="0" presId="urn:microsoft.com/office/officeart/2005/8/layout/hierarchy1"/>
    <dgm:cxn modelId="{6007E1B9-FC13-5A4F-AA1D-F708EB277968}" type="presParOf" srcId="{C18A0E33-A01F-234B-AF44-DA91AB356097}" destId="{E78546AF-2C28-CB41-A515-7249ED702F5F}" srcOrd="1" destOrd="0" presId="urn:microsoft.com/office/officeart/2005/8/layout/hierarchy1"/>
    <dgm:cxn modelId="{C7F0D343-BF1D-0D43-A7B2-BFCB0E7A3359}" type="presParOf" srcId="{E78546AF-2C28-CB41-A515-7249ED702F5F}" destId="{7BCFCDFE-AD79-5A4E-B3AB-B13BB19F84A3}" srcOrd="0" destOrd="0" presId="urn:microsoft.com/office/officeart/2005/8/layout/hierarchy1"/>
    <dgm:cxn modelId="{E695D8E9-5F24-8C40-833E-BB14FBE9D9EB}" type="presParOf" srcId="{7BCFCDFE-AD79-5A4E-B3AB-B13BB19F84A3}" destId="{C7BE3C34-BEFE-C24C-B16F-BF20BD0B98E3}" srcOrd="0" destOrd="0" presId="urn:microsoft.com/office/officeart/2005/8/layout/hierarchy1"/>
    <dgm:cxn modelId="{938477CC-683E-6E48-B9A2-D90DCB9C4E71}" type="presParOf" srcId="{7BCFCDFE-AD79-5A4E-B3AB-B13BB19F84A3}" destId="{407194E0-EC6E-7341-AEAA-36D192A196CA}" srcOrd="1" destOrd="0" presId="urn:microsoft.com/office/officeart/2005/8/layout/hierarchy1"/>
    <dgm:cxn modelId="{54814A24-02F4-374A-8D7D-FC32F897C717}" type="presParOf" srcId="{E78546AF-2C28-CB41-A515-7249ED702F5F}" destId="{72E6F2E1-4141-4248-A067-2319A8471D50}" srcOrd="1" destOrd="0" presId="urn:microsoft.com/office/officeart/2005/8/layout/hierarchy1"/>
    <dgm:cxn modelId="{486EE7E3-41F0-8B4E-8B9C-C4CF1491E5A3}" type="presParOf" srcId="{51347CBF-B666-FB4E-AC01-D277E247B074}" destId="{6A3C14AD-D629-5D43-90A4-50FB858C0115}" srcOrd="4" destOrd="0" presId="urn:microsoft.com/office/officeart/2005/8/layout/hierarchy1"/>
    <dgm:cxn modelId="{07FB49C8-DAEF-2C41-B8A4-F43F1AE72A13}" type="presParOf" srcId="{51347CBF-B666-FB4E-AC01-D277E247B074}" destId="{28795164-F330-DC46-951E-DAB94AEFDE6E}" srcOrd="5" destOrd="0" presId="urn:microsoft.com/office/officeart/2005/8/layout/hierarchy1"/>
    <dgm:cxn modelId="{143A7F1D-409E-B14E-A3C8-4B7B8E95CFEF}" type="presParOf" srcId="{28795164-F330-DC46-951E-DAB94AEFDE6E}" destId="{16CD1C63-DF8C-F64F-895F-0A7FE6C4A2DD}" srcOrd="0" destOrd="0" presId="urn:microsoft.com/office/officeart/2005/8/layout/hierarchy1"/>
    <dgm:cxn modelId="{A4F42E88-1F8E-6A43-BEB5-4FF85223F137}" type="presParOf" srcId="{16CD1C63-DF8C-F64F-895F-0A7FE6C4A2DD}" destId="{7191B939-6E18-4E49-B746-B5809EFB978C}" srcOrd="0" destOrd="0" presId="urn:microsoft.com/office/officeart/2005/8/layout/hierarchy1"/>
    <dgm:cxn modelId="{B8B8FFD2-6A69-7E47-8656-BD8A35D346C1}" type="presParOf" srcId="{16CD1C63-DF8C-F64F-895F-0A7FE6C4A2DD}" destId="{D8AF944B-7BA9-6742-8F93-450BA88D4541}" srcOrd="1" destOrd="0" presId="urn:microsoft.com/office/officeart/2005/8/layout/hierarchy1"/>
    <dgm:cxn modelId="{2024A03F-B321-674E-94B1-DD6F5DB178D7}" type="presParOf" srcId="{28795164-F330-DC46-951E-DAB94AEFDE6E}" destId="{15C1FBA3-4781-6243-9C7E-F0E7D0DE816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3C14AD-D629-5D43-90A4-50FB858C0115}">
      <dsp:nvSpPr>
        <dsp:cNvPr id="0" name=""/>
        <dsp:cNvSpPr/>
      </dsp:nvSpPr>
      <dsp:spPr>
        <a:xfrm>
          <a:off x="4165357" y="1143067"/>
          <a:ext cx="5257595" cy="987429"/>
        </a:xfrm>
        <a:custGeom>
          <a:avLst/>
          <a:gdLst/>
          <a:ahLst/>
          <a:cxnLst/>
          <a:rect l="0" t="0" r="0" b="0"/>
          <a:pathLst>
            <a:path>
              <a:moveTo>
                <a:pt x="0" y="0"/>
              </a:moveTo>
              <a:lnTo>
                <a:pt x="0" y="793170"/>
              </a:lnTo>
              <a:lnTo>
                <a:pt x="5257595" y="793170"/>
              </a:lnTo>
              <a:lnTo>
                <a:pt x="5257595" y="987429"/>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305095D-3064-2D46-8CB1-043858D4CCF9}">
      <dsp:nvSpPr>
        <dsp:cNvPr id="0" name=""/>
        <dsp:cNvSpPr/>
      </dsp:nvSpPr>
      <dsp:spPr>
        <a:xfrm>
          <a:off x="5719065" y="3538894"/>
          <a:ext cx="666558" cy="376640"/>
        </a:xfrm>
        <a:custGeom>
          <a:avLst/>
          <a:gdLst/>
          <a:ahLst/>
          <a:cxnLst/>
          <a:rect l="0" t="0" r="0" b="0"/>
          <a:pathLst>
            <a:path>
              <a:moveTo>
                <a:pt x="0" y="0"/>
              </a:moveTo>
              <a:lnTo>
                <a:pt x="0" y="182380"/>
              </a:lnTo>
              <a:lnTo>
                <a:pt x="666558" y="182380"/>
              </a:lnTo>
              <a:lnTo>
                <a:pt x="666558" y="376640"/>
              </a:lnTo>
            </a:path>
          </a:pathLst>
        </a:custGeom>
        <a:noFill/>
        <a:ln w="9525"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3A23A19-2DA2-8B4B-A140-538D0FDF00F1}">
      <dsp:nvSpPr>
        <dsp:cNvPr id="0" name=""/>
        <dsp:cNvSpPr/>
      </dsp:nvSpPr>
      <dsp:spPr>
        <a:xfrm>
          <a:off x="4165357" y="1143067"/>
          <a:ext cx="1553707" cy="1064260"/>
        </a:xfrm>
        <a:custGeom>
          <a:avLst/>
          <a:gdLst/>
          <a:ahLst/>
          <a:cxnLst/>
          <a:rect l="0" t="0" r="0" b="0"/>
          <a:pathLst>
            <a:path>
              <a:moveTo>
                <a:pt x="0" y="0"/>
              </a:moveTo>
              <a:lnTo>
                <a:pt x="0" y="870001"/>
              </a:lnTo>
              <a:lnTo>
                <a:pt x="1553707" y="870001"/>
              </a:lnTo>
              <a:lnTo>
                <a:pt x="1553707" y="1064260"/>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3E24949-44DF-0E43-A6FF-F3C28B074F25}">
      <dsp:nvSpPr>
        <dsp:cNvPr id="0" name=""/>
        <dsp:cNvSpPr/>
      </dsp:nvSpPr>
      <dsp:spPr>
        <a:xfrm>
          <a:off x="2335518" y="3410837"/>
          <a:ext cx="1281471" cy="609864"/>
        </a:xfrm>
        <a:custGeom>
          <a:avLst/>
          <a:gdLst/>
          <a:ahLst/>
          <a:cxnLst/>
          <a:rect l="0" t="0" r="0" b="0"/>
          <a:pathLst>
            <a:path>
              <a:moveTo>
                <a:pt x="0" y="0"/>
              </a:moveTo>
              <a:lnTo>
                <a:pt x="0" y="415604"/>
              </a:lnTo>
              <a:lnTo>
                <a:pt x="1281471" y="415604"/>
              </a:lnTo>
              <a:lnTo>
                <a:pt x="1281471" y="609864"/>
              </a:lnTo>
            </a:path>
          </a:pathLst>
        </a:custGeom>
        <a:noFill/>
        <a:ln w="9525"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D8D354B-95C4-6041-8B2A-BBF9B2111E7A}">
      <dsp:nvSpPr>
        <dsp:cNvPr id="0" name=""/>
        <dsp:cNvSpPr/>
      </dsp:nvSpPr>
      <dsp:spPr>
        <a:xfrm>
          <a:off x="1054046" y="3410837"/>
          <a:ext cx="1281471" cy="609864"/>
        </a:xfrm>
        <a:custGeom>
          <a:avLst/>
          <a:gdLst/>
          <a:ahLst/>
          <a:cxnLst/>
          <a:rect l="0" t="0" r="0" b="0"/>
          <a:pathLst>
            <a:path>
              <a:moveTo>
                <a:pt x="1281471" y="0"/>
              </a:moveTo>
              <a:lnTo>
                <a:pt x="1281471" y="415604"/>
              </a:lnTo>
              <a:lnTo>
                <a:pt x="0" y="415604"/>
              </a:lnTo>
              <a:lnTo>
                <a:pt x="0" y="609864"/>
              </a:lnTo>
            </a:path>
          </a:pathLst>
        </a:custGeom>
        <a:noFill/>
        <a:ln w="9525"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8C9CBB4-4EBA-B745-9BAB-5C784DDD66EA}">
      <dsp:nvSpPr>
        <dsp:cNvPr id="0" name=""/>
        <dsp:cNvSpPr/>
      </dsp:nvSpPr>
      <dsp:spPr>
        <a:xfrm>
          <a:off x="2335518" y="1143067"/>
          <a:ext cx="1829839" cy="936204"/>
        </a:xfrm>
        <a:custGeom>
          <a:avLst/>
          <a:gdLst/>
          <a:ahLst/>
          <a:cxnLst/>
          <a:rect l="0" t="0" r="0" b="0"/>
          <a:pathLst>
            <a:path>
              <a:moveTo>
                <a:pt x="1829839" y="0"/>
              </a:moveTo>
              <a:lnTo>
                <a:pt x="1829839" y="741944"/>
              </a:lnTo>
              <a:lnTo>
                <a:pt x="0" y="741944"/>
              </a:lnTo>
              <a:lnTo>
                <a:pt x="0" y="936204"/>
              </a:lnTo>
            </a:path>
          </a:pathLst>
        </a:custGeom>
        <a:noFill/>
        <a:ln w="9525"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C6317FC-6254-5A41-959D-229A3FCB7FFE}">
      <dsp:nvSpPr>
        <dsp:cNvPr id="0" name=""/>
        <dsp:cNvSpPr/>
      </dsp:nvSpPr>
      <dsp:spPr>
        <a:xfrm>
          <a:off x="3116880" y="-188498"/>
          <a:ext cx="2096953" cy="1331565"/>
        </a:xfrm>
        <a:prstGeom prst="roundRect">
          <a:avLst>
            <a:gd name="adj" fmla="val 10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2783F855-A18B-174F-98B4-7EAB23C0ADDF}">
      <dsp:nvSpPr>
        <dsp:cNvPr id="0" name=""/>
        <dsp:cNvSpPr/>
      </dsp:nvSpPr>
      <dsp:spPr>
        <a:xfrm>
          <a:off x="3349875" y="32846"/>
          <a:ext cx="2096953" cy="1331565"/>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Jurisdiction?</a:t>
          </a:r>
        </a:p>
      </dsp:txBody>
      <dsp:txXfrm>
        <a:off x="3388875" y="71846"/>
        <a:ext cx="2018953" cy="1253565"/>
      </dsp:txXfrm>
    </dsp:sp>
    <dsp:sp modelId="{1DAE0ABF-65E2-5548-A901-713B98C2B010}">
      <dsp:nvSpPr>
        <dsp:cNvPr id="0" name=""/>
        <dsp:cNvSpPr/>
      </dsp:nvSpPr>
      <dsp:spPr>
        <a:xfrm>
          <a:off x="1287041" y="2079271"/>
          <a:ext cx="2096953" cy="1331565"/>
        </a:xfrm>
        <a:prstGeom prst="roundRect">
          <a:avLst>
            <a:gd name="adj" fmla="val 10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6A385A29-1F63-FD4B-90C0-E2BF18C3FF82}">
      <dsp:nvSpPr>
        <dsp:cNvPr id="0" name=""/>
        <dsp:cNvSpPr/>
      </dsp:nvSpPr>
      <dsp:spPr>
        <a:xfrm>
          <a:off x="1520036" y="2300616"/>
          <a:ext cx="2096953" cy="1331565"/>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For-profit?</a:t>
          </a:r>
        </a:p>
      </dsp:txBody>
      <dsp:txXfrm>
        <a:off x="1559036" y="2339616"/>
        <a:ext cx="2018953" cy="1253565"/>
      </dsp:txXfrm>
    </dsp:sp>
    <dsp:sp modelId="{ED823E31-A3D3-6744-9D99-F5ECFE9A90FD}">
      <dsp:nvSpPr>
        <dsp:cNvPr id="0" name=""/>
        <dsp:cNvSpPr/>
      </dsp:nvSpPr>
      <dsp:spPr>
        <a:xfrm>
          <a:off x="5569" y="4020701"/>
          <a:ext cx="2096953" cy="1331565"/>
        </a:xfrm>
        <a:prstGeom prst="roundRect">
          <a:avLst>
            <a:gd name="adj" fmla="val 10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7DA55B62-3094-0549-BD1D-8661C019F1FB}">
      <dsp:nvSpPr>
        <dsp:cNvPr id="0" name=""/>
        <dsp:cNvSpPr/>
      </dsp:nvSpPr>
      <dsp:spPr>
        <a:xfrm>
          <a:off x="238564" y="4242046"/>
          <a:ext cx="2096953" cy="1331565"/>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Private company?</a:t>
          </a:r>
        </a:p>
      </dsp:txBody>
      <dsp:txXfrm>
        <a:off x="277564" y="4281046"/>
        <a:ext cx="2018953" cy="1253565"/>
      </dsp:txXfrm>
    </dsp:sp>
    <dsp:sp modelId="{FFF7BB7D-FEB2-0F4C-A64E-0BAAA43A9F1A}">
      <dsp:nvSpPr>
        <dsp:cNvPr id="0" name=""/>
        <dsp:cNvSpPr/>
      </dsp:nvSpPr>
      <dsp:spPr>
        <a:xfrm>
          <a:off x="2568513" y="4020701"/>
          <a:ext cx="2096953" cy="1331565"/>
        </a:xfrm>
        <a:prstGeom prst="roundRect">
          <a:avLst>
            <a:gd name="adj" fmla="val 10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201862A3-EE8D-8144-A670-CB66B1C67ECD}">
      <dsp:nvSpPr>
        <dsp:cNvPr id="0" name=""/>
        <dsp:cNvSpPr/>
      </dsp:nvSpPr>
      <dsp:spPr>
        <a:xfrm>
          <a:off x="2801508" y="4242046"/>
          <a:ext cx="2096953" cy="1331565"/>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Public company?</a:t>
          </a:r>
        </a:p>
      </dsp:txBody>
      <dsp:txXfrm>
        <a:off x="2840508" y="4281046"/>
        <a:ext cx="2018953" cy="1253565"/>
      </dsp:txXfrm>
    </dsp:sp>
    <dsp:sp modelId="{E14BEDD0-0C51-AC4B-AECA-C629B0FC7D80}">
      <dsp:nvSpPr>
        <dsp:cNvPr id="0" name=""/>
        <dsp:cNvSpPr/>
      </dsp:nvSpPr>
      <dsp:spPr>
        <a:xfrm>
          <a:off x="4466680" y="2207328"/>
          <a:ext cx="2504769" cy="1331565"/>
        </a:xfrm>
        <a:prstGeom prst="roundRect">
          <a:avLst>
            <a:gd name="adj" fmla="val 10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B1D2AA23-2C0B-0340-88B0-054C7D71BA02}">
      <dsp:nvSpPr>
        <dsp:cNvPr id="0" name=""/>
        <dsp:cNvSpPr/>
      </dsp:nvSpPr>
      <dsp:spPr>
        <a:xfrm>
          <a:off x="4699675" y="2428673"/>
          <a:ext cx="2504769" cy="1331565"/>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Not for profit?</a:t>
          </a:r>
        </a:p>
      </dsp:txBody>
      <dsp:txXfrm>
        <a:off x="4738675" y="2467673"/>
        <a:ext cx="2426769" cy="1253565"/>
      </dsp:txXfrm>
    </dsp:sp>
    <dsp:sp modelId="{C7BE3C34-BEFE-C24C-B16F-BF20BD0B98E3}">
      <dsp:nvSpPr>
        <dsp:cNvPr id="0" name=""/>
        <dsp:cNvSpPr/>
      </dsp:nvSpPr>
      <dsp:spPr>
        <a:xfrm>
          <a:off x="5337146" y="3915534"/>
          <a:ext cx="2096953" cy="1540834"/>
        </a:xfrm>
        <a:prstGeom prst="roundRect">
          <a:avLst>
            <a:gd name="adj" fmla="val 10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407194E0-EC6E-7341-AEAA-36D192A196CA}">
      <dsp:nvSpPr>
        <dsp:cNvPr id="0" name=""/>
        <dsp:cNvSpPr/>
      </dsp:nvSpPr>
      <dsp:spPr>
        <a:xfrm>
          <a:off x="5570141" y="4136879"/>
          <a:ext cx="2096953" cy="1540834"/>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Charitable status?</a:t>
          </a:r>
        </a:p>
      </dsp:txBody>
      <dsp:txXfrm>
        <a:off x="5615270" y="4182008"/>
        <a:ext cx="2006695" cy="1450576"/>
      </dsp:txXfrm>
    </dsp:sp>
    <dsp:sp modelId="{7191B939-6E18-4E49-B746-B5809EFB978C}">
      <dsp:nvSpPr>
        <dsp:cNvPr id="0" name=""/>
        <dsp:cNvSpPr/>
      </dsp:nvSpPr>
      <dsp:spPr>
        <a:xfrm>
          <a:off x="7903877" y="2130497"/>
          <a:ext cx="3038150" cy="1331565"/>
        </a:xfrm>
        <a:prstGeom prst="roundRect">
          <a:avLst>
            <a:gd name="adj" fmla="val 10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D8AF944B-7BA9-6742-8F93-450BA88D4541}">
      <dsp:nvSpPr>
        <dsp:cNvPr id="0" name=""/>
        <dsp:cNvSpPr/>
      </dsp:nvSpPr>
      <dsp:spPr>
        <a:xfrm>
          <a:off x="8136872" y="2351842"/>
          <a:ext cx="3038150" cy="1331565"/>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Government agency</a:t>
          </a:r>
        </a:p>
      </dsp:txBody>
      <dsp:txXfrm>
        <a:off x="8175872" y="2390842"/>
        <a:ext cx="2960150" cy="125356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3510BCB-A458-4820-B006-A4AB36AD69A6}" type="datetimeFigureOut">
              <a:rPr lang="en-CA" smtClean="0"/>
              <a:t>2024-05-16</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3AD0305-11EF-4CB9-AA95-7F23970756F6}" type="slidenum">
              <a:rPr lang="en-CA" smtClean="0"/>
              <a:t>‹#›</a:t>
            </a:fld>
            <a:endParaRPr lang="en-CA"/>
          </a:p>
        </p:txBody>
      </p:sp>
    </p:spTree>
    <p:extLst>
      <p:ext uri="{BB962C8B-B14F-4D97-AF65-F5344CB8AC3E}">
        <p14:creationId xmlns:p14="http://schemas.microsoft.com/office/powerpoint/2010/main" val="4030999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citt.or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HELLO</a:t>
            </a:r>
            <a:r>
              <a:rPr lang="en-CA" baseline="0" dirty="0"/>
              <a:t>, This is Sylvia Roberts, Liaison Librarian for the SFU School of Communication.</a:t>
            </a:r>
            <a:r>
              <a:rPr lang="en-CA" dirty="0"/>
              <a:t> </a:t>
            </a:r>
            <a:r>
              <a:rPr lang="en-CA" baseline="0" dirty="0"/>
              <a:t> This slide show is going to focus on finding essential source materials for your </a:t>
            </a:r>
            <a:r>
              <a:rPr lang="en-CA" dirty="0"/>
              <a:t>organizational profile.</a:t>
            </a:r>
            <a:endParaRPr lang="en-CA" baseline="0" dirty="0"/>
          </a:p>
          <a:p>
            <a:endParaRPr lang="en-CA" baseline="0" dirty="0"/>
          </a:p>
          <a:p>
            <a:r>
              <a:rPr lang="en-CA" baseline="0" dirty="0"/>
              <a:t>I’m going to provide an overview but each type of organization may present unique research challenges.  If you have questions about finding information about your selected organization, contact me or use our Ask a Librarian services.</a:t>
            </a:r>
          </a:p>
          <a:p>
            <a:endParaRPr lang="en-CA" baseline="0" dirty="0"/>
          </a:p>
          <a:p>
            <a:r>
              <a:rPr lang="en-CA" baseline="0" dirty="0"/>
              <a:t>I have also created a research guide with links to sources and explanation of how these might be useful to you.  Search CA 304on the SFU Library search box to find this guide.</a:t>
            </a:r>
            <a:endParaRPr lang="en-CA" dirty="0"/>
          </a:p>
        </p:txBody>
      </p:sp>
      <p:sp>
        <p:nvSpPr>
          <p:cNvPr id="4" name="Slide Number Placeholder 3"/>
          <p:cNvSpPr>
            <a:spLocks noGrp="1"/>
          </p:cNvSpPr>
          <p:nvPr>
            <p:ph type="sldNum" sz="quarter" idx="10"/>
          </p:nvPr>
        </p:nvSpPr>
        <p:spPr/>
        <p:txBody>
          <a:bodyPr/>
          <a:lstStyle/>
          <a:p>
            <a:fld id="{23AD0305-11EF-4CB9-AA95-7F23970756F6}" type="slidenum">
              <a:rPr lang="en-CA" smtClean="0"/>
              <a:t>1</a:t>
            </a:fld>
            <a:endParaRPr lang="en-CA"/>
          </a:p>
        </p:txBody>
      </p:sp>
    </p:spTree>
    <p:extLst>
      <p:ext uri="{BB962C8B-B14F-4D97-AF65-F5344CB8AC3E}">
        <p14:creationId xmlns:p14="http://schemas.microsoft.com/office/powerpoint/2010/main" val="3987359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a:t>Knowing more about the nature of your organization will help you determine where to look for in-depth information.  Each of the three types of organizations in the assignment provide formal records of their activities to their stakeholders.   </a:t>
            </a:r>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a:t>Start by making notes about what you already know about your organization.  What is the full formal name of your organization?  Are there alternative names that it’s known by?  Did it used to be called something else?  Where are they based? Are they motivated by seeking profit?  Or by advocating on behalf of stakeholders?  Are there people or other organizations that have a significant relationship with yours, such as a partnership for a specific project or a shared venue</a:t>
            </a:r>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a:t>When students ask me for information about an organization, I ask a set of questions to help me know where to start looking.</a:t>
            </a:r>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a:t>My first question is where is </a:t>
            </a:r>
            <a:r>
              <a:rPr lang="en-CA" b="1" baseline="0" dirty="0"/>
              <a:t>this organization located?  </a:t>
            </a:r>
            <a:r>
              <a:rPr lang="en-CA" baseline="0" dirty="0"/>
              <a:t>Is it Canada? Or another country?  This provides us with information about the legal and political framework in which the company operate. If it’s a Western democracy, there are often laws that require that corporate or organizational information be made available to the public. </a:t>
            </a:r>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a:t>This also tells me about how to scope my searches by selecting databases with coverage of that region.  If it’s an English speaking country, reports will be in English. </a:t>
            </a:r>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a:t>Next, I would ask whether the organization was </a:t>
            </a:r>
            <a:r>
              <a:rPr lang="en-CA" b="1" baseline="0" dirty="0"/>
              <a:t>a for-profit or not-for-profit organization.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a:t>If it is a for-profit organization, is it a </a:t>
            </a:r>
            <a:r>
              <a:rPr lang="en-CA" b="1" baseline="0" dirty="0"/>
              <a:t>public company or a private company? </a:t>
            </a:r>
          </a:p>
          <a:p>
            <a:pPr marL="0" marR="0" indent="0" algn="l" defTabSz="914400" rtl="0" eaLnBrk="1" fontAlgn="auto" latinLnBrk="0" hangingPunct="1">
              <a:lnSpc>
                <a:spcPct val="100000"/>
              </a:lnSpc>
              <a:spcBef>
                <a:spcPts val="0"/>
              </a:spcBef>
              <a:spcAft>
                <a:spcPts val="0"/>
              </a:spcAft>
              <a:buClrTx/>
              <a:buSzTx/>
              <a:buFontTx/>
              <a:buNone/>
              <a:tabLst/>
              <a:defRPr/>
            </a:pPr>
            <a:endParaRPr lang="en-CA"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CA" b="1" baseline="0" dirty="0"/>
              <a:t>Public companies </a:t>
            </a:r>
            <a:r>
              <a:rPr lang="en-CA" baseline="0" dirty="0"/>
              <a:t>invite investment by members of the public by sharing shares in the company through stock exchanges.  Public companies are required to publish reports that share details about their activities, governance and financial status, in order to inform investors, business partners, customers and other stakeholders.</a:t>
            </a:r>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CA" b="1" baseline="0" dirty="0"/>
              <a:t>Private companies </a:t>
            </a:r>
            <a:r>
              <a:rPr lang="en-CA" baseline="0" dirty="0"/>
              <a:t>are owned by one or more individuals. This can be small companies, like Mint Records in Vancouver, or large companies like Cirque de Soleil.  Because they do not trade shares in their company on a public stock exchange, there is no requirement for these companies to produce public facing reports.  You may find enough information in the business press to produce a good case study.  </a:t>
            </a:r>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CA" b="1" baseline="0" dirty="0"/>
              <a:t>Many arts organizations in Canada are not-for-profit,</a:t>
            </a:r>
            <a:r>
              <a:rPr lang="en-CA" baseline="0" dirty="0"/>
              <a:t> meaning all the money earned by or donated to the organization is used in pursuing the organization’s objectives, rather than being distributed to the owners or shareholders.</a:t>
            </a:r>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a:t>Not for profit organizations may be registered charities (as approved by Revenue Canada) able to issue receipts to donors for income tax purposes.  Cultural organizations often use their charitable status as a means to generate revenue.   As such, they are required to provide publically accessible reports on their finances and activities.  </a:t>
            </a:r>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dirty="0"/>
          </a:p>
          <a:p>
            <a:pPr>
              <a:defRPr/>
            </a:pPr>
            <a:r>
              <a:rPr lang="en-CA" dirty="0"/>
              <a:t>Examples of government</a:t>
            </a:r>
            <a:r>
              <a:rPr lang="en-CA" baseline="0" dirty="0"/>
              <a:t> agencies </a:t>
            </a:r>
            <a:r>
              <a:rPr lang="en-CA" dirty="0"/>
              <a:t>in the arts are </a:t>
            </a:r>
            <a:r>
              <a:rPr lang="en-CA" baseline="0" dirty="0"/>
              <a:t>the BC Arts Council </a:t>
            </a:r>
            <a:r>
              <a:rPr lang="en-CA" dirty="0"/>
              <a:t>and</a:t>
            </a:r>
            <a:r>
              <a:rPr lang="en-CA" baseline="0" dirty="0"/>
              <a:t> the Canada Council (grant funding)</a:t>
            </a:r>
            <a:endParaRPr lang="en-CA" baseline="0" dirty="0">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dirty="0"/>
          </a:p>
          <a:p>
            <a:endParaRPr lang="en-US" dirty="0"/>
          </a:p>
        </p:txBody>
      </p:sp>
      <p:sp>
        <p:nvSpPr>
          <p:cNvPr id="4" name="Slide Number Placeholder 3"/>
          <p:cNvSpPr>
            <a:spLocks noGrp="1"/>
          </p:cNvSpPr>
          <p:nvPr>
            <p:ph type="sldNum" sz="quarter" idx="10"/>
          </p:nvPr>
        </p:nvSpPr>
        <p:spPr/>
        <p:txBody>
          <a:bodyPr/>
          <a:lstStyle/>
          <a:p>
            <a:fld id="{23AD0305-11EF-4CB9-AA95-7F23970756F6}" type="slidenum">
              <a:rPr lang="en-CA" smtClean="0"/>
              <a:t>10</a:t>
            </a:fld>
            <a:endParaRPr lang="en-CA"/>
          </a:p>
        </p:txBody>
      </p:sp>
    </p:spTree>
    <p:extLst>
      <p:ext uri="{BB962C8B-B14F-4D97-AF65-F5344CB8AC3E}">
        <p14:creationId xmlns:p14="http://schemas.microsoft.com/office/powerpoint/2010/main" val="688343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a:t>Start your research with information produced by the company, through their web site, annual report  and social media postings.   </a:t>
            </a:r>
          </a:p>
          <a:p>
            <a:pPr defTabSz="931774"/>
            <a:endParaRPr lang="en-CA" baseline="0" dirty="0"/>
          </a:p>
          <a:p>
            <a:pPr defTabSz="931774"/>
            <a:r>
              <a:rPr lang="en-CA" baseline="0" dirty="0"/>
              <a:t>Social and news media </a:t>
            </a:r>
            <a:r>
              <a:rPr lang="en-CA" baseline="0" dirty="0" err="1"/>
              <a:t>media</a:t>
            </a:r>
            <a:r>
              <a:rPr lang="en-CA" baseline="0" dirty="0"/>
              <a:t> will give you information by your organization and the response to postings can help demonstrate how it is seen by clients and other stakeholders.</a:t>
            </a:r>
          </a:p>
          <a:p>
            <a:endParaRPr lang="en-CA" baseline="0" dirty="0"/>
          </a:p>
          <a:p>
            <a:r>
              <a:rPr lang="en-CA" baseline="0" dirty="0"/>
              <a:t>Industry sources discuss events or factors that will affect all the organizations in a cultural sector, like the COVID pandemic. Could also be a technological, economic, or policy change. </a:t>
            </a:r>
          </a:p>
          <a:p>
            <a:r>
              <a:rPr lang="en-CA" baseline="0" dirty="0"/>
              <a:t> </a:t>
            </a:r>
          </a:p>
          <a:p>
            <a:r>
              <a:rPr lang="en-CA" dirty="0"/>
              <a:t> </a:t>
            </a:r>
            <a:endParaRPr lang="en-CA" baseline="0" dirty="0"/>
          </a:p>
          <a:p>
            <a:endParaRPr lang="en-US" dirty="0"/>
          </a:p>
          <a:p>
            <a:endParaRPr lang="en-CA" baseline="0" dirty="0"/>
          </a:p>
          <a:p>
            <a:endParaRPr lang="en-CA" dirty="0"/>
          </a:p>
        </p:txBody>
      </p:sp>
      <p:sp>
        <p:nvSpPr>
          <p:cNvPr id="4" name="Slide Number Placeholder 3"/>
          <p:cNvSpPr>
            <a:spLocks noGrp="1"/>
          </p:cNvSpPr>
          <p:nvPr>
            <p:ph type="sldNum" sz="quarter" idx="10"/>
          </p:nvPr>
        </p:nvSpPr>
        <p:spPr/>
        <p:txBody>
          <a:bodyPr/>
          <a:lstStyle/>
          <a:p>
            <a:fld id="{23AD0305-11EF-4CB9-AA95-7F23970756F6}" type="slidenum">
              <a:rPr lang="en-CA" smtClean="0"/>
              <a:t>11</a:t>
            </a:fld>
            <a:endParaRPr lang="en-CA"/>
          </a:p>
        </p:txBody>
      </p:sp>
    </p:spTree>
    <p:extLst>
      <p:ext uri="{BB962C8B-B14F-4D97-AF65-F5344CB8AC3E}">
        <p14:creationId xmlns:p14="http://schemas.microsoft.com/office/powerpoint/2010/main" val="1310356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Funding: donations, govt grants, tickets, membership dues, workshops</a:t>
            </a:r>
          </a:p>
          <a:p>
            <a:r>
              <a:rPr lang="en-US" dirty="0"/>
              <a:t>Accountability is often to members of the org, funders like donors or granting agencies</a:t>
            </a:r>
          </a:p>
        </p:txBody>
      </p:sp>
      <p:sp>
        <p:nvSpPr>
          <p:cNvPr id="4" name="Slide Number Placeholder 3"/>
          <p:cNvSpPr>
            <a:spLocks noGrp="1"/>
          </p:cNvSpPr>
          <p:nvPr>
            <p:ph type="sldNum" sz="quarter" idx="10"/>
          </p:nvPr>
        </p:nvSpPr>
        <p:spPr/>
        <p:txBody>
          <a:bodyPr/>
          <a:lstStyle/>
          <a:p>
            <a:fld id="{23AD0305-11EF-4CB9-AA95-7F23970756F6}" type="slidenum">
              <a:rPr lang="en-CA" smtClean="0"/>
              <a:t>12</a:t>
            </a:fld>
            <a:endParaRPr lang="en-CA"/>
          </a:p>
        </p:txBody>
      </p:sp>
    </p:spTree>
    <p:extLst>
      <p:ext uri="{BB962C8B-B14F-4D97-AF65-F5344CB8AC3E}">
        <p14:creationId xmlns:p14="http://schemas.microsoft.com/office/powerpoint/2010/main" val="58147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AD0305-11EF-4CB9-AA95-7F23970756F6}" type="slidenum">
              <a:rPr lang="en-CA" smtClean="0"/>
              <a:t>13</a:t>
            </a:fld>
            <a:endParaRPr lang="en-CA"/>
          </a:p>
        </p:txBody>
      </p:sp>
    </p:spTree>
    <p:extLst>
      <p:ext uri="{BB962C8B-B14F-4D97-AF65-F5344CB8AC3E}">
        <p14:creationId xmlns:p14="http://schemas.microsoft.com/office/powerpoint/2010/main" val="1811583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D0305-11EF-4CB9-AA95-7F23970756F6}" type="slidenum">
              <a:rPr lang="en-CA" smtClean="0"/>
              <a:t>14</a:t>
            </a:fld>
            <a:endParaRPr lang="en-CA"/>
          </a:p>
        </p:txBody>
      </p:sp>
    </p:spTree>
    <p:extLst>
      <p:ext uri="{BB962C8B-B14F-4D97-AF65-F5344CB8AC3E}">
        <p14:creationId xmlns:p14="http://schemas.microsoft.com/office/powerpoint/2010/main" val="4288090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BC is a subsidiary of Canadian music Centre in Toronto</a:t>
            </a:r>
          </a:p>
        </p:txBody>
      </p:sp>
      <p:sp>
        <p:nvSpPr>
          <p:cNvPr id="4" name="Slide Number Placeholder 3"/>
          <p:cNvSpPr>
            <a:spLocks noGrp="1"/>
          </p:cNvSpPr>
          <p:nvPr>
            <p:ph type="sldNum" sz="quarter" idx="5"/>
          </p:nvPr>
        </p:nvSpPr>
        <p:spPr/>
        <p:txBody>
          <a:bodyPr/>
          <a:lstStyle/>
          <a:p>
            <a:fld id="{23AD0305-11EF-4CB9-AA95-7F23970756F6}" type="slidenum">
              <a:rPr lang="en-CA" smtClean="0"/>
              <a:t>15</a:t>
            </a:fld>
            <a:endParaRPr lang="en-CA"/>
          </a:p>
        </p:txBody>
      </p:sp>
    </p:spTree>
    <p:extLst>
      <p:ext uri="{BB962C8B-B14F-4D97-AF65-F5344CB8AC3E}">
        <p14:creationId xmlns:p14="http://schemas.microsoft.com/office/powerpoint/2010/main" val="2390059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Funding partners' logos</a:t>
            </a:r>
          </a:p>
        </p:txBody>
      </p:sp>
      <p:sp>
        <p:nvSpPr>
          <p:cNvPr id="4" name="Slide Number Placeholder 3"/>
          <p:cNvSpPr>
            <a:spLocks noGrp="1"/>
          </p:cNvSpPr>
          <p:nvPr>
            <p:ph type="sldNum" sz="quarter" idx="5"/>
          </p:nvPr>
        </p:nvSpPr>
        <p:spPr/>
        <p:txBody>
          <a:bodyPr/>
          <a:lstStyle/>
          <a:p>
            <a:fld id="{23AD0305-11EF-4CB9-AA95-7F23970756F6}" type="slidenum">
              <a:rPr lang="en-CA" smtClean="0"/>
              <a:t>16</a:t>
            </a:fld>
            <a:endParaRPr lang="en-CA"/>
          </a:p>
        </p:txBody>
      </p:sp>
    </p:spTree>
    <p:extLst>
      <p:ext uri="{BB962C8B-B14F-4D97-AF65-F5344CB8AC3E}">
        <p14:creationId xmlns:p14="http://schemas.microsoft.com/office/powerpoint/2010/main" val="1285964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Published every year; provides a summary</a:t>
            </a:r>
            <a:r>
              <a:rPr lang="en-CA" baseline="0" dirty="0"/>
              <a:t> of the previous year’s operations/activities and plans for the future, depending on the organization’s goals</a:t>
            </a:r>
          </a:p>
          <a:p>
            <a:endParaRPr lang="en-CA" baseline="0" dirty="0"/>
          </a:p>
          <a:p>
            <a:r>
              <a:rPr lang="en-CA" baseline="0" dirty="0"/>
              <a:t>Just as we take pains to present ourselves in the best possible light, corporate authors tend to show their best selves in their own documents</a:t>
            </a:r>
          </a:p>
          <a:p>
            <a:endParaRPr lang="en-CA" baseline="0" dirty="0"/>
          </a:p>
          <a:p>
            <a:r>
              <a:rPr lang="en-CA" baseline="0" dirty="0"/>
              <a:t>Definitely start with the web site for your organization but don’t stop there – continue to find additional sources to add depth and balance to your analysis</a:t>
            </a:r>
            <a:endParaRPr lang="en-CA" dirty="0"/>
          </a:p>
          <a:p>
            <a:pPr lvl="1"/>
            <a:r>
              <a:rPr lang="en-CA" dirty="0"/>
              <a:t> </a:t>
            </a:r>
          </a:p>
          <a:p>
            <a:endParaRPr lang="en-CA" dirty="0"/>
          </a:p>
        </p:txBody>
      </p:sp>
      <p:sp>
        <p:nvSpPr>
          <p:cNvPr id="4" name="Slide Number Placeholder 3"/>
          <p:cNvSpPr>
            <a:spLocks noGrp="1"/>
          </p:cNvSpPr>
          <p:nvPr>
            <p:ph type="sldNum" sz="quarter" idx="10"/>
          </p:nvPr>
        </p:nvSpPr>
        <p:spPr/>
        <p:txBody>
          <a:bodyPr/>
          <a:lstStyle/>
          <a:p>
            <a:fld id="{23AD0305-11EF-4CB9-AA95-7F23970756F6}" type="slidenum">
              <a:rPr lang="en-CA" smtClean="0"/>
              <a:t>17</a:t>
            </a:fld>
            <a:endParaRPr lang="en-CA"/>
          </a:p>
        </p:txBody>
      </p:sp>
    </p:spTree>
    <p:extLst>
      <p:ext uri="{BB962C8B-B14F-4D97-AF65-F5344CB8AC3E}">
        <p14:creationId xmlns:p14="http://schemas.microsoft.com/office/powerpoint/2010/main" val="1102191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AD0305-11EF-4CB9-AA95-7F23970756F6}" type="slidenum">
              <a:rPr lang="en-CA" smtClean="0"/>
              <a:t>18</a:t>
            </a:fld>
            <a:endParaRPr lang="en-CA"/>
          </a:p>
        </p:txBody>
      </p:sp>
    </p:spTree>
    <p:extLst>
      <p:ext uri="{BB962C8B-B14F-4D97-AF65-F5344CB8AC3E}">
        <p14:creationId xmlns:p14="http://schemas.microsoft.com/office/powerpoint/2010/main" val="2851178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D0305-11EF-4CB9-AA95-7F23970756F6}" type="slidenum">
              <a:rPr lang="en-CA" smtClean="0"/>
              <a:t>19</a:t>
            </a:fld>
            <a:endParaRPr lang="en-CA"/>
          </a:p>
        </p:txBody>
      </p:sp>
    </p:spTree>
    <p:extLst>
      <p:ext uri="{BB962C8B-B14F-4D97-AF65-F5344CB8AC3E}">
        <p14:creationId xmlns:p14="http://schemas.microsoft.com/office/powerpoint/2010/main" val="679353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 want to acknowledge that you may not have met with a librarian at SFU before.  You  may be part of the cohort of students who came to SFU during pandemic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a:defRPr/>
            </a:pPr>
            <a:r>
              <a:rPr lang="en-US" dirty="0"/>
              <a:t>Librarian with a specialty in the ways that information about the arts and arts practice is created, distributed and used.  I support the research and teaching at the SCA with workshops on how to do different kinds of research. Often that is finding academic sources but today, the focus is on finding information about organizations that helps you prepare job applications, interviews, proposals for funding or projects, communicate with potential partners / venues</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all cases, it’s useful to equip yourself in preparation for working with an organizational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might you use the information that you find to support your professional activities?</a:t>
            </a:r>
            <a:endParaRPr lang="en-US" b="1" dirty="0">
              <a:cs typeface="Calibri"/>
            </a:endParaRPr>
          </a:p>
          <a:p>
            <a:endParaRPr lang="en-US" dirty="0"/>
          </a:p>
        </p:txBody>
      </p:sp>
      <p:sp>
        <p:nvSpPr>
          <p:cNvPr id="4" name="Slide Number Placeholder 3"/>
          <p:cNvSpPr>
            <a:spLocks noGrp="1"/>
          </p:cNvSpPr>
          <p:nvPr>
            <p:ph type="sldNum" sz="quarter" idx="5"/>
          </p:nvPr>
        </p:nvSpPr>
        <p:spPr/>
        <p:txBody>
          <a:bodyPr/>
          <a:lstStyle/>
          <a:p>
            <a:fld id="{23AD0305-11EF-4CB9-AA95-7F23970756F6}" type="slidenum">
              <a:rPr lang="en-CA" smtClean="0"/>
              <a:t>2</a:t>
            </a:fld>
            <a:endParaRPr lang="en-CA"/>
          </a:p>
        </p:txBody>
      </p:sp>
    </p:spTree>
    <p:extLst>
      <p:ext uri="{BB962C8B-B14F-4D97-AF65-F5344CB8AC3E}">
        <p14:creationId xmlns:p14="http://schemas.microsoft.com/office/powerpoint/2010/main" val="36403598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D0305-11EF-4CB9-AA95-7F23970756F6}" type="slidenum">
              <a:rPr lang="en-CA" smtClean="0"/>
              <a:t>20</a:t>
            </a:fld>
            <a:endParaRPr lang="en-CA"/>
          </a:p>
        </p:txBody>
      </p:sp>
    </p:spTree>
    <p:extLst>
      <p:ext uri="{BB962C8B-B14F-4D97-AF65-F5344CB8AC3E}">
        <p14:creationId xmlns:p14="http://schemas.microsoft.com/office/powerpoint/2010/main" val="2585980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D0305-11EF-4CB9-AA95-7F23970756F6}" type="slidenum">
              <a:rPr lang="en-CA" smtClean="0"/>
              <a:t>21</a:t>
            </a:fld>
            <a:endParaRPr lang="en-CA"/>
          </a:p>
        </p:txBody>
      </p:sp>
    </p:spTree>
    <p:extLst>
      <p:ext uri="{BB962C8B-B14F-4D97-AF65-F5344CB8AC3E}">
        <p14:creationId xmlns:p14="http://schemas.microsoft.com/office/powerpoint/2010/main" val="3077363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D0305-11EF-4CB9-AA95-7F23970756F6}" type="slidenum">
              <a:rPr lang="en-CA" smtClean="0"/>
              <a:t>22</a:t>
            </a:fld>
            <a:endParaRPr lang="en-CA"/>
          </a:p>
        </p:txBody>
      </p:sp>
    </p:spTree>
    <p:extLst>
      <p:ext uri="{BB962C8B-B14F-4D97-AF65-F5344CB8AC3E}">
        <p14:creationId xmlns:p14="http://schemas.microsoft.com/office/powerpoint/2010/main" val="2365202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press releases result in an news media piece sometime they don’t ; sometimes the news release gets reprinted without change</a:t>
            </a:r>
          </a:p>
        </p:txBody>
      </p:sp>
      <p:sp>
        <p:nvSpPr>
          <p:cNvPr id="4" name="Slide Number Placeholder 3"/>
          <p:cNvSpPr>
            <a:spLocks noGrp="1"/>
          </p:cNvSpPr>
          <p:nvPr>
            <p:ph type="sldNum" sz="quarter" idx="5"/>
          </p:nvPr>
        </p:nvSpPr>
        <p:spPr/>
        <p:txBody>
          <a:bodyPr/>
          <a:lstStyle/>
          <a:p>
            <a:fld id="{23AD0305-11EF-4CB9-AA95-7F23970756F6}" type="slidenum">
              <a:rPr lang="en-CA" smtClean="0"/>
              <a:t>23</a:t>
            </a:fld>
            <a:endParaRPr lang="en-CA"/>
          </a:p>
        </p:txBody>
      </p:sp>
    </p:spTree>
    <p:extLst>
      <p:ext uri="{BB962C8B-B14F-4D97-AF65-F5344CB8AC3E}">
        <p14:creationId xmlns:p14="http://schemas.microsoft.com/office/powerpoint/2010/main" val="37465856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AD0305-11EF-4CB9-AA95-7F23970756F6}" type="slidenum">
              <a:rPr lang="en-CA" smtClean="0"/>
              <a:t>24</a:t>
            </a:fld>
            <a:endParaRPr lang="en-CA"/>
          </a:p>
        </p:txBody>
      </p:sp>
    </p:spTree>
    <p:extLst>
      <p:ext uri="{BB962C8B-B14F-4D97-AF65-F5344CB8AC3E}">
        <p14:creationId xmlns:p14="http://schemas.microsoft.com/office/powerpoint/2010/main" val="3366676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D0305-11EF-4CB9-AA95-7F23970756F6}" type="slidenum">
              <a:rPr lang="en-CA" smtClean="0"/>
              <a:t>25</a:t>
            </a:fld>
            <a:endParaRPr lang="en-CA"/>
          </a:p>
        </p:txBody>
      </p:sp>
    </p:spTree>
    <p:extLst>
      <p:ext uri="{BB962C8B-B14F-4D97-AF65-F5344CB8AC3E}">
        <p14:creationId xmlns:p14="http://schemas.microsoft.com/office/powerpoint/2010/main" val="510842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AD0305-11EF-4CB9-AA95-7F23970756F6}" type="slidenum">
              <a:rPr lang="en-CA" smtClean="0"/>
              <a:t>26</a:t>
            </a:fld>
            <a:endParaRPr lang="en-CA"/>
          </a:p>
        </p:txBody>
      </p:sp>
    </p:spTree>
    <p:extLst>
      <p:ext uri="{BB962C8B-B14F-4D97-AF65-F5344CB8AC3E}">
        <p14:creationId xmlns:p14="http://schemas.microsoft.com/office/powerpoint/2010/main" val="10782916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D0305-11EF-4CB9-AA95-7F23970756F6}" type="slidenum">
              <a:rPr lang="en-CA" smtClean="0"/>
              <a:t>27</a:t>
            </a:fld>
            <a:endParaRPr lang="en-CA"/>
          </a:p>
        </p:txBody>
      </p:sp>
    </p:spTree>
    <p:extLst>
      <p:ext uri="{BB962C8B-B14F-4D97-AF65-F5344CB8AC3E}">
        <p14:creationId xmlns:p14="http://schemas.microsoft.com/office/powerpoint/2010/main" val="631891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D0305-11EF-4CB9-AA95-7F23970756F6}" type="slidenum">
              <a:rPr lang="en-CA" smtClean="0"/>
              <a:t>28</a:t>
            </a:fld>
            <a:endParaRPr lang="en-CA"/>
          </a:p>
        </p:txBody>
      </p:sp>
    </p:spTree>
    <p:extLst>
      <p:ext uri="{BB962C8B-B14F-4D97-AF65-F5344CB8AC3E}">
        <p14:creationId xmlns:p14="http://schemas.microsoft.com/office/powerpoint/2010/main" val="6051388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D0305-11EF-4CB9-AA95-7F23970756F6}" type="slidenum">
              <a:rPr lang="en-CA" smtClean="0"/>
              <a:t>29</a:t>
            </a:fld>
            <a:endParaRPr lang="en-CA"/>
          </a:p>
        </p:txBody>
      </p:sp>
    </p:spTree>
    <p:extLst>
      <p:ext uri="{BB962C8B-B14F-4D97-AF65-F5344CB8AC3E}">
        <p14:creationId xmlns:p14="http://schemas.microsoft.com/office/powerpoint/2010/main" val="897239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dirty="0">
                <a:solidFill>
                  <a:srgbClr val="000000"/>
                </a:solidFill>
                <a:effectLst/>
                <a:highlight>
                  <a:srgbClr val="FFFFFF"/>
                </a:highlight>
                <a:latin typeface="Arial" panose="020B0604020202020204" pitchFamily="34" charset="0"/>
              </a:rPr>
              <a:t>You don’t want to waste the interviewer’s time asking questions that could easily be answered with a small amount of research. Instead, you should have a list of thoughtful questions to ask the interviewer.</a:t>
            </a:r>
            <a:endParaRPr lang="en-US" dirty="0"/>
          </a:p>
        </p:txBody>
      </p:sp>
      <p:sp>
        <p:nvSpPr>
          <p:cNvPr id="4" name="Slide Number Placeholder 3"/>
          <p:cNvSpPr>
            <a:spLocks noGrp="1"/>
          </p:cNvSpPr>
          <p:nvPr>
            <p:ph type="sldNum" sz="quarter" idx="5"/>
          </p:nvPr>
        </p:nvSpPr>
        <p:spPr/>
        <p:txBody>
          <a:bodyPr/>
          <a:lstStyle/>
          <a:p>
            <a:fld id="{23AD0305-11EF-4CB9-AA95-7F23970756F6}" type="slidenum">
              <a:rPr lang="en-CA" smtClean="0"/>
              <a:t>3</a:t>
            </a:fld>
            <a:endParaRPr lang="en-CA"/>
          </a:p>
        </p:txBody>
      </p:sp>
    </p:spTree>
    <p:extLst>
      <p:ext uri="{BB962C8B-B14F-4D97-AF65-F5344CB8AC3E}">
        <p14:creationId xmlns:p14="http://schemas.microsoft.com/office/powerpoint/2010/main" val="36536832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D0305-11EF-4CB9-AA95-7F23970756F6}" type="slidenum">
              <a:rPr lang="en-CA" smtClean="0"/>
              <a:t>30</a:t>
            </a:fld>
            <a:endParaRPr lang="en-CA"/>
          </a:p>
        </p:txBody>
      </p:sp>
    </p:spTree>
    <p:extLst>
      <p:ext uri="{BB962C8B-B14F-4D97-AF65-F5344CB8AC3E}">
        <p14:creationId xmlns:p14="http://schemas.microsoft.com/office/powerpoint/2010/main" val="11878804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AD0305-11EF-4CB9-AA95-7F23970756F6}" type="slidenum">
              <a:rPr lang="en-CA" smtClean="0"/>
              <a:t>31</a:t>
            </a:fld>
            <a:endParaRPr lang="en-CA"/>
          </a:p>
        </p:txBody>
      </p:sp>
    </p:spTree>
    <p:extLst>
      <p:ext uri="{BB962C8B-B14F-4D97-AF65-F5344CB8AC3E}">
        <p14:creationId xmlns:p14="http://schemas.microsoft.com/office/powerpoint/2010/main" val="6457042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D0305-11EF-4CB9-AA95-7F23970756F6}" type="slidenum">
              <a:rPr lang="en-CA" smtClean="0"/>
              <a:t>32</a:t>
            </a:fld>
            <a:endParaRPr lang="en-CA"/>
          </a:p>
        </p:txBody>
      </p:sp>
    </p:spTree>
    <p:extLst>
      <p:ext uri="{BB962C8B-B14F-4D97-AF65-F5344CB8AC3E}">
        <p14:creationId xmlns:p14="http://schemas.microsoft.com/office/powerpoint/2010/main" val="27606152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dirty="0">
                <a:effectLst/>
                <a:latin typeface="arial" panose="020B0604020202020204" pitchFamily="34" charset="0"/>
                <a:hlinkClick r:id="rId3"/>
              </a:rPr>
              <a:t>Canadian Institute for Theatre Technology</a:t>
            </a:r>
          </a:p>
          <a:p>
            <a:endParaRPr lang="en-US" b="1" dirty="0"/>
          </a:p>
        </p:txBody>
      </p:sp>
      <p:sp>
        <p:nvSpPr>
          <p:cNvPr id="4" name="Slide Number Placeholder 3"/>
          <p:cNvSpPr>
            <a:spLocks noGrp="1"/>
          </p:cNvSpPr>
          <p:nvPr>
            <p:ph type="sldNum" sz="quarter" idx="5"/>
          </p:nvPr>
        </p:nvSpPr>
        <p:spPr/>
        <p:txBody>
          <a:bodyPr/>
          <a:lstStyle/>
          <a:p>
            <a:fld id="{23AD0305-11EF-4CB9-AA95-7F23970756F6}" type="slidenum">
              <a:rPr lang="en-CA" smtClean="0"/>
              <a:t>33</a:t>
            </a:fld>
            <a:endParaRPr lang="en-CA"/>
          </a:p>
        </p:txBody>
      </p:sp>
    </p:spTree>
    <p:extLst>
      <p:ext uri="{BB962C8B-B14F-4D97-AF65-F5344CB8AC3E}">
        <p14:creationId xmlns:p14="http://schemas.microsoft.com/office/powerpoint/2010/main" val="7251961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D0305-11EF-4CB9-AA95-7F23970756F6}" type="slidenum">
              <a:rPr lang="en-CA" smtClean="0"/>
              <a:t>34</a:t>
            </a:fld>
            <a:endParaRPr lang="en-CA"/>
          </a:p>
        </p:txBody>
      </p:sp>
    </p:spTree>
    <p:extLst>
      <p:ext uri="{BB962C8B-B14F-4D97-AF65-F5344CB8AC3E}">
        <p14:creationId xmlns:p14="http://schemas.microsoft.com/office/powerpoint/2010/main" val="10362492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D0305-11EF-4CB9-AA95-7F23970756F6}" type="slidenum">
              <a:rPr lang="en-CA" smtClean="0"/>
              <a:t>35</a:t>
            </a:fld>
            <a:endParaRPr lang="en-CA"/>
          </a:p>
        </p:txBody>
      </p:sp>
    </p:spTree>
    <p:extLst>
      <p:ext uri="{BB962C8B-B14F-4D97-AF65-F5344CB8AC3E}">
        <p14:creationId xmlns:p14="http://schemas.microsoft.com/office/powerpoint/2010/main" val="30617033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If you choose an organization that falls into one of these categories, you may have difficulties finding sufficient credible information sources</a:t>
            </a:r>
            <a:r>
              <a:rPr lang="en-US" baseline="0" dirty="0"/>
              <a:t> to support your case study analysis.  </a:t>
            </a:r>
            <a:r>
              <a:rPr lang="en-US" dirty="0"/>
              <a:t>Check with Sylvia if you want a second opinion about this</a:t>
            </a:r>
          </a:p>
          <a:p>
            <a:pPr defTabSz="931774"/>
            <a:endParaRPr lang="en-CA" baseline="0" dirty="0"/>
          </a:p>
          <a:p>
            <a:pPr defTabSz="931774"/>
            <a:r>
              <a:rPr lang="en-CA" baseline="0" dirty="0"/>
              <a:t>The size, age and nature of your organization will influence how much information has been produced about them.  Newer or smaller organizations may not have a large body of background information about them so you may need to consider whether to select a different agency for your focus.</a:t>
            </a:r>
          </a:p>
          <a:p>
            <a:endParaRPr lang="en-US" dirty="0"/>
          </a:p>
        </p:txBody>
      </p:sp>
      <p:sp>
        <p:nvSpPr>
          <p:cNvPr id="4" name="Slide Number Placeholder 3"/>
          <p:cNvSpPr>
            <a:spLocks noGrp="1"/>
          </p:cNvSpPr>
          <p:nvPr>
            <p:ph type="sldNum" sz="quarter" idx="10"/>
          </p:nvPr>
        </p:nvSpPr>
        <p:spPr/>
        <p:txBody>
          <a:bodyPr/>
          <a:lstStyle/>
          <a:p>
            <a:fld id="{23AD0305-11EF-4CB9-AA95-7F23970756F6}" type="slidenum">
              <a:rPr lang="en-CA" smtClean="0"/>
              <a:t>36</a:t>
            </a:fld>
            <a:endParaRPr lang="en-CA"/>
          </a:p>
        </p:txBody>
      </p:sp>
    </p:spTree>
    <p:extLst>
      <p:ext uri="{BB962C8B-B14F-4D97-AF65-F5344CB8AC3E}">
        <p14:creationId xmlns:p14="http://schemas.microsoft.com/office/powerpoint/2010/main" val="12319927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is the end of the slide show. Please contact me by email or in the discussion area on Canvas if you’re having difficult with your</a:t>
            </a:r>
            <a:r>
              <a:rPr lang="en-CA" baseline="0" dirty="0"/>
              <a:t> research or need other assistance</a:t>
            </a:r>
            <a:r>
              <a:rPr lang="en-CA" dirty="0"/>
              <a:t>.  Good luck with your case study!</a:t>
            </a:r>
          </a:p>
        </p:txBody>
      </p:sp>
      <p:sp>
        <p:nvSpPr>
          <p:cNvPr id="4" name="Slide Number Placeholder 3"/>
          <p:cNvSpPr>
            <a:spLocks noGrp="1"/>
          </p:cNvSpPr>
          <p:nvPr>
            <p:ph type="sldNum" sz="quarter" idx="10"/>
          </p:nvPr>
        </p:nvSpPr>
        <p:spPr/>
        <p:txBody>
          <a:bodyPr/>
          <a:lstStyle/>
          <a:p>
            <a:fld id="{23AD0305-11EF-4CB9-AA95-7F23970756F6}" type="slidenum">
              <a:rPr lang="en-CA" smtClean="0"/>
              <a:t>37</a:t>
            </a:fld>
            <a:endParaRPr lang="en-CA"/>
          </a:p>
        </p:txBody>
      </p:sp>
    </p:spTree>
    <p:extLst>
      <p:ext uri="{BB962C8B-B14F-4D97-AF65-F5344CB8AC3E}">
        <p14:creationId xmlns:p14="http://schemas.microsoft.com/office/powerpoint/2010/main" val="1267277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D0305-11EF-4CB9-AA95-7F23970756F6}" type="slidenum">
              <a:rPr lang="en-CA" smtClean="0"/>
              <a:t>4</a:t>
            </a:fld>
            <a:endParaRPr lang="en-CA"/>
          </a:p>
        </p:txBody>
      </p:sp>
    </p:spTree>
    <p:extLst>
      <p:ext uri="{BB962C8B-B14F-4D97-AF65-F5344CB8AC3E}">
        <p14:creationId xmlns:p14="http://schemas.microsoft.com/office/powerpoint/2010/main" val="1352227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AD0305-11EF-4CB9-AA95-7F23970756F6}" type="slidenum">
              <a:rPr lang="en-CA" smtClean="0"/>
              <a:t>5</a:t>
            </a:fld>
            <a:endParaRPr lang="en-CA"/>
          </a:p>
        </p:txBody>
      </p:sp>
    </p:spTree>
    <p:extLst>
      <p:ext uri="{BB962C8B-B14F-4D97-AF65-F5344CB8AC3E}">
        <p14:creationId xmlns:p14="http://schemas.microsoft.com/office/powerpoint/2010/main" val="3720259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dirty="0">
                <a:solidFill>
                  <a:srgbClr val="000000"/>
                </a:solidFill>
                <a:effectLst/>
                <a:highlight>
                  <a:srgbClr val="FFFFFF"/>
                </a:highlight>
                <a:latin typeface="Arial" panose="020B0604020202020204" pitchFamily="34" charset="0"/>
              </a:rPr>
              <a:t> org decisions: board of directors high-level strategic planning, workers execute the plans but also supply </a:t>
            </a:r>
            <a:r>
              <a:rPr lang="en-CA" b="0" i="0" dirty="0" err="1">
                <a:solidFill>
                  <a:srgbClr val="000000"/>
                </a:solidFill>
                <a:effectLst/>
                <a:highlight>
                  <a:srgbClr val="FFFFFF"/>
                </a:highlight>
                <a:latin typeface="Arial" panose="020B0604020202020204" pitchFamily="34" charset="0"/>
              </a:rPr>
              <a:t>BoD</a:t>
            </a:r>
            <a:r>
              <a:rPr lang="en-CA" b="0" i="0" dirty="0">
                <a:solidFill>
                  <a:srgbClr val="000000"/>
                </a:solidFill>
                <a:effectLst/>
                <a:highlight>
                  <a:srgbClr val="FFFFFF"/>
                </a:highlight>
                <a:latin typeface="Arial" panose="020B0604020202020204" pitchFamily="34" charset="0"/>
              </a:rPr>
              <a:t> with details about operations</a:t>
            </a:r>
            <a:endParaRPr lang="en-US" dirty="0"/>
          </a:p>
        </p:txBody>
      </p:sp>
      <p:sp>
        <p:nvSpPr>
          <p:cNvPr id="4" name="Slide Number Placeholder 3"/>
          <p:cNvSpPr>
            <a:spLocks noGrp="1"/>
          </p:cNvSpPr>
          <p:nvPr>
            <p:ph type="sldNum" sz="quarter" idx="5"/>
          </p:nvPr>
        </p:nvSpPr>
        <p:spPr/>
        <p:txBody>
          <a:bodyPr/>
          <a:lstStyle/>
          <a:p>
            <a:fld id="{23AD0305-11EF-4CB9-AA95-7F23970756F6}" type="slidenum">
              <a:rPr lang="en-CA" smtClean="0"/>
              <a:t>6</a:t>
            </a:fld>
            <a:endParaRPr lang="en-CA"/>
          </a:p>
        </p:txBody>
      </p:sp>
    </p:spTree>
    <p:extLst>
      <p:ext uri="{BB962C8B-B14F-4D97-AF65-F5344CB8AC3E}">
        <p14:creationId xmlns:p14="http://schemas.microsoft.com/office/powerpoint/2010/main" val="120793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Audience: donors, members, volunteers, public, funding bodies?</a:t>
            </a:r>
          </a:p>
          <a:p>
            <a:endParaRPr lang="en-US" dirty="0"/>
          </a:p>
        </p:txBody>
      </p:sp>
      <p:sp>
        <p:nvSpPr>
          <p:cNvPr id="4" name="Slide Number Placeholder 3"/>
          <p:cNvSpPr>
            <a:spLocks noGrp="1"/>
          </p:cNvSpPr>
          <p:nvPr>
            <p:ph type="sldNum" sz="quarter" idx="5"/>
          </p:nvPr>
        </p:nvSpPr>
        <p:spPr/>
        <p:txBody>
          <a:bodyPr/>
          <a:lstStyle/>
          <a:p>
            <a:fld id="{23AD0305-11EF-4CB9-AA95-7F23970756F6}" type="slidenum">
              <a:rPr lang="en-CA" smtClean="0"/>
              <a:t>7</a:t>
            </a:fld>
            <a:endParaRPr lang="en-CA"/>
          </a:p>
        </p:txBody>
      </p:sp>
    </p:spTree>
    <p:extLst>
      <p:ext uri="{BB962C8B-B14F-4D97-AF65-F5344CB8AC3E}">
        <p14:creationId xmlns:p14="http://schemas.microsoft.com/office/powerpoint/2010/main" val="4036038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AD0305-11EF-4CB9-AA95-7F23970756F6}" type="slidenum">
              <a:rPr lang="en-CA" smtClean="0"/>
              <a:t>8</a:t>
            </a:fld>
            <a:endParaRPr lang="en-CA"/>
          </a:p>
        </p:txBody>
      </p:sp>
    </p:spTree>
    <p:extLst>
      <p:ext uri="{BB962C8B-B14F-4D97-AF65-F5344CB8AC3E}">
        <p14:creationId xmlns:p14="http://schemas.microsoft.com/office/powerpoint/2010/main" val="2500858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concept when searching for information about organizations</a:t>
            </a:r>
          </a:p>
          <a:p>
            <a:endParaRPr lang="en-US" dirty="0"/>
          </a:p>
          <a:p>
            <a:r>
              <a:rPr lang="en-US" dirty="0"/>
              <a:t>Corporations</a:t>
            </a:r>
            <a:r>
              <a:rPr lang="en-US" baseline="0" dirty="0"/>
              <a:t> / Associations are legal entities formed to fulfill a particular aim, with laws dictating how </a:t>
            </a:r>
            <a:r>
              <a:rPr lang="en-US" baseline="0" dirty="0" err="1"/>
              <a:t>how</a:t>
            </a:r>
            <a:r>
              <a:rPr lang="en-US" baseline="0" dirty="0"/>
              <a:t> decisions are made and to whom they are accountable. </a:t>
            </a:r>
          </a:p>
          <a:p>
            <a:endParaRPr lang="en-US" baseline="0" dirty="0"/>
          </a:p>
          <a:p>
            <a:r>
              <a:rPr lang="en-US" baseline="0" dirty="0"/>
              <a:t>The nature of the organization dictates  how they report on their finances, where the income comes from, how it’s spent, whether they’re doing better or worse than the previous year.</a:t>
            </a:r>
          </a:p>
          <a:p>
            <a:endParaRPr lang="en-US" baseline="0" dirty="0"/>
          </a:p>
          <a:p>
            <a:r>
              <a:rPr lang="en-US" baseline="0" dirty="0"/>
              <a:t>Organizations also often share news about their plans, the outcomes of these plans, as well as other corporate activities that relate to their mission</a:t>
            </a:r>
          </a:p>
          <a:p>
            <a:endParaRPr lang="en-US" baseline="0" dirty="0"/>
          </a:p>
          <a:p>
            <a:r>
              <a:rPr lang="en-US" baseline="0" dirty="0"/>
              <a:t>This is true for for-profit corporations as well as not for profit cultural organizations, for advocacy organizations and for policy bodies / agencies</a:t>
            </a:r>
          </a:p>
          <a:p>
            <a:endParaRPr lang="en-US" dirty="0"/>
          </a:p>
          <a:p>
            <a:endParaRPr lang="en-US" dirty="0"/>
          </a:p>
        </p:txBody>
      </p:sp>
      <p:sp>
        <p:nvSpPr>
          <p:cNvPr id="4" name="Slide Number Placeholder 3"/>
          <p:cNvSpPr>
            <a:spLocks noGrp="1"/>
          </p:cNvSpPr>
          <p:nvPr>
            <p:ph type="sldNum" sz="quarter" idx="10"/>
          </p:nvPr>
        </p:nvSpPr>
        <p:spPr/>
        <p:txBody>
          <a:bodyPr/>
          <a:lstStyle/>
          <a:p>
            <a:fld id="{23AD0305-11EF-4CB9-AA95-7F23970756F6}" type="slidenum">
              <a:rPr lang="en-CA" smtClean="0"/>
              <a:t>9</a:t>
            </a:fld>
            <a:endParaRPr lang="en-CA"/>
          </a:p>
        </p:txBody>
      </p:sp>
    </p:spTree>
    <p:extLst>
      <p:ext uri="{BB962C8B-B14F-4D97-AF65-F5344CB8AC3E}">
        <p14:creationId xmlns:p14="http://schemas.microsoft.com/office/powerpoint/2010/main" val="628010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3FF4D7-7084-4A81-9BF7-FD484D4A85F5}" type="datetimeFigureOut">
              <a:rPr lang="en-CA" smtClean="0"/>
              <a:t>2024-05-16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4088318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3FF4D7-7084-4A81-9BF7-FD484D4A85F5}" type="datetimeFigureOut">
              <a:rPr lang="en-CA" smtClean="0"/>
              <a:t>2024-05-16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4165124-8883-4D08-9C0E-A9B8F1D1002B}" type="slidenum">
              <a:rPr lang="en-CA" smtClean="0"/>
              <a:t>‹#›</a:t>
            </a:fld>
            <a:endParaRPr lang="en-CA"/>
          </a:p>
        </p:txBody>
      </p:sp>
    </p:spTree>
    <p:extLst>
      <p:ext uri="{BB962C8B-B14F-4D97-AF65-F5344CB8AC3E}">
        <p14:creationId xmlns:p14="http://schemas.microsoft.com/office/powerpoint/2010/main" val="2047274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C3FF4D7-7084-4A81-9BF7-FD484D4A85F5}" type="datetimeFigureOut">
              <a:rPr lang="en-CA" smtClean="0"/>
              <a:t>2024-05-16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4165124-8883-4D08-9C0E-A9B8F1D1002B}" type="slidenum">
              <a:rPr lang="en-CA" smtClean="0"/>
              <a:t>‹#›</a:t>
            </a:fld>
            <a:endParaRPr lang="en-CA"/>
          </a:p>
        </p:txBody>
      </p:sp>
    </p:spTree>
    <p:extLst>
      <p:ext uri="{BB962C8B-B14F-4D97-AF65-F5344CB8AC3E}">
        <p14:creationId xmlns:p14="http://schemas.microsoft.com/office/powerpoint/2010/main" val="3667838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C3FF4D7-7084-4A81-9BF7-FD484D4A85F5}" type="datetimeFigureOut">
              <a:rPr lang="en-CA" smtClean="0"/>
              <a:t>2024-05-16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4165124-8883-4D08-9C0E-A9B8F1D1002B}" type="slidenum">
              <a:rPr lang="en-CA" smtClean="0"/>
              <a:t>‹#›</a:t>
            </a:fld>
            <a:endParaRPr lang="en-CA"/>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106152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3FF4D7-7084-4A81-9BF7-FD484D4A85F5}" type="datetimeFigureOut">
              <a:rPr lang="en-CA" smtClean="0"/>
              <a:t>2024-05-16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4165124-8883-4D08-9C0E-A9B8F1D1002B}" type="slidenum">
              <a:rPr lang="en-CA" smtClean="0"/>
              <a:t>‹#›</a:t>
            </a:fld>
            <a:endParaRPr lang="en-CA"/>
          </a:p>
        </p:txBody>
      </p:sp>
    </p:spTree>
    <p:extLst>
      <p:ext uri="{BB962C8B-B14F-4D97-AF65-F5344CB8AC3E}">
        <p14:creationId xmlns:p14="http://schemas.microsoft.com/office/powerpoint/2010/main" val="1789927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C3FF4D7-7084-4A81-9BF7-FD484D4A85F5}" type="datetimeFigureOut">
              <a:rPr lang="en-CA" smtClean="0"/>
              <a:t>2024-05-16</a:t>
            </a:fld>
            <a:endParaRPr lang="en-CA"/>
          </a:p>
        </p:txBody>
      </p:sp>
      <p:sp>
        <p:nvSpPr>
          <p:cNvPr id="4"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4165124-8883-4D08-9C0E-A9B8F1D1002B}" type="slidenum">
              <a:rPr lang="en-CA" smtClean="0"/>
              <a:t>‹#›</a:t>
            </a:fld>
            <a:endParaRPr lang="en-CA"/>
          </a:p>
        </p:txBody>
      </p:sp>
    </p:spTree>
    <p:extLst>
      <p:ext uri="{BB962C8B-B14F-4D97-AF65-F5344CB8AC3E}">
        <p14:creationId xmlns:p14="http://schemas.microsoft.com/office/powerpoint/2010/main" val="244518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C3FF4D7-7084-4A81-9BF7-FD484D4A85F5}" type="datetimeFigureOut">
              <a:rPr lang="en-CA" smtClean="0"/>
              <a:t>2024-05-16</a:t>
            </a:fld>
            <a:endParaRPr lang="en-CA"/>
          </a:p>
        </p:txBody>
      </p:sp>
      <p:sp>
        <p:nvSpPr>
          <p:cNvPr id="4"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4165124-8883-4D08-9C0E-A9B8F1D1002B}" type="slidenum">
              <a:rPr lang="en-CA" smtClean="0"/>
              <a:t>‹#›</a:t>
            </a:fld>
            <a:endParaRPr lang="en-CA"/>
          </a:p>
        </p:txBody>
      </p:sp>
    </p:spTree>
    <p:extLst>
      <p:ext uri="{BB962C8B-B14F-4D97-AF65-F5344CB8AC3E}">
        <p14:creationId xmlns:p14="http://schemas.microsoft.com/office/powerpoint/2010/main" val="531129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3FF4D7-7084-4A81-9BF7-FD484D4A85F5}" type="datetimeFigureOut">
              <a:rPr lang="en-CA" smtClean="0"/>
              <a:t>2024-05-16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4165124-8883-4D08-9C0E-A9B8F1D1002B}" type="slidenum">
              <a:rPr lang="en-CA" smtClean="0"/>
              <a:t>‹#›</a:t>
            </a:fld>
            <a:endParaRPr lang="en-CA"/>
          </a:p>
        </p:txBody>
      </p:sp>
    </p:spTree>
    <p:extLst>
      <p:ext uri="{BB962C8B-B14F-4D97-AF65-F5344CB8AC3E}">
        <p14:creationId xmlns:p14="http://schemas.microsoft.com/office/powerpoint/2010/main" val="1514041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3FF4D7-7084-4A81-9BF7-FD484D4A85F5}" type="datetimeFigureOut">
              <a:rPr lang="en-CA" smtClean="0"/>
              <a:t>2024-05-16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4165124-8883-4D08-9C0E-A9B8F1D1002B}" type="slidenum">
              <a:rPr lang="en-CA" smtClean="0"/>
              <a:t>‹#›</a:t>
            </a:fld>
            <a:endParaRPr lang="en-CA"/>
          </a:p>
        </p:txBody>
      </p:sp>
    </p:spTree>
    <p:extLst>
      <p:ext uri="{BB962C8B-B14F-4D97-AF65-F5344CB8AC3E}">
        <p14:creationId xmlns:p14="http://schemas.microsoft.com/office/powerpoint/2010/main" val="2097905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6C3FF4D7-7084-4A81-9BF7-FD484D4A85F5}" type="datetimeFigureOut">
              <a:rPr lang="en-CA" smtClean="0"/>
              <a:t>2024-05-16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4165124-8883-4D08-9C0E-A9B8F1D1002B}" type="slidenum">
              <a:rPr lang="en-CA" smtClean="0"/>
              <a:t>‹#›</a:t>
            </a:fld>
            <a:endParaRPr lang="en-CA"/>
          </a:p>
        </p:txBody>
      </p:sp>
    </p:spTree>
    <p:extLst>
      <p:ext uri="{BB962C8B-B14F-4D97-AF65-F5344CB8AC3E}">
        <p14:creationId xmlns:p14="http://schemas.microsoft.com/office/powerpoint/2010/main" val="3261118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3FF4D7-7084-4A81-9BF7-FD484D4A85F5}" type="datetimeFigureOut">
              <a:rPr lang="en-CA" smtClean="0"/>
              <a:t>2024-05-16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4165124-8883-4D08-9C0E-A9B8F1D1002B}" type="slidenum">
              <a:rPr lang="en-CA" smtClean="0"/>
              <a:t>‹#›</a:t>
            </a:fld>
            <a:endParaRPr lang="en-CA"/>
          </a:p>
        </p:txBody>
      </p:sp>
    </p:spTree>
    <p:extLst>
      <p:ext uri="{BB962C8B-B14F-4D97-AF65-F5344CB8AC3E}">
        <p14:creationId xmlns:p14="http://schemas.microsoft.com/office/powerpoint/2010/main" val="2721627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3FF4D7-7084-4A81-9BF7-FD484D4A85F5}" type="datetimeFigureOut">
              <a:rPr lang="en-CA" smtClean="0"/>
              <a:t>2024-05-16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4165124-8883-4D08-9C0E-A9B8F1D1002B}" type="slidenum">
              <a:rPr lang="en-CA" smtClean="0"/>
              <a:t>‹#›</a:t>
            </a:fld>
            <a:endParaRPr lang="en-CA"/>
          </a:p>
        </p:txBody>
      </p:sp>
    </p:spTree>
    <p:extLst>
      <p:ext uri="{BB962C8B-B14F-4D97-AF65-F5344CB8AC3E}">
        <p14:creationId xmlns:p14="http://schemas.microsoft.com/office/powerpoint/2010/main" val="1233276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3FF4D7-7084-4A81-9BF7-FD484D4A85F5}" type="datetimeFigureOut">
              <a:rPr lang="en-CA" smtClean="0"/>
              <a:t>2024-05-16</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4165124-8883-4D08-9C0E-A9B8F1D1002B}" type="slidenum">
              <a:rPr lang="en-CA" smtClean="0"/>
              <a:t>‹#›</a:t>
            </a:fld>
            <a:endParaRPr lang="en-CA"/>
          </a:p>
        </p:txBody>
      </p:sp>
    </p:spTree>
    <p:extLst>
      <p:ext uri="{BB962C8B-B14F-4D97-AF65-F5344CB8AC3E}">
        <p14:creationId xmlns:p14="http://schemas.microsoft.com/office/powerpoint/2010/main" val="1038143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6C3FF4D7-7084-4A81-9BF7-FD484D4A85F5}" type="datetimeFigureOut">
              <a:rPr lang="en-CA" smtClean="0"/>
              <a:t>2024-05-16</a:t>
            </a:fld>
            <a:endParaRPr lang="en-CA"/>
          </a:p>
        </p:txBody>
      </p:sp>
      <p:sp>
        <p:nvSpPr>
          <p:cNvPr id="5" name="Footer Placeholder 3"/>
          <p:cNvSpPr>
            <a:spLocks noGrp="1"/>
          </p:cNvSpPr>
          <p:nvPr>
            <p:ph type="ftr" sz="quarter" idx="11"/>
          </p:nvPr>
        </p:nvSpPr>
        <p:spPr/>
        <p:txBody>
          <a:bodyPr/>
          <a:lstStyle/>
          <a:p>
            <a:endParaRPr lang="en-CA"/>
          </a:p>
        </p:txBody>
      </p:sp>
      <p:sp>
        <p:nvSpPr>
          <p:cNvPr id="6" name="Slide Number Placeholder 4"/>
          <p:cNvSpPr>
            <a:spLocks noGrp="1"/>
          </p:cNvSpPr>
          <p:nvPr>
            <p:ph type="sldNum" sz="quarter" idx="12"/>
          </p:nvPr>
        </p:nvSpPr>
        <p:spPr/>
        <p:txBody>
          <a:bodyPr/>
          <a:lstStyle/>
          <a:p>
            <a:fld id="{14165124-8883-4D08-9C0E-A9B8F1D1002B}" type="slidenum">
              <a:rPr lang="en-CA" smtClean="0"/>
              <a:t>‹#›</a:t>
            </a:fld>
            <a:endParaRPr lang="en-CA"/>
          </a:p>
        </p:txBody>
      </p:sp>
    </p:spTree>
    <p:extLst>
      <p:ext uri="{BB962C8B-B14F-4D97-AF65-F5344CB8AC3E}">
        <p14:creationId xmlns:p14="http://schemas.microsoft.com/office/powerpoint/2010/main" val="2912301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C3FF4D7-7084-4A81-9BF7-FD484D4A85F5}" type="datetimeFigureOut">
              <a:rPr lang="en-CA" smtClean="0"/>
              <a:t>2024-05-16</a:t>
            </a:fld>
            <a:endParaRPr lang="en-CA"/>
          </a:p>
        </p:txBody>
      </p:sp>
      <p:sp>
        <p:nvSpPr>
          <p:cNvPr id="5" name="Footer Placeholder 2"/>
          <p:cNvSpPr>
            <a:spLocks noGrp="1"/>
          </p:cNvSpPr>
          <p:nvPr>
            <p:ph type="ftr" sz="quarter" idx="11"/>
          </p:nvPr>
        </p:nvSpPr>
        <p:spPr/>
        <p:txBody>
          <a:bodyPr/>
          <a:lstStyle/>
          <a:p>
            <a:endParaRPr lang="en-CA"/>
          </a:p>
        </p:txBody>
      </p:sp>
      <p:sp>
        <p:nvSpPr>
          <p:cNvPr id="6" name="Slide Number Placeholder 3"/>
          <p:cNvSpPr>
            <a:spLocks noGrp="1"/>
          </p:cNvSpPr>
          <p:nvPr>
            <p:ph type="sldNum" sz="quarter" idx="12"/>
          </p:nvPr>
        </p:nvSpPr>
        <p:spPr/>
        <p:txBody>
          <a:bodyPr/>
          <a:lstStyle/>
          <a:p>
            <a:fld id="{14165124-8883-4D08-9C0E-A9B8F1D1002B}" type="slidenum">
              <a:rPr lang="en-CA" smtClean="0"/>
              <a:t>‹#›</a:t>
            </a:fld>
            <a:endParaRPr lang="en-CA"/>
          </a:p>
        </p:txBody>
      </p:sp>
    </p:spTree>
    <p:extLst>
      <p:ext uri="{BB962C8B-B14F-4D97-AF65-F5344CB8AC3E}">
        <p14:creationId xmlns:p14="http://schemas.microsoft.com/office/powerpoint/2010/main" val="990145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6C3FF4D7-7084-4A81-9BF7-FD484D4A85F5}" type="datetimeFigureOut">
              <a:rPr lang="en-CA" smtClean="0"/>
              <a:t>2024-05-16</a:t>
            </a:fld>
            <a:endParaRPr lang="en-CA"/>
          </a:p>
        </p:txBody>
      </p:sp>
      <p:sp>
        <p:nvSpPr>
          <p:cNvPr id="5" name="Footer Placeholder 5"/>
          <p:cNvSpPr>
            <a:spLocks noGrp="1"/>
          </p:cNvSpPr>
          <p:nvPr>
            <p:ph type="ftr" sz="quarter" idx="11"/>
          </p:nvPr>
        </p:nvSpPr>
        <p:spPr/>
        <p:txBody>
          <a:bodyPr/>
          <a:lstStyle/>
          <a:p>
            <a:endParaRPr lang="en-CA"/>
          </a:p>
        </p:txBody>
      </p:sp>
      <p:sp>
        <p:nvSpPr>
          <p:cNvPr id="6"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3435796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3FF4D7-7084-4A81-9BF7-FD484D4A85F5}" type="datetimeFigureOut">
              <a:rPr lang="en-CA" smtClean="0"/>
              <a:t>2024-05-16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4165124-8883-4D08-9C0E-A9B8F1D1002B}" type="slidenum">
              <a:rPr lang="en-CA" smtClean="0"/>
              <a:t>‹#›</a:t>
            </a:fld>
            <a:endParaRPr lang="en-CA"/>
          </a:p>
        </p:txBody>
      </p:sp>
    </p:spTree>
    <p:extLst>
      <p:ext uri="{BB962C8B-B14F-4D97-AF65-F5344CB8AC3E}">
        <p14:creationId xmlns:p14="http://schemas.microsoft.com/office/powerpoint/2010/main" val="187563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C3FF4D7-7084-4A81-9BF7-FD484D4A85F5}" type="datetimeFigureOut">
              <a:rPr lang="en-CA" smtClean="0"/>
              <a:t>2024-05-16</a:t>
            </a:fld>
            <a:endParaRPr lang="en-CA"/>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CA"/>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14165124-8883-4D08-9C0E-A9B8F1D1002B}" type="slidenum">
              <a:rPr lang="en-CA" smtClean="0"/>
              <a:t>‹#›</a:t>
            </a:fld>
            <a:endParaRPr lang="en-CA"/>
          </a:p>
        </p:txBody>
      </p:sp>
    </p:spTree>
    <p:extLst>
      <p:ext uri="{BB962C8B-B14F-4D97-AF65-F5344CB8AC3E}">
        <p14:creationId xmlns:p14="http://schemas.microsoft.com/office/powerpoint/2010/main" val="4250858269"/>
      </p:ext>
    </p:extLst>
  </p:cSld>
  <p:clrMap bg1="dk1" tx1="lt1" bg2="dk2"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lib.sfu.ca/help/research-assistance/subject/communication/cmns230sarahganterhttps:/www.lib.sfu.ca/help/research-assistance/subject/communication/cmns230sarahganter"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cmccanada.org/about/"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www.artsumbrella.com/wp-content/uploads/2021/04/AU-Annual-Report-2020-web.pdf" TargetMode="External"/><Relationship Id="rId7" Type="http://schemas.openxmlformats.org/officeDocument/2006/relationships/hyperlink" Target="https://thepolygon.ca/news/the-polygon-gallery-2020-annual-report/"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hyperlink" Target="https://dtrc.ca/images/uploads/contents/DTRC_Annual_Report_-_2018-2019_-_(ENG)_-_R10_-_FINAL.pdf" TargetMode="Externa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hyperlink" Target="https://www.cbc.ca/arts/commotion/artist-brings-theatre-performance-to-life-with-audience-controlled-video-game-modules-1.6867315" TargetMode="External"/><Relationship Id="rId5" Type="http://schemas.openxmlformats.org/officeDocument/2006/relationships/image" Target="../media/image33.png"/><Relationship Id="rId4" Type="http://schemas.openxmlformats.org/officeDocument/2006/relationships/hyperlink" Target="https://www.google.com/search?q=brian+postalian&amp;client=firefox-b-e&amp;sxsrf=APwXEdfqrNX2nejs0yR-wUMaVqqzfmdQNw:1686262505001&amp;source=lnms&amp;sa=X&amp;ved=2ahUKEwiR-O6s2bT_AhVYFjQIHVe5CMIQ_AUoAHoECAoQAg&amp;biw=1174&amp;bih=746&amp;dpr=0.8"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4026877"/>
          </a:xfrm>
        </p:spPr>
        <p:txBody>
          <a:bodyPr>
            <a:normAutofit/>
          </a:bodyPr>
          <a:lstStyle/>
          <a:p>
            <a:r>
              <a:rPr lang="en-CA" sz="4000" dirty="0"/>
              <a:t>CA 304:  Researching arts organizations &amp; people</a:t>
            </a:r>
            <a:br>
              <a:rPr lang="en-CA" sz="4000" dirty="0"/>
            </a:br>
            <a:endParaRPr lang="en-CA" sz="4000" dirty="0"/>
          </a:p>
        </p:txBody>
      </p:sp>
      <p:sp>
        <p:nvSpPr>
          <p:cNvPr id="3" name="Subtitle 2"/>
          <p:cNvSpPr>
            <a:spLocks noGrp="1"/>
          </p:cNvSpPr>
          <p:nvPr>
            <p:ph type="subTitle" idx="1"/>
          </p:nvPr>
        </p:nvSpPr>
        <p:spPr>
          <a:xfrm>
            <a:off x="544286" y="4695091"/>
            <a:ext cx="10123714" cy="1840619"/>
          </a:xfrm>
        </p:spPr>
        <p:txBody>
          <a:bodyPr>
            <a:normAutofit fontScale="40000" lnSpcReduction="20000"/>
          </a:bodyPr>
          <a:lstStyle/>
          <a:p>
            <a:pPr algn="r"/>
            <a:br>
              <a:rPr lang="en-CA" dirty="0">
                <a:latin typeface="+mj-lt"/>
              </a:rPr>
            </a:br>
            <a:r>
              <a:rPr lang="en-CA" sz="4100" dirty="0">
                <a:latin typeface="+mj-lt"/>
              </a:rPr>
              <a:t>SYLVIA ROBERTS  </a:t>
            </a:r>
          </a:p>
          <a:p>
            <a:pPr algn="r"/>
            <a:r>
              <a:rPr lang="en-CA" sz="3200" dirty="0">
                <a:latin typeface="+mj-lt"/>
              </a:rPr>
              <a:t>Liaison Librarian for Communication</a:t>
            </a:r>
            <a:br>
              <a:rPr lang="en-CA" sz="3200" dirty="0">
                <a:latin typeface="+mj-lt"/>
              </a:rPr>
            </a:br>
            <a:br>
              <a:rPr lang="en-CA" sz="3200" dirty="0">
                <a:latin typeface="+mj-lt"/>
              </a:rPr>
            </a:br>
            <a:r>
              <a:rPr lang="en-CA" sz="3200" dirty="0">
                <a:latin typeface="+mj-lt"/>
              </a:rPr>
              <a:t>sroberts@sfu.ca / 778-558-3681</a:t>
            </a:r>
            <a:endParaRPr lang="en-CA" sz="5600" dirty="0">
              <a:latin typeface="+mj-lt"/>
            </a:endParaRPr>
          </a:p>
          <a:p>
            <a:endParaRPr lang="en-CA" sz="4400" dirty="0">
              <a:latin typeface="+mj-lt"/>
              <a:hlinkClick r:id="rId3"/>
            </a:endParaRPr>
          </a:p>
          <a:p>
            <a:br>
              <a:rPr lang="en-CA" sz="4400" dirty="0">
                <a:latin typeface="+mj-lt"/>
              </a:rPr>
            </a:br>
            <a:endParaRPr lang="en-CA" sz="2800" dirty="0">
              <a:latin typeface="+mj-lt"/>
            </a:endParaRPr>
          </a:p>
        </p:txBody>
      </p:sp>
    </p:spTree>
    <p:extLst>
      <p:ext uri="{BB962C8B-B14F-4D97-AF65-F5344CB8AC3E}">
        <p14:creationId xmlns:p14="http://schemas.microsoft.com/office/powerpoint/2010/main" val="1403804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kind of organization is it?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31171874"/>
              </p:ext>
            </p:extLst>
          </p:nvPr>
        </p:nvGraphicFramePr>
        <p:xfrm>
          <a:off x="0" y="1188242"/>
          <a:ext cx="11175023" cy="5920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Rounded Corners 2">
            <a:extLst>
              <a:ext uri="{FF2B5EF4-FFF2-40B4-BE49-F238E27FC236}">
                <a16:creationId xmlns:a16="http://schemas.microsoft.com/office/drawing/2014/main" id="{8DCC5433-EACB-4C62-89AD-65AB77084FF5}"/>
              </a:ext>
            </a:extLst>
          </p:cNvPr>
          <p:cNvSpPr/>
          <p:nvPr/>
        </p:nvSpPr>
        <p:spPr>
          <a:xfrm>
            <a:off x="4448089" y="3317358"/>
            <a:ext cx="3104707" cy="1828800"/>
          </a:xfrm>
          <a:prstGeom prst="roundRect">
            <a:avLst/>
          </a:prstGeom>
          <a:noFill/>
          <a:ln w="101600">
            <a:solidFill>
              <a:srgbClr val="00B0F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2863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53670"/>
          </a:xfrm>
        </p:spPr>
        <p:txBody>
          <a:bodyPr>
            <a:normAutofit fontScale="90000"/>
          </a:bodyPr>
          <a:lstStyle/>
          <a:p>
            <a:r>
              <a:rPr lang="en-CA" dirty="0"/>
              <a:t>Sources for in-depth investigation of </a:t>
            </a:r>
            <a:r>
              <a:rPr lang="en-CA" dirty="0" err="1"/>
              <a:t>org.s</a:t>
            </a:r>
            <a:endParaRPr lang="en-CA" dirty="0"/>
          </a:p>
        </p:txBody>
      </p:sp>
      <p:sp>
        <p:nvSpPr>
          <p:cNvPr id="3" name="Content Placeholder 2"/>
          <p:cNvSpPr>
            <a:spLocks noGrp="1"/>
          </p:cNvSpPr>
          <p:nvPr>
            <p:ph idx="1"/>
          </p:nvPr>
        </p:nvSpPr>
        <p:spPr>
          <a:xfrm>
            <a:off x="838200" y="1475059"/>
            <a:ext cx="10515600" cy="4816204"/>
          </a:xfrm>
        </p:spPr>
        <p:txBody>
          <a:bodyPr>
            <a:normAutofit fontScale="47500" lnSpcReduction="20000"/>
          </a:bodyPr>
          <a:lstStyle/>
          <a:p>
            <a:pPr marL="0" indent="0">
              <a:buNone/>
            </a:pPr>
            <a:r>
              <a:rPr lang="en-CA" sz="3000" b="1" dirty="0"/>
              <a:t>ORGANIZATION AS AUTHOR</a:t>
            </a:r>
          </a:p>
          <a:p>
            <a:pPr>
              <a:buFont typeface="Arial"/>
              <a:buChar char="•"/>
            </a:pPr>
            <a:r>
              <a:rPr lang="en-CA" sz="3000" dirty="0"/>
              <a:t>Organizational web site</a:t>
            </a:r>
          </a:p>
          <a:p>
            <a:pPr>
              <a:buFont typeface="Arial"/>
              <a:buChar char="•"/>
            </a:pPr>
            <a:r>
              <a:rPr lang="en-CA" sz="3000" dirty="0"/>
              <a:t>Formal reports (accountability)  annual, financial, planning</a:t>
            </a:r>
          </a:p>
          <a:p>
            <a:pPr>
              <a:buFont typeface="Arial"/>
              <a:buChar char="•"/>
            </a:pPr>
            <a:r>
              <a:rPr lang="en-CA" sz="3000" dirty="0"/>
              <a:t>Promotion of programs:  press releases, social media, interviews, excerpts</a:t>
            </a:r>
          </a:p>
          <a:p>
            <a:pPr>
              <a:buFont typeface="Arial"/>
              <a:buChar char="•"/>
            </a:pPr>
            <a:r>
              <a:rPr lang="en-CA" sz="3000" dirty="0"/>
              <a:t>Fundraising:  newsletters, interviews, partners</a:t>
            </a:r>
            <a:br>
              <a:rPr lang="en-CA" sz="3000" dirty="0"/>
            </a:br>
            <a:endParaRPr lang="en-CA" sz="3000" dirty="0"/>
          </a:p>
          <a:p>
            <a:pPr marL="0" indent="0">
              <a:buNone/>
            </a:pPr>
            <a:r>
              <a:rPr lang="en-CA" sz="3000" b="1" dirty="0"/>
              <a:t>NEWS MEDIA </a:t>
            </a:r>
          </a:p>
          <a:p>
            <a:r>
              <a:rPr lang="en-CA" sz="3000" dirty="0"/>
              <a:t>reviews, staff change announcements, interviews, advertising</a:t>
            </a:r>
          </a:p>
          <a:p>
            <a:pPr marL="0" indent="0">
              <a:buNone/>
            </a:pPr>
            <a:endParaRPr lang="en-CA" sz="3000" dirty="0"/>
          </a:p>
          <a:p>
            <a:pPr marL="0" indent="0">
              <a:buNone/>
            </a:pPr>
            <a:r>
              <a:rPr lang="en-CA" sz="3000" b="1" dirty="0"/>
              <a:t>ARTS MEDIA </a:t>
            </a:r>
          </a:p>
          <a:p>
            <a:r>
              <a:rPr lang="en-CA" sz="3000" dirty="0"/>
              <a:t>podcasts, interviews (CBC local, national, Georgia Straight, Instant coffee),  program announcements,  discussions</a:t>
            </a:r>
          </a:p>
          <a:p>
            <a:pPr marL="0" indent="0">
              <a:buNone/>
            </a:pPr>
            <a:endParaRPr lang="en-CA" sz="3000" dirty="0"/>
          </a:p>
          <a:p>
            <a:pPr marL="0" indent="0">
              <a:buNone/>
            </a:pPr>
            <a:r>
              <a:rPr lang="en-CA" sz="3000" b="1" dirty="0"/>
              <a:t>INDUSTRY SOURCES</a:t>
            </a:r>
          </a:p>
          <a:p>
            <a:pPr>
              <a:buFont typeface="Arial"/>
              <a:buChar char="•"/>
            </a:pPr>
            <a:r>
              <a:rPr lang="en-CA" sz="3000" dirty="0"/>
              <a:t>Shared interests:  issues (policy, technology, economic),  employment, advocacy</a:t>
            </a:r>
          </a:p>
          <a:p>
            <a:pPr>
              <a:buFont typeface="Arial"/>
              <a:buChar char="•"/>
            </a:pPr>
            <a:r>
              <a:rPr lang="en-CA" sz="3000" dirty="0"/>
              <a:t>Industry associations: web site, social media, email lists, postings, industry journals</a:t>
            </a:r>
          </a:p>
          <a:p>
            <a:pPr>
              <a:buFont typeface="Arial"/>
              <a:buChar char="•"/>
            </a:pPr>
            <a:endParaRPr lang="en-CA" sz="3000" dirty="0"/>
          </a:p>
          <a:p>
            <a:pPr lvl="1"/>
            <a:endParaRPr lang="en-CA" dirty="0"/>
          </a:p>
          <a:p>
            <a:pPr marL="0" indent="0">
              <a:buNone/>
            </a:pPr>
            <a:endParaRPr lang="en-CA" dirty="0"/>
          </a:p>
          <a:p>
            <a:endParaRPr lang="en-CA" dirty="0"/>
          </a:p>
          <a:p>
            <a:pPr marL="0" indent="0">
              <a:buNone/>
            </a:pPr>
            <a:endParaRPr lang="en-CA" dirty="0"/>
          </a:p>
          <a:p>
            <a:pPr marL="0" indent="0">
              <a:buNone/>
            </a:pPr>
            <a:endParaRPr lang="en-CA" dirty="0"/>
          </a:p>
        </p:txBody>
      </p:sp>
    </p:spTree>
    <p:extLst>
      <p:ext uri="{BB962C8B-B14F-4D97-AF65-F5344CB8AC3E}">
        <p14:creationId xmlns:p14="http://schemas.microsoft.com/office/powerpoint/2010/main" val="332778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Organizational web site</a:t>
            </a:r>
          </a:p>
        </p:txBody>
      </p:sp>
      <p:sp>
        <p:nvSpPr>
          <p:cNvPr id="3" name="Content Placeholder 2"/>
          <p:cNvSpPr>
            <a:spLocks noGrp="1"/>
          </p:cNvSpPr>
          <p:nvPr>
            <p:ph idx="1"/>
          </p:nvPr>
        </p:nvSpPr>
        <p:spPr/>
        <p:txBody>
          <a:bodyPr>
            <a:normAutofit/>
          </a:bodyPr>
          <a:lstStyle/>
          <a:p>
            <a:r>
              <a:rPr lang="en-US" dirty="0"/>
              <a:t>Investigate your organization’s web site</a:t>
            </a:r>
          </a:p>
          <a:p>
            <a:pPr lvl="1"/>
            <a:r>
              <a:rPr lang="en-US" dirty="0"/>
              <a:t>Find the </a:t>
            </a:r>
            <a:r>
              <a:rPr lang="en-US" dirty="0">
                <a:solidFill>
                  <a:srgbClr val="92D050"/>
                </a:solidFill>
              </a:rPr>
              <a:t>About </a:t>
            </a:r>
            <a:r>
              <a:rPr lang="en-US" dirty="0"/>
              <a:t>page</a:t>
            </a:r>
          </a:p>
          <a:p>
            <a:pPr lvl="1"/>
            <a:r>
              <a:rPr lang="en-US" dirty="0"/>
              <a:t>Find the </a:t>
            </a:r>
            <a:r>
              <a:rPr lang="en-US" dirty="0">
                <a:solidFill>
                  <a:srgbClr val="92D050"/>
                </a:solidFill>
              </a:rPr>
              <a:t>Annual report</a:t>
            </a:r>
          </a:p>
          <a:p>
            <a:pPr lvl="1"/>
            <a:r>
              <a:rPr lang="en-US" dirty="0"/>
              <a:t>Find </a:t>
            </a:r>
            <a:r>
              <a:rPr lang="en-US" dirty="0">
                <a:solidFill>
                  <a:srgbClr val="92D050"/>
                </a:solidFill>
              </a:rPr>
              <a:t>Media Releases </a:t>
            </a:r>
            <a:r>
              <a:rPr lang="en-US" dirty="0"/>
              <a:t>(press releases, news about the company intended for distribution to a wider audience)</a:t>
            </a:r>
          </a:p>
          <a:p>
            <a:r>
              <a:rPr lang="en-US" dirty="0"/>
              <a:t>Expect answers to questions like:</a:t>
            </a:r>
          </a:p>
          <a:p>
            <a:pPr lvl="1"/>
            <a:r>
              <a:rPr lang="en-US" dirty="0"/>
              <a:t>What is the nature of their operations?</a:t>
            </a:r>
          </a:p>
          <a:p>
            <a:pPr lvl="1"/>
            <a:r>
              <a:rPr lang="en-US" dirty="0"/>
              <a:t>How do they fund their operations?</a:t>
            </a:r>
          </a:p>
          <a:p>
            <a:pPr lvl="1"/>
            <a:r>
              <a:rPr lang="en-US" dirty="0"/>
              <a:t>How are decisions made? </a:t>
            </a:r>
          </a:p>
          <a:p>
            <a:pPr lvl="1"/>
            <a:r>
              <a:rPr lang="en-US" dirty="0"/>
              <a:t>How are they accountable?</a:t>
            </a:r>
          </a:p>
          <a:p>
            <a:pPr marL="457200" lvl="1" indent="0">
              <a:buNone/>
            </a:pPr>
            <a:endParaRPr lang="en-US" dirty="0"/>
          </a:p>
          <a:p>
            <a:pPr marL="0" indent="0">
              <a:buNone/>
            </a:pPr>
            <a:endParaRPr lang="en-US" dirty="0"/>
          </a:p>
        </p:txBody>
      </p:sp>
    </p:spTree>
    <p:extLst>
      <p:ext uri="{BB962C8B-B14F-4D97-AF65-F5344CB8AC3E}">
        <p14:creationId xmlns:p14="http://schemas.microsoft.com/office/powerpoint/2010/main" val="3730740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A67C8714-681A-4DE6-9C70-15C6BF30F29F}"/>
              </a:ext>
            </a:extLst>
          </p:cNvPr>
          <p:cNvPicPr>
            <a:picLocks noChangeAspect="1"/>
          </p:cNvPicPr>
          <p:nvPr/>
        </p:nvPicPr>
        <p:blipFill>
          <a:blip r:embed="rId4"/>
          <a:stretch>
            <a:fillRect/>
          </a:stretch>
        </p:blipFill>
        <p:spPr>
          <a:xfrm>
            <a:off x="686071" y="0"/>
            <a:ext cx="10819858" cy="6858000"/>
          </a:xfrm>
          <a:prstGeom prst="rect">
            <a:avLst/>
          </a:prstGeom>
        </p:spPr>
      </p:pic>
    </p:spTree>
    <p:extLst>
      <p:ext uri="{BB962C8B-B14F-4D97-AF65-F5344CB8AC3E}">
        <p14:creationId xmlns:p14="http://schemas.microsoft.com/office/powerpoint/2010/main" val="2767290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8B93BB-09E8-4A50-A50E-6F7A7D1A908F}"/>
              </a:ext>
            </a:extLst>
          </p:cNvPr>
          <p:cNvPicPr>
            <a:picLocks noChangeAspect="1"/>
          </p:cNvPicPr>
          <p:nvPr/>
        </p:nvPicPr>
        <p:blipFill>
          <a:blip r:embed="rId3"/>
          <a:stretch>
            <a:fillRect/>
          </a:stretch>
        </p:blipFill>
        <p:spPr>
          <a:xfrm>
            <a:off x="1964370" y="0"/>
            <a:ext cx="8263259" cy="6858000"/>
          </a:xfrm>
          <a:prstGeom prst="rect">
            <a:avLst/>
          </a:prstGeom>
        </p:spPr>
      </p:pic>
    </p:spTree>
    <p:extLst>
      <p:ext uri="{BB962C8B-B14F-4D97-AF65-F5344CB8AC3E}">
        <p14:creationId xmlns:p14="http://schemas.microsoft.com/office/powerpoint/2010/main" val="3585574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FCAF1E-2AEA-4DA4-BBE2-7D517C5A9981}"/>
              </a:ext>
            </a:extLst>
          </p:cNvPr>
          <p:cNvPicPr>
            <a:picLocks noChangeAspect="1"/>
          </p:cNvPicPr>
          <p:nvPr/>
        </p:nvPicPr>
        <p:blipFill>
          <a:blip r:embed="rId3"/>
          <a:stretch>
            <a:fillRect/>
          </a:stretch>
        </p:blipFill>
        <p:spPr>
          <a:xfrm>
            <a:off x="1355235" y="0"/>
            <a:ext cx="9481530" cy="6858000"/>
          </a:xfrm>
          <a:prstGeom prst="rect">
            <a:avLst/>
          </a:prstGeom>
        </p:spPr>
      </p:pic>
    </p:spTree>
    <p:extLst>
      <p:ext uri="{BB962C8B-B14F-4D97-AF65-F5344CB8AC3E}">
        <p14:creationId xmlns:p14="http://schemas.microsoft.com/office/powerpoint/2010/main" val="1453959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131B5C-5312-4B6A-A79B-D77CD266BE87}"/>
              </a:ext>
            </a:extLst>
          </p:cNvPr>
          <p:cNvPicPr>
            <a:picLocks noChangeAspect="1"/>
          </p:cNvPicPr>
          <p:nvPr/>
        </p:nvPicPr>
        <p:blipFill>
          <a:blip r:embed="rId3"/>
          <a:stretch>
            <a:fillRect/>
          </a:stretch>
        </p:blipFill>
        <p:spPr>
          <a:xfrm>
            <a:off x="0" y="1418917"/>
            <a:ext cx="12192000" cy="4020166"/>
          </a:xfrm>
          <a:prstGeom prst="rect">
            <a:avLst/>
          </a:prstGeom>
        </p:spPr>
      </p:pic>
    </p:spTree>
    <p:extLst>
      <p:ext uri="{BB962C8B-B14F-4D97-AF65-F5344CB8AC3E}">
        <p14:creationId xmlns:p14="http://schemas.microsoft.com/office/powerpoint/2010/main" val="157613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Annual reports</a:t>
            </a:r>
          </a:p>
        </p:txBody>
      </p:sp>
      <p:sp>
        <p:nvSpPr>
          <p:cNvPr id="3" name="Content Placeholder 2"/>
          <p:cNvSpPr>
            <a:spLocks noGrp="1"/>
          </p:cNvSpPr>
          <p:nvPr>
            <p:ph idx="1"/>
          </p:nvPr>
        </p:nvSpPr>
        <p:spPr/>
        <p:txBody>
          <a:bodyPr>
            <a:normAutofit fontScale="92500" lnSpcReduction="10000"/>
          </a:bodyPr>
          <a:lstStyle/>
          <a:p>
            <a:pPr lvl="1"/>
            <a:r>
              <a:rPr lang="en-US" dirty="0"/>
              <a:t>A comprehensive report on a </a:t>
            </a:r>
            <a:r>
              <a:rPr lang="en-US" dirty="0">
                <a:solidFill>
                  <a:srgbClr val="92D050"/>
                </a:solidFill>
              </a:rPr>
              <a:t>company</a:t>
            </a:r>
            <a:r>
              <a:rPr lang="en-US" dirty="0"/>
              <a:t>'s activities throughout the preceding year…intended to give shareholders and other interested people information about the company's activities and </a:t>
            </a:r>
            <a:r>
              <a:rPr lang="en-US" b="1" dirty="0"/>
              <a:t>financial</a:t>
            </a:r>
            <a:r>
              <a:rPr lang="en-US" dirty="0"/>
              <a:t> performance</a:t>
            </a:r>
          </a:p>
          <a:p>
            <a:pPr lvl="1"/>
            <a:endParaRPr lang="en-US" dirty="0"/>
          </a:p>
          <a:p>
            <a:pPr lvl="1"/>
            <a:r>
              <a:rPr lang="en-US" dirty="0"/>
              <a:t>A publication sent to a </a:t>
            </a:r>
            <a:r>
              <a:rPr lang="en-US" dirty="0">
                <a:solidFill>
                  <a:srgbClr val="92D050"/>
                </a:solidFill>
              </a:rPr>
              <a:t>nonprofit</a:t>
            </a:r>
            <a:r>
              <a:rPr lang="en-US" dirty="0"/>
              <a:t>’s donor base letting them know how the organization has grown and changed over the past year</a:t>
            </a:r>
          </a:p>
          <a:p>
            <a:pPr lvl="1"/>
            <a:r>
              <a:rPr lang="en-US" dirty="0"/>
              <a:t>May not be posted publicly but only go to members</a:t>
            </a:r>
          </a:p>
          <a:p>
            <a:pPr lvl="1"/>
            <a:r>
              <a:rPr lang="en-US" dirty="0"/>
              <a:t>Information about the annual report / AGM may be found in social media</a:t>
            </a:r>
            <a:br>
              <a:rPr lang="en-US" dirty="0"/>
            </a:br>
            <a:endParaRPr lang="en-US" dirty="0"/>
          </a:p>
          <a:p>
            <a:pPr lvl="1"/>
            <a:r>
              <a:rPr lang="en-US" dirty="0">
                <a:solidFill>
                  <a:srgbClr val="92D050"/>
                </a:solidFill>
              </a:rPr>
              <a:t>EXCEPTIONS</a:t>
            </a:r>
            <a:r>
              <a:rPr lang="en-US" dirty="0"/>
              <a:t>: No annual reports from private companies, individual practitioners or partnerships, subsidiaries,  new organizations</a:t>
            </a:r>
            <a:br>
              <a:rPr lang="en-US" dirty="0"/>
            </a:br>
            <a:endParaRPr lang="en-US" dirty="0"/>
          </a:p>
          <a:p>
            <a:pPr lvl="1"/>
            <a:r>
              <a:rPr lang="en-US" dirty="0"/>
              <a:t>Different countries handles this type of accountability reporting differently</a:t>
            </a:r>
            <a:endParaRPr lang="en-CA" sz="3600" dirty="0"/>
          </a:p>
          <a:p>
            <a:pPr marL="457200" lvl="1" indent="0">
              <a:buNone/>
            </a:pPr>
            <a:endParaRPr lang="en-CA" sz="3600" dirty="0"/>
          </a:p>
          <a:p>
            <a:pPr lvl="1"/>
            <a:endParaRPr lang="en-CA" dirty="0"/>
          </a:p>
          <a:p>
            <a:pPr lvl="1"/>
            <a:endParaRPr lang="en-CA" dirty="0"/>
          </a:p>
          <a:p>
            <a:pPr lvl="1"/>
            <a:endParaRPr lang="en-CA" dirty="0"/>
          </a:p>
        </p:txBody>
      </p:sp>
    </p:spTree>
    <p:extLst>
      <p:ext uri="{BB962C8B-B14F-4D97-AF65-F5344CB8AC3E}">
        <p14:creationId xmlns:p14="http://schemas.microsoft.com/office/powerpoint/2010/main" val="1188190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C15C411B-6C13-40E2-B1EE-C7E70B1DFDCA}"/>
              </a:ext>
            </a:extLst>
          </p:cNvPr>
          <p:cNvPicPr>
            <a:picLocks noChangeAspect="1"/>
          </p:cNvPicPr>
          <p:nvPr/>
        </p:nvPicPr>
        <p:blipFill>
          <a:blip r:embed="rId4"/>
          <a:stretch>
            <a:fillRect/>
          </a:stretch>
        </p:blipFill>
        <p:spPr>
          <a:xfrm>
            <a:off x="159377" y="138445"/>
            <a:ext cx="7343775" cy="5581650"/>
          </a:xfrm>
          <a:prstGeom prst="rect">
            <a:avLst/>
          </a:prstGeom>
        </p:spPr>
      </p:pic>
      <p:pic>
        <p:nvPicPr>
          <p:cNvPr id="5" name="Picture 4">
            <a:hlinkClick r:id="rId5"/>
            <a:extLst>
              <a:ext uri="{FF2B5EF4-FFF2-40B4-BE49-F238E27FC236}">
                <a16:creationId xmlns:a16="http://schemas.microsoft.com/office/drawing/2014/main" id="{A52E8209-1EA6-43A9-B098-EC4508FF2D33}"/>
              </a:ext>
            </a:extLst>
          </p:cNvPr>
          <p:cNvPicPr>
            <a:picLocks noChangeAspect="1"/>
          </p:cNvPicPr>
          <p:nvPr/>
        </p:nvPicPr>
        <p:blipFill>
          <a:blip r:embed="rId6"/>
          <a:stretch>
            <a:fillRect/>
          </a:stretch>
        </p:blipFill>
        <p:spPr>
          <a:xfrm>
            <a:off x="1741856" y="549459"/>
            <a:ext cx="5667375" cy="5610225"/>
          </a:xfrm>
          <a:prstGeom prst="rect">
            <a:avLst/>
          </a:prstGeom>
        </p:spPr>
      </p:pic>
      <p:pic>
        <p:nvPicPr>
          <p:cNvPr id="6" name="Picture 5">
            <a:hlinkClick r:id="rId7"/>
            <a:extLst>
              <a:ext uri="{FF2B5EF4-FFF2-40B4-BE49-F238E27FC236}">
                <a16:creationId xmlns:a16="http://schemas.microsoft.com/office/drawing/2014/main" id="{FBF81CB3-EF48-4405-A8CA-E754356E7DE7}"/>
              </a:ext>
            </a:extLst>
          </p:cNvPr>
          <p:cNvPicPr>
            <a:picLocks noChangeAspect="1"/>
          </p:cNvPicPr>
          <p:nvPr/>
        </p:nvPicPr>
        <p:blipFill>
          <a:blip r:embed="rId8"/>
          <a:stretch>
            <a:fillRect/>
          </a:stretch>
        </p:blipFill>
        <p:spPr>
          <a:xfrm>
            <a:off x="3495324" y="-74429"/>
            <a:ext cx="8696676" cy="6858000"/>
          </a:xfrm>
          <a:prstGeom prst="rect">
            <a:avLst/>
          </a:prstGeom>
        </p:spPr>
      </p:pic>
    </p:spTree>
    <p:extLst>
      <p:ext uri="{BB962C8B-B14F-4D97-AF65-F5344CB8AC3E}">
        <p14:creationId xmlns:p14="http://schemas.microsoft.com/office/powerpoint/2010/main" val="23881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the annual report  </a:t>
            </a:r>
          </a:p>
        </p:txBody>
      </p:sp>
      <p:sp>
        <p:nvSpPr>
          <p:cNvPr id="4" name="Content Placeholder 3"/>
          <p:cNvSpPr>
            <a:spLocks noGrp="1"/>
          </p:cNvSpPr>
          <p:nvPr>
            <p:ph sz="half" idx="1"/>
          </p:nvPr>
        </p:nvSpPr>
        <p:spPr/>
        <p:txBody>
          <a:bodyPr>
            <a:normAutofit/>
          </a:bodyPr>
          <a:lstStyle/>
          <a:p>
            <a:r>
              <a:rPr lang="en-US" dirty="0"/>
              <a:t>What is the full legal name of your organization?</a:t>
            </a:r>
          </a:p>
          <a:p>
            <a:r>
              <a:rPr lang="en-US" dirty="0"/>
              <a:t>Where are they located?</a:t>
            </a:r>
          </a:p>
          <a:p>
            <a:r>
              <a:rPr lang="en-US" dirty="0"/>
              <a:t>Who makes the decisions for the company?</a:t>
            </a:r>
          </a:p>
          <a:p>
            <a:r>
              <a:rPr lang="en-US" dirty="0"/>
              <a:t>Are they doing better or worse financially than the previous year?</a:t>
            </a:r>
          </a:p>
          <a:p>
            <a:endParaRPr lang="en-US" dirty="0"/>
          </a:p>
          <a:p>
            <a:endParaRPr lang="en-US" dirty="0"/>
          </a:p>
          <a:p>
            <a:endParaRPr lang="en-US" dirty="0"/>
          </a:p>
        </p:txBody>
      </p:sp>
      <p:sp>
        <p:nvSpPr>
          <p:cNvPr id="5" name="Content Placeholder 4"/>
          <p:cNvSpPr>
            <a:spLocks noGrp="1"/>
          </p:cNvSpPr>
          <p:nvPr>
            <p:ph sz="half" idx="2"/>
          </p:nvPr>
        </p:nvSpPr>
        <p:spPr/>
        <p:txBody>
          <a:bodyPr>
            <a:normAutofit/>
          </a:bodyPr>
          <a:lstStyle/>
          <a:p>
            <a:r>
              <a:rPr lang="en-US" dirty="0"/>
              <a:t>What are their chief operations?</a:t>
            </a:r>
          </a:p>
          <a:p>
            <a:r>
              <a:rPr lang="en-US" dirty="0"/>
              <a:t>What’s a significant change that happened during that year?</a:t>
            </a:r>
          </a:p>
          <a:p>
            <a:r>
              <a:rPr lang="en-US" dirty="0"/>
              <a:t>What did they do in response?</a:t>
            </a:r>
          </a:p>
          <a:p>
            <a:r>
              <a:rPr lang="en-US" dirty="0"/>
              <a:t>What are they planning for the future?</a:t>
            </a:r>
          </a:p>
          <a:p>
            <a:endParaRPr lang="en-US" dirty="0"/>
          </a:p>
        </p:txBody>
      </p:sp>
    </p:spTree>
    <p:extLst>
      <p:ext uri="{BB962C8B-B14F-4D97-AF65-F5344CB8AC3E}">
        <p14:creationId xmlns:p14="http://schemas.microsoft.com/office/powerpoint/2010/main" val="4152854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2CAEE-EB16-DB99-8426-519D4F633AE5}"/>
              </a:ext>
            </a:extLst>
          </p:cNvPr>
          <p:cNvSpPr>
            <a:spLocks noGrp="1"/>
          </p:cNvSpPr>
          <p:nvPr>
            <p:ph type="title"/>
          </p:nvPr>
        </p:nvSpPr>
        <p:spPr/>
        <p:txBody>
          <a:bodyPr/>
          <a:lstStyle/>
          <a:p>
            <a:r>
              <a:rPr lang="en-US" dirty="0"/>
              <a:t>Who is Sylvia and why is she here?</a:t>
            </a:r>
          </a:p>
        </p:txBody>
      </p:sp>
      <p:sp>
        <p:nvSpPr>
          <p:cNvPr id="3" name="Content Placeholder 2">
            <a:extLst>
              <a:ext uri="{FF2B5EF4-FFF2-40B4-BE49-F238E27FC236}">
                <a16:creationId xmlns:a16="http://schemas.microsoft.com/office/drawing/2014/main" id="{DC98352F-A15A-6D7F-FCFE-D0F245662344}"/>
              </a:ext>
            </a:extLst>
          </p:cNvPr>
          <p:cNvSpPr>
            <a:spLocks noGrp="1"/>
          </p:cNvSpPr>
          <p:nvPr>
            <p:ph idx="1"/>
          </p:nvPr>
        </p:nvSpPr>
        <p:spPr/>
        <p:txBody>
          <a:bodyPr>
            <a:normAutofit/>
          </a:bodyPr>
          <a:lstStyle/>
          <a:p>
            <a:r>
              <a:rPr lang="en-US" dirty="0"/>
              <a:t>Liaison Librarian for Contemporary Arts</a:t>
            </a:r>
          </a:p>
          <a:p>
            <a:r>
              <a:rPr lang="en-US" dirty="0"/>
              <a:t>Family and friends work in theatre, film, dance</a:t>
            </a:r>
            <a:br>
              <a:rPr lang="en-US" dirty="0"/>
            </a:br>
            <a:r>
              <a:rPr lang="en-US" dirty="0"/>
              <a:t>and the visual arts</a:t>
            </a:r>
          </a:p>
          <a:p>
            <a:endParaRPr lang="en-US" dirty="0"/>
          </a:p>
          <a:p>
            <a:r>
              <a:rPr lang="en-US" dirty="0"/>
              <a:t>Organizational research core skills, in order to:</a:t>
            </a:r>
          </a:p>
          <a:p>
            <a:pPr lvl="1"/>
            <a:r>
              <a:rPr lang="en-US" dirty="0"/>
              <a:t>To profile a local arts organization (assignment)</a:t>
            </a:r>
          </a:p>
          <a:p>
            <a:pPr lvl="1"/>
            <a:r>
              <a:rPr lang="en-US" dirty="0"/>
              <a:t>To support your work as an arts professional,</a:t>
            </a:r>
            <a:br>
              <a:rPr lang="en-US" dirty="0"/>
            </a:br>
            <a:r>
              <a:rPr lang="en-US" dirty="0"/>
              <a:t>working in arts organizations or in support of</a:t>
            </a:r>
            <a:br>
              <a:rPr lang="en-US" dirty="0"/>
            </a:br>
            <a:r>
              <a:rPr lang="en-US" dirty="0"/>
              <a:t>your own arts practice</a:t>
            </a:r>
            <a:br>
              <a:rPr lang="en-US" dirty="0"/>
            </a:br>
            <a:endParaRPr lang="en-US" dirty="0"/>
          </a:p>
          <a:p>
            <a:endParaRPr lang="en-US" dirty="0"/>
          </a:p>
        </p:txBody>
      </p:sp>
      <p:pic>
        <p:nvPicPr>
          <p:cNvPr id="5" name="Picture 4">
            <a:extLst>
              <a:ext uri="{FF2B5EF4-FFF2-40B4-BE49-F238E27FC236}">
                <a16:creationId xmlns:a16="http://schemas.microsoft.com/office/drawing/2014/main" id="{9CEF9F7F-E5AA-23A8-ADD9-03A5CC479BF0}"/>
              </a:ext>
            </a:extLst>
          </p:cNvPr>
          <p:cNvPicPr>
            <a:picLocks noChangeAspect="1"/>
          </p:cNvPicPr>
          <p:nvPr/>
        </p:nvPicPr>
        <p:blipFill>
          <a:blip r:embed="rId3"/>
          <a:stretch>
            <a:fillRect/>
          </a:stretch>
        </p:blipFill>
        <p:spPr>
          <a:xfrm>
            <a:off x="8331846" y="1690688"/>
            <a:ext cx="3441700" cy="4064000"/>
          </a:xfrm>
          <a:prstGeom prst="rect">
            <a:avLst/>
          </a:prstGeom>
        </p:spPr>
      </p:pic>
    </p:spTree>
    <p:extLst>
      <p:ext uri="{BB962C8B-B14F-4D97-AF65-F5344CB8AC3E}">
        <p14:creationId xmlns:p14="http://schemas.microsoft.com/office/powerpoint/2010/main" val="3726011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98D28-13F1-31F6-B4C5-318904D85389}"/>
              </a:ext>
            </a:extLst>
          </p:cNvPr>
          <p:cNvSpPr>
            <a:spLocks noGrp="1"/>
          </p:cNvSpPr>
          <p:nvPr>
            <p:ph type="title"/>
          </p:nvPr>
        </p:nvSpPr>
        <p:spPr/>
        <p:txBody>
          <a:bodyPr/>
          <a:lstStyle/>
          <a:p>
            <a:r>
              <a:rPr lang="en-US" dirty="0"/>
              <a:t>Registered charities</a:t>
            </a:r>
          </a:p>
        </p:txBody>
      </p:sp>
      <p:sp>
        <p:nvSpPr>
          <p:cNvPr id="3" name="Content Placeholder 2">
            <a:extLst>
              <a:ext uri="{FF2B5EF4-FFF2-40B4-BE49-F238E27FC236}">
                <a16:creationId xmlns:a16="http://schemas.microsoft.com/office/drawing/2014/main" id="{C1159785-77E2-C95F-2AA3-6E2B44E6BCFA}"/>
              </a:ext>
            </a:extLst>
          </p:cNvPr>
          <p:cNvSpPr>
            <a:spLocks noGrp="1"/>
          </p:cNvSpPr>
          <p:nvPr>
            <p:ph sz="half" idx="1"/>
          </p:nvPr>
        </p:nvSpPr>
        <p:spPr/>
        <p:txBody>
          <a:bodyPr/>
          <a:lstStyle/>
          <a:p>
            <a:r>
              <a:rPr lang="en-US" dirty="0"/>
              <a:t>Many (but not all) non-profit arts organizations gets some of their funding from donations</a:t>
            </a:r>
          </a:p>
          <a:p>
            <a:r>
              <a:rPr lang="en-US" dirty="0"/>
              <a:t>Canadian tax-payers who donate to registered charities get an income tax deduction in return</a:t>
            </a:r>
          </a:p>
          <a:p>
            <a:r>
              <a:rPr lang="en-US" dirty="0"/>
              <a:t>Charitable organizations must file an annual report with Revenue Canada</a:t>
            </a:r>
          </a:p>
          <a:p>
            <a:r>
              <a:rPr lang="en-US" dirty="0"/>
              <a:t>Report provides financial, staffing, activities for each year</a:t>
            </a:r>
          </a:p>
          <a:p>
            <a:endParaRPr lang="en-US" dirty="0"/>
          </a:p>
        </p:txBody>
      </p:sp>
      <p:pic>
        <p:nvPicPr>
          <p:cNvPr id="5" name="Content Placeholder 4">
            <a:extLst>
              <a:ext uri="{FF2B5EF4-FFF2-40B4-BE49-F238E27FC236}">
                <a16:creationId xmlns:a16="http://schemas.microsoft.com/office/drawing/2014/main" id="{C2E876A6-07F6-9675-20CD-1D2C517EED4F}"/>
              </a:ext>
            </a:extLst>
          </p:cNvPr>
          <p:cNvPicPr>
            <a:picLocks noGrp="1" noChangeAspect="1"/>
          </p:cNvPicPr>
          <p:nvPr>
            <p:ph sz="half" idx="2"/>
          </p:nvPr>
        </p:nvPicPr>
        <p:blipFill>
          <a:blip r:embed="rId3"/>
          <a:stretch>
            <a:fillRect/>
          </a:stretch>
        </p:blipFill>
        <p:spPr>
          <a:xfrm>
            <a:off x="6524904" y="1253331"/>
            <a:ext cx="4600178" cy="4351338"/>
          </a:xfrm>
          <a:prstGeom prst="rect">
            <a:avLst/>
          </a:prstGeom>
        </p:spPr>
      </p:pic>
    </p:spTree>
    <p:extLst>
      <p:ext uri="{BB962C8B-B14F-4D97-AF65-F5344CB8AC3E}">
        <p14:creationId xmlns:p14="http://schemas.microsoft.com/office/powerpoint/2010/main" val="824874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736C3A-8AD7-4B87-BA94-E49D6A4A0398}"/>
              </a:ext>
            </a:extLst>
          </p:cNvPr>
          <p:cNvSpPr>
            <a:spLocks noGrp="1"/>
          </p:cNvSpPr>
          <p:nvPr>
            <p:ph type="title" idx="4294967295"/>
          </p:nvPr>
        </p:nvSpPr>
        <p:spPr>
          <a:xfrm>
            <a:off x="0" y="452438"/>
            <a:ext cx="9404350" cy="1400175"/>
          </a:xfrm>
        </p:spPr>
        <p:txBody>
          <a:bodyPr/>
          <a:lstStyle/>
          <a:p>
            <a:r>
              <a:rPr lang="en-US" dirty="0" err="1"/>
              <a:t>Kokoro</a:t>
            </a:r>
            <a:r>
              <a:rPr lang="en-US" dirty="0"/>
              <a:t> Dance Theatre Society charitable status report</a:t>
            </a:r>
          </a:p>
        </p:txBody>
      </p:sp>
      <p:pic>
        <p:nvPicPr>
          <p:cNvPr id="13" name="Content Placeholder 12">
            <a:extLst>
              <a:ext uri="{FF2B5EF4-FFF2-40B4-BE49-F238E27FC236}">
                <a16:creationId xmlns:a16="http://schemas.microsoft.com/office/drawing/2014/main" id="{CF3C21E6-5659-4750-823B-9C73905BF3FB}"/>
              </a:ext>
            </a:extLst>
          </p:cNvPr>
          <p:cNvPicPr>
            <a:picLocks noGrp="1" noChangeAspect="1"/>
          </p:cNvPicPr>
          <p:nvPr>
            <p:ph sz="half" idx="4294967295"/>
          </p:nvPr>
        </p:nvPicPr>
        <p:blipFill>
          <a:blip r:embed="rId3"/>
          <a:stretch>
            <a:fillRect/>
          </a:stretch>
        </p:blipFill>
        <p:spPr>
          <a:xfrm>
            <a:off x="158261" y="1980467"/>
            <a:ext cx="4395788" cy="3230563"/>
          </a:xfrm>
        </p:spPr>
      </p:pic>
      <p:pic>
        <p:nvPicPr>
          <p:cNvPr id="15" name="Picture 14">
            <a:extLst>
              <a:ext uri="{FF2B5EF4-FFF2-40B4-BE49-F238E27FC236}">
                <a16:creationId xmlns:a16="http://schemas.microsoft.com/office/drawing/2014/main" id="{D235E776-72BD-4D9F-ABBD-7BE83503802E}"/>
              </a:ext>
            </a:extLst>
          </p:cNvPr>
          <p:cNvPicPr>
            <a:picLocks noChangeAspect="1"/>
          </p:cNvPicPr>
          <p:nvPr/>
        </p:nvPicPr>
        <p:blipFill>
          <a:blip r:embed="rId4"/>
          <a:stretch>
            <a:fillRect/>
          </a:stretch>
        </p:blipFill>
        <p:spPr>
          <a:xfrm>
            <a:off x="344290" y="0"/>
            <a:ext cx="6685235" cy="6858000"/>
          </a:xfrm>
          <a:prstGeom prst="rect">
            <a:avLst/>
          </a:prstGeom>
        </p:spPr>
      </p:pic>
      <p:pic>
        <p:nvPicPr>
          <p:cNvPr id="17" name="Picture 16">
            <a:extLst>
              <a:ext uri="{FF2B5EF4-FFF2-40B4-BE49-F238E27FC236}">
                <a16:creationId xmlns:a16="http://schemas.microsoft.com/office/drawing/2014/main" id="{015D795E-8BE9-4D5F-B710-146AF792A807}"/>
              </a:ext>
            </a:extLst>
          </p:cNvPr>
          <p:cNvPicPr>
            <a:picLocks noChangeAspect="1"/>
          </p:cNvPicPr>
          <p:nvPr/>
        </p:nvPicPr>
        <p:blipFill>
          <a:blip r:embed="rId5"/>
          <a:stretch>
            <a:fillRect/>
          </a:stretch>
        </p:blipFill>
        <p:spPr>
          <a:xfrm>
            <a:off x="6904975" y="0"/>
            <a:ext cx="5252757" cy="6858000"/>
          </a:xfrm>
          <a:prstGeom prst="rect">
            <a:avLst/>
          </a:prstGeom>
        </p:spPr>
      </p:pic>
    </p:spTree>
    <p:extLst>
      <p:ext uri="{BB962C8B-B14F-4D97-AF65-F5344CB8AC3E}">
        <p14:creationId xmlns:p14="http://schemas.microsoft.com/office/powerpoint/2010/main" val="98206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Press releases and news</a:t>
            </a:r>
          </a:p>
        </p:txBody>
      </p:sp>
      <p:sp>
        <p:nvSpPr>
          <p:cNvPr id="6" name="Content Placeholder 5"/>
          <p:cNvSpPr>
            <a:spLocks noGrp="1"/>
          </p:cNvSpPr>
          <p:nvPr>
            <p:ph idx="1"/>
          </p:nvPr>
        </p:nvSpPr>
        <p:spPr/>
        <p:txBody>
          <a:bodyPr/>
          <a:lstStyle/>
          <a:p>
            <a:r>
              <a:rPr lang="en-US" dirty="0"/>
              <a:t>“An official statement delivered to members of the news media for the purpose of providing information, an official statement, or making an announcement”</a:t>
            </a:r>
          </a:p>
          <a:p>
            <a:r>
              <a:rPr lang="en-US" dirty="0"/>
              <a:t>May or may not result in a news media story</a:t>
            </a:r>
          </a:p>
          <a:p>
            <a:r>
              <a:rPr lang="en-US" dirty="0"/>
              <a:t>Increasingly social media used as a direct route of communication with stakeholders</a:t>
            </a:r>
            <a:br>
              <a:rPr lang="en-US" dirty="0"/>
            </a:br>
            <a:endParaRPr lang="en-US" dirty="0"/>
          </a:p>
          <a:p>
            <a:r>
              <a:rPr lang="en-US" b="1" dirty="0"/>
              <a:t>How might the source of the information affect the content?</a:t>
            </a:r>
          </a:p>
        </p:txBody>
      </p:sp>
    </p:spTree>
    <p:extLst>
      <p:ext uri="{BB962C8B-B14F-4D97-AF65-F5344CB8AC3E}">
        <p14:creationId xmlns:p14="http://schemas.microsoft.com/office/powerpoint/2010/main" val="110182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739C47-9CCC-415C-AA7D-B5ABD10B265C}"/>
              </a:ext>
            </a:extLst>
          </p:cNvPr>
          <p:cNvPicPr>
            <a:picLocks noChangeAspect="1"/>
          </p:cNvPicPr>
          <p:nvPr/>
        </p:nvPicPr>
        <p:blipFill>
          <a:blip r:embed="rId3"/>
          <a:stretch>
            <a:fillRect/>
          </a:stretch>
        </p:blipFill>
        <p:spPr>
          <a:xfrm>
            <a:off x="137776" y="0"/>
            <a:ext cx="6289372" cy="6858000"/>
          </a:xfrm>
          <a:prstGeom prst="rect">
            <a:avLst/>
          </a:prstGeom>
        </p:spPr>
      </p:pic>
      <p:pic>
        <p:nvPicPr>
          <p:cNvPr id="5" name="Picture 4">
            <a:extLst>
              <a:ext uri="{FF2B5EF4-FFF2-40B4-BE49-F238E27FC236}">
                <a16:creationId xmlns:a16="http://schemas.microsoft.com/office/drawing/2014/main" id="{B1FA1BE1-0D78-4544-8B87-9C33CE0E73A3}"/>
              </a:ext>
            </a:extLst>
          </p:cNvPr>
          <p:cNvPicPr>
            <a:picLocks noChangeAspect="1"/>
          </p:cNvPicPr>
          <p:nvPr/>
        </p:nvPicPr>
        <p:blipFill>
          <a:blip r:embed="rId4"/>
          <a:stretch>
            <a:fillRect/>
          </a:stretch>
        </p:blipFill>
        <p:spPr>
          <a:xfrm>
            <a:off x="5958224" y="0"/>
            <a:ext cx="6096000" cy="6858000"/>
          </a:xfrm>
          <a:prstGeom prst="rect">
            <a:avLst/>
          </a:prstGeom>
        </p:spPr>
      </p:pic>
    </p:spTree>
    <p:extLst>
      <p:ext uri="{BB962C8B-B14F-4D97-AF65-F5344CB8AC3E}">
        <p14:creationId xmlns:p14="http://schemas.microsoft.com/office/powerpoint/2010/main" val="345250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Trade journals</a:t>
            </a:r>
          </a:p>
        </p:txBody>
      </p:sp>
      <p:sp>
        <p:nvSpPr>
          <p:cNvPr id="3" name="Content Placeholder 2"/>
          <p:cNvSpPr>
            <a:spLocks noGrp="1"/>
          </p:cNvSpPr>
          <p:nvPr>
            <p:ph idx="1"/>
          </p:nvPr>
        </p:nvSpPr>
        <p:spPr/>
        <p:txBody>
          <a:bodyPr>
            <a:normAutofit/>
          </a:bodyPr>
          <a:lstStyle/>
          <a:p>
            <a:r>
              <a:rPr lang="en-US" dirty="0"/>
              <a:t>“A </a:t>
            </a:r>
            <a:r>
              <a:rPr lang="en-US" dirty="0">
                <a:solidFill>
                  <a:srgbClr val="92D050"/>
                </a:solidFill>
              </a:rPr>
              <a:t>trade magazine</a:t>
            </a:r>
            <a:r>
              <a:rPr lang="en-US" dirty="0"/>
              <a:t>, also called a </a:t>
            </a:r>
            <a:r>
              <a:rPr lang="en-US" dirty="0">
                <a:solidFill>
                  <a:srgbClr val="92D050"/>
                </a:solidFill>
              </a:rPr>
              <a:t>trade or industry journal</a:t>
            </a:r>
            <a:r>
              <a:rPr lang="en-US" dirty="0"/>
              <a:t>, is a magazine or newspaper whose target audience is people who work in a particular trade or industry. “</a:t>
            </a:r>
          </a:p>
          <a:p>
            <a:r>
              <a:rPr lang="en-US" dirty="0"/>
              <a:t>News &amp; articles on topics of interest to this audience:</a:t>
            </a:r>
          </a:p>
          <a:p>
            <a:pPr lvl="1"/>
            <a:r>
              <a:rPr lang="en-US" dirty="0"/>
              <a:t>Impact of change on the sector (economic, policy, technology)</a:t>
            </a:r>
          </a:p>
          <a:p>
            <a:pPr lvl="1"/>
            <a:r>
              <a:rPr lang="en-US" dirty="0"/>
              <a:t>Trends and developments in the industry</a:t>
            </a:r>
          </a:p>
          <a:p>
            <a:r>
              <a:rPr lang="en-US" dirty="0"/>
              <a:t>Included in business and news databases </a:t>
            </a:r>
          </a:p>
          <a:p>
            <a:r>
              <a:rPr lang="en-US" dirty="0"/>
              <a:t>Also in databases for specific cultural sectors: dance, film, theatre design, music composition, performance</a:t>
            </a:r>
          </a:p>
          <a:p>
            <a:r>
              <a:rPr lang="en-US" dirty="0"/>
              <a:t>Use CA 304 guide to see lists of current trade journals and database that let you search for stories within your cultural sector</a:t>
            </a:r>
          </a:p>
          <a:p>
            <a:endParaRPr lang="en-US" dirty="0"/>
          </a:p>
          <a:p>
            <a:pPr marL="0" indent="0">
              <a:buNone/>
            </a:pPr>
            <a:endParaRPr lang="en-US" dirty="0"/>
          </a:p>
        </p:txBody>
      </p:sp>
    </p:spTree>
    <p:extLst>
      <p:ext uri="{BB962C8B-B14F-4D97-AF65-F5344CB8AC3E}">
        <p14:creationId xmlns:p14="http://schemas.microsoft.com/office/powerpoint/2010/main" val="391301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76BC22-4F14-458B-9B17-D3994D7A83BA}"/>
              </a:ext>
            </a:extLst>
          </p:cNvPr>
          <p:cNvPicPr>
            <a:picLocks noChangeAspect="1"/>
          </p:cNvPicPr>
          <p:nvPr/>
        </p:nvPicPr>
        <p:blipFill>
          <a:blip r:embed="rId3"/>
          <a:stretch>
            <a:fillRect/>
          </a:stretch>
        </p:blipFill>
        <p:spPr>
          <a:xfrm>
            <a:off x="249116" y="0"/>
            <a:ext cx="5057444" cy="6858000"/>
          </a:xfrm>
          <a:prstGeom prst="rect">
            <a:avLst/>
          </a:prstGeom>
        </p:spPr>
      </p:pic>
      <p:pic>
        <p:nvPicPr>
          <p:cNvPr id="6" name="Picture 5">
            <a:extLst>
              <a:ext uri="{FF2B5EF4-FFF2-40B4-BE49-F238E27FC236}">
                <a16:creationId xmlns:a16="http://schemas.microsoft.com/office/drawing/2014/main" id="{8A3F64BC-0739-462F-B331-98E183E13D1E}"/>
              </a:ext>
            </a:extLst>
          </p:cNvPr>
          <p:cNvPicPr>
            <a:picLocks noChangeAspect="1"/>
          </p:cNvPicPr>
          <p:nvPr/>
        </p:nvPicPr>
        <p:blipFill>
          <a:blip r:embed="rId4"/>
          <a:stretch>
            <a:fillRect/>
          </a:stretch>
        </p:blipFill>
        <p:spPr>
          <a:xfrm>
            <a:off x="5393272" y="0"/>
            <a:ext cx="4728949" cy="6858000"/>
          </a:xfrm>
          <a:prstGeom prst="rect">
            <a:avLst/>
          </a:prstGeom>
        </p:spPr>
      </p:pic>
    </p:spTree>
    <p:extLst>
      <p:ext uri="{BB962C8B-B14F-4D97-AF65-F5344CB8AC3E}">
        <p14:creationId xmlns:p14="http://schemas.microsoft.com/office/powerpoint/2010/main" val="1130859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News sources</a:t>
            </a:r>
          </a:p>
        </p:txBody>
      </p:sp>
      <p:sp>
        <p:nvSpPr>
          <p:cNvPr id="3" name="Content Placeholder 2"/>
          <p:cNvSpPr>
            <a:spLocks noGrp="1"/>
          </p:cNvSpPr>
          <p:nvPr>
            <p:ph idx="1"/>
          </p:nvPr>
        </p:nvSpPr>
        <p:spPr/>
        <p:txBody>
          <a:bodyPr>
            <a:normAutofit/>
          </a:bodyPr>
          <a:lstStyle/>
          <a:p>
            <a:r>
              <a:rPr lang="en-US" dirty="0"/>
              <a:t>Full text of newspaper stories, transcripts of news media programs</a:t>
            </a:r>
          </a:p>
          <a:p>
            <a:r>
              <a:rPr lang="en-US" dirty="0"/>
              <a:t>Industry or geographically </a:t>
            </a:r>
            <a:r>
              <a:rPr lang="en-US" dirty="0" err="1"/>
              <a:t>centred</a:t>
            </a:r>
            <a:r>
              <a:rPr lang="en-US" dirty="0"/>
              <a:t> sources – list on research guide</a:t>
            </a:r>
          </a:p>
          <a:p>
            <a:r>
              <a:rPr lang="en-US" dirty="0"/>
              <a:t>Search for your organization’s name, for names of individuals involved in the organization, productions/exhibitions, related news</a:t>
            </a:r>
          </a:p>
          <a:p>
            <a:r>
              <a:rPr lang="en-US" dirty="0"/>
              <a:t>Search for your industry genre, to get a sense of the environment</a:t>
            </a:r>
          </a:p>
          <a:p>
            <a:pPr lvl="1"/>
            <a:endParaRPr lang="en-US" dirty="0"/>
          </a:p>
        </p:txBody>
      </p:sp>
    </p:spTree>
    <p:extLst>
      <p:ext uri="{BB962C8B-B14F-4D97-AF65-F5344CB8AC3E}">
        <p14:creationId xmlns:p14="http://schemas.microsoft.com/office/powerpoint/2010/main" val="27925807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92020-42C1-456E-AD93-0EB5C9B5F8E9}"/>
              </a:ext>
            </a:extLst>
          </p:cNvPr>
          <p:cNvPicPr>
            <a:picLocks noChangeAspect="1"/>
          </p:cNvPicPr>
          <p:nvPr/>
        </p:nvPicPr>
        <p:blipFill>
          <a:blip r:embed="rId3"/>
          <a:stretch>
            <a:fillRect/>
          </a:stretch>
        </p:blipFill>
        <p:spPr>
          <a:xfrm>
            <a:off x="0" y="0"/>
            <a:ext cx="7350606" cy="6858000"/>
          </a:xfrm>
          <a:prstGeom prst="rect">
            <a:avLst/>
          </a:prstGeom>
          <a:effectLst>
            <a:outerShdw blurRad="50800" dist="50800" dir="5400000" algn="ctr" rotWithShape="0">
              <a:srgbClr val="000000">
                <a:alpha val="63000"/>
              </a:srgbClr>
            </a:outerShdw>
          </a:effectLst>
        </p:spPr>
      </p:pic>
      <p:pic>
        <p:nvPicPr>
          <p:cNvPr id="5" name="Picture 4">
            <a:extLst>
              <a:ext uri="{FF2B5EF4-FFF2-40B4-BE49-F238E27FC236}">
                <a16:creationId xmlns:a16="http://schemas.microsoft.com/office/drawing/2014/main" id="{B7520BD0-AC84-430A-ABF4-2B73C73057AE}"/>
              </a:ext>
            </a:extLst>
          </p:cNvPr>
          <p:cNvPicPr>
            <a:picLocks noChangeAspect="1"/>
          </p:cNvPicPr>
          <p:nvPr/>
        </p:nvPicPr>
        <p:blipFill>
          <a:blip r:embed="rId4"/>
          <a:stretch>
            <a:fillRect/>
          </a:stretch>
        </p:blipFill>
        <p:spPr>
          <a:xfrm>
            <a:off x="3083406" y="591055"/>
            <a:ext cx="8534400" cy="5934075"/>
          </a:xfrm>
          <a:prstGeom prst="rect">
            <a:avLst/>
          </a:prstGeom>
          <a:effectLst>
            <a:outerShdw blurRad="50800" dist="50800" dir="5400000" algn="ctr" rotWithShape="0">
              <a:srgbClr val="000000">
                <a:alpha val="21000"/>
              </a:srgbClr>
            </a:outerShdw>
          </a:effectLst>
        </p:spPr>
      </p:pic>
    </p:spTree>
    <p:extLst>
      <p:ext uri="{BB962C8B-B14F-4D97-AF65-F5344CB8AC3E}">
        <p14:creationId xmlns:p14="http://schemas.microsoft.com/office/powerpoint/2010/main" val="22130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EC5B5F-2D20-48D3-B082-71B368D1DB43}"/>
              </a:ext>
            </a:extLst>
          </p:cNvPr>
          <p:cNvPicPr>
            <a:picLocks noChangeAspect="1"/>
          </p:cNvPicPr>
          <p:nvPr/>
        </p:nvPicPr>
        <p:blipFill>
          <a:blip r:embed="rId3"/>
          <a:stretch>
            <a:fillRect/>
          </a:stretch>
        </p:blipFill>
        <p:spPr>
          <a:xfrm>
            <a:off x="193413" y="142090"/>
            <a:ext cx="7200900" cy="5562600"/>
          </a:xfrm>
          <a:prstGeom prst="rect">
            <a:avLst/>
          </a:prstGeom>
        </p:spPr>
      </p:pic>
      <p:pic>
        <p:nvPicPr>
          <p:cNvPr id="5" name="Picture 4">
            <a:extLst>
              <a:ext uri="{FF2B5EF4-FFF2-40B4-BE49-F238E27FC236}">
                <a16:creationId xmlns:a16="http://schemas.microsoft.com/office/drawing/2014/main" id="{DBE8E308-584E-44FD-BBE8-CA7620E74551}"/>
              </a:ext>
            </a:extLst>
          </p:cNvPr>
          <p:cNvPicPr>
            <a:picLocks noChangeAspect="1"/>
          </p:cNvPicPr>
          <p:nvPr/>
        </p:nvPicPr>
        <p:blipFill>
          <a:blip r:embed="rId4"/>
          <a:stretch>
            <a:fillRect/>
          </a:stretch>
        </p:blipFill>
        <p:spPr>
          <a:xfrm>
            <a:off x="3151597" y="685800"/>
            <a:ext cx="8943975" cy="6172200"/>
          </a:xfrm>
          <a:prstGeom prst="rect">
            <a:avLst/>
          </a:prstGeom>
        </p:spPr>
      </p:pic>
    </p:spTree>
    <p:extLst>
      <p:ext uri="{BB962C8B-B14F-4D97-AF65-F5344CB8AC3E}">
        <p14:creationId xmlns:p14="http://schemas.microsoft.com/office/powerpoint/2010/main" val="309471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B07937-9299-43E7-BB8E-8B6D7DD91B62}"/>
              </a:ext>
            </a:extLst>
          </p:cNvPr>
          <p:cNvPicPr>
            <a:picLocks noChangeAspect="1"/>
          </p:cNvPicPr>
          <p:nvPr/>
        </p:nvPicPr>
        <p:blipFill>
          <a:blip r:embed="rId3"/>
          <a:stretch>
            <a:fillRect/>
          </a:stretch>
        </p:blipFill>
        <p:spPr>
          <a:xfrm>
            <a:off x="0" y="0"/>
            <a:ext cx="8448675" cy="6115050"/>
          </a:xfrm>
          <a:prstGeom prst="rect">
            <a:avLst/>
          </a:prstGeom>
          <a:effectLst>
            <a:outerShdw blurRad="50800" dist="50800" dir="5400000" algn="ctr" rotWithShape="0">
              <a:srgbClr val="000000">
                <a:alpha val="0"/>
              </a:srgbClr>
            </a:outerShdw>
          </a:effectLst>
        </p:spPr>
      </p:pic>
      <p:pic>
        <p:nvPicPr>
          <p:cNvPr id="5" name="Picture 4">
            <a:extLst>
              <a:ext uri="{FF2B5EF4-FFF2-40B4-BE49-F238E27FC236}">
                <a16:creationId xmlns:a16="http://schemas.microsoft.com/office/drawing/2014/main" id="{E385CDB1-8B67-4D08-BCC8-7A7AA3024D56}"/>
              </a:ext>
            </a:extLst>
          </p:cNvPr>
          <p:cNvPicPr>
            <a:picLocks noChangeAspect="1"/>
          </p:cNvPicPr>
          <p:nvPr/>
        </p:nvPicPr>
        <p:blipFill>
          <a:blip r:embed="rId4"/>
          <a:stretch>
            <a:fillRect/>
          </a:stretch>
        </p:blipFill>
        <p:spPr>
          <a:xfrm>
            <a:off x="4224337" y="553290"/>
            <a:ext cx="7896225" cy="6181725"/>
          </a:xfrm>
          <a:prstGeom prst="rect">
            <a:avLst/>
          </a:prstGeom>
          <a:effectLst>
            <a:outerShdw blurRad="50800" dist="50800" dir="5400000" algn="ctr" rotWithShape="0">
              <a:srgbClr val="000000">
                <a:alpha val="37000"/>
              </a:srgbClr>
            </a:outerShdw>
          </a:effectLst>
        </p:spPr>
      </p:pic>
      <p:cxnSp>
        <p:nvCxnSpPr>
          <p:cNvPr id="7" name="Straight Arrow Connector 6">
            <a:extLst>
              <a:ext uri="{FF2B5EF4-FFF2-40B4-BE49-F238E27FC236}">
                <a16:creationId xmlns:a16="http://schemas.microsoft.com/office/drawing/2014/main" id="{AF21D4C0-576E-47AC-B86A-2BFF219ECC04}"/>
              </a:ext>
            </a:extLst>
          </p:cNvPr>
          <p:cNvCxnSpPr/>
          <p:nvPr/>
        </p:nvCxnSpPr>
        <p:spPr>
          <a:xfrm flipV="1">
            <a:off x="3711388" y="2538805"/>
            <a:ext cx="2474259" cy="336714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6280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F910E-EA6A-7B6A-0632-474157A3674C}"/>
              </a:ext>
            </a:extLst>
          </p:cNvPr>
          <p:cNvSpPr>
            <a:spLocks noGrp="1"/>
          </p:cNvSpPr>
          <p:nvPr>
            <p:ph type="title"/>
          </p:nvPr>
        </p:nvSpPr>
        <p:spPr/>
        <p:txBody>
          <a:bodyPr/>
          <a:lstStyle/>
          <a:p>
            <a:r>
              <a:rPr lang="en-US" dirty="0"/>
              <a:t>Why organizational research?</a:t>
            </a:r>
          </a:p>
        </p:txBody>
      </p:sp>
      <p:sp>
        <p:nvSpPr>
          <p:cNvPr id="3" name="Content Placeholder 2">
            <a:extLst>
              <a:ext uri="{FF2B5EF4-FFF2-40B4-BE49-F238E27FC236}">
                <a16:creationId xmlns:a16="http://schemas.microsoft.com/office/drawing/2014/main" id="{F4D965B9-2E19-4286-EF96-FA7F71E40375}"/>
              </a:ext>
            </a:extLst>
          </p:cNvPr>
          <p:cNvSpPr>
            <a:spLocks noGrp="1"/>
          </p:cNvSpPr>
          <p:nvPr>
            <p:ph idx="1"/>
          </p:nvPr>
        </p:nvSpPr>
        <p:spPr/>
        <p:txBody>
          <a:bodyPr>
            <a:normAutofit/>
          </a:bodyPr>
          <a:lstStyle/>
          <a:p>
            <a:r>
              <a:rPr lang="en-US" dirty="0"/>
              <a:t>Background for proposal, funding or job applications</a:t>
            </a:r>
          </a:p>
          <a:p>
            <a:r>
              <a:rPr lang="en-US" dirty="0"/>
              <a:t>Demonstrate your professionalism  </a:t>
            </a:r>
          </a:p>
          <a:p>
            <a:pPr lvl="1"/>
            <a:r>
              <a:rPr lang="en-US" dirty="0"/>
              <a:t>Shows initiative and preparedness</a:t>
            </a:r>
          </a:p>
          <a:p>
            <a:pPr lvl="1"/>
            <a:r>
              <a:rPr lang="en-US" dirty="0"/>
              <a:t>Displays enthusiasm for the organization</a:t>
            </a:r>
          </a:p>
          <a:p>
            <a:pPr lvl="1"/>
            <a:r>
              <a:rPr lang="en-US" dirty="0"/>
              <a:t>Enables you to highlight appropriate skills and knowledge</a:t>
            </a:r>
          </a:p>
          <a:p>
            <a:pPr lvl="1"/>
            <a:r>
              <a:rPr lang="en-US" dirty="0"/>
              <a:t>Asking good questions shows respect for others’ time</a:t>
            </a:r>
          </a:p>
          <a:p>
            <a:pPr lvl="1"/>
            <a:r>
              <a:rPr lang="en-US" dirty="0"/>
              <a:t>Understanding the organization and the industry helps you demonstrate insight and strategic thinking about their goals and challenges</a:t>
            </a:r>
          </a:p>
          <a:p>
            <a:pPr lvl="1"/>
            <a:r>
              <a:rPr lang="en-US" dirty="0"/>
              <a:t>Helps you develop a strong answer to the question of why you want to work with the organization</a:t>
            </a:r>
          </a:p>
          <a:p>
            <a:pPr marL="457200" lvl="1" indent="0">
              <a:buNone/>
            </a:pPr>
            <a:endParaRPr lang="en-US" dirty="0"/>
          </a:p>
          <a:p>
            <a:pPr lvl="1"/>
            <a:endParaRPr lang="en-US" dirty="0"/>
          </a:p>
          <a:p>
            <a:endParaRPr lang="en-US" dirty="0"/>
          </a:p>
        </p:txBody>
      </p:sp>
    </p:spTree>
    <p:extLst>
      <p:ext uri="{BB962C8B-B14F-4D97-AF65-F5344CB8AC3E}">
        <p14:creationId xmlns:p14="http://schemas.microsoft.com/office/powerpoint/2010/main" val="410250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3118A8-6A16-4203-B903-10B91F480691}"/>
              </a:ext>
            </a:extLst>
          </p:cNvPr>
          <p:cNvPicPr>
            <a:picLocks noChangeAspect="1"/>
          </p:cNvPicPr>
          <p:nvPr/>
        </p:nvPicPr>
        <p:blipFill>
          <a:blip r:embed="rId3"/>
          <a:stretch>
            <a:fillRect/>
          </a:stretch>
        </p:blipFill>
        <p:spPr>
          <a:xfrm>
            <a:off x="1557337" y="500062"/>
            <a:ext cx="9077325" cy="5857875"/>
          </a:xfrm>
          <a:prstGeom prst="rect">
            <a:avLst/>
          </a:prstGeom>
        </p:spPr>
      </p:pic>
    </p:spTree>
    <p:extLst>
      <p:ext uri="{BB962C8B-B14F-4D97-AF65-F5344CB8AC3E}">
        <p14:creationId xmlns:p14="http://schemas.microsoft.com/office/powerpoint/2010/main" val="27292605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385805-6270-44D1-9882-1EB72B6C9EA5}"/>
              </a:ext>
            </a:extLst>
          </p:cNvPr>
          <p:cNvPicPr>
            <a:picLocks noChangeAspect="1"/>
          </p:cNvPicPr>
          <p:nvPr/>
        </p:nvPicPr>
        <p:blipFill>
          <a:blip r:embed="rId3"/>
          <a:stretch>
            <a:fillRect/>
          </a:stretch>
        </p:blipFill>
        <p:spPr>
          <a:xfrm>
            <a:off x="0" y="100012"/>
            <a:ext cx="4962525" cy="6153150"/>
          </a:xfrm>
          <a:prstGeom prst="rect">
            <a:avLst/>
          </a:prstGeom>
          <a:effectLst>
            <a:outerShdw blurRad="50800" dist="50800" dir="5400000" algn="ctr" rotWithShape="0">
              <a:srgbClr val="000000">
                <a:alpha val="41000"/>
              </a:srgbClr>
            </a:outerShdw>
          </a:effectLst>
        </p:spPr>
      </p:pic>
      <p:pic>
        <p:nvPicPr>
          <p:cNvPr id="10" name="Picture 9">
            <a:hlinkClick r:id="rId4"/>
            <a:extLst>
              <a:ext uri="{FF2B5EF4-FFF2-40B4-BE49-F238E27FC236}">
                <a16:creationId xmlns:a16="http://schemas.microsoft.com/office/drawing/2014/main" id="{CE6CEBE3-6B19-4049-9B95-486FBE0C6F0B}"/>
              </a:ext>
            </a:extLst>
          </p:cNvPr>
          <p:cNvPicPr>
            <a:picLocks noChangeAspect="1"/>
          </p:cNvPicPr>
          <p:nvPr/>
        </p:nvPicPr>
        <p:blipFill>
          <a:blip r:embed="rId5"/>
          <a:stretch>
            <a:fillRect/>
          </a:stretch>
        </p:blipFill>
        <p:spPr>
          <a:xfrm>
            <a:off x="3111749" y="551438"/>
            <a:ext cx="5968501" cy="5755123"/>
          </a:xfrm>
          <a:prstGeom prst="rect">
            <a:avLst/>
          </a:prstGeom>
        </p:spPr>
      </p:pic>
      <p:pic>
        <p:nvPicPr>
          <p:cNvPr id="11" name="Picture 10">
            <a:hlinkClick r:id="rId6"/>
            <a:extLst>
              <a:ext uri="{FF2B5EF4-FFF2-40B4-BE49-F238E27FC236}">
                <a16:creationId xmlns:a16="http://schemas.microsoft.com/office/drawing/2014/main" id="{02A11F1A-E557-44B1-8522-F3BEA81DEA78}"/>
              </a:ext>
            </a:extLst>
          </p:cNvPr>
          <p:cNvPicPr>
            <a:picLocks noChangeAspect="1"/>
          </p:cNvPicPr>
          <p:nvPr/>
        </p:nvPicPr>
        <p:blipFill>
          <a:blip r:embed="rId7"/>
          <a:stretch>
            <a:fillRect/>
          </a:stretch>
        </p:blipFill>
        <p:spPr>
          <a:xfrm>
            <a:off x="6231112" y="335011"/>
            <a:ext cx="5883150" cy="6187976"/>
          </a:xfrm>
          <a:prstGeom prst="rect">
            <a:avLst/>
          </a:prstGeom>
        </p:spPr>
      </p:pic>
    </p:spTree>
    <p:extLst>
      <p:ext uri="{BB962C8B-B14F-4D97-AF65-F5344CB8AC3E}">
        <p14:creationId xmlns:p14="http://schemas.microsoft.com/office/powerpoint/2010/main" val="343448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Industry / trade associations</a:t>
            </a:r>
          </a:p>
        </p:txBody>
      </p:sp>
      <p:sp>
        <p:nvSpPr>
          <p:cNvPr id="3" name="Content Placeholder 2"/>
          <p:cNvSpPr>
            <a:spLocks noGrp="1"/>
          </p:cNvSpPr>
          <p:nvPr>
            <p:ph idx="1"/>
          </p:nvPr>
        </p:nvSpPr>
        <p:spPr/>
        <p:txBody>
          <a:bodyPr>
            <a:normAutofit/>
          </a:bodyPr>
          <a:lstStyle/>
          <a:p>
            <a:r>
              <a:rPr lang="en-US" dirty="0">
                <a:solidFill>
                  <a:srgbClr val="92D050"/>
                </a:solidFill>
              </a:rPr>
              <a:t>Trade associations </a:t>
            </a:r>
            <a:r>
              <a:rPr lang="en-US" dirty="0"/>
              <a:t>represent members, usually organizations or individuals working in a specific sector</a:t>
            </a:r>
          </a:p>
          <a:p>
            <a:r>
              <a:rPr lang="en-US" dirty="0"/>
              <a:t>Act as a collective to lobby for positive policy environment, conduct research, monitor trends</a:t>
            </a:r>
          </a:p>
          <a:p>
            <a:r>
              <a:rPr lang="en-US" dirty="0"/>
              <a:t>Produce press releases, reports, social media postings</a:t>
            </a:r>
          </a:p>
          <a:p>
            <a:endParaRPr lang="en-US" dirty="0"/>
          </a:p>
          <a:p>
            <a:r>
              <a:rPr lang="en-US" dirty="0"/>
              <a:t>Search for a trade association that your organization might join or follow for developments in their specific cultural sector</a:t>
            </a:r>
          </a:p>
        </p:txBody>
      </p:sp>
    </p:spTree>
    <p:extLst>
      <p:ext uri="{BB962C8B-B14F-4D97-AF65-F5344CB8AC3E}">
        <p14:creationId xmlns:p14="http://schemas.microsoft.com/office/powerpoint/2010/main" val="5698812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E07DE1-42BA-4C44-AB93-B7387377394C}"/>
              </a:ext>
            </a:extLst>
          </p:cNvPr>
          <p:cNvPicPr>
            <a:picLocks noChangeAspect="1"/>
          </p:cNvPicPr>
          <p:nvPr/>
        </p:nvPicPr>
        <p:blipFill>
          <a:blip r:embed="rId3"/>
          <a:stretch>
            <a:fillRect/>
          </a:stretch>
        </p:blipFill>
        <p:spPr>
          <a:xfrm>
            <a:off x="1971989" y="0"/>
            <a:ext cx="8248022" cy="6858000"/>
          </a:xfrm>
          <a:prstGeom prst="rect">
            <a:avLst/>
          </a:prstGeom>
        </p:spPr>
      </p:pic>
    </p:spTree>
    <p:extLst>
      <p:ext uri="{BB962C8B-B14F-4D97-AF65-F5344CB8AC3E}">
        <p14:creationId xmlns:p14="http://schemas.microsoft.com/office/powerpoint/2010/main" val="3376955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5E35F3-8990-47C4-88D0-77121E3F6F8A}"/>
              </a:ext>
            </a:extLst>
          </p:cNvPr>
          <p:cNvPicPr>
            <a:picLocks noChangeAspect="1"/>
          </p:cNvPicPr>
          <p:nvPr/>
        </p:nvPicPr>
        <p:blipFill>
          <a:blip r:embed="rId3"/>
          <a:stretch>
            <a:fillRect/>
          </a:stretch>
        </p:blipFill>
        <p:spPr>
          <a:xfrm>
            <a:off x="859022" y="107100"/>
            <a:ext cx="8496300" cy="5133975"/>
          </a:xfrm>
          <a:prstGeom prst="rect">
            <a:avLst/>
          </a:prstGeom>
        </p:spPr>
      </p:pic>
    </p:spTree>
    <p:extLst>
      <p:ext uri="{BB962C8B-B14F-4D97-AF65-F5344CB8AC3E}">
        <p14:creationId xmlns:p14="http://schemas.microsoft.com/office/powerpoint/2010/main" val="2488793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26A954-CFB2-4D8C-A753-04B9E8999B68}"/>
              </a:ext>
            </a:extLst>
          </p:cNvPr>
          <p:cNvPicPr>
            <a:picLocks noChangeAspect="1"/>
          </p:cNvPicPr>
          <p:nvPr/>
        </p:nvPicPr>
        <p:blipFill>
          <a:blip r:embed="rId3"/>
          <a:stretch>
            <a:fillRect/>
          </a:stretch>
        </p:blipFill>
        <p:spPr>
          <a:xfrm>
            <a:off x="1305465" y="0"/>
            <a:ext cx="8438070" cy="6858000"/>
          </a:xfrm>
          <a:prstGeom prst="rect">
            <a:avLst/>
          </a:prstGeom>
        </p:spPr>
      </p:pic>
    </p:spTree>
    <p:extLst>
      <p:ext uri="{BB962C8B-B14F-4D97-AF65-F5344CB8AC3E}">
        <p14:creationId xmlns:p14="http://schemas.microsoft.com/office/powerpoint/2010/main" val="19669621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 your organization wisely</a:t>
            </a:r>
          </a:p>
        </p:txBody>
      </p:sp>
      <p:sp>
        <p:nvSpPr>
          <p:cNvPr id="3" name="Content Placeholder 2"/>
          <p:cNvSpPr>
            <a:spLocks noGrp="1"/>
          </p:cNvSpPr>
          <p:nvPr>
            <p:ph idx="1"/>
          </p:nvPr>
        </p:nvSpPr>
        <p:spPr/>
        <p:txBody>
          <a:bodyPr>
            <a:normAutofit fontScale="77500" lnSpcReduction="20000"/>
          </a:bodyPr>
          <a:lstStyle/>
          <a:p>
            <a:r>
              <a:rPr lang="en-US" sz="2800" dirty="0"/>
              <a:t>Do some </a:t>
            </a:r>
            <a:r>
              <a:rPr lang="en-US" sz="2800" dirty="0">
                <a:solidFill>
                  <a:srgbClr val="92D050"/>
                </a:solidFill>
              </a:rPr>
              <a:t>preliminary searching</a:t>
            </a:r>
            <a:r>
              <a:rPr lang="en-US" sz="2800" dirty="0"/>
              <a:t> before deciding on a topic, to ensure you can find enough appropriate sources</a:t>
            </a:r>
            <a:br>
              <a:rPr lang="en-US" sz="2800" dirty="0"/>
            </a:br>
            <a:endParaRPr lang="en-US" sz="2800" dirty="0"/>
          </a:p>
          <a:p>
            <a:r>
              <a:rPr lang="en-US" sz="2800" dirty="0"/>
              <a:t>Potential problematic organizations:</a:t>
            </a:r>
          </a:p>
          <a:p>
            <a:pPr lvl="1"/>
            <a:r>
              <a:rPr lang="en-US" sz="2800" dirty="0"/>
              <a:t>Private, for-profit companies</a:t>
            </a:r>
          </a:p>
          <a:p>
            <a:pPr lvl="1"/>
            <a:r>
              <a:rPr lang="en-US" sz="2800" dirty="0"/>
              <a:t>Subsidiaries of for-profit companies</a:t>
            </a:r>
          </a:p>
          <a:p>
            <a:pPr lvl="1"/>
            <a:r>
              <a:rPr lang="en-US" sz="2800" dirty="0"/>
              <a:t>Entities that do not have a formal, incorporated organization</a:t>
            </a:r>
          </a:p>
          <a:p>
            <a:pPr lvl="1"/>
            <a:r>
              <a:rPr lang="en-US" sz="2800" dirty="0"/>
              <a:t>Based in a country where English is not dominant</a:t>
            </a:r>
            <a:br>
              <a:rPr lang="en-US" sz="2800" dirty="0"/>
            </a:br>
            <a:r>
              <a:rPr lang="en-US" sz="2800" dirty="0"/>
              <a:t>(unless you have fluency in that country’s language)</a:t>
            </a:r>
          </a:p>
          <a:p>
            <a:pPr lvl="1"/>
            <a:r>
              <a:rPr lang="en-US" sz="2800" dirty="0"/>
              <a:t>Very new organizations</a:t>
            </a:r>
          </a:p>
          <a:p>
            <a:pPr marL="411480" lvl="1" indent="0">
              <a:buNone/>
            </a:pPr>
            <a:endParaRPr lang="en-US" sz="2800" dirty="0"/>
          </a:p>
          <a:p>
            <a:pPr marL="457200" lvl="1" indent="0">
              <a:buNone/>
            </a:pPr>
            <a:endParaRPr lang="en-US" dirty="0"/>
          </a:p>
        </p:txBody>
      </p:sp>
    </p:spTree>
    <p:extLst>
      <p:ext uri="{BB962C8B-B14F-4D97-AF65-F5344CB8AC3E}">
        <p14:creationId xmlns:p14="http://schemas.microsoft.com/office/powerpoint/2010/main" val="323101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194" y="375613"/>
            <a:ext cx="10515600" cy="2852737"/>
          </a:xfrm>
        </p:spPr>
        <p:txBody>
          <a:bodyPr/>
          <a:lstStyle/>
          <a:p>
            <a:r>
              <a:rPr lang="en-CA" dirty="0"/>
              <a:t> </a:t>
            </a:r>
          </a:p>
        </p:txBody>
      </p:sp>
      <p:sp>
        <p:nvSpPr>
          <p:cNvPr id="3" name="Content Placeholder 2"/>
          <p:cNvSpPr>
            <a:spLocks noGrp="1"/>
          </p:cNvSpPr>
          <p:nvPr>
            <p:ph type="body" idx="1"/>
          </p:nvPr>
        </p:nvSpPr>
        <p:spPr>
          <a:xfrm>
            <a:off x="831850" y="5439103"/>
            <a:ext cx="10515600" cy="1072056"/>
          </a:xfrm>
        </p:spPr>
        <p:txBody>
          <a:bodyPr>
            <a:normAutofit/>
          </a:bodyPr>
          <a:lstStyle/>
          <a:p>
            <a:pPr algn="ctr"/>
            <a:r>
              <a:rPr lang="en-CA" sz="4400" dirty="0"/>
              <a:t>Sylvia Roberts:  sroberts@sfu.ca</a:t>
            </a:r>
          </a:p>
          <a:p>
            <a:endParaRPr lang="en-CA" dirty="0"/>
          </a:p>
        </p:txBody>
      </p:sp>
      <p:pic>
        <p:nvPicPr>
          <p:cNvPr id="4" name="Picture 3"/>
          <p:cNvPicPr>
            <a:picLocks noChangeAspect="1"/>
          </p:cNvPicPr>
          <p:nvPr/>
        </p:nvPicPr>
        <p:blipFill>
          <a:blip r:embed="rId3"/>
          <a:stretch>
            <a:fillRect/>
          </a:stretch>
        </p:blipFill>
        <p:spPr>
          <a:xfrm>
            <a:off x="1969756" y="459153"/>
            <a:ext cx="7190476" cy="4285714"/>
          </a:xfrm>
          <a:prstGeom prst="rect">
            <a:avLst/>
          </a:prstGeom>
        </p:spPr>
      </p:pic>
    </p:spTree>
    <p:extLst>
      <p:ext uri="{BB962C8B-B14F-4D97-AF65-F5344CB8AC3E}">
        <p14:creationId xmlns:p14="http://schemas.microsoft.com/office/powerpoint/2010/main" val="2415409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48EEB7-B2F6-DBBA-9861-2954E3FB6540}"/>
              </a:ext>
            </a:extLst>
          </p:cNvPr>
          <p:cNvSpPr>
            <a:spLocks noGrp="1"/>
          </p:cNvSpPr>
          <p:nvPr>
            <p:ph type="title"/>
          </p:nvPr>
        </p:nvSpPr>
        <p:spPr/>
        <p:txBody>
          <a:bodyPr/>
          <a:lstStyle/>
          <a:p>
            <a:r>
              <a:rPr lang="en-US" dirty="0"/>
              <a:t>Workshop outcomes</a:t>
            </a:r>
          </a:p>
        </p:txBody>
      </p:sp>
      <p:sp>
        <p:nvSpPr>
          <p:cNvPr id="5" name="Content Placeholder 4">
            <a:extLst>
              <a:ext uri="{FF2B5EF4-FFF2-40B4-BE49-F238E27FC236}">
                <a16:creationId xmlns:a16="http://schemas.microsoft.com/office/drawing/2014/main" id="{7460312E-02D8-1E27-500B-3B70688DA819}"/>
              </a:ext>
            </a:extLst>
          </p:cNvPr>
          <p:cNvSpPr>
            <a:spLocks noGrp="1"/>
          </p:cNvSpPr>
          <p:nvPr>
            <p:ph idx="1"/>
          </p:nvPr>
        </p:nvSpPr>
        <p:spPr/>
        <p:txBody>
          <a:bodyPr>
            <a:normAutofit/>
          </a:bodyPr>
          <a:lstStyle/>
          <a:p>
            <a:r>
              <a:rPr lang="en-US" dirty="0"/>
              <a:t>Introduction to types of arts organizations  and how that affects the information available</a:t>
            </a:r>
          </a:p>
          <a:p>
            <a:r>
              <a:rPr lang="en-US" dirty="0"/>
              <a:t>Learn how to find key documents for non-profit organizations</a:t>
            </a:r>
          </a:p>
          <a:p>
            <a:r>
              <a:rPr lang="en-US" dirty="0"/>
              <a:t>Understand the role of industry information</a:t>
            </a:r>
          </a:p>
          <a:p>
            <a:r>
              <a:rPr lang="en-US" dirty="0"/>
              <a:t>Critically assess information sources to ensure the quality meets your intended use</a:t>
            </a:r>
          </a:p>
          <a:p>
            <a:r>
              <a:rPr lang="en-US" dirty="0"/>
              <a:t>Assess the authority and potential biases of information providers</a:t>
            </a:r>
          </a:p>
          <a:p>
            <a:pPr marL="0" indent="0">
              <a:buNone/>
            </a:pPr>
            <a:endParaRPr lang="en-US" dirty="0"/>
          </a:p>
          <a:p>
            <a:r>
              <a:rPr lang="en-US" dirty="0"/>
              <a:t>Will help with preparation for organizational profile assignment and for life working in the arts</a:t>
            </a:r>
          </a:p>
          <a:p>
            <a:endParaRPr lang="en-US" dirty="0"/>
          </a:p>
        </p:txBody>
      </p:sp>
    </p:spTree>
    <p:extLst>
      <p:ext uri="{BB962C8B-B14F-4D97-AF65-F5344CB8AC3E}">
        <p14:creationId xmlns:p14="http://schemas.microsoft.com/office/powerpoint/2010/main" val="4075106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4CA69F-08D7-BAA9-6495-2CF43CE31517}"/>
              </a:ext>
            </a:extLst>
          </p:cNvPr>
          <p:cNvSpPr>
            <a:spLocks noGrp="1"/>
          </p:cNvSpPr>
          <p:nvPr>
            <p:ph type="title"/>
          </p:nvPr>
        </p:nvSpPr>
        <p:spPr>
          <a:xfrm>
            <a:off x="342901" y="452718"/>
            <a:ext cx="9707934" cy="1400530"/>
          </a:xfrm>
        </p:spPr>
        <p:txBody>
          <a:bodyPr/>
          <a:lstStyle/>
          <a:p>
            <a:r>
              <a:rPr lang="en-US" dirty="0"/>
              <a:t>If time, can discuss sources about:</a:t>
            </a:r>
          </a:p>
        </p:txBody>
      </p:sp>
      <p:sp>
        <p:nvSpPr>
          <p:cNvPr id="5" name="Content Placeholder 4">
            <a:extLst>
              <a:ext uri="{FF2B5EF4-FFF2-40B4-BE49-F238E27FC236}">
                <a16:creationId xmlns:a16="http://schemas.microsoft.com/office/drawing/2014/main" id="{F107B325-F301-5D33-74DB-834B232794F0}"/>
              </a:ext>
            </a:extLst>
          </p:cNvPr>
          <p:cNvSpPr>
            <a:spLocks noGrp="1"/>
          </p:cNvSpPr>
          <p:nvPr>
            <p:ph idx="1"/>
          </p:nvPr>
        </p:nvSpPr>
        <p:spPr/>
        <p:txBody>
          <a:bodyPr>
            <a:normAutofit/>
          </a:bodyPr>
          <a:lstStyle/>
          <a:p>
            <a:r>
              <a:rPr lang="en-US" sz="2800" dirty="0"/>
              <a:t>Taxes, budgets, time management</a:t>
            </a:r>
          </a:p>
          <a:p>
            <a:r>
              <a:rPr lang="en-CA" sz="3200" b="0" i="0" dirty="0">
                <a:effectLst/>
                <a:latin typeface="Calibri" panose="020F0502020204030204" pitchFamily="34" charset="0"/>
              </a:rPr>
              <a:t>Strategic plans and business </a:t>
            </a:r>
            <a:r>
              <a:rPr lang="en-CA" sz="3200" b="0" i="0" dirty="0" err="1">
                <a:effectLst/>
                <a:latin typeface="Calibri" panose="020F0502020204030204" pitchFamily="34" charset="0"/>
              </a:rPr>
              <a:t>startup</a:t>
            </a:r>
            <a:r>
              <a:rPr lang="en-CA" sz="3200" b="0" i="0" dirty="0">
                <a:effectLst/>
                <a:latin typeface="Calibri" panose="020F0502020204030204" pitchFamily="34" charset="0"/>
              </a:rPr>
              <a:t> plans </a:t>
            </a:r>
            <a:endParaRPr lang="en-US" sz="3200" b="0" i="0" dirty="0">
              <a:effectLst/>
              <a:latin typeface="Calibri" panose="020F0502020204030204" pitchFamily="34" charset="0"/>
            </a:endParaRPr>
          </a:p>
          <a:p>
            <a:r>
              <a:rPr lang="en-US" sz="3200" dirty="0">
                <a:latin typeface="Calibri" panose="020F0502020204030204" pitchFamily="34" charset="0"/>
              </a:rPr>
              <a:t>Vocational guidance sources</a:t>
            </a:r>
            <a:endParaRPr lang="en-US" sz="3200" dirty="0"/>
          </a:p>
          <a:p>
            <a:endParaRPr lang="en-US" dirty="0"/>
          </a:p>
          <a:p>
            <a:endParaRPr lang="en-US" dirty="0"/>
          </a:p>
        </p:txBody>
      </p:sp>
    </p:spTree>
    <p:extLst>
      <p:ext uri="{BB962C8B-B14F-4D97-AF65-F5344CB8AC3E}">
        <p14:creationId xmlns:p14="http://schemas.microsoft.com/office/powerpoint/2010/main" val="3348538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6E668-DED2-5926-91D7-DAD5E5E7F7A0}"/>
              </a:ext>
            </a:extLst>
          </p:cNvPr>
          <p:cNvSpPr>
            <a:spLocks noGrp="1"/>
          </p:cNvSpPr>
          <p:nvPr>
            <p:ph type="title"/>
          </p:nvPr>
        </p:nvSpPr>
        <p:spPr/>
        <p:txBody>
          <a:bodyPr/>
          <a:lstStyle/>
          <a:p>
            <a:r>
              <a:rPr lang="en-US" dirty="0"/>
              <a:t>What do you want to know?</a:t>
            </a:r>
          </a:p>
        </p:txBody>
      </p:sp>
      <p:sp>
        <p:nvSpPr>
          <p:cNvPr id="3" name="Content Placeholder 2">
            <a:extLst>
              <a:ext uri="{FF2B5EF4-FFF2-40B4-BE49-F238E27FC236}">
                <a16:creationId xmlns:a16="http://schemas.microsoft.com/office/drawing/2014/main" id="{B47EB5DB-EEFA-32E1-0840-C8ECB2C37ED3}"/>
              </a:ext>
            </a:extLst>
          </p:cNvPr>
          <p:cNvSpPr>
            <a:spLocks noGrp="1"/>
          </p:cNvSpPr>
          <p:nvPr>
            <p:ph idx="1"/>
          </p:nvPr>
        </p:nvSpPr>
        <p:spPr/>
        <p:txBody>
          <a:bodyPr vert="horz" lIns="91440" tIns="45720" rIns="91440" bIns="45720" rtlCol="0" anchor="t">
            <a:normAutofit fontScale="92500" lnSpcReduction="20000"/>
          </a:bodyPr>
          <a:lstStyle/>
          <a:p>
            <a:r>
              <a:rPr lang="en-CA" b="0" i="0" dirty="0">
                <a:effectLst/>
                <a:latin typeface="Arial" panose="020B0604020202020204" pitchFamily="34" charset="0"/>
              </a:rPr>
              <a:t>History, mission, notable accomplishments</a:t>
            </a:r>
          </a:p>
          <a:p>
            <a:r>
              <a:rPr lang="en-CA" dirty="0">
                <a:latin typeface="Arial" panose="020B0604020202020204" pitchFamily="34" charset="0"/>
              </a:rPr>
              <a:t>Details </a:t>
            </a:r>
            <a:r>
              <a:rPr lang="en-CA" b="0" i="0" dirty="0">
                <a:effectLst/>
                <a:latin typeface="Arial" panose="020B0604020202020204" pitchFamily="34" charset="0"/>
              </a:rPr>
              <a:t>on operations, activities, programs, productions </a:t>
            </a:r>
          </a:p>
          <a:p>
            <a:r>
              <a:rPr lang="en-CA" dirty="0">
                <a:latin typeface="Arial" panose="020B0604020202020204" pitchFamily="34" charset="0"/>
              </a:rPr>
              <a:t>Plans for the future</a:t>
            </a:r>
            <a:endParaRPr lang="en-CA">
              <a:latin typeface="Arial" panose="020B0604020202020204" pitchFamily="34" charset="0"/>
              <a:cs typeface="Arial"/>
            </a:endParaRPr>
          </a:p>
          <a:p>
            <a:endParaRPr lang="en-CA" b="0" i="0" dirty="0">
              <a:effectLst/>
              <a:latin typeface="Arial" panose="020B0604020202020204" pitchFamily="34" charset="0"/>
            </a:endParaRPr>
          </a:p>
          <a:p>
            <a:r>
              <a:rPr lang="en-CA" dirty="0">
                <a:latin typeface="Arial" panose="020B0604020202020204" pitchFamily="34" charset="0"/>
              </a:rPr>
              <a:t>How are organizational decisions made</a:t>
            </a:r>
          </a:p>
          <a:p>
            <a:r>
              <a:rPr lang="en-CA" b="0" i="0" dirty="0">
                <a:effectLst/>
                <a:latin typeface="Arial" panose="020B0604020202020204" pitchFamily="34" charset="0"/>
              </a:rPr>
              <a:t>Sources and nature of funding</a:t>
            </a:r>
          </a:p>
          <a:p>
            <a:r>
              <a:rPr lang="en-CA" b="0" i="0" dirty="0">
                <a:effectLst/>
                <a:latin typeface="Arial" panose="020B0604020202020204" pitchFamily="34" charset="0"/>
              </a:rPr>
              <a:t>Other resources (staffing, infrastructure, technology, </a:t>
            </a:r>
            <a:r>
              <a:rPr lang="en-CA" dirty="0">
                <a:latin typeface="Arial" panose="020B0604020202020204" pitchFamily="34" charset="0"/>
              </a:rPr>
              <a:t>partners)</a:t>
            </a:r>
          </a:p>
          <a:p>
            <a:r>
              <a:rPr lang="en-CA" dirty="0">
                <a:latin typeface="Arial" panose="020B0604020202020204" pitchFamily="34" charset="0"/>
              </a:rPr>
              <a:t>Stakeholders</a:t>
            </a:r>
          </a:p>
          <a:p>
            <a:endParaRPr lang="en-CA" dirty="0">
              <a:latin typeface="Arial" panose="020B0604020202020204" pitchFamily="34" charset="0"/>
            </a:endParaRPr>
          </a:p>
          <a:p>
            <a:r>
              <a:rPr lang="en-CA" dirty="0">
                <a:latin typeface="Arial" panose="020B0604020202020204" pitchFamily="34" charset="0"/>
              </a:rPr>
              <a:t>Similar organizations in local, regional, national, international scene (as appropriate)</a:t>
            </a:r>
          </a:p>
          <a:p>
            <a:r>
              <a:rPr lang="en-CA" dirty="0">
                <a:latin typeface="Arial"/>
                <a:cs typeface="Arial"/>
              </a:rPr>
              <a:t>Industry / sector challenges &amp; opportunities (SWOT)</a:t>
            </a:r>
          </a:p>
          <a:p>
            <a:endParaRPr lang="en-US" dirty="0"/>
          </a:p>
        </p:txBody>
      </p:sp>
    </p:spTree>
    <p:extLst>
      <p:ext uri="{BB962C8B-B14F-4D97-AF65-F5344CB8AC3E}">
        <p14:creationId xmlns:p14="http://schemas.microsoft.com/office/powerpoint/2010/main" val="219851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2509D-D82D-0700-2539-BBA0AE050097}"/>
              </a:ext>
            </a:extLst>
          </p:cNvPr>
          <p:cNvSpPr>
            <a:spLocks noGrp="1"/>
          </p:cNvSpPr>
          <p:nvPr>
            <p:ph type="title"/>
          </p:nvPr>
        </p:nvSpPr>
        <p:spPr/>
        <p:txBody>
          <a:bodyPr/>
          <a:lstStyle/>
          <a:p>
            <a:r>
              <a:rPr lang="en-US" dirty="0"/>
              <a:t>Quality assurance considerations</a:t>
            </a:r>
          </a:p>
        </p:txBody>
      </p:sp>
      <p:sp>
        <p:nvSpPr>
          <p:cNvPr id="3" name="Content Placeholder 2">
            <a:extLst>
              <a:ext uri="{FF2B5EF4-FFF2-40B4-BE49-F238E27FC236}">
                <a16:creationId xmlns:a16="http://schemas.microsoft.com/office/drawing/2014/main" id="{26D31FB5-4C55-274E-B3AC-DDAE68050981}"/>
              </a:ext>
            </a:extLst>
          </p:cNvPr>
          <p:cNvSpPr>
            <a:spLocks noGrp="1"/>
          </p:cNvSpPr>
          <p:nvPr>
            <p:ph idx="1"/>
          </p:nvPr>
        </p:nvSpPr>
        <p:spPr/>
        <p:txBody>
          <a:bodyPr/>
          <a:lstStyle/>
          <a:p>
            <a:r>
              <a:rPr lang="en-US" dirty="0"/>
              <a:t>Who produced the information?</a:t>
            </a:r>
          </a:p>
          <a:p>
            <a:pPr lvl="1"/>
            <a:r>
              <a:rPr lang="en-US" dirty="0"/>
              <a:t>For what purpose?</a:t>
            </a:r>
          </a:p>
          <a:p>
            <a:pPr lvl="1"/>
            <a:r>
              <a:rPr lang="en-US" dirty="0"/>
              <a:t>Who is the intended audience?</a:t>
            </a:r>
          </a:p>
          <a:p>
            <a:r>
              <a:rPr lang="en-US" dirty="0"/>
              <a:t>How might that affect the information?</a:t>
            </a:r>
          </a:p>
          <a:p>
            <a:pPr lvl="1"/>
            <a:r>
              <a:rPr lang="en-US" dirty="0"/>
              <a:t>Scope / detail / currency?</a:t>
            </a:r>
          </a:p>
          <a:p>
            <a:pPr lvl="1"/>
            <a:r>
              <a:rPr lang="en-US" dirty="0"/>
              <a:t>Research supported finding or opinion?</a:t>
            </a:r>
          </a:p>
          <a:p>
            <a:r>
              <a:rPr lang="en-US" dirty="0"/>
              <a:t>Why might it be hard to find a good source?</a:t>
            </a:r>
          </a:p>
          <a:p>
            <a:r>
              <a:rPr lang="en-US" dirty="0"/>
              <a:t>When might you use an imperfect source?</a:t>
            </a:r>
          </a:p>
          <a:p>
            <a:pPr lvl="1"/>
            <a:endParaRPr lang="en-US" dirty="0"/>
          </a:p>
          <a:p>
            <a:pPr marL="0" indent="0">
              <a:buNone/>
            </a:pPr>
            <a:endParaRPr lang="en-US" dirty="0"/>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3996830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EBF89-2417-482D-B070-DEEF6DD83EA7}"/>
              </a:ext>
            </a:extLst>
          </p:cNvPr>
          <p:cNvSpPr>
            <a:spLocks noGrp="1"/>
          </p:cNvSpPr>
          <p:nvPr>
            <p:ph type="title"/>
          </p:nvPr>
        </p:nvSpPr>
        <p:spPr/>
        <p:txBody>
          <a:bodyPr/>
          <a:lstStyle/>
          <a:p>
            <a:r>
              <a:rPr lang="en-US" dirty="0"/>
              <a:t>How might the content in IG differ</a:t>
            </a:r>
            <a:br>
              <a:rPr lang="en-US" dirty="0"/>
            </a:br>
            <a:r>
              <a:rPr lang="en-US" dirty="0"/>
              <a:t>from this news article?</a:t>
            </a:r>
          </a:p>
        </p:txBody>
      </p:sp>
      <p:pic>
        <p:nvPicPr>
          <p:cNvPr id="6" name="Content Placeholder 5">
            <a:extLst>
              <a:ext uri="{FF2B5EF4-FFF2-40B4-BE49-F238E27FC236}">
                <a16:creationId xmlns:a16="http://schemas.microsoft.com/office/drawing/2014/main" id="{A50BAF7E-48B1-4ABE-B8FA-A0B354FC154F}"/>
              </a:ext>
            </a:extLst>
          </p:cNvPr>
          <p:cNvPicPr>
            <a:picLocks noGrp="1" noChangeAspect="1"/>
          </p:cNvPicPr>
          <p:nvPr>
            <p:ph sz="half" idx="1"/>
          </p:nvPr>
        </p:nvPicPr>
        <p:blipFill>
          <a:blip r:embed="rId3"/>
          <a:stretch>
            <a:fillRect/>
          </a:stretch>
        </p:blipFill>
        <p:spPr>
          <a:xfrm>
            <a:off x="646111" y="2541217"/>
            <a:ext cx="4395787" cy="2847617"/>
          </a:xfrm>
        </p:spPr>
      </p:pic>
      <p:pic>
        <p:nvPicPr>
          <p:cNvPr id="8" name="Content Placeholder 7">
            <a:extLst>
              <a:ext uri="{FF2B5EF4-FFF2-40B4-BE49-F238E27FC236}">
                <a16:creationId xmlns:a16="http://schemas.microsoft.com/office/drawing/2014/main" id="{3A29BDFC-BABF-471C-A395-0DF699CB7633}"/>
              </a:ext>
            </a:extLst>
          </p:cNvPr>
          <p:cNvPicPr>
            <a:picLocks noGrp="1" noChangeAspect="1"/>
          </p:cNvPicPr>
          <p:nvPr>
            <p:ph sz="half" idx="2"/>
          </p:nvPr>
        </p:nvPicPr>
        <p:blipFill>
          <a:blip r:embed="rId4"/>
          <a:stretch>
            <a:fillRect/>
          </a:stretch>
        </p:blipFill>
        <p:spPr>
          <a:xfrm>
            <a:off x="6291900" y="2055813"/>
            <a:ext cx="3121338" cy="4200525"/>
          </a:xfrm>
        </p:spPr>
      </p:pic>
    </p:spTree>
    <p:extLst>
      <p:ext uri="{BB962C8B-B14F-4D97-AF65-F5344CB8AC3E}">
        <p14:creationId xmlns:p14="http://schemas.microsoft.com/office/powerpoint/2010/main" val="2907211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“CORPORATE PERSONHOOD”</a:t>
            </a:r>
          </a:p>
        </p:txBody>
      </p:sp>
      <p:pic>
        <p:nvPicPr>
          <p:cNvPr id="5" name="Content Placeholder 4" descr="Screen Shot 2021-03-09 at 1.50.32 AM.pn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03313" y="2197179"/>
            <a:ext cx="4395787" cy="3922555"/>
          </a:xfrm>
        </p:spPr>
      </p:pic>
      <p:sp>
        <p:nvSpPr>
          <p:cNvPr id="4" name="Content Placeholder 3"/>
          <p:cNvSpPr>
            <a:spLocks noGrp="1"/>
          </p:cNvSpPr>
          <p:nvPr>
            <p:ph sz="half" idx="2"/>
          </p:nvPr>
        </p:nvSpPr>
        <p:spPr/>
        <p:txBody>
          <a:bodyPr>
            <a:normAutofit/>
          </a:bodyPr>
          <a:lstStyle/>
          <a:p>
            <a:r>
              <a:rPr lang="en-US" dirty="0"/>
              <a:t>Ongoing collective entity </a:t>
            </a:r>
          </a:p>
          <a:p>
            <a:r>
              <a:rPr lang="en-US" dirty="0"/>
              <a:t>Prevents personal liability </a:t>
            </a:r>
          </a:p>
          <a:p>
            <a:r>
              <a:rPr lang="en-US" dirty="0"/>
              <a:t>Formal reporting requirements depend on  the type of organization </a:t>
            </a:r>
          </a:p>
          <a:p>
            <a:r>
              <a:rPr lang="en-US" dirty="0"/>
              <a:t>Organizations also share news of their activities via press releases, social media, interviews</a:t>
            </a:r>
          </a:p>
          <a:p>
            <a:endParaRPr lang="en-US" dirty="0"/>
          </a:p>
        </p:txBody>
      </p:sp>
    </p:spTree>
    <p:extLst>
      <p:ext uri="{BB962C8B-B14F-4D97-AF65-F5344CB8AC3E}">
        <p14:creationId xmlns:p14="http://schemas.microsoft.com/office/powerpoint/2010/main" val="317712943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6061AFFB7E894E8E11F258BE27E375" ma:contentTypeVersion="8" ma:contentTypeDescription="Create a new document." ma:contentTypeScope="" ma:versionID="7d1e6667816010a606e26628a1c388ac">
  <xsd:schema xmlns:xsd="http://www.w3.org/2001/XMLSchema" xmlns:xs="http://www.w3.org/2001/XMLSchema" xmlns:p="http://schemas.microsoft.com/office/2006/metadata/properties" xmlns:ns3="5b6d702d-39db-4f9c-b71b-2d0a79adac72" targetNamespace="http://schemas.microsoft.com/office/2006/metadata/properties" ma:root="true" ma:fieldsID="3341115638097ccff8317d1ff4ffd8a6" ns3:_="">
    <xsd:import namespace="5b6d702d-39db-4f9c-b71b-2d0a79adac7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ObjectDetectorVersions" minOccurs="0"/>
                <xsd:element ref="ns3:MediaServiceSearchProperties" minOccurs="0"/>
                <xsd:element ref="ns3:MediaServiceDateTake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6d702d-39db-4f9c-b71b-2d0a79adac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_activity" ma:index="15"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5b6d702d-39db-4f9c-b71b-2d0a79adac7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5FC0425-A427-4AC5-B83F-9477EDFE43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6d702d-39db-4f9c-b71b-2d0a79adac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E8AE536-8D9D-4D6C-88BA-10DDBDC4031D}">
  <ds:schemaRefs>
    <ds:schemaRef ds:uri="http://purl.org/dc/dcmitype/"/>
    <ds:schemaRef ds:uri="http://www.w3.org/XML/1998/namespace"/>
    <ds:schemaRef ds:uri="http://schemas.microsoft.com/office/2006/documentManagement/types"/>
    <ds:schemaRef ds:uri="http://purl.org/dc/elements/1.1/"/>
    <ds:schemaRef ds:uri="http://schemas.openxmlformats.org/package/2006/metadata/core-properties"/>
    <ds:schemaRef ds:uri="5b6d702d-39db-4f9c-b71b-2d0a79adac72"/>
    <ds:schemaRef ds:uri="http://purl.org/dc/terms/"/>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098A8879-F6FF-46E6-AA53-35E9F59D5F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Template>
  <TotalTime>15888</TotalTime>
  <Words>2609</Words>
  <Application>Microsoft Office PowerPoint</Application>
  <PresentationFormat>Widescreen</PresentationFormat>
  <Paragraphs>273</Paragraphs>
  <Slides>37</Slides>
  <Notes>37</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arial</vt:lpstr>
      <vt:lpstr>Calibri</vt:lpstr>
      <vt:lpstr>Century Gothic</vt:lpstr>
      <vt:lpstr>Wingdings 3</vt:lpstr>
      <vt:lpstr>Ion</vt:lpstr>
      <vt:lpstr>CA 304:  Researching arts organizations &amp; people </vt:lpstr>
      <vt:lpstr>Who is Sylvia and why is she here?</vt:lpstr>
      <vt:lpstr>Why organizational research?</vt:lpstr>
      <vt:lpstr>Workshop outcomes</vt:lpstr>
      <vt:lpstr>If time, can discuss sources about:</vt:lpstr>
      <vt:lpstr>What do you want to know?</vt:lpstr>
      <vt:lpstr>Quality assurance considerations</vt:lpstr>
      <vt:lpstr>How might the content in IG differ from this news article?</vt:lpstr>
      <vt:lpstr>“CORPORATE PERSONHOOD”</vt:lpstr>
      <vt:lpstr>What kind of organization is it?</vt:lpstr>
      <vt:lpstr>Sources for in-depth investigation of org.s</vt:lpstr>
      <vt:lpstr>Organizational web site</vt:lpstr>
      <vt:lpstr>PowerPoint Presentation</vt:lpstr>
      <vt:lpstr>PowerPoint Presentation</vt:lpstr>
      <vt:lpstr>PowerPoint Presentation</vt:lpstr>
      <vt:lpstr>PowerPoint Presentation</vt:lpstr>
      <vt:lpstr>Annual reports</vt:lpstr>
      <vt:lpstr>PowerPoint Presentation</vt:lpstr>
      <vt:lpstr>In the annual report  </vt:lpstr>
      <vt:lpstr>Registered charities</vt:lpstr>
      <vt:lpstr>Kokoro Dance Theatre Society charitable status report</vt:lpstr>
      <vt:lpstr>Press releases and news</vt:lpstr>
      <vt:lpstr>PowerPoint Presentation</vt:lpstr>
      <vt:lpstr>Trade journals</vt:lpstr>
      <vt:lpstr>PowerPoint Presentation</vt:lpstr>
      <vt:lpstr>News sources</vt:lpstr>
      <vt:lpstr>PowerPoint Presentation</vt:lpstr>
      <vt:lpstr>PowerPoint Presentation</vt:lpstr>
      <vt:lpstr>PowerPoint Presentation</vt:lpstr>
      <vt:lpstr>PowerPoint Presentation</vt:lpstr>
      <vt:lpstr>PowerPoint Presentation</vt:lpstr>
      <vt:lpstr>Industry / trade associations</vt:lpstr>
      <vt:lpstr>PowerPoint Presentation</vt:lpstr>
      <vt:lpstr>PowerPoint Presentation</vt:lpstr>
      <vt:lpstr>PowerPoint Presentation</vt:lpstr>
      <vt:lpstr>Select your organization wisely</vt:lpstr>
      <vt:lpstr> </vt:lpstr>
    </vt:vector>
  </TitlesOfParts>
  <Company>Simon Fraser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Sylvia Roberts</dc:creator>
  <cp:lastModifiedBy>Sylvia Roberts</cp:lastModifiedBy>
  <cp:revision>382</cp:revision>
  <cp:lastPrinted>2024-05-15T22:23:59Z</cp:lastPrinted>
  <dcterms:created xsi:type="dcterms:W3CDTF">2016-01-27T21:10:14Z</dcterms:created>
  <dcterms:modified xsi:type="dcterms:W3CDTF">2024-05-16T22:29:08Z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0x010100356061AFFB7E894E8E11F258BE27E375</vt:lpwstr>
  </property>
</Properties>
</file>