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842d8ff25d_7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g1842d8ff25d_7_6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842d8ff25d_7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g1842d8ff25d_7_1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8d6b458c28_1_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18d6b458c28_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842d8ff25d_7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g1842d8ff25d_7_7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842d8ff25d_7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g1842d8ff25d_7_8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842d8ff25d_7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g1842d8ff25d_7_9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842d8ff25d_7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g1842d8ff25d_7_9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842d8ff25d_7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g1842d8ff25d_7_10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8d8bc0a0b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g18d8bc0a0b6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18d6b458c28_2_2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18d6b458c28_2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842d8ff25d_7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g1842d8ff25d_7_1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" type="body"/>
          </p:nvPr>
        </p:nvSpPr>
        <p:spPr>
          <a:xfrm>
            <a:off x="457200" y="132556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5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5" name="Google Shape;65;p1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1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16"/>
          <p:cNvSpPr txBox="1"/>
          <p:nvPr>
            <p:ph idx="12" type="sldNum"/>
          </p:nvPr>
        </p:nvSpPr>
        <p:spPr>
          <a:xfrm>
            <a:off x="5791200" y="41148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7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71" name="Google Shape;71;p17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72" name="Google Shape;72;p1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" name="Google Shape;74;p17"/>
          <p:cNvSpPr txBox="1"/>
          <p:nvPr>
            <p:ph idx="12" type="sldNum"/>
          </p:nvPr>
        </p:nvSpPr>
        <p:spPr>
          <a:xfrm>
            <a:off x="5791200" y="41148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8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8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8" name="Google Shape;78;p18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79" name="Google Shape;79;p18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0" name="Google Shape;80;p18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81" name="Google Shape;81;p1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" name="Google Shape;82;p1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Google Shape;83;p18"/>
          <p:cNvSpPr txBox="1"/>
          <p:nvPr>
            <p:ph idx="12" type="sldNum"/>
          </p:nvPr>
        </p:nvSpPr>
        <p:spPr>
          <a:xfrm>
            <a:off x="5791200" y="41148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9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1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9"/>
          <p:cNvSpPr txBox="1"/>
          <p:nvPr>
            <p:ph idx="12" type="sldNum"/>
          </p:nvPr>
        </p:nvSpPr>
        <p:spPr>
          <a:xfrm>
            <a:off x="5791200" y="41148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" name="Google Shape;91;p2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" name="Google Shape;92;p20"/>
          <p:cNvSpPr txBox="1"/>
          <p:nvPr>
            <p:ph idx="12" type="sldNum"/>
          </p:nvPr>
        </p:nvSpPr>
        <p:spPr>
          <a:xfrm>
            <a:off x="5791200" y="41148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1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21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96" name="Google Shape;96;p21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97" name="Google Shape;97;p2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" name="Google Shape;98;p2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9" name="Google Shape;99;p21"/>
          <p:cNvSpPr txBox="1"/>
          <p:nvPr>
            <p:ph idx="12" type="sldNum"/>
          </p:nvPr>
        </p:nvSpPr>
        <p:spPr>
          <a:xfrm>
            <a:off x="5791200" y="41148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2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22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03" name="Google Shape;103;p22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04" name="Google Shape;104;p2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Google Shape;105;p2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" name="Google Shape;106;p22"/>
          <p:cNvSpPr txBox="1"/>
          <p:nvPr>
            <p:ph idx="12" type="sldNum"/>
          </p:nvPr>
        </p:nvSpPr>
        <p:spPr>
          <a:xfrm>
            <a:off x="5791200" y="41148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3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23"/>
          <p:cNvSpPr txBox="1"/>
          <p:nvPr>
            <p:ph idx="1" type="body"/>
          </p:nvPr>
        </p:nvSpPr>
        <p:spPr>
          <a:xfrm rot="5400000">
            <a:off x="2309019" y="-526257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0" name="Google Shape;110;p2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Google Shape;111;p2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p23"/>
          <p:cNvSpPr txBox="1"/>
          <p:nvPr>
            <p:ph idx="12" type="sldNum"/>
          </p:nvPr>
        </p:nvSpPr>
        <p:spPr>
          <a:xfrm>
            <a:off x="5791200" y="41148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4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24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6" name="Google Shape;116;p2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2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24"/>
          <p:cNvSpPr txBox="1"/>
          <p:nvPr>
            <p:ph idx="12" type="sldNum"/>
          </p:nvPr>
        </p:nvSpPr>
        <p:spPr>
          <a:xfrm>
            <a:off x="5791200" y="41148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1.xml"/><Relationship Id="rId1" Type="http://schemas.openxmlformats.org/officeDocument/2006/relationships/image" Target="../media/image3.png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b="1" i="0" sz="3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457200" y="132556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53" name="Google Shape;53;p1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6218772"/>
            <a:ext cx="9144000" cy="639228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3"/>
          <p:cNvSpPr txBox="1"/>
          <p:nvPr/>
        </p:nvSpPr>
        <p:spPr>
          <a:xfrm>
            <a:off x="6858000" y="63588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i="0" lang="en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8755" y="6365286"/>
            <a:ext cx="2871084" cy="492714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png"/><Relationship Id="rId4" Type="http://schemas.openxmlformats.org/officeDocument/2006/relationships/image" Target="../media/image7.png"/><Relationship Id="rId5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Relationship Id="rId4" Type="http://schemas.openxmlformats.org/officeDocument/2006/relationships/image" Target="../media/image18.png"/><Relationship Id="rId5" Type="http://schemas.openxmlformats.org/officeDocument/2006/relationships/image" Target="../media/image1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Relationship Id="rId4" Type="http://schemas.openxmlformats.org/officeDocument/2006/relationships/image" Target="../media/image9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5"/>
          <p:cNvPicPr preferRelativeResize="0"/>
          <p:nvPr/>
        </p:nvPicPr>
        <p:blipFill rotWithShape="1">
          <a:blip r:embed="rId3">
            <a:alphaModFix/>
          </a:blip>
          <a:srcRect b="11551" l="0" r="54227" t="29301"/>
          <a:stretch/>
        </p:blipFill>
        <p:spPr>
          <a:xfrm>
            <a:off x="-11058" y="550653"/>
            <a:ext cx="9155057" cy="632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5"/>
          <p:cNvPicPr preferRelativeResize="0"/>
          <p:nvPr/>
        </p:nvPicPr>
        <p:blipFill rotWithShape="1">
          <a:blip r:embed="rId4">
            <a:alphaModFix/>
          </a:blip>
          <a:srcRect b="43276" l="65" r="53010" t="24539"/>
          <a:stretch/>
        </p:blipFill>
        <p:spPr>
          <a:xfrm>
            <a:off x="-11058" y="0"/>
            <a:ext cx="9155057" cy="335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5"/>
          <p:cNvSpPr txBox="1"/>
          <p:nvPr/>
        </p:nvSpPr>
        <p:spPr>
          <a:xfrm>
            <a:off x="354825" y="533400"/>
            <a:ext cx="5943600" cy="19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Student-led design and development of GIS labs for teaching Forestry</a:t>
            </a:r>
            <a:endParaRPr b="1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25"/>
          <p:cNvSpPr txBox="1"/>
          <p:nvPr/>
        </p:nvSpPr>
        <p:spPr>
          <a:xfrm>
            <a:off x="354825" y="4140668"/>
            <a:ext cx="6849600" cy="17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Honghong Li,</a:t>
            </a:r>
            <a:r>
              <a:rPr b="0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UBC MGEM student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Han Yan</a:t>
            </a:r>
            <a:r>
              <a:rPr lang="en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UBC BUF student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Marcellus Wang</a:t>
            </a:r>
            <a:r>
              <a:rPr lang="en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UBC BSc Forestry student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Kailey Chelswick</a:t>
            </a:r>
            <a:r>
              <a:rPr lang="en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UBC BSc ES + MM student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An Hoang</a:t>
            </a:r>
            <a:r>
              <a:rPr lang="en" sz="1800">
                <a:solidFill>
                  <a:schemeClr val="lt1"/>
                </a:solidFill>
              </a:rPr>
              <a:t>, UBC BUF student</a:t>
            </a:r>
            <a:endParaRPr sz="1800">
              <a:solidFill>
                <a:schemeClr val="lt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Paul Pickell</a:t>
            </a:r>
            <a:r>
              <a:rPr lang="en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UBC Asst. Prof. Teaching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7" name="Google Shape;127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755" y="6365286"/>
            <a:ext cx="2871084" cy="4927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4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r>
              <a:rPr lang="en"/>
              <a:t>Cloud Computing</a:t>
            </a:r>
            <a:endParaRPr/>
          </a:p>
        </p:txBody>
      </p:sp>
      <p:sp>
        <p:nvSpPr>
          <p:cNvPr id="223" name="Google Shape;223;p34"/>
          <p:cNvSpPr txBox="1"/>
          <p:nvPr>
            <p:ph idx="1" type="body"/>
          </p:nvPr>
        </p:nvSpPr>
        <p:spPr>
          <a:xfrm>
            <a:off x="3924350" y="1143000"/>
            <a:ext cx="5219700" cy="28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000"/>
              <a:buFont typeface="Calibri"/>
              <a:buChar char="•"/>
            </a:pPr>
            <a:r>
              <a:rPr lang="en" sz="2000"/>
              <a:t>Using JavaScript in Google Earth Engine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•"/>
            </a:pPr>
            <a:r>
              <a:rPr lang="en" sz="2000"/>
              <a:t>explain code examples in plain English.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•"/>
            </a:pPr>
            <a:r>
              <a:rPr lang="en" sz="2000"/>
              <a:t>Understand the Google Earth Engine Interface.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•"/>
            </a:pPr>
            <a:r>
              <a:rPr lang="en" sz="2000"/>
              <a:t>Understanding and completing an NDVI analysis 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•"/>
            </a:pPr>
            <a:r>
              <a:rPr lang="en" sz="2000"/>
              <a:t>Use NDVI change maps and be able to describe results</a:t>
            </a:r>
            <a:endParaRPr sz="3800"/>
          </a:p>
        </p:txBody>
      </p:sp>
      <p:sp>
        <p:nvSpPr>
          <p:cNvPr id="224" name="Google Shape;224;p34"/>
          <p:cNvSpPr/>
          <p:nvPr/>
        </p:nvSpPr>
        <p:spPr>
          <a:xfrm>
            <a:off x="3485003" y="3244334"/>
            <a:ext cx="217399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5" name="Google Shape;22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00" y="1143000"/>
            <a:ext cx="3872250" cy="2766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26124" y="3529150"/>
            <a:ext cx="4459776" cy="256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100" y="3985200"/>
            <a:ext cx="4013900" cy="204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5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Cloud Computing</a:t>
            </a:r>
            <a:endParaRPr/>
          </a:p>
        </p:txBody>
      </p:sp>
      <p:sp>
        <p:nvSpPr>
          <p:cNvPr id="233" name="Google Shape;233;p35"/>
          <p:cNvSpPr txBox="1"/>
          <p:nvPr>
            <p:ph idx="1" type="body"/>
          </p:nvPr>
        </p:nvSpPr>
        <p:spPr>
          <a:xfrm>
            <a:off x="396825" y="998250"/>
            <a:ext cx="4469400" cy="261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b="1" lang="en" sz="2600"/>
              <a:t>FOCUS:</a:t>
            </a:r>
            <a:r>
              <a:rPr lang="en" sz="2600"/>
              <a:t> Changing the way we look at “Coding Labs”</a:t>
            </a:r>
            <a:endParaRPr sz="2600"/>
          </a:p>
          <a:p>
            <a:pPr indent="-393700" lvl="0" marL="457200" rtl="0" algn="l">
              <a:spcBef>
                <a:spcPts val="360"/>
              </a:spcBef>
              <a:spcAft>
                <a:spcPts val="0"/>
              </a:spcAft>
              <a:buSzPts val="2600"/>
              <a:buChar char="-"/>
            </a:pPr>
            <a:r>
              <a:rPr lang="en" sz="2600"/>
              <a:t> puts </a:t>
            </a:r>
            <a:r>
              <a:rPr lang="en" sz="2600"/>
              <a:t>emphasis</a:t>
            </a:r>
            <a:r>
              <a:rPr lang="en" sz="2600"/>
              <a:t> on code comprehension and analysis rather than following </a:t>
            </a:r>
            <a:r>
              <a:rPr lang="en" sz="2600"/>
              <a:t>specific</a:t>
            </a:r>
            <a:r>
              <a:rPr lang="en" sz="2600"/>
              <a:t> instructions.</a:t>
            </a:r>
            <a:endParaRPr sz="2600"/>
          </a:p>
        </p:txBody>
      </p:sp>
      <p:sp>
        <p:nvSpPr>
          <p:cNvPr id="234" name="Google Shape;234;p35"/>
          <p:cNvSpPr txBox="1"/>
          <p:nvPr/>
        </p:nvSpPr>
        <p:spPr>
          <a:xfrm>
            <a:off x="4926475" y="3393575"/>
            <a:ext cx="4575900" cy="29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latin typeface="Calibri"/>
                <a:ea typeface="Calibri"/>
                <a:cs typeface="Calibri"/>
                <a:sym typeface="Calibri"/>
              </a:rPr>
              <a:t>DELIVERABLES:</a:t>
            </a:r>
            <a:endParaRPr b="1" sz="2600">
              <a:latin typeface="Calibri"/>
              <a:ea typeface="Calibri"/>
              <a:cs typeface="Calibri"/>
              <a:sym typeface="Calibri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Font typeface="Calibri"/>
              <a:buChar char="-"/>
            </a:pPr>
            <a:r>
              <a:rPr lang="en" sz="2600">
                <a:latin typeface="Calibri"/>
                <a:ea typeface="Calibri"/>
                <a:cs typeface="Calibri"/>
                <a:sym typeface="Calibri"/>
              </a:rPr>
              <a:t>Discussion Post</a:t>
            </a:r>
            <a:endParaRPr sz="2600">
              <a:latin typeface="Calibri"/>
              <a:ea typeface="Calibri"/>
              <a:cs typeface="Calibri"/>
              <a:sym typeface="Calibri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Font typeface="Calibri"/>
              <a:buChar char="-"/>
            </a:pPr>
            <a:r>
              <a:rPr lang="en" sz="2600">
                <a:latin typeface="Calibri"/>
                <a:ea typeface="Calibri"/>
                <a:cs typeface="Calibri"/>
                <a:sym typeface="Calibri"/>
              </a:rPr>
              <a:t>NDVI Maps</a:t>
            </a:r>
            <a:endParaRPr sz="2600">
              <a:latin typeface="Calibri"/>
              <a:ea typeface="Calibri"/>
              <a:cs typeface="Calibri"/>
              <a:sym typeface="Calibri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Font typeface="Calibri"/>
              <a:buChar char="-"/>
            </a:pPr>
            <a:r>
              <a:rPr lang="en" sz="2600">
                <a:latin typeface="Calibri"/>
                <a:ea typeface="Calibri"/>
                <a:cs typeface="Calibri"/>
                <a:sym typeface="Calibri"/>
              </a:rPr>
              <a:t>NDVI Change Maps</a:t>
            </a:r>
            <a:endParaRPr sz="2600">
              <a:latin typeface="Calibri"/>
              <a:ea typeface="Calibri"/>
              <a:cs typeface="Calibri"/>
              <a:sym typeface="Calibri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Font typeface="Calibri"/>
              <a:buChar char="-"/>
            </a:pPr>
            <a:r>
              <a:rPr lang="en" sz="2600">
                <a:latin typeface="Calibri"/>
                <a:ea typeface="Calibri"/>
                <a:cs typeface="Calibri"/>
                <a:sym typeface="Calibri"/>
              </a:rPr>
              <a:t>False Colour Maps</a:t>
            </a:r>
            <a:endParaRPr sz="2600">
              <a:latin typeface="Calibri"/>
              <a:ea typeface="Calibri"/>
              <a:cs typeface="Calibri"/>
              <a:sym typeface="Calibri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Font typeface="Calibri"/>
              <a:buChar char="-"/>
            </a:pPr>
            <a:r>
              <a:rPr lang="en" sz="2600">
                <a:latin typeface="Calibri"/>
                <a:ea typeface="Calibri"/>
                <a:cs typeface="Calibri"/>
                <a:sym typeface="Calibri"/>
              </a:rPr>
              <a:t>Code Interpretation Short Answers</a:t>
            </a:r>
            <a:endParaRPr sz="26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5" name="Google Shape;23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8225" y="998250"/>
            <a:ext cx="3844399" cy="2527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" y="3569700"/>
            <a:ext cx="4469399" cy="26339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6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r>
              <a:rPr lang="en"/>
              <a:t>Motivations</a:t>
            </a:r>
            <a:endParaRPr/>
          </a:p>
        </p:txBody>
      </p:sp>
      <p:sp>
        <p:nvSpPr>
          <p:cNvPr id="133" name="Google Shape;133;p26"/>
          <p:cNvSpPr/>
          <p:nvPr/>
        </p:nvSpPr>
        <p:spPr>
          <a:xfrm>
            <a:off x="3485003" y="3244334"/>
            <a:ext cx="217399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Env. Sci. + MM student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" name="Google Shape;13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975" y="1039127"/>
            <a:ext cx="5338650" cy="375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07775" y="2745900"/>
            <a:ext cx="5983824" cy="3364251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6"/>
          <p:cNvSpPr txBox="1"/>
          <p:nvPr/>
        </p:nvSpPr>
        <p:spPr>
          <a:xfrm>
            <a:off x="105975" y="4794950"/>
            <a:ext cx="591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ESRI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7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r>
              <a:rPr lang="en"/>
              <a:t>Process</a:t>
            </a:r>
            <a:endParaRPr/>
          </a:p>
        </p:txBody>
      </p:sp>
      <p:sp>
        <p:nvSpPr>
          <p:cNvPr id="142" name="Google Shape;142;p27"/>
          <p:cNvSpPr/>
          <p:nvPr/>
        </p:nvSpPr>
        <p:spPr>
          <a:xfrm>
            <a:off x="895450" y="560875"/>
            <a:ext cx="2216400" cy="1143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Recognize students</a:t>
            </a:r>
            <a:r>
              <a:rPr lang="en"/>
              <a:t> as co-creators of knowledge</a:t>
            </a:r>
            <a:endParaRPr/>
          </a:p>
        </p:txBody>
      </p:sp>
      <p:sp>
        <p:nvSpPr>
          <p:cNvPr id="143" name="Google Shape;143;p27"/>
          <p:cNvSpPr/>
          <p:nvPr/>
        </p:nvSpPr>
        <p:spPr>
          <a:xfrm>
            <a:off x="895450" y="1949500"/>
            <a:ext cx="2216400" cy="1143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Write a grant together as co-applicants</a:t>
            </a:r>
            <a:endParaRPr/>
          </a:p>
        </p:txBody>
      </p:sp>
      <p:sp>
        <p:nvSpPr>
          <p:cNvPr id="144" name="Google Shape;144;p27"/>
          <p:cNvSpPr/>
          <p:nvPr/>
        </p:nvSpPr>
        <p:spPr>
          <a:xfrm>
            <a:off x="895450" y="3338125"/>
            <a:ext cx="2216400" cy="1143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Hold </a:t>
            </a:r>
            <a:r>
              <a:rPr lang="en">
                <a:solidFill>
                  <a:schemeClr val="dk1"/>
                </a:solidFill>
              </a:rPr>
              <a:t>“Content Creators” </a:t>
            </a:r>
            <a:r>
              <a:rPr lang="en"/>
              <a:t>competition for students to submit lab ideas </a:t>
            </a:r>
            <a:endParaRPr/>
          </a:p>
        </p:txBody>
      </p:sp>
      <p:sp>
        <p:nvSpPr>
          <p:cNvPr id="145" name="Google Shape;145;p27"/>
          <p:cNvSpPr/>
          <p:nvPr/>
        </p:nvSpPr>
        <p:spPr>
          <a:xfrm>
            <a:off x="895450" y="4726738"/>
            <a:ext cx="2216400" cy="1143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Review submissions and select students to hire</a:t>
            </a:r>
            <a:endParaRPr/>
          </a:p>
        </p:txBody>
      </p:sp>
      <p:pic>
        <p:nvPicPr>
          <p:cNvPr id="146" name="Google Shape;14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1425" y="1028144"/>
            <a:ext cx="4895374" cy="48017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7" name="Google Shape;147;p27"/>
          <p:cNvCxnSpPr>
            <a:stCxn id="142" idx="2"/>
            <a:endCxn id="143" idx="0"/>
          </p:cNvCxnSpPr>
          <p:nvPr/>
        </p:nvCxnSpPr>
        <p:spPr>
          <a:xfrm>
            <a:off x="2003650" y="1703875"/>
            <a:ext cx="0" cy="245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8" name="Google Shape;148;p27"/>
          <p:cNvCxnSpPr>
            <a:stCxn id="143" idx="2"/>
            <a:endCxn id="144" idx="0"/>
          </p:cNvCxnSpPr>
          <p:nvPr/>
        </p:nvCxnSpPr>
        <p:spPr>
          <a:xfrm>
            <a:off x="2003650" y="3092500"/>
            <a:ext cx="0" cy="245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9" name="Google Shape;149;p27"/>
          <p:cNvCxnSpPr>
            <a:stCxn id="144" idx="2"/>
            <a:endCxn id="145" idx="0"/>
          </p:cNvCxnSpPr>
          <p:nvPr/>
        </p:nvCxnSpPr>
        <p:spPr>
          <a:xfrm>
            <a:off x="2003650" y="4481125"/>
            <a:ext cx="0" cy="245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8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r>
              <a:rPr lang="en"/>
              <a:t>Green Equity Lab</a:t>
            </a:r>
            <a:endParaRPr/>
          </a:p>
        </p:txBody>
      </p:sp>
      <p:sp>
        <p:nvSpPr>
          <p:cNvPr id="155" name="Google Shape;155;p28"/>
          <p:cNvSpPr txBox="1"/>
          <p:nvPr>
            <p:ph idx="1" type="body"/>
          </p:nvPr>
        </p:nvSpPr>
        <p:spPr>
          <a:xfrm>
            <a:off x="457200" y="1165950"/>
            <a:ext cx="86424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200">
                <a:solidFill>
                  <a:srgbClr val="2E2E2E"/>
                </a:solidFill>
              </a:rPr>
              <a:t>Urban green equity</a:t>
            </a:r>
            <a:r>
              <a:rPr lang="en" sz="2200">
                <a:solidFill>
                  <a:srgbClr val="2E2E2E"/>
                </a:solidFill>
              </a:rPr>
              <a:t> is broadly defined as fair access to urban forests regardless of differentiating factors, such as</a:t>
            </a:r>
            <a:r>
              <a:rPr b="1" lang="en" sz="2200">
                <a:solidFill>
                  <a:srgbClr val="2E2E2E"/>
                </a:solidFill>
              </a:rPr>
              <a:t> socioeconomic status, racialization, cultural background, or demographics</a:t>
            </a:r>
            <a:r>
              <a:rPr lang="en" sz="2200">
                <a:solidFill>
                  <a:srgbClr val="2E2E2E"/>
                </a:solidFill>
              </a:rPr>
              <a:t> (Nesbitt et al., 2018).</a:t>
            </a:r>
            <a:endParaRPr sz="4200"/>
          </a:p>
        </p:txBody>
      </p:sp>
      <p:sp>
        <p:nvSpPr>
          <p:cNvPr id="156" name="Google Shape;156;p28"/>
          <p:cNvSpPr/>
          <p:nvPr/>
        </p:nvSpPr>
        <p:spPr>
          <a:xfrm>
            <a:off x="3485003" y="3244334"/>
            <a:ext cx="217399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7" name="Google Shape;15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7200" y="3429000"/>
            <a:ext cx="3234600" cy="218692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8"/>
          <p:cNvSpPr txBox="1"/>
          <p:nvPr/>
        </p:nvSpPr>
        <p:spPr>
          <a:xfrm>
            <a:off x="5357200" y="5615925"/>
            <a:ext cx="3717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Figure 1. The boundary of Metro Vancouver Area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28"/>
          <p:cNvSpPr txBox="1"/>
          <p:nvPr/>
        </p:nvSpPr>
        <p:spPr>
          <a:xfrm>
            <a:off x="457200" y="3256450"/>
            <a:ext cx="4711200" cy="25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Calibri"/>
                <a:ea typeface="Calibri"/>
                <a:cs typeface="Calibri"/>
                <a:sym typeface="Calibri"/>
              </a:rPr>
              <a:t>Learning Objectives:</a:t>
            </a:r>
            <a:endParaRPr b="1" sz="21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6223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understand the greenery status in the Metro Vancouver area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622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 open data search and collection skills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622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Get familiar with the Proximity toolset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62230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 analytical findings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9"/>
          <p:cNvSpPr txBox="1"/>
          <p:nvPr>
            <p:ph idx="1" type="body"/>
          </p:nvPr>
        </p:nvSpPr>
        <p:spPr>
          <a:xfrm>
            <a:off x="228600" y="131677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b="1" lang="en" sz="2300"/>
              <a:t>Lab </a:t>
            </a:r>
            <a:r>
              <a:rPr b="1" lang="en" sz="2300"/>
              <a:t>Tasks:</a:t>
            </a:r>
            <a:endParaRPr b="1" sz="23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Finding &amp; Accessing Data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Creating Urban Forest Map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Creating Buffer Zones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Classifying Forest Types</a:t>
            </a:r>
            <a:endParaRPr sz="2100"/>
          </a:p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sp>
        <p:nvSpPr>
          <p:cNvPr id="165" name="Google Shape;165;p29"/>
          <p:cNvSpPr/>
          <p:nvPr/>
        </p:nvSpPr>
        <p:spPr>
          <a:xfrm>
            <a:off x="-637397" y="2028509"/>
            <a:ext cx="2174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29"/>
          <p:cNvSpPr txBox="1"/>
          <p:nvPr>
            <p:ph type="title"/>
          </p:nvPr>
        </p:nvSpPr>
        <p:spPr>
          <a:xfrm>
            <a:off x="6096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r>
              <a:rPr lang="en"/>
              <a:t>Green Equity Lab</a:t>
            </a:r>
            <a:endParaRPr/>
          </a:p>
        </p:txBody>
      </p:sp>
      <p:pic>
        <p:nvPicPr>
          <p:cNvPr id="167" name="Google Shape;16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3550" y="1193475"/>
            <a:ext cx="3957000" cy="2109573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9"/>
          <p:cNvSpPr txBox="1"/>
          <p:nvPr/>
        </p:nvSpPr>
        <p:spPr>
          <a:xfrm>
            <a:off x="4493550" y="3267963"/>
            <a:ext cx="3957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Figure 2. Vancouver Open Data Portal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29"/>
          <p:cNvSpPr txBox="1"/>
          <p:nvPr/>
        </p:nvSpPr>
        <p:spPr>
          <a:xfrm>
            <a:off x="243675" y="3428988"/>
            <a:ext cx="4483500" cy="24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latin typeface="Calibri"/>
                <a:ea typeface="Calibri"/>
                <a:cs typeface="Calibri"/>
                <a:sym typeface="Calibri"/>
              </a:rPr>
              <a:t>Deliverables:</a:t>
            </a:r>
            <a:endParaRPr b="1" sz="2300">
              <a:latin typeface="Calibri"/>
              <a:ea typeface="Calibri"/>
              <a:cs typeface="Calibri"/>
              <a:sym typeface="Calibri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Calibri"/>
              <a:buChar char="●"/>
            </a:pPr>
            <a:r>
              <a:rPr lang="en" sz="2100">
                <a:latin typeface="Calibri"/>
                <a:ea typeface="Calibri"/>
                <a:cs typeface="Calibri"/>
                <a:sym typeface="Calibri"/>
              </a:rPr>
              <a:t>Urban Forests Map</a:t>
            </a:r>
            <a:endParaRPr sz="2100">
              <a:latin typeface="Calibri"/>
              <a:ea typeface="Calibri"/>
              <a:cs typeface="Calibri"/>
              <a:sym typeface="Calibri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Calibri"/>
              <a:buChar char="●"/>
            </a:pPr>
            <a:r>
              <a:rPr lang="en" sz="2100">
                <a:latin typeface="Calibri"/>
                <a:ea typeface="Calibri"/>
                <a:cs typeface="Calibri"/>
                <a:sym typeface="Calibri"/>
              </a:rPr>
              <a:t>Short Paragraph explaining whether you think urban green equity issue exists in the Metro Vancouver </a:t>
            </a:r>
            <a:r>
              <a:rPr lang="en" sz="2100">
                <a:latin typeface="Calibri"/>
                <a:ea typeface="Calibri"/>
                <a:cs typeface="Calibri"/>
                <a:sym typeface="Calibri"/>
              </a:rPr>
              <a:t>area or not based on students’ findings</a:t>
            </a:r>
            <a:endParaRPr sz="2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29"/>
          <p:cNvSpPr txBox="1"/>
          <p:nvPr/>
        </p:nvSpPr>
        <p:spPr>
          <a:xfrm>
            <a:off x="4522875" y="5716925"/>
            <a:ext cx="4697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Figure 3. Example urban forest map at a neighbourhood scale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1" name="Google Shape;17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9276" y="3856450"/>
            <a:ext cx="2327549" cy="189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0"/>
          <p:cNvSpPr txBox="1"/>
          <p:nvPr>
            <p:ph type="title"/>
          </p:nvPr>
        </p:nvSpPr>
        <p:spPr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r>
              <a:rPr lang="en" sz="3000"/>
              <a:t>Visualizing Historical Redlining Legacies</a:t>
            </a:r>
            <a:endParaRPr sz="3000"/>
          </a:p>
        </p:txBody>
      </p:sp>
      <p:sp>
        <p:nvSpPr>
          <p:cNvPr id="177" name="Google Shape;177;p30"/>
          <p:cNvSpPr txBox="1"/>
          <p:nvPr>
            <p:ph idx="1" type="body"/>
          </p:nvPr>
        </p:nvSpPr>
        <p:spPr>
          <a:xfrm>
            <a:off x="457200" y="1219200"/>
            <a:ext cx="8229600" cy="14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b="1" lang="en" sz="2500"/>
              <a:t>Redlining</a:t>
            </a:r>
            <a:r>
              <a:rPr lang="en" sz="2500"/>
              <a:t> emerged as a discriminative classification practice</a:t>
            </a:r>
            <a:endParaRPr sz="2500"/>
          </a:p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" sz="2500"/>
              <a:t>to refuse to provide mortgages, insurance, loans and other</a:t>
            </a:r>
            <a:endParaRPr sz="2500"/>
          </a:p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" sz="2500"/>
              <a:t>financial services to specific </a:t>
            </a:r>
            <a:r>
              <a:rPr b="1" lang="en" sz="2500"/>
              <a:t>racial-discriminated</a:t>
            </a:r>
            <a:r>
              <a:rPr lang="en" sz="2500"/>
              <a:t> customers.</a:t>
            </a:r>
            <a:endParaRPr sz="2500"/>
          </a:p>
        </p:txBody>
      </p:sp>
      <p:pic>
        <p:nvPicPr>
          <p:cNvPr id="178" name="Google Shape;17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775" y="2556575"/>
            <a:ext cx="2790614" cy="3333901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30"/>
          <p:cNvSpPr txBox="1"/>
          <p:nvPr/>
        </p:nvSpPr>
        <p:spPr>
          <a:xfrm>
            <a:off x="3683100" y="2632775"/>
            <a:ext cx="5079900" cy="296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Calibri"/>
                <a:ea typeface="Calibri"/>
                <a:cs typeface="Calibri"/>
                <a:sym typeface="Calibri"/>
              </a:rPr>
              <a:t>Learning Objectives:</a:t>
            </a:r>
            <a:endParaRPr b="1" sz="24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6223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Understand the workflow of ArcGIS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6223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Land cover/use differentiation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6223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Structured Query Language (SQL)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6223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analysis tools (e.g., clip)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6223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Visualize legacies &amp; understand the Luxury Effect.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30"/>
          <p:cNvSpPr txBox="1"/>
          <p:nvPr/>
        </p:nvSpPr>
        <p:spPr>
          <a:xfrm>
            <a:off x="658550" y="5841050"/>
            <a:ext cx="5079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Figure 4. Seattle Redlining Districts Classification in 20th century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1"/>
          <p:cNvSpPr txBox="1"/>
          <p:nvPr>
            <p:ph type="title"/>
          </p:nvPr>
        </p:nvSpPr>
        <p:spPr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r>
              <a:rPr lang="en" sz="3000"/>
              <a:t>Visualizing Historical Redlining Legacies</a:t>
            </a:r>
            <a:endParaRPr sz="3000"/>
          </a:p>
        </p:txBody>
      </p:sp>
      <p:sp>
        <p:nvSpPr>
          <p:cNvPr id="186" name="Google Shape;186;p31"/>
          <p:cNvSpPr/>
          <p:nvPr/>
        </p:nvSpPr>
        <p:spPr>
          <a:xfrm>
            <a:off x="3485003" y="3244334"/>
            <a:ext cx="2174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Env. Sci. + MM student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7" name="Google Shape;18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219200"/>
            <a:ext cx="5187976" cy="2453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58975" y="3144102"/>
            <a:ext cx="5027823" cy="2880524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31"/>
          <p:cNvSpPr txBox="1"/>
          <p:nvPr/>
        </p:nvSpPr>
        <p:spPr>
          <a:xfrm>
            <a:off x="457200" y="4078225"/>
            <a:ext cx="3274500" cy="17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Calibri"/>
                <a:ea typeface="Calibri"/>
                <a:cs typeface="Calibri"/>
                <a:sym typeface="Calibri"/>
              </a:rPr>
              <a:t>Tasks</a:t>
            </a:r>
            <a:r>
              <a:rPr b="1" lang="en" sz="2400">
                <a:latin typeface="Calibri"/>
                <a:ea typeface="Calibri"/>
                <a:cs typeface="Calibri"/>
                <a:sym typeface="Calibri"/>
              </a:rPr>
              <a:t>:</a:t>
            </a:r>
            <a:endParaRPr b="1" sz="24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6223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Canvas Questions List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6223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PDF Maps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6223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Canvas Discussions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31"/>
          <p:cNvSpPr txBox="1"/>
          <p:nvPr/>
        </p:nvSpPr>
        <p:spPr>
          <a:xfrm>
            <a:off x="5659100" y="1066800"/>
            <a:ext cx="3027600" cy="17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Calibri"/>
                <a:ea typeface="Calibri"/>
                <a:cs typeface="Calibri"/>
                <a:sym typeface="Calibri"/>
              </a:rPr>
              <a:t>Abilities</a:t>
            </a:r>
            <a:r>
              <a:rPr b="1" lang="en" sz="2400">
                <a:latin typeface="Calibri"/>
                <a:ea typeface="Calibri"/>
                <a:cs typeface="Calibri"/>
                <a:sym typeface="Calibri"/>
              </a:rPr>
              <a:t>:</a:t>
            </a:r>
            <a:endParaRPr b="1" sz="24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6223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Lecture Knowledge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6223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Critical Thinking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6223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Problem-solving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31"/>
          <p:cNvSpPr txBox="1"/>
          <p:nvPr/>
        </p:nvSpPr>
        <p:spPr>
          <a:xfrm>
            <a:off x="381000" y="3614600"/>
            <a:ext cx="3201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Figure 5. Ideal Classification Example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31"/>
          <p:cNvSpPr txBox="1"/>
          <p:nvPr/>
        </p:nvSpPr>
        <p:spPr>
          <a:xfrm>
            <a:off x="5659100" y="2774800"/>
            <a:ext cx="3201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Figure 6. Processing Map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2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6500">
                <a:solidFill>
                  <a:srgbClr val="FF99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Wildfire</a:t>
            </a:r>
            <a:endParaRPr b="0" sz="6500">
              <a:solidFill>
                <a:srgbClr val="FF99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32"/>
          <p:cNvSpPr txBox="1"/>
          <p:nvPr>
            <p:ph idx="1" type="body"/>
          </p:nvPr>
        </p:nvSpPr>
        <p:spPr>
          <a:xfrm>
            <a:off x="457200" y="1325562"/>
            <a:ext cx="8229600" cy="452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9" name="Google Shape;19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86486"/>
            <a:ext cx="9144000" cy="51389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0" name="Google Shape;200;p32"/>
          <p:cNvGrpSpPr/>
          <p:nvPr/>
        </p:nvGrpSpPr>
        <p:grpSpPr>
          <a:xfrm>
            <a:off x="0" y="938587"/>
            <a:ext cx="7268300" cy="5300025"/>
            <a:chOff x="152400" y="152400"/>
            <a:chExt cx="7268300" cy="5300025"/>
          </a:xfrm>
        </p:grpSpPr>
        <p:pic>
          <p:nvPicPr>
            <p:cNvPr id="201" name="Google Shape;201;p3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52400" y="152400"/>
              <a:ext cx="6298482" cy="53000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2" name="Google Shape;202;p32"/>
            <p:cNvSpPr txBox="1"/>
            <p:nvPr/>
          </p:nvSpPr>
          <p:spPr>
            <a:xfrm>
              <a:off x="4420700" y="720350"/>
              <a:ext cx="3000000" cy="132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50">
                  <a:solidFill>
                    <a:srgbClr val="101214"/>
                  </a:solidFill>
                  <a:highlight>
                    <a:srgbClr val="FFFFFF"/>
                  </a:highlight>
                </a:rPr>
                <a:t>2017</a:t>
              </a:r>
              <a:endParaRPr sz="1850">
                <a:solidFill>
                  <a:srgbClr val="101214"/>
                </a:solidFill>
                <a:highlight>
                  <a:srgbClr val="FFFFFF"/>
                </a:highlight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50">
                <a:solidFill>
                  <a:srgbClr val="101214"/>
                </a:solidFill>
                <a:highlight>
                  <a:srgbClr val="FFFFFF"/>
                </a:highlight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50">
                  <a:solidFill>
                    <a:srgbClr val="313132"/>
                  </a:solidFill>
                  <a:highlight>
                    <a:srgbClr val="FFFFFF"/>
                  </a:highlight>
                </a:rPr>
                <a:t>1.2 million hectares</a:t>
              </a:r>
              <a:r>
                <a:rPr lang="en" sz="1850">
                  <a:solidFill>
                    <a:srgbClr val="101214"/>
                  </a:solidFill>
                  <a:highlight>
                    <a:srgbClr val="FFFFFF"/>
                  </a:highlight>
                </a:rPr>
                <a:t> </a:t>
              </a:r>
              <a:endParaRPr sz="1850">
                <a:solidFill>
                  <a:srgbClr val="101214"/>
                </a:solidFill>
                <a:highlight>
                  <a:srgbClr val="FFFFFF"/>
                </a:highlight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50">
                <a:solidFill>
                  <a:srgbClr val="101214"/>
                </a:solidFill>
                <a:highlight>
                  <a:srgbClr val="FFFFFF"/>
                </a:highlight>
              </a:endParaRPr>
            </a:p>
          </p:txBody>
        </p:sp>
      </p:grpSp>
      <p:grpSp>
        <p:nvGrpSpPr>
          <p:cNvPr id="203" name="Google Shape;203;p32"/>
          <p:cNvGrpSpPr/>
          <p:nvPr/>
        </p:nvGrpSpPr>
        <p:grpSpPr>
          <a:xfrm>
            <a:off x="1453851" y="938600"/>
            <a:ext cx="6972066" cy="5300025"/>
            <a:chOff x="152400" y="152400"/>
            <a:chExt cx="7090477" cy="5300025"/>
          </a:xfrm>
        </p:grpSpPr>
        <p:pic>
          <p:nvPicPr>
            <p:cNvPr id="204" name="Google Shape;204;p3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52400" y="152400"/>
              <a:ext cx="6381391" cy="53000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5" name="Google Shape;205;p32"/>
            <p:cNvSpPr txBox="1"/>
            <p:nvPr/>
          </p:nvSpPr>
          <p:spPr>
            <a:xfrm>
              <a:off x="4421377" y="793770"/>
              <a:ext cx="2821500" cy="189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50">
                  <a:solidFill>
                    <a:srgbClr val="101214"/>
                  </a:solidFill>
                  <a:highlight>
                    <a:srgbClr val="FFFFFF"/>
                  </a:highlight>
                </a:rPr>
                <a:t>2018</a:t>
              </a:r>
              <a:endParaRPr sz="1850">
                <a:solidFill>
                  <a:srgbClr val="101214"/>
                </a:solidFill>
                <a:highlight>
                  <a:srgbClr val="FFFFFF"/>
                </a:highlight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50">
                <a:solidFill>
                  <a:srgbClr val="101214"/>
                </a:solidFill>
                <a:highlight>
                  <a:srgbClr val="FFFFFF"/>
                </a:highlight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50">
                  <a:solidFill>
                    <a:srgbClr val="101214"/>
                  </a:solidFill>
                  <a:highlight>
                    <a:srgbClr val="FFFFFF"/>
                  </a:highlight>
                </a:rPr>
                <a:t>More than 2,000 fires</a:t>
              </a:r>
              <a:endParaRPr sz="1850">
                <a:solidFill>
                  <a:srgbClr val="101214"/>
                </a:solidFill>
                <a:highlight>
                  <a:srgbClr val="FFFFFF"/>
                </a:highlight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50">
                <a:solidFill>
                  <a:srgbClr val="101214"/>
                </a:solidFill>
                <a:highlight>
                  <a:srgbClr val="FFFFFF"/>
                </a:highlight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50">
                  <a:solidFill>
                    <a:srgbClr val="101214"/>
                  </a:solidFill>
                  <a:highlight>
                    <a:srgbClr val="FFFFFF"/>
                  </a:highlight>
                </a:rPr>
                <a:t> </a:t>
              </a:r>
              <a:r>
                <a:rPr lang="en" sz="1850">
                  <a:solidFill>
                    <a:srgbClr val="313132"/>
                  </a:solidFill>
                  <a:highlight>
                    <a:srgbClr val="FFFFFF"/>
                  </a:highlight>
                </a:rPr>
                <a:t>1,354,284</a:t>
              </a:r>
              <a:r>
                <a:rPr lang="en" sz="1850">
                  <a:solidFill>
                    <a:srgbClr val="101214"/>
                  </a:solidFill>
                  <a:highlight>
                    <a:srgbClr val="FFFFFF"/>
                  </a:highlight>
                </a:rPr>
                <a:t> hectares  </a:t>
              </a:r>
              <a:endParaRPr sz="1850">
                <a:solidFill>
                  <a:srgbClr val="101214"/>
                </a:solidFill>
                <a:highlight>
                  <a:srgbClr val="FFFFFF"/>
                </a:highlight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50">
                <a:solidFill>
                  <a:srgbClr val="101214"/>
                </a:solidFill>
                <a:highlight>
                  <a:srgbClr val="FFFFFF"/>
                </a:highlight>
              </a:endParaRPr>
            </a:p>
          </p:txBody>
        </p:sp>
      </p:grpSp>
      <p:grpSp>
        <p:nvGrpSpPr>
          <p:cNvPr id="206" name="Google Shape;206;p32"/>
          <p:cNvGrpSpPr/>
          <p:nvPr/>
        </p:nvGrpSpPr>
        <p:grpSpPr>
          <a:xfrm>
            <a:off x="3075317" y="934701"/>
            <a:ext cx="6512738" cy="5307788"/>
            <a:chOff x="828875" y="128275"/>
            <a:chExt cx="6897625" cy="5671926"/>
          </a:xfrm>
        </p:grpSpPr>
        <p:pic>
          <p:nvPicPr>
            <p:cNvPr id="207" name="Google Shape;207;p32"/>
            <p:cNvPicPr preferRelativeResize="0"/>
            <p:nvPr/>
          </p:nvPicPr>
          <p:blipFill rotWithShape="1">
            <a:blip r:embed="rId6">
              <a:alphaModFix/>
            </a:blip>
            <a:srcRect b="0" l="18677" r="9817" t="6498"/>
            <a:stretch/>
          </p:blipFill>
          <p:spPr>
            <a:xfrm>
              <a:off x="828875" y="128275"/>
              <a:ext cx="6433700" cy="56719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8" name="Google Shape;208;p32"/>
            <p:cNvSpPr txBox="1"/>
            <p:nvPr/>
          </p:nvSpPr>
          <p:spPr>
            <a:xfrm>
              <a:off x="4738200" y="515450"/>
              <a:ext cx="2988300" cy="202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50">
                  <a:solidFill>
                    <a:srgbClr val="101214"/>
                  </a:solidFill>
                  <a:highlight>
                    <a:srgbClr val="FFFFFF"/>
                  </a:highlight>
                </a:rPr>
                <a:t>2021</a:t>
              </a:r>
              <a:endParaRPr sz="1850">
                <a:solidFill>
                  <a:srgbClr val="101214"/>
                </a:solidFill>
                <a:highlight>
                  <a:srgbClr val="FFFFFF"/>
                </a:highlight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50">
                <a:solidFill>
                  <a:srgbClr val="101214"/>
                </a:solidFill>
                <a:highlight>
                  <a:srgbClr val="FFFFFF"/>
                </a:highlight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50">
                  <a:solidFill>
                    <a:srgbClr val="101214"/>
                  </a:solidFill>
                  <a:highlight>
                    <a:srgbClr val="FFFFFF"/>
                  </a:highlight>
                </a:rPr>
                <a:t>More than 1,600 fires</a:t>
              </a:r>
              <a:endParaRPr sz="1850">
                <a:solidFill>
                  <a:srgbClr val="101214"/>
                </a:solidFill>
                <a:highlight>
                  <a:srgbClr val="FFFFFF"/>
                </a:highlight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50">
                <a:solidFill>
                  <a:srgbClr val="101214"/>
                </a:solidFill>
                <a:highlight>
                  <a:srgbClr val="FFFFFF"/>
                </a:highlight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50">
                  <a:solidFill>
                    <a:srgbClr val="101214"/>
                  </a:solidFill>
                  <a:highlight>
                    <a:srgbClr val="FFFFFF"/>
                  </a:highlight>
                </a:rPr>
                <a:t> 869,279 hectares  </a:t>
              </a:r>
              <a:endParaRPr sz="1850">
                <a:solidFill>
                  <a:srgbClr val="101214"/>
                </a:solidFill>
                <a:highlight>
                  <a:srgbClr val="FFFFFF"/>
                </a:highlight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50">
                <a:solidFill>
                  <a:srgbClr val="101214"/>
                </a:solidFill>
                <a:highlight>
                  <a:srgbClr val="FFFFFF"/>
                </a:highlight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3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r>
              <a:rPr lang="en"/>
              <a:t>Learning outcomes and workflow</a:t>
            </a:r>
            <a:endParaRPr/>
          </a:p>
        </p:txBody>
      </p:sp>
      <p:sp>
        <p:nvSpPr>
          <p:cNvPr id="214" name="Google Shape;214;p33"/>
          <p:cNvSpPr txBox="1"/>
          <p:nvPr>
            <p:ph idx="1" type="body"/>
          </p:nvPr>
        </p:nvSpPr>
        <p:spPr>
          <a:xfrm>
            <a:off x="457200" y="1078887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/>
              <a:t>Primary learning outcomes: Students will learn about the frequency of wildfires in BC in recent years and how to search, download, and manage public geospatial data sources.</a:t>
            </a:r>
            <a:endParaRPr sz="2400"/>
          </a:p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sz="2800"/>
          </a:p>
        </p:txBody>
      </p:sp>
      <p:sp>
        <p:nvSpPr>
          <p:cNvPr id="215" name="Google Shape;215;p33"/>
          <p:cNvSpPr/>
          <p:nvPr/>
        </p:nvSpPr>
        <p:spPr>
          <a:xfrm>
            <a:off x="3485003" y="3244334"/>
            <a:ext cx="217399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Env. Sci. + MM student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6" name="Google Shape;21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2540" y="2667499"/>
            <a:ext cx="5201450" cy="3525875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3"/>
          <p:cNvSpPr txBox="1"/>
          <p:nvPr/>
        </p:nvSpPr>
        <p:spPr>
          <a:xfrm>
            <a:off x="0" y="2845463"/>
            <a:ext cx="3957000" cy="29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dk1"/>
                </a:solidFill>
              </a:rPr>
              <a:t>•</a:t>
            </a:r>
            <a:r>
              <a:rPr lang="en" sz="2100">
                <a:solidFill>
                  <a:schemeClr val="dk1"/>
                </a:solidFill>
              </a:rPr>
              <a:t>Design database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dk1"/>
                </a:solidFill>
              </a:rPr>
              <a:t>•</a:t>
            </a:r>
            <a:r>
              <a:rPr lang="en" sz="2100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rocess given vector data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dk1"/>
                </a:solidFill>
              </a:rPr>
              <a:t>•</a:t>
            </a:r>
            <a:r>
              <a:rPr lang="en" sz="2100">
                <a:solidFill>
                  <a:schemeClr val="dk1"/>
                </a:solidFill>
              </a:rPr>
              <a:t>S</a:t>
            </a:r>
            <a:r>
              <a:rPr lang="en" sz="2100">
                <a:solidFill>
                  <a:schemeClr val="dk1"/>
                </a:solidFill>
              </a:rPr>
              <a:t>earch and download data from public data sources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dk1"/>
                </a:solidFill>
              </a:rPr>
              <a:t>•</a:t>
            </a:r>
            <a:r>
              <a:rPr lang="en" sz="2100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rocess downloaded raster data</a:t>
            </a:r>
            <a:endParaRPr sz="2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