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3" r:id="rId6"/>
    <p:sldId id="261" r:id="rId7"/>
    <p:sldId id="267" r:id="rId8"/>
    <p:sldId id="269" r:id="rId9"/>
    <p:sldId id="271" r:id="rId10"/>
    <p:sldId id="260" r:id="rId11"/>
    <p:sldId id="262" r:id="rId12"/>
    <p:sldId id="270" r:id="rId13"/>
    <p:sldId id="265" r:id="rId14"/>
    <p:sldId id="264" r:id="rId15"/>
    <p:sldId id="26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5" autoAdjust="0"/>
    <p:restoredTop sz="87042" autoAdjust="0"/>
  </p:normalViewPr>
  <p:slideViewPr>
    <p:cSldViewPr snapToGrid="0">
      <p:cViewPr varScale="1">
        <p:scale>
          <a:sx n="95" d="100"/>
          <a:sy n="95" d="100"/>
        </p:scale>
        <p:origin x="84" y="49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35C827-668F-4637-970A-69FDA33911C8}" type="datetimeFigureOut">
              <a:rPr lang="en-US" smtClean="0"/>
              <a:t>10/18/2022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7BB228-89CC-4247-A8D4-811633571532}" type="slidenum">
              <a:rPr lang="en-US" smtClean="0"/>
              <a:t>‹#›</a:t>
            </a:fld>
            <a:endParaRPr lang="en-US"/>
          </a:p>
        </p:txBody>
      </p:sp>
    </p:spTree>
    <p:extLst>
      <p:ext uri="{BB962C8B-B14F-4D97-AF65-F5344CB8AC3E}">
        <p14:creationId xmlns:p14="http://schemas.microsoft.com/office/powerpoint/2010/main" val="126306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isnext.com/tag/native-american/items/?start=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roadwayworld.com/off-off-broadway/article/La-MaMa-is-association-with-LAtelier-Thtre-Productions-presents-THE-MAIDS-2017020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nesearch.library.northeastern.edu/primo-explore/fulldisplay?docid=NEU_ALMA21233868060001401&amp;context=L&amp;vid=NU&amp;search_scope=default_scope&amp;tab=default_tab&amp;lang=en_U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onesearch.library.northeastern.edu/primo-explore/fulldisplay?docid=NEU_ALMA51200926800001401&amp;context=L&amp;vid=NU&amp;search_scope=default_scope&amp;tab=default_tab&amp;lang=en_U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urographics.ca/en/1700-14950.aspx?o=1700-1495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7BB228-89CC-4247-A8D4-811633571532}" type="slidenum">
              <a:rPr lang="en-US" smtClean="0"/>
              <a:t>1</a:t>
            </a:fld>
            <a:endParaRPr lang="en-US"/>
          </a:p>
        </p:txBody>
      </p:sp>
    </p:spTree>
    <p:extLst>
      <p:ext uri="{BB962C8B-B14F-4D97-AF65-F5344CB8AC3E}">
        <p14:creationId xmlns:p14="http://schemas.microsoft.com/office/powerpoint/2010/main" val="261910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Eg</a:t>
            </a:r>
            <a:r>
              <a:rPr lang="en-US" dirty="0"/>
              <a:t> “fancy dress” what does this mean? Costume or evening wear?  Ball?  Ballroom, masquerade – look at topic words to see if there’s a standard way to describe what you want</a:t>
            </a:r>
          </a:p>
          <a:p>
            <a:endParaRPr lang="en-US" dirty="0"/>
          </a:p>
        </p:txBody>
      </p:sp>
      <p:sp>
        <p:nvSpPr>
          <p:cNvPr id="4" name="Slide Number Placeholder 3"/>
          <p:cNvSpPr>
            <a:spLocks noGrp="1"/>
          </p:cNvSpPr>
          <p:nvPr>
            <p:ph type="sldNum" sz="quarter" idx="5"/>
          </p:nvPr>
        </p:nvSpPr>
        <p:spPr/>
        <p:txBody>
          <a:bodyPr/>
          <a:lstStyle/>
          <a:p>
            <a:fld id="{4C7BB228-89CC-4247-A8D4-811633571532}" type="slidenum">
              <a:rPr lang="en-US" smtClean="0"/>
              <a:t>10</a:t>
            </a:fld>
            <a:endParaRPr lang="en-US"/>
          </a:p>
        </p:txBody>
      </p:sp>
    </p:spTree>
    <p:extLst>
      <p:ext uri="{BB962C8B-B14F-4D97-AF65-F5344CB8AC3E}">
        <p14:creationId xmlns:p14="http://schemas.microsoft.com/office/powerpoint/2010/main" val="300994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Canadian public domain 50 years after death of creator, end of calendar year</a:t>
            </a:r>
          </a:p>
          <a:p>
            <a:endParaRPr lang="en-US" dirty="0"/>
          </a:p>
          <a:p>
            <a:r>
              <a:rPr lang="en-US" dirty="0"/>
              <a:t>“Photography is not benign” romanticized views of Indigenous peoples by Edward Curtis funded y JP Morgan to document a so-called vanishing race, carried props to enhance photos, not always accurately applied</a:t>
            </a:r>
          </a:p>
          <a:p>
            <a:endParaRPr lang="en-US" dirty="0"/>
          </a:p>
          <a:p>
            <a:r>
              <a:rPr lang="en-US" dirty="0"/>
              <a:t>Everyone knows the photographs of Edward S. Curtis–they are the “iconic” Indian pictures you see in coffee table books, on postcards, even on </a:t>
            </a:r>
            <a:r>
              <a:rPr lang="en-US" dirty="0">
                <a:hlinkClick r:id="rId3"/>
              </a:rPr>
              <a:t>wall hangings at Ikea.</a:t>
            </a:r>
            <a:r>
              <a:rPr lang="en-US" dirty="0"/>
              <a:t> They’re the images people most often associate with Natives: Indians on horses, Indians in headdresses, Indians riding off into the sunset never to be seen again… At the time he was working, Curtis was convinced that the Native population was about to disappear forever, so he took it upon himself to photograph as much of this “vanishing race” as he could. He amassed an amazing body of work, but he definitely had an idea of what he thought “real” Indians looked like. </a:t>
            </a:r>
          </a:p>
          <a:p>
            <a:br>
              <a:rPr lang="en-US" dirty="0"/>
            </a:br>
            <a:r>
              <a:rPr lang="en-US" dirty="0"/>
              <a:t>Walter McClintock selected only camp scenes and traditional dress, despite being surrounded by Blackfeet nation living contemporary life</a:t>
            </a:r>
          </a:p>
          <a:p>
            <a:r>
              <a:rPr lang="en-US" dirty="0"/>
              <a:t> ‘Western photographers often refrained from taking pictures of </a:t>
            </a:r>
            <a:r>
              <a:rPr lang="en-US" dirty="0" err="1"/>
              <a:t>Anishinabeg</a:t>
            </a:r>
            <a:r>
              <a:rPr lang="en-US" dirty="0"/>
              <a:t> in ‘Western’ clothing because these images were not aligned with the salvage paradigm that focused on preserving what was left of authentic ‘native’ cultures.’  ‘Our Pictures Are Good Medicine’ Celeste </a:t>
            </a:r>
            <a:r>
              <a:rPr lang="en-US" dirty="0" err="1"/>
              <a:t>Pedri</a:t>
            </a:r>
            <a:r>
              <a:rPr lang="en-US" dirty="0"/>
              <a:t>-Spade </a:t>
            </a:r>
          </a:p>
          <a:p>
            <a:endParaRPr lang="en-US" dirty="0"/>
          </a:p>
        </p:txBody>
      </p:sp>
      <p:sp>
        <p:nvSpPr>
          <p:cNvPr id="4" name="Slide Number Placeholder 3"/>
          <p:cNvSpPr>
            <a:spLocks noGrp="1"/>
          </p:cNvSpPr>
          <p:nvPr>
            <p:ph type="sldNum" sz="quarter" idx="5"/>
          </p:nvPr>
        </p:nvSpPr>
        <p:spPr/>
        <p:txBody>
          <a:bodyPr/>
          <a:lstStyle/>
          <a:p>
            <a:fld id="{4C7BB228-89CC-4247-A8D4-811633571532}" type="slidenum">
              <a:rPr lang="en-US" smtClean="0"/>
              <a:t>11</a:t>
            </a:fld>
            <a:endParaRPr lang="en-US"/>
          </a:p>
        </p:txBody>
      </p:sp>
    </p:spTree>
    <p:extLst>
      <p:ext uri="{BB962C8B-B14F-4D97-AF65-F5344CB8AC3E}">
        <p14:creationId xmlns:p14="http://schemas.microsoft.com/office/powerpoint/2010/main" val="297423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7BB228-89CC-4247-A8D4-811633571532}" type="slidenum">
              <a:rPr lang="en-US" smtClean="0"/>
              <a:t>12</a:t>
            </a:fld>
            <a:endParaRPr lang="en-US"/>
          </a:p>
        </p:txBody>
      </p:sp>
    </p:spTree>
    <p:extLst>
      <p:ext uri="{BB962C8B-B14F-4D97-AF65-F5344CB8AC3E}">
        <p14:creationId xmlns:p14="http://schemas.microsoft.com/office/powerpoint/2010/main" val="385310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of 3 </a:t>
            </a:r>
            <a:r>
              <a:rPr lang="en-US" dirty="0" err="1"/>
              <a:t>dif</a:t>
            </a:r>
            <a:r>
              <a:rPr lang="en-US" dirty="0"/>
              <a:t> productions of Jean Genet’s The Maids</a:t>
            </a:r>
          </a:p>
          <a:p>
            <a:endParaRPr lang="en-US" dirty="0"/>
          </a:p>
          <a:p>
            <a:r>
              <a:rPr lang="en-US" dirty="0"/>
              <a:t>Bradby, </a:t>
            </a:r>
            <a:r>
              <a:rPr lang="en-US" dirty="0" err="1"/>
              <a:t>Finburgh</a:t>
            </a:r>
            <a:r>
              <a:rPr lang="en-US" dirty="0"/>
              <a:t>, &amp; </a:t>
            </a:r>
            <a:r>
              <a:rPr lang="en-US" dirty="0" err="1"/>
              <a:t>Finburgh</a:t>
            </a:r>
            <a:r>
              <a:rPr lang="en-US" dirty="0"/>
              <a:t>, Clare. (2012). Jean Genet / David Bradby and Clare </a:t>
            </a:r>
            <a:r>
              <a:rPr lang="en-US" dirty="0" err="1"/>
              <a:t>Finburgh</a:t>
            </a:r>
            <a:r>
              <a:rPr lang="en-US" dirty="0"/>
              <a:t>. Routledge.</a:t>
            </a:r>
          </a:p>
          <a:p>
            <a:r>
              <a:rPr lang="en-US" dirty="0"/>
              <a:t>. </a:t>
            </a:r>
          </a:p>
          <a:p>
            <a:r>
              <a:rPr lang="en-US" b="1" dirty="0"/>
              <a:t>Theatre Journal; Baltimore </a:t>
            </a:r>
            <a:r>
              <a:rPr lang="en-US" b="1" dirty="0" err="1"/>
              <a:t>reviw</a:t>
            </a:r>
            <a:r>
              <a:rPr lang="en-US" b="1" dirty="0"/>
              <a:t> of 2018 Chicago IL production</a:t>
            </a:r>
            <a:br>
              <a:rPr lang="en-US" b="1" dirty="0"/>
            </a:br>
            <a:r>
              <a:rPr lang="en-US" b="1" dirty="0"/>
              <a:t>Japanese production 2002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hlinkClick r:id="rId3"/>
              </a:rPr>
              <a:t>La </a:t>
            </a:r>
            <a:r>
              <a:rPr lang="en-US" sz="1200" b="1" i="0" u="none" strike="noStrike" kern="1200" dirty="0" err="1">
                <a:solidFill>
                  <a:schemeClr val="tx1"/>
                </a:solidFill>
                <a:effectLst/>
                <a:latin typeface="+mn-lt"/>
                <a:ea typeface="+mn-ea"/>
                <a:cs typeface="+mn-cs"/>
                <a:hlinkClick r:id="rId3"/>
              </a:rPr>
              <a:t>MaMa</a:t>
            </a:r>
            <a:r>
              <a:rPr lang="en-US" b="1" dirty="0"/>
              <a:t> 2017 NYC</a:t>
            </a:r>
          </a:p>
          <a:p>
            <a:r>
              <a:rPr lang="en-US" b="1" dirty="0"/>
              <a:t>production 2016 touring production opened in Armstrong </a:t>
            </a:r>
            <a:r>
              <a:rPr lang="en-US" b="1" dirty="0" err="1"/>
              <a:t>bc</a:t>
            </a:r>
            <a:r>
              <a:rPr lang="en-US" b="1" dirty="0"/>
              <a:t> 2016</a:t>
            </a:r>
          </a:p>
          <a:p>
            <a:r>
              <a:rPr lang="en-US" b="1" dirty="0"/>
              <a:t>Theatre mania NYC 2012</a:t>
            </a:r>
            <a:endParaRPr lang="en-US" dirty="0"/>
          </a:p>
        </p:txBody>
      </p:sp>
      <p:sp>
        <p:nvSpPr>
          <p:cNvPr id="4" name="Slide Number Placeholder 3"/>
          <p:cNvSpPr>
            <a:spLocks noGrp="1"/>
          </p:cNvSpPr>
          <p:nvPr>
            <p:ph type="sldNum" sz="quarter" idx="5"/>
          </p:nvPr>
        </p:nvSpPr>
        <p:spPr/>
        <p:txBody>
          <a:bodyPr/>
          <a:lstStyle/>
          <a:p>
            <a:fld id="{4C7BB228-89CC-4247-A8D4-811633571532}" type="slidenum">
              <a:rPr lang="en-US" smtClean="0"/>
              <a:t>13</a:t>
            </a:fld>
            <a:endParaRPr lang="en-US"/>
          </a:p>
        </p:txBody>
      </p:sp>
    </p:spTree>
    <p:extLst>
      <p:ext uri="{BB962C8B-B14F-4D97-AF65-F5344CB8AC3E}">
        <p14:creationId xmlns:p14="http://schemas.microsoft.com/office/powerpoint/2010/main" val="61612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“the maids” AND genet AND review</a:t>
            </a:r>
          </a:p>
          <a:p>
            <a:r>
              <a:rPr lang="en-US" dirty="0"/>
              <a:t>Dance and lighting and review</a:t>
            </a:r>
          </a:p>
          <a:p>
            <a:r>
              <a:rPr lang="en-US" dirty="0"/>
              <a:t>QUESTION:  Are reviews of film productions useful???</a:t>
            </a:r>
          </a:p>
        </p:txBody>
      </p:sp>
      <p:sp>
        <p:nvSpPr>
          <p:cNvPr id="4" name="Slide Number Placeholder 3"/>
          <p:cNvSpPr>
            <a:spLocks noGrp="1"/>
          </p:cNvSpPr>
          <p:nvPr>
            <p:ph type="sldNum" sz="quarter" idx="5"/>
          </p:nvPr>
        </p:nvSpPr>
        <p:spPr/>
        <p:txBody>
          <a:bodyPr/>
          <a:lstStyle/>
          <a:p>
            <a:fld id="{4C7BB228-89CC-4247-A8D4-811633571532}" type="slidenum">
              <a:rPr lang="en-US" smtClean="0"/>
              <a:t>14</a:t>
            </a:fld>
            <a:endParaRPr lang="en-US"/>
          </a:p>
        </p:txBody>
      </p:sp>
    </p:spTree>
    <p:extLst>
      <p:ext uri="{BB962C8B-B14F-4D97-AF65-F5344CB8AC3E}">
        <p14:creationId xmlns:p14="http://schemas.microsoft.com/office/powerpoint/2010/main" val="183522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researchers in theatre and drama use the citation style in the </a:t>
            </a:r>
            <a:r>
              <a:rPr lang="en-US" dirty="0">
                <a:hlinkClick r:id="rId3" tooltip="MLA Handbook in library catalog"/>
              </a:rPr>
              <a:t>Modern Language Association (MLA) Style Guide</a:t>
            </a:r>
            <a:r>
              <a:rPr lang="en-US" dirty="0"/>
              <a:t> or the Notes-Bibliography version of the </a:t>
            </a:r>
            <a:r>
              <a:rPr lang="en-US" dirty="0">
                <a:hlinkClick r:id="rId4" tooltip="Chicago Manual of Style in library catalog"/>
              </a:rPr>
              <a:t>Chicago Manual of Style</a:t>
            </a:r>
            <a:r>
              <a:rPr lang="en-US" dirty="0"/>
              <a:t>.</a:t>
            </a:r>
          </a:p>
        </p:txBody>
      </p:sp>
      <p:sp>
        <p:nvSpPr>
          <p:cNvPr id="4" name="Slide Number Placeholder 3"/>
          <p:cNvSpPr>
            <a:spLocks noGrp="1"/>
          </p:cNvSpPr>
          <p:nvPr>
            <p:ph type="sldNum" sz="quarter" idx="5"/>
          </p:nvPr>
        </p:nvSpPr>
        <p:spPr/>
        <p:txBody>
          <a:bodyPr/>
          <a:lstStyle/>
          <a:p>
            <a:fld id="{4C7BB228-89CC-4247-A8D4-811633571532}" type="slidenum">
              <a:rPr lang="en-US" smtClean="0"/>
              <a:t>15</a:t>
            </a:fld>
            <a:endParaRPr lang="en-US"/>
          </a:p>
        </p:txBody>
      </p:sp>
    </p:spTree>
    <p:extLst>
      <p:ext uri="{BB962C8B-B14F-4D97-AF65-F5344CB8AC3E}">
        <p14:creationId xmlns:p14="http://schemas.microsoft.com/office/powerpoint/2010/main" val="44589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7BB228-89CC-4247-A8D4-811633571532}" type="slidenum">
              <a:rPr lang="en-US" smtClean="0"/>
              <a:t>2</a:t>
            </a:fld>
            <a:endParaRPr lang="en-US"/>
          </a:p>
        </p:txBody>
      </p:sp>
    </p:spTree>
    <p:extLst>
      <p:ext uri="{BB962C8B-B14F-4D97-AF65-F5344CB8AC3E}">
        <p14:creationId xmlns:p14="http://schemas.microsoft.com/office/powerpoint/2010/main" val="406770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7BB228-89CC-4247-A8D4-811633571532}" type="slidenum">
              <a:rPr lang="en-US" smtClean="0"/>
              <a:t>3</a:t>
            </a:fld>
            <a:endParaRPr lang="en-US"/>
          </a:p>
        </p:txBody>
      </p:sp>
    </p:spTree>
    <p:extLst>
      <p:ext uri="{BB962C8B-B14F-4D97-AF65-F5344CB8AC3E}">
        <p14:creationId xmlns:p14="http://schemas.microsoft.com/office/powerpoint/2010/main" val="3569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artists have always used light effects in their paintings and photography</a:t>
            </a:r>
            <a:endParaRPr lang="en-US" dirty="0">
              <a:hlinkClick r:id="rId3" tooltip="Wood Floor Planers Giclee by Gustave Caillebotte at Eurographics"/>
            </a:endParaRPr>
          </a:p>
          <a:p>
            <a:pPr defTabSz="931774"/>
            <a:r>
              <a:rPr lang="en-US" u="sng" dirty="0">
                <a:hlinkClick r:id="rId3" tooltip="Wood Floor Planers Giclee by Gustave Caillebotte at Eurographics"/>
              </a:rPr>
              <a:t>Wood Floor Planers Giclee by Gustave Caillebotte</a:t>
            </a:r>
            <a:br>
              <a:rPr lang="en-US" dirty="0">
                <a:hlinkClick r:id="rId3" tooltip="Wood Floor Planers Giclee by Gustave Caillebotte at Eurographics"/>
              </a:rPr>
            </a:br>
            <a:r>
              <a:rPr lang="en-US" dirty="0"/>
              <a:t>How would you look for similar images </a:t>
            </a:r>
          </a:p>
          <a:p>
            <a:r>
              <a:rPr lang="en-US" dirty="0"/>
              <a:t>Topic / time of day / time in history /  emotional dimensions “affect” / people?</a:t>
            </a:r>
          </a:p>
          <a:p>
            <a:r>
              <a:rPr lang="en-US" dirty="0"/>
              <a:t>My husband said homoerotic but he’s an art historian – naked male bodies,, workers in part an excuse to show – sort of a legitimate erotica</a:t>
            </a:r>
          </a:p>
          <a:p>
            <a:r>
              <a:rPr lang="en-US" dirty="0"/>
              <a:t>Other impressionists, the female nude was prominent content</a:t>
            </a:r>
          </a:p>
          <a:p>
            <a:r>
              <a:rPr lang="en-US" dirty="0"/>
              <a:t>Also a matter of class as manual </a:t>
            </a:r>
            <a:r>
              <a:rPr lang="en-US" dirty="0" err="1"/>
              <a:t>labourers</a:t>
            </a:r>
            <a:r>
              <a:rPr lang="en-US" dirty="0"/>
              <a:t> shown in form of classical statuary of antiquity</a:t>
            </a:r>
          </a:p>
          <a:p>
            <a:r>
              <a:rPr lang="en-US" dirty="0"/>
              <a:t>Talk about the light –suggesting differences in material (wood floor in </a:t>
            </a:r>
            <a:r>
              <a:rPr lang="en-US" dirty="0" err="1"/>
              <a:t>dif</a:t>
            </a:r>
            <a:r>
              <a:rPr lang="en-US" dirty="0"/>
              <a:t> stages), comes through window from outside, suggesting the street, daytime, and it’s not strong sunlight because it’s Paris which is frequently cloudy</a:t>
            </a:r>
          </a:p>
        </p:txBody>
      </p:sp>
      <p:sp>
        <p:nvSpPr>
          <p:cNvPr id="4" name="Slide Number Placeholder 3"/>
          <p:cNvSpPr>
            <a:spLocks noGrp="1"/>
          </p:cNvSpPr>
          <p:nvPr>
            <p:ph type="sldNum" sz="quarter" idx="5"/>
          </p:nvPr>
        </p:nvSpPr>
        <p:spPr/>
        <p:txBody>
          <a:bodyPr/>
          <a:lstStyle/>
          <a:p>
            <a:fld id="{4C7BB228-89CC-4247-A8D4-811633571532}" type="slidenum">
              <a:rPr lang="en-US" smtClean="0"/>
              <a:t>4</a:t>
            </a:fld>
            <a:endParaRPr lang="en-US"/>
          </a:p>
        </p:txBody>
      </p:sp>
    </p:spTree>
    <p:extLst>
      <p:ext uri="{BB962C8B-B14F-4D97-AF65-F5344CB8AC3E}">
        <p14:creationId xmlns:p14="http://schemas.microsoft.com/office/powerpoint/2010/main" val="256227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Nighthawks (1942) Edward Hopper – what time is it?  What year is it?  What are these people doing? Thinking? What’s the feeling</a:t>
            </a:r>
          </a:p>
          <a:p>
            <a:pPr defTabSz="931774"/>
            <a:endParaRPr lang="en-US" dirty="0"/>
          </a:p>
          <a:p>
            <a:pPr fontAlgn="base"/>
            <a:r>
              <a:rPr lang="en-US" dirty="0"/>
              <a:t>Art Institute of Chicago “About </a:t>
            </a:r>
            <a:r>
              <a:rPr lang="en-US" i="1" dirty="0"/>
              <a:t>Nighthawks</a:t>
            </a:r>
            <a:r>
              <a:rPr lang="en-US" dirty="0"/>
              <a:t> Edward Hopper recollected, “unconsciously, probably, I was painting the loneliness of a large city.” In an all-night diner, three customers sit at the counter opposite a server, each appear to be lost in thought and disengaged from one another. The composition is tightly organized and spare in details: there is no entrance to the establishment, no debris on the streets. Through harmonious geometric forms and the glow of the diner’s electric lighting, Hopper created a serene, beautiful, yet enigmatic scene. Although inspired by a restaurant Hopper had seen on Greenwich Avenue in New York, the painting is not a realistic transcription of an actual place. As viewers, we are left to wonder about the figures, their relationships, and this imagined world.”</a:t>
            </a:r>
          </a:p>
          <a:p>
            <a:pPr fontAlgn="base"/>
            <a:endParaRPr lang="en-US" dirty="0"/>
          </a:p>
          <a:p>
            <a:r>
              <a:rPr lang="en-US" dirty="0"/>
              <a:t>, Hopper had mastered the suggestive possibilities of narrative clues like these, fragments of plot that offer innuendos of deeper stirrings without revealing their exact nature. The light in the painting is crucial. Take a moment to look at the shape of the lighted areas. The bold geometry of the yellow interior, with its dagger-like point that extends sharply to the left, is focused and precise, adding a tone of edginess to the work. Its shape is roughly mirrored by the light that extends across the street floor. In many respects, Hopper was a painter of light. So many of his works </a:t>
            </a:r>
            <a:r>
              <a:rPr lang="en-US" dirty="0" err="1"/>
              <a:t>utilise</a:t>
            </a:r>
            <a:r>
              <a:rPr lang="en-US" dirty="0"/>
              <a:t> natural sunlight, often shown streaming in through a window or doorway, lighting up faces and casting shadows across walls. In </a:t>
            </a:r>
            <a:r>
              <a:rPr lang="en-US" i="1" dirty="0"/>
              <a:t>Nighthawks</a:t>
            </a:r>
            <a:r>
              <a:rPr lang="en-US" dirty="0"/>
              <a:t> the light is artificial, fluorescent lighting that in the 1940s was still a fairly new invention.</a:t>
            </a:r>
          </a:p>
          <a:p>
            <a:br>
              <a:rPr lang="en-US" dirty="0">
                <a:effectLst/>
              </a:rPr>
            </a:br>
            <a:r>
              <a:rPr lang="en-US" dirty="0"/>
              <a:t>Rodney Graham Coruscating Cinnamon Granules 1996</a:t>
            </a:r>
          </a:p>
          <a:p>
            <a:r>
              <a:rPr lang="en-US" dirty="0"/>
              <a:t>documents sparks that Graham created by sprinkling cinnamon on the surface of an electric cooking element before turning it on in darkness. The artist describes it as “a glittering mini-spectacle that resembles a constellation of stars that appears before one’s eyes after a mild blow to the head.” Graham explains that the “film is intended to be projected in a cinema bearing the dimensions of [his] own modest kitchen.”</a:t>
            </a:r>
          </a:p>
          <a:p>
            <a:r>
              <a:rPr lang="en-US" i="1" dirty="0"/>
              <a:t>Coruscating Cinnamon Granules</a:t>
            </a:r>
            <a:r>
              <a:rPr lang="en-US" dirty="0"/>
              <a:t>, 1996, a work that inserts a domestic space into the gallery—a projection booth whose dimensions correspond to those of Graham’s kitchen—and then expands it to cosmic proportions. A black and white film loop shows an electric hot plate heating up and then cooling while cinnamon is sprinkled onto it. As the spice burns, one can see pricks of scintillation all over the screen, both while the ring’s elliptical spiral is glowing and when it has been switched off, but is still hot. The scale of what one sees is at once clear and ungraspable, its limits indeterminate.</a:t>
            </a:r>
          </a:p>
        </p:txBody>
      </p:sp>
      <p:sp>
        <p:nvSpPr>
          <p:cNvPr id="4" name="Slide Number Placeholder 3"/>
          <p:cNvSpPr>
            <a:spLocks noGrp="1"/>
          </p:cNvSpPr>
          <p:nvPr>
            <p:ph type="sldNum" sz="quarter" idx="5"/>
          </p:nvPr>
        </p:nvSpPr>
        <p:spPr/>
        <p:txBody>
          <a:bodyPr/>
          <a:lstStyle/>
          <a:p>
            <a:fld id="{4C7BB228-89CC-4247-A8D4-811633571532}" type="slidenum">
              <a:rPr lang="en-US" smtClean="0"/>
              <a:t>5</a:t>
            </a:fld>
            <a:endParaRPr lang="en-US"/>
          </a:p>
        </p:txBody>
      </p:sp>
    </p:spTree>
    <p:extLst>
      <p:ext uri="{BB962C8B-B14F-4D97-AF65-F5344CB8AC3E}">
        <p14:creationId xmlns:p14="http://schemas.microsoft.com/office/powerpoint/2010/main" val="259693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Artists have long used light to create mood in their paintings, as well as trying to represent light as it occurs in nature or construction</a:t>
            </a:r>
          </a:p>
          <a:p>
            <a:br>
              <a:rPr lang="en-US" dirty="0"/>
            </a:br>
            <a:r>
              <a:rPr lang="en-US" dirty="0"/>
              <a:t>What are some of the strategies that these artists have used with their light?   Reflection, mirrors, contrast (</a:t>
            </a:r>
            <a:r>
              <a:rPr lang="en-US" dirty="0" err="1"/>
              <a:t>chiarascuro</a:t>
            </a:r>
            <a:r>
              <a:rPr lang="en-US" dirty="0"/>
              <a:t> – highlights, lowlights), intensity / strength, shape, source / direction, combinations of </a:t>
            </a:r>
            <a:r>
              <a:rPr lang="en-US" dirty="0" err="1"/>
              <a:t>colour</a:t>
            </a:r>
            <a:r>
              <a:rPr lang="en-US" dirty="0"/>
              <a:t> (complementary or contrast), hue, value, saturation</a:t>
            </a:r>
          </a:p>
          <a:p>
            <a:endParaRPr lang="en-US" dirty="0"/>
          </a:p>
          <a:p>
            <a:r>
              <a:rPr lang="en-US" dirty="0"/>
              <a:t>Joseph Albers “interaction of </a:t>
            </a:r>
            <a:r>
              <a:rPr lang="en-US" dirty="0" err="1"/>
              <a:t>colour</a:t>
            </a:r>
            <a:r>
              <a:rPr lang="en-US" dirty="0"/>
              <a:t>” theory says that there is “visually energetic reaction” in viewers of 2 contrasting </a:t>
            </a:r>
            <a:r>
              <a:rPr lang="en-US" dirty="0" err="1"/>
              <a:t>colours</a:t>
            </a:r>
            <a:r>
              <a:rPr lang="en-US" dirty="0"/>
              <a:t> with similar intensity causes predictable physiological response in viewers</a:t>
            </a:r>
          </a:p>
          <a:p>
            <a:endParaRPr lang="en-US" dirty="0"/>
          </a:p>
          <a:p>
            <a:r>
              <a:rPr lang="en-US" dirty="0"/>
              <a:t>Psychological effects of light and </a:t>
            </a:r>
            <a:r>
              <a:rPr lang="en-US" dirty="0" err="1"/>
              <a:t>colour</a:t>
            </a:r>
            <a:r>
              <a:rPr lang="en-US" dirty="0"/>
              <a:t>, both through nature (physiology – red/orange is stimulating) and </a:t>
            </a:r>
            <a:r>
              <a:rPr lang="en-US" dirty="0" err="1"/>
              <a:t>nuture</a:t>
            </a:r>
            <a:r>
              <a:rPr lang="en-US" dirty="0"/>
              <a:t> (cultural associations with </a:t>
            </a:r>
            <a:r>
              <a:rPr lang="en-US" dirty="0" err="1"/>
              <a:t>colour</a:t>
            </a:r>
            <a:r>
              <a:rPr lang="en-US" dirty="0"/>
              <a:t>/light)</a:t>
            </a:r>
          </a:p>
          <a:p>
            <a:endParaRPr lang="en-US" dirty="0"/>
          </a:p>
        </p:txBody>
      </p:sp>
      <p:sp>
        <p:nvSpPr>
          <p:cNvPr id="4" name="Slide Number Placeholder 3"/>
          <p:cNvSpPr>
            <a:spLocks noGrp="1"/>
          </p:cNvSpPr>
          <p:nvPr>
            <p:ph type="sldNum" sz="quarter" idx="5"/>
          </p:nvPr>
        </p:nvSpPr>
        <p:spPr/>
        <p:txBody>
          <a:bodyPr/>
          <a:lstStyle/>
          <a:p>
            <a:fld id="{4C7BB228-89CC-4247-A8D4-811633571532}" type="slidenum">
              <a:rPr lang="en-US" smtClean="0"/>
              <a:t>6</a:t>
            </a:fld>
            <a:endParaRPr lang="en-US"/>
          </a:p>
        </p:txBody>
      </p:sp>
    </p:spTree>
    <p:extLst>
      <p:ext uri="{BB962C8B-B14F-4D97-AF65-F5344CB8AC3E}">
        <p14:creationId xmlns:p14="http://schemas.microsoft.com/office/powerpoint/2010/main" val="265299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‘Abbott &amp; Cordova, 7 August 1971’ by Stan Douglas. </a:t>
            </a:r>
          </a:p>
          <a:p>
            <a:r>
              <a:rPr lang="en-US" dirty="0"/>
              <a:t>How would you look for similar images </a:t>
            </a:r>
          </a:p>
          <a:p>
            <a:r>
              <a:rPr lang="en-US" dirty="0"/>
              <a:t>Topic / time of day / time in history /  emotional dimensions “affect” / people?</a:t>
            </a:r>
          </a:p>
          <a:p>
            <a:r>
              <a:rPr lang="en-US" dirty="0"/>
              <a:t>Talk about the light – where does your eye go?</a:t>
            </a:r>
          </a:p>
          <a:p>
            <a:endParaRPr lang="en-US" dirty="0"/>
          </a:p>
          <a:p>
            <a:r>
              <a:rPr lang="en-CA" b="0" i="0" dirty="0">
                <a:solidFill>
                  <a:srgbClr val="232323"/>
                </a:solidFill>
                <a:effectLst/>
                <a:latin typeface="MiaGrotesk-Light"/>
              </a:rPr>
              <a:t>Stan Douglas’s career-long investigation of the history of Vancouver. Douglas chose to commemorate the 1971 Gastown riot  during which a peaceful “smoke-in” against the city’s use of undercover agents and in favor of the legalization of marijuana erupted into a conflict with the police, fueled by anger over the neighborhood’s gentrification. The photograph is the product of exacting historical reconstruction involving an elaborate life-size stage set, lighting, and paid actors. To ensure historical accuracy, he also conducted extensive research, collected archival photographs, and interviewed witnesses and participants</a:t>
            </a:r>
            <a:endParaRPr lang="en-US" dirty="0"/>
          </a:p>
          <a:p>
            <a:endParaRPr lang="en-US" dirty="0"/>
          </a:p>
        </p:txBody>
      </p:sp>
      <p:sp>
        <p:nvSpPr>
          <p:cNvPr id="4" name="Slide Number Placeholder 3"/>
          <p:cNvSpPr>
            <a:spLocks noGrp="1"/>
          </p:cNvSpPr>
          <p:nvPr>
            <p:ph type="sldNum" sz="quarter" idx="5"/>
          </p:nvPr>
        </p:nvSpPr>
        <p:spPr/>
        <p:txBody>
          <a:bodyPr/>
          <a:lstStyle/>
          <a:p>
            <a:fld id="{4C7BB228-89CC-4247-A8D4-811633571532}" type="slidenum">
              <a:rPr lang="en-US" smtClean="0"/>
              <a:t>7</a:t>
            </a:fld>
            <a:endParaRPr lang="en-US"/>
          </a:p>
        </p:txBody>
      </p:sp>
    </p:spTree>
    <p:extLst>
      <p:ext uri="{BB962C8B-B14F-4D97-AF65-F5344CB8AC3E}">
        <p14:creationId xmlns:p14="http://schemas.microsoft.com/office/powerpoint/2010/main" val="241815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Stan Douglas does videos that evoke other times, Helen Lawrence was a theatre work, written by Chris Haddock, presented at the Stanley</a:t>
            </a:r>
          </a:p>
          <a:p>
            <a:r>
              <a:rPr lang="en-US" dirty="0">
                <a:solidFill>
                  <a:schemeClr val="bg1"/>
                </a:solidFill>
              </a:rPr>
              <a:t>Film Noir influence but also incorporating historical content, projecting images of the old Vancouver Hotel found in archival sources, extensive research to get the right look</a:t>
            </a:r>
          </a:p>
          <a:p>
            <a:endParaRPr lang="en-US" dirty="0">
              <a:solidFill>
                <a:schemeClr val="bg1"/>
              </a:solidFill>
            </a:endParaRPr>
          </a:p>
          <a:p>
            <a:r>
              <a:rPr lang="en-US" dirty="0">
                <a:solidFill>
                  <a:schemeClr val="bg1"/>
                </a:solidFill>
              </a:rPr>
              <a:t>Have both Dance and Theatre in Video as examples , YouTube, Vimeo BUT you know how to find these once you’ve identified</a:t>
            </a:r>
          </a:p>
        </p:txBody>
      </p:sp>
      <p:sp>
        <p:nvSpPr>
          <p:cNvPr id="4" name="Slide Number Placeholder 3"/>
          <p:cNvSpPr>
            <a:spLocks noGrp="1"/>
          </p:cNvSpPr>
          <p:nvPr>
            <p:ph type="sldNum" sz="quarter" idx="5"/>
          </p:nvPr>
        </p:nvSpPr>
        <p:spPr/>
        <p:txBody>
          <a:bodyPr/>
          <a:lstStyle/>
          <a:p>
            <a:fld id="{4C7BB228-89CC-4247-A8D4-811633571532}" type="slidenum">
              <a:rPr lang="en-US" smtClean="0"/>
              <a:t>8</a:t>
            </a:fld>
            <a:endParaRPr lang="en-US"/>
          </a:p>
        </p:txBody>
      </p:sp>
    </p:spTree>
    <p:extLst>
      <p:ext uri="{BB962C8B-B14F-4D97-AF65-F5344CB8AC3E}">
        <p14:creationId xmlns:p14="http://schemas.microsoft.com/office/powerpoint/2010/main" val="141734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raft (2004)  “video like electronic water, it’s flowing, electrical currents fluid”  same might be said of light, waves</a:t>
            </a:r>
          </a:p>
        </p:txBody>
      </p:sp>
      <p:sp>
        <p:nvSpPr>
          <p:cNvPr id="4" name="Slide Number Placeholder 3"/>
          <p:cNvSpPr>
            <a:spLocks noGrp="1"/>
          </p:cNvSpPr>
          <p:nvPr>
            <p:ph type="sldNum" sz="quarter" idx="5"/>
          </p:nvPr>
        </p:nvSpPr>
        <p:spPr/>
        <p:txBody>
          <a:bodyPr/>
          <a:lstStyle/>
          <a:p>
            <a:fld id="{4C7BB228-89CC-4247-A8D4-811633571532}" type="slidenum">
              <a:rPr lang="en-US" smtClean="0"/>
              <a:t>9</a:t>
            </a:fld>
            <a:endParaRPr lang="en-US"/>
          </a:p>
        </p:txBody>
      </p:sp>
    </p:spTree>
    <p:extLst>
      <p:ext uri="{BB962C8B-B14F-4D97-AF65-F5344CB8AC3E}">
        <p14:creationId xmlns:p14="http://schemas.microsoft.com/office/powerpoint/2010/main" val="18258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4C90-E53E-44E5-B963-67AE86870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39840C-262A-47E8-A8E8-B56A9AC84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533393-6B01-4863-A0C2-4526717F8274}"/>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5" name="Footer Placeholder 4">
            <a:extLst>
              <a:ext uri="{FF2B5EF4-FFF2-40B4-BE49-F238E27FC236}">
                <a16:creationId xmlns:a16="http://schemas.microsoft.com/office/drawing/2014/main" id="{1CD393B1-8223-4928-B8D9-E4697B88F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DDF6C-18C2-4607-96DC-0225466ADB4F}"/>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306962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EDF9-80DE-4E89-ABDB-0D663A29A1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85496A-9089-40CE-BEA9-D2B1B8A167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D923C-83DF-44A4-82D0-E4EFDA60F594}"/>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5" name="Footer Placeholder 4">
            <a:extLst>
              <a:ext uri="{FF2B5EF4-FFF2-40B4-BE49-F238E27FC236}">
                <a16:creationId xmlns:a16="http://schemas.microsoft.com/office/drawing/2014/main" id="{59EEF710-D18A-4479-8B3B-F7D124C3A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9E5B5-7B70-4858-A821-B54CF18AA584}"/>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363942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A38A97-2C9C-444B-BB9A-197CA05745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E208A-9697-46B8-9E77-1267A02382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4D232-0770-4DD6-ABA9-07EE06A067FF}"/>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5" name="Footer Placeholder 4">
            <a:extLst>
              <a:ext uri="{FF2B5EF4-FFF2-40B4-BE49-F238E27FC236}">
                <a16:creationId xmlns:a16="http://schemas.microsoft.com/office/drawing/2014/main" id="{B288A20B-E0DD-4C30-9ED4-7C0C1667B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D7EDB-36B4-44E0-B77D-7623EAAA65A8}"/>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288408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DB22-564B-424D-A55B-C41DCF4B6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058B0-A009-4426-A652-6F0388BBEF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46DF9-8FF7-4350-AE18-63B1C83F9D22}"/>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5" name="Footer Placeholder 4">
            <a:extLst>
              <a:ext uri="{FF2B5EF4-FFF2-40B4-BE49-F238E27FC236}">
                <a16:creationId xmlns:a16="http://schemas.microsoft.com/office/drawing/2014/main" id="{CAB16EE6-CB12-44FB-8BD4-1B4DB2E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0A8F9-6348-430D-914E-A98D5F856A52}"/>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181720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DD36-1C08-459D-AFE4-F32E25104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97E83-7AB7-44BA-8DF2-CF378E3A9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636F8D-921B-4829-8E3C-05ACCA3EF3B4}"/>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5" name="Footer Placeholder 4">
            <a:extLst>
              <a:ext uri="{FF2B5EF4-FFF2-40B4-BE49-F238E27FC236}">
                <a16:creationId xmlns:a16="http://schemas.microsoft.com/office/drawing/2014/main" id="{9A5D1FDC-570F-45A5-8D67-A9AF78DB0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67ACE-C4A5-4B58-B25F-CFCBD80F05CC}"/>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413677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0B22-4F03-4FE3-B67E-31016AF5E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47E2F-2362-4125-9DE5-A8E5D3F946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D2BF2B-60CE-4A03-892B-895DCEF001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CCC95E-2B48-4C01-B31E-532A05AC32FD}"/>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6" name="Footer Placeholder 5">
            <a:extLst>
              <a:ext uri="{FF2B5EF4-FFF2-40B4-BE49-F238E27FC236}">
                <a16:creationId xmlns:a16="http://schemas.microsoft.com/office/drawing/2014/main" id="{298A1B28-0447-466D-9D74-AA9A2B9B6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951F4-2648-423B-9754-717CF0D1B335}"/>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240441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DAA1-2D4C-4E6A-B2E1-D4EE6905BC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5A1F9F-49E5-4F26-93DA-40B1F2A8F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BB5EA2-EB82-4A8F-A5F2-238DCEEE9B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1FB403-4344-449F-96B5-2A53D7CAB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77BB63-5AAA-4231-ADAB-AA5019E86C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21D0A1-BD60-48C6-B0CF-4CC9B45FFB22}"/>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8" name="Footer Placeholder 7">
            <a:extLst>
              <a:ext uri="{FF2B5EF4-FFF2-40B4-BE49-F238E27FC236}">
                <a16:creationId xmlns:a16="http://schemas.microsoft.com/office/drawing/2014/main" id="{C5D49F07-7A1E-4374-B960-BF5ADCD234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DD785-7B8A-416D-A1B0-91379EDC66D6}"/>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386761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E299-AB0E-4DA5-9081-027CD718E0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6138C8-F888-45F7-99FA-0CCB66E41351}"/>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4" name="Footer Placeholder 3">
            <a:extLst>
              <a:ext uri="{FF2B5EF4-FFF2-40B4-BE49-F238E27FC236}">
                <a16:creationId xmlns:a16="http://schemas.microsoft.com/office/drawing/2014/main" id="{895E4386-4175-43CF-B682-8573368B4D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377903-A0FC-499A-B6E6-7D8B399955D4}"/>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419301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69180-9F68-41ED-A889-388CA3BB0D05}"/>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3" name="Footer Placeholder 2">
            <a:extLst>
              <a:ext uri="{FF2B5EF4-FFF2-40B4-BE49-F238E27FC236}">
                <a16:creationId xmlns:a16="http://schemas.microsoft.com/office/drawing/2014/main" id="{61089D89-593B-4D5F-AE79-0F1FB62A07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0ABFFB-02F5-440E-84B8-C6B4A6059380}"/>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135579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18CC-3D3E-4CE5-99C8-EFAC8ED26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D8C353-BF9B-48E5-83C0-C3484616D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9695D2-859B-45CD-9B11-9DCCA6996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384510-794E-4A24-931B-053DD0C74C2E}"/>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6" name="Footer Placeholder 5">
            <a:extLst>
              <a:ext uri="{FF2B5EF4-FFF2-40B4-BE49-F238E27FC236}">
                <a16:creationId xmlns:a16="http://schemas.microsoft.com/office/drawing/2014/main" id="{C597FCD4-EB0C-4E47-A46B-2C5A71E7B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1635F-6BCC-43EE-8C18-2B21808AC8E8}"/>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69043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173B-C8A7-4F05-9C7A-BCBD12936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0BE038-A083-4A43-9637-848DD7B4B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A08E08-8F88-4DC6-96F9-7C787EC8A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DCA69E-16B6-438A-828F-A0EA93D60BDD}"/>
              </a:ext>
            </a:extLst>
          </p:cNvPr>
          <p:cNvSpPr>
            <a:spLocks noGrp="1"/>
          </p:cNvSpPr>
          <p:nvPr>
            <p:ph type="dt" sz="half" idx="10"/>
          </p:nvPr>
        </p:nvSpPr>
        <p:spPr/>
        <p:txBody>
          <a:bodyPr/>
          <a:lstStyle/>
          <a:p>
            <a:fld id="{4495404A-CEAC-4F47-8E0A-ED996240A803}" type="datetimeFigureOut">
              <a:rPr lang="en-US" smtClean="0"/>
              <a:t>10/18/2022</a:t>
            </a:fld>
            <a:endParaRPr lang="en-US"/>
          </a:p>
        </p:txBody>
      </p:sp>
      <p:sp>
        <p:nvSpPr>
          <p:cNvPr id="6" name="Footer Placeholder 5">
            <a:extLst>
              <a:ext uri="{FF2B5EF4-FFF2-40B4-BE49-F238E27FC236}">
                <a16:creationId xmlns:a16="http://schemas.microsoft.com/office/drawing/2014/main" id="{1EA2E35C-F9E9-4FC2-9400-4DFF61D5B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CD45B-476D-4DE1-8B70-53B6A1A4429B}"/>
              </a:ext>
            </a:extLst>
          </p:cNvPr>
          <p:cNvSpPr>
            <a:spLocks noGrp="1"/>
          </p:cNvSpPr>
          <p:nvPr>
            <p:ph type="sldNum" sz="quarter" idx="12"/>
          </p:nvPr>
        </p:nvSpPr>
        <p:spPr/>
        <p:txBody>
          <a:bodyPr/>
          <a:lstStyle/>
          <a:p>
            <a:fld id="{84A1902C-4DA3-4189-A197-C08EFAEB9450}" type="slidenum">
              <a:rPr lang="en-US" smtClean="0"/>
              <a:t>‹#›</a:t>
            </a:fld>
            <a:endParaRPr lang="en-US"/>
          </a:p>
        </p:txBody>
      </p:sp>
    </p:spTree>
    <p:extLst>
      <p:ext uri="{BB962C8B-B14F-4D97-AF65-F5344CB8AC3E}">
        <p14:creationId xmlns:p14="http://schemas.microsoft.com/office/powerpoint/2010/main" val="153063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D36C9-2EE4-4F0E-B490-3B4DC38E0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BA0008-6042-4E4F-9D79-D0FA283047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811CA-612C-47D0-AFA0-90D04F77C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5404A-CEAC-4F47-8E0A-ED996240A803}" type="datetimeFigureOut">
              <a:rPr lang="en-US" smtClean="0"/>
              <a:t>10/18/2022</a:t>
            </a:fld>
            <a:endParaRPr lang="en-US"/>
          </a:p>
        </p:txBody>
      </p:sp>
      <p:sp>
        <p:nvSpPr>
          <p:cNvPr id="5" name="Footer Placeholder 4">
            <a:extLst>
              <a:ext uri="{FF2B5EF4-FFF2-40B4-BE49-F238E27FC236}">
                <a16:creationId xmlns:a16="http://schemas.microsoft.com/office/drawing/2014/main" id="{790EA423-2CCD-4246-A7C6-AE5822C55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B6FFCA-508C-49D6-AE35-19605FA02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1902C-4DA3-4189-A197-C08EFAEB9450}" type="slidenum">
              <a:rPr lang="en-US" smtClean="0"/>
              <a:t>‹#›</a:t>
            </a:fld>
            <a:endParaRPr lang="en-US"/>
          </a:p>
        </p:txBody>
      </p:sp>
    </p:spTree>
    <p:extLst>
      <p:ext uri="{BB962C8B-B14F-4D97-AF65-F5344CB8AC3E}">
        <p14:creationId xmlns:p14="http://schemas.microsoft.com/office/powerpoint/2010/main" val="104854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oberts@sfu.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fu-primo.hosted.exlibrisgroup.com/permalink/f/1u29dis/TN_cdi_informaworld_taylorfrancisbooks_10_4324_9780429463679_version2" TargetMode="External"/><Relationship Id="rId13" Type="http://schemas.openxmlformats.org/officeDocument/2006/relationships/hyperlink" Target="https://digital.lib.sfu.ca/collection-categories/images-photographs" TargetMode="External"/><Relationship Id="rId3" Type="http://schemas.openxmlformats.org/officeDocument/2006/relationships/hyperlink" Target="https://sfu-primo.hosted.exlibrisgroup.com/primo-explore/search?vid=SFUL&amp;sortby=rank&amp;mode=advanced" TargetMode="External"/><Relationship Id="rId7" Type="http://schemas.openxmlformats.org/officeDocument/2006/relationships/hyperlink" Target="https://sfu-primo.hosted.exlibrisgroup.com/permalink/f/usv8m3/01SFUL_ALMA51285702810003611" TargetMode="External"/><Relationship Id="rId12" Type="http://schemas.openxmlformats.org/officeDocument/2006/relationships/hyperlink" Target="http://collection-online.moa.ubc.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fu-primo.hosted.exlibrisgroup.com/primo-explore/search?query=sub,exact,Water%20--%20Juvenile%20literature,AND&amp;search_scope=default_scope&amp;vid=SFUL&amp;mode=advanced&amp;offset=0" TargetMode="External"/><Relationship Id="rId11" Type="http://schemas.openxmlformats.org/officeDocument/2006/relationships/hyperlink" Target="https://aabc.ca/BC-Historical-Photographs-Online" TargetMode="External"/><Relationship Id="rId5" Type="http://schemas.openxmlformats.org/officeDocument/2006/relationships/hyperlink" Target="https://sfu-primo.hosted.exlibrisgroup.com/permalink/f/usv8m3/01SFUL_ALMA21146886650003611" TargetMode="External"/><Relationship Id="rId10" Type="http://schemas.openxmlformats.org/officeDocument/2006/relationships/hyperlink" Target="https://databases.lib.sfu.ca/browse?contentTypes=Primary+sources" TargetMode="External"/><Relationship Id="rId4" Type="http://schemas.openxmlformats.org/officeDocument/2006/relationships/hyperlink" Target="https://sfu-primo.hosted.exlibrisgroup.com/permalink/f/usv8m3/01SFUL_ALMA51192607710003611" TargetMode="External"/><Relationship Id="rId9" Type="http://schemas.openxmlformats.org/officeDocument/2006/relationships/hyperlink" Target="https://databases.lib.sfu.ca/record/61245145870003610/ARTstor" TargetMode="External"/><Relationship Id="rId14" Type="http://schemas.openxmlformats.org/officeDocument/2006/relationships/hyperlink" Target="http://digitalgallery.nypl.org/nypldigit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hyperlink" Target="https://databases.lib.sfu.ca/record/61245131620003610/Canadian-Newsstream" TargetMode="External"/><Relationship Id="rId13" Type="http://schemas.openxmlformats.org/officeDocument/2006/relationships/hyperlink" Target="https://www.theglobeandmail.com/arts/theatre-and-performance/reviews/" TargetMode="External"/><Relationship Id="rId3" Type="http://schemas.openxmlformats.org/officeDocument/2006/relationships/hyperlink" Target="https://databases.lib.sfu.ca/browse?subjects=Theatre" TargetMode="External"/><Relationship Id="rId7" Type="http://schemas.openxmlformats.org/officeDocument/2006/relationships/hyperlink" Target="https://databases.lib.sfu.ca/browse?contentTypes=News+sources" TargetMode="External"/><Relationship Id="rId12" Type="http://schemas.openxmlformats.org/officeDocument/2006/relationships/hyperlink" Target="https://ew.com/theater/theater-review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fu-primo.hosted.exlibrisgroup.com/permalink/f/15tu09f/01SFUL_ALMA51421540530003611" TargetMode="External"/><Relationship Id="rId11" Type="http://schemas.openxmlformats.org/officeDocument/2006/relationships/hyperlink" Target="https://www.theguardian.com/stage/theatre+tone/reviews" TargetMode="External"/><Relationship Id="rId5" Type="http://schemas.openxmlformats.org/officeDocument/2006/relationships/hyperlink" Target="https://sfu-primo.hosted.exlibrisgroup.com/permalink/f/usv8m3/01SFUL_ALMA21162173100003611" TargetMode="External"/><Relationship Id="rId10" Type="http://schemas.openxmlformats.org/officeDocument/2006/relationships/hyperlink" Target="https://databases.lib.sfu.ca/record/61245149490003610/PressReader" TargetMode="External"/><Relationship Id="rId4" Type="http://schemas.openxmlformats.org/officeDocument/2006/relationships/hyperlink" Target="https://sfu-primo.hosted.exlibrisgroup.com/primo-explore/search?query=sub,exact,%20Drama%20--%20Indexes,AND&amp;search_scope=default_scope&amp;vid=SFUL&amp;mode=advanced&amp;offset=0" TargetMode="External"/><Relationship Id="rId9" Type="http://schemas.openxmlformats.org/officeDocument/2006/relationships/hyperlink" Target="https://databases.lib.sfu.ca/record/61245133250003610/Factiva" TargetMode="External"/><Relationship Id="rId14" Type="http://schemas.openxmlformats.org/officeDocument/2006/relationships/hyperlink" Target="https://www.nytimes.com/spotlight/theater-review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youtu.be/5a3rt3HnsF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lozano-hemmer.com/pulse_room.php" TargetMode="External"/><Relationship Id="rId3" Type="http://schemas.openxmlformats.org/officeDocument/2006/relationships/hyperlink" Target="https://www.alconlighting.com/blog/home/led-innovations-art-top-artists-use-light-medium/" TargetMode="External"/><Relationship Id="rId7" Type="http://schemas.openxmlformats.org/officeDocument/2006/relationships/hyperlink" Target="https://projects.jennyholzer.com/LE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hirshhorn.si.edu/kusama/infinity-rooms/#:~:text=In%20Infinity%20Mirrored%20Room%E2%80%94Aftermath,the%20potential%20of%20the%20afterlife." TargetMode="External"/><Relationship Id="rId11" Type="http://schemas.openxmlformats.org/officeDocument/2006/relationships/hyperlink" Target="https://www.artsy.net/article/artsy-editorial-7-artists-light-radical-ways" TargetMode="External"/><Relationship Id="rId5" Type="http://schemas.openxmlformats.org/officeDocument/2006/relationships/hyperlink" Target="https://web.guggenheim.org/exhibitions/turrell/" TargetMode="External"/><Relationship Id="rId10" Type="http://schemas.openxmlformats.org/officeDocument/2006/relationships/hyperlink" Target="https://youtu.be/1o7GlbVSsoU" TargetMode="External"/><Relationship Id="rId4" Type="http://schemas.openxmlformats.org/officeDocument/2006/relationships/hyperlink" Target="https://www.guggenheim.org/artwork/artist/dan-flavin" TargetMode="External"/><Relationship Id="rId9" Type="http://schemas.openxmlformats.org/officeDocument/2006/relationships/hyperlink" Target="https://www.studioroosegaarde.net/project/waterlich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youtu.be/q_3QK-0LeP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3A95-BB7A-4219-B6BE-3D600467016E}"/>
              </a:ext>
            </a:extLst>
          </p:cNvPr>
          <p:cNvSpPr>
            <a:spLocks noGrp="1"/>
          </p:cNvSpPr>
          <p:nvPr>
            <p:ph type="ctrTitle"/>
          </p:nvPr>
        </p:nvSpPr>
        <p:spPr/>
        <p:txBody>
          <a:bodyPr/>
          <a:lstStyle/>
          <a:p>
            <a:r>
              <a:rPr lang="en-US" dirty="0"/>
              <a:t>CA 374 - Stage Lighting</a:t>
            </a:r>
            <a:br>
              <a:rPr lang="en-US" dirty="0"/>
            </a:br>
            <a:r>
              <a:rPr lang="en-US" sz="4400" dirty="0"/>
              <a:t>Finding images &amp; reviews </a:t>
            </a:r>
            <a:endParaRPr lang="en-US" dirty="0"/>
          </a:p>
        </p:txBody>
      </p:sp>
      <p:sp>
        <p:nvSpPr>
          <p:cNvPr id="3" name="Subtitle 2">
            <a:extLst>
              <a:ext uri="{FF2B5EF4-FFF2-40B4-BE49-F238E27FC236}">
                <a16:creationId xmlns:a16="http://schemas.microsoft.com/office/drawing/2014/main" id="{BA2A604F-0F61-4A20-AEBF-5C12D3EB6832}"/>
              </a:ext>
            </a:extLst>
          </p:cNvPr>
          <p:cNvSpPr>
            <a:spLocks noGrp="1"/>
          </p:cNvSpPr>
          <p:nvPr>
            <p:ph type="subTitle" idx="1"/>
          </p:nvPr>
        </p:nvSpPr>
        <p:spPr/>
        <p:txBody>
          <a:bodyPr>
            <a:normAutofit lnSpcReduction="10000"/>
          </a:bodyPr>
          <a:lstStyle/>
          <a:p>
            <a:endParaRPr lang="en-US" dirty="0"/>
          </a:p>
          <a:p>
            <a:endParaRPr lang="en-US" dirty="0"/>
          </a:p>
          <a:p>
            <a:r>
              <a:rPr lang="en-US" dirty="0"/>
              <a:t>Sylvia Roberts, Contemporary Arts Librarian</a:t>
            </a:r>
            <a:br>
              <a:rPr lang="en-US" dirty="0"/>
            </a:br>
            <a:r>
              <a:rPr lang="en-US" dirty="0">
                <a:hlinkClick r:id="rId3"/>
              </a:rPr>
              <a:t>sroberts@sfu.ca</a:t>
            </a:r>
            <a:r>
              <a:rPr lang="en-US" dirty="0"/>
              <a:t>  778-662-3681</a:t>
            </a:r>
          </a:p>
        </p:txBody>
      </p:sp>
    </p:spTree>
    <p:extLst>
      <p:ext uri="{BB962C8B-B14F-4D97-AF65-F5344CB8AC3E}">
        <p14:creationId xmlns:p14="http://schemas.microsoft.com/office/powerpoint/2010/main" val="264570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1FBA-8304-4523-9281-159F29B9B88C}"/>
              </a:ext>
            </a:extLst>
          </p:cNvPr>
          <p:cNvSpPr>
            <a:spLocks noGrp="1"/>
          </p:cNvSpPr>
          <p:nvPr>
            <p:ph type="title"/>
          </p:nvPr>
        </p:nvSpPr>
        <p:spPr/>
        <p:txBody>
          <a:bodyPr/>
          <a:lstStyle/>
          <a:p>
            <a:r>
              <a:rPr lang="en-US" dirty="0"/>
              <a:t>Sources of images</a:t>
            </a:r>
          </a:p>
        </p:txBody>
      </p:sp>
      <p:sp>
        <p:nvSpPr>
          <p:cNvPr id="3" name="Content Placeholder 2">
            <a:extLst>
              <a:ext uri="{FF2B5EF4-FFF2-40B4-BE49-F238E27FC236}">
                <a16:creationId xmlns:a16="http://schemas.microsoft.com/office/drawing/2014/main" id="{7DF45CE3-0307-45DA-B2AC-72A11638DD55}"/>
              </a:ext>
            </a:extLst>
          </p:cNvPr>
          <p:cNvSpPr>
            <a:spLocks noGrp="1"/>
          </p:cNvSpPr>
          <p:nvPr>
            <p:ph idx="1"/>
          </p:nvPr>
        </p:nvSpPr>
        <p:spPr/>
        <p:txBody>
          <a:bodyPr>
            <a:normAutofit fontScale="85000" lnSpcReduction="20000"/>
          </a:bodyPr>
          <a:lstStyle/>
          <a:p>
            <a:r>
              <a:rPr lang="en-US" dirty="0"/>
              <a:t>SFU books &amp; articles</a:t>
            </a:r>
          </a:p>
          <a:p>
            <a:pPr lvl="1"/>
            <a:r>
              <a:rPr lang="en-US" dirty="0"/>
              <a:t>By topic:  </a:t>
            </a:r>
            <a:r>
              <a:rPr lang="en-US" dirty="0">
                <a:hlinkClick r:id="rId3"/>
              </a:rPr>
              <a:t>advanced catalogue search</a:t>
            </a:r>
            <a:r>
              <a:rPr lang="en-US" dirty="0"/>
              <a:t>, “illustrations” in description / format</a:t>
            </a:r>
          </a:p>
          <a:p>
            <a:pPr lvl="1"/>
            <a:r>
              <a:rPr lang="en-US" dirty="0"/>
              <a:t>By subject:  “</a:t>
            </a:r>
            <a:r>
              <a:rPr lang="en-US" dirty="0">
                <a:hlinkClick r:id="rId4"/>
              </a:rPr>
              <a:t>in art</a:t>
            </a:r>
            <a:r>
              <a:rPr lang="en-US" dirty="0"/>
              <a:t>”, “</a:t>
            </a:r>
            <a:r>
              <a:rPr lang="en-US" dirty="0">
                <a:hlinkClick r:id="rId5"/>
              </a:rPr>
              <a:t>pictorial works</a:t>
            </a:r>
            <a:r>
              <a:rPr lang="en-US" dirty="0"/>
              <a:t>”, “</a:t>
            </a:r>
            <a:r>
              <a:rPr lang="en-US" dirty="0">
                <a:hlinkClick r:id="rId6"/>
              </a:rPr>
              <a:t>juvenile literature</a:t>
            </a:r>
            <a:r>
              <a:rPr lang="en-US" dirty="0"/>
              <a:t>”, “</a:t>
            </a:r>
            <a:r>
              <a:rPr lang="en-US" dirty="0">
                <a:hlinkClick r:id="rId7"/>
              </a:rPr>
              <a:t>social life and customs</a:t>
            </a:r>
            <a:r>
              <a:rPr lang="en-US" dirty="0"/>
              <a:t>”, “popular culture”</a:t>
            </a:r>
          </a:p>
          <a:p>
            <a:pPr lvl="1"/>
            <a:r>
              <a:rPr lang="en-US" dirty="0"/>
              <a:t>“illustrated history” </a:t>
            </a:r>
            <a:r>
              <a:rPr lang="en-US" dirty="0">
                <a:hlinkClick r:id="rId8"/>
              </a:rPr>
              <a:t>example</a:t>
            </a:r>
            <a:r>
              <a:rPr lang="en-US" dirty="0"/>
              <a:t> – use back of the book index to find specifics</a:t>
            </a:r>
            <a:br>
              <a:rPr lang="en-US" dirty="0"/>
            </a:br>
            <a:endParaRPr lang="en-US" dirty="0"/>
          </a:p>
          <a:p>
            <a:r>
              <a:rPr lang="en-US" dirty="0"/>
              <a:t>SFU Library databases with images</a:t>
            </a:r>
          </a:p>
          <a:p>
            <a:pPr lvl="1"/>
            <a:r>
              <a:rPr lang="en-US" dirty="0" err="1">
                <a:hlinkClick r:id="rId9"/>
              </a:rPr>
              <a:t>ARTstor</a:t>
            </a:r>
            <a:endParaRPr lang="en-US" dirty="0"/>
          </a:p>
          <a:p>
            <a:pPr lvl="1"/>
            <a:r>
              <a:rPr lang="en-US" dirty="0">
                <a:hlinkClick r:id="rId10"/>
              </a:rPr>
              <a:t>Primary sources</a:t>
            </a:r>
            <a:br>
              <a:rPr lang="en-US" dirty="0"/>
            </a:br>
            <a:endParaRPr lang="en-US" dirty="0"/>
          </a:p>
          <a:p>
            <a:r>
              <a:rPr lang="en-US" dirty="0"/>
              <a:t>Open digital image collection, examples:</a:t>
            </a:r>
          </a:p>
          <a:p>
            <a:pPr lvl="1"/>
            <a:r>
              <a:rPr lang="en-US" dirty="0"/>
              <a:t>Digital collections in archives e.g. </a:t>
            </a:r>
            <a:r>
              <a:rPr lang="en-US" dirty="0">
                <a:hlinkClick r:id="rId11"/>
              </a:rPr>
              <a:t>BC Historical Collections Online</a:t>
            </a:r>
            <a:r>
              <a:rPr lang="en-US" dirty="0"/>
              <a:t> directory</a:t>
            </a:r>
          </a:p>
          <a:p>
            <a:pPr lvl="1"/>
            <a:r>
              <a:rPr lang="en-US" dirty="0"/>
              <a:t>Museums e.g. UBC Museum of Anthropology </a:t>
            </a:r>
            <a:r>
              <a:rPr lang="en-US" dirty="0">
                <a:hlinkClick r:id="rId12"/>
              </a:rPr>
              <a:t>collections online</a:t>
            </a:r>
            <a:endParaRPr lang="en-US" dirty="0"/>
          </a:p>
          <a:p>
            <a:pPr lvl="1"/>
            <a:r>
              <a:rPr lang="en-US" dirty="0"/>
              <a:t>SFU digitized collections: </a:t>
            </a:r>
            <a:r>
              <a:rPr lang="en-US" dirty="0">
                <a:hlinkClick r:id="rId13"/>
              </a:rPr>
              <a:t>Images and photographs</a:t>
            </a:r>
            <a:endParaRPr lang="en-US" dirty="0"/>
          </a:p>
          <a:p>
            <a:pPr lvl="1"/>
            <a:r>
              <a:rPr lang="en-US" dirty="0"/>
              <a:t> </a:t>
            </a:r>
            <a:r>
              <a:rPr lang="en-US" dirty="0">
                <a:hlinkClick r:id="rId14"/>
              </a:rPr>
              <a:t>NYPL Digital Gallery</a:t>
            </a:r>
            <a:r>
              <a:rPr lang="en-US" dirty="0"/>
              <a:t> </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367113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4BFD-1D0A-464C-9361-CC8BF8E546CF}"/>
              </a:ext>
            </a:extLst>
          </p:cNvPr>
          <p:cNvSpPr>
            <a:spLocks noGrp="1"/>
          </p:cNvSpPr>
          <p:nvPr>
            <p:ph type="title"/>
          </p:nvPr>
        </p:nvSpPr>
        <p:spPr/>
        <p:txBody>
          <a:bodyPr/>
          <a:lstStyle/>
          <a:p>
            <a:r>
              <a:rPr lang="en-US" dirty="0"/>
              <a:t>Considerations when using images</a:t>
            </a:r>
          </a:p>
        </p:txBody>
      </p:sp>
      <p:sp>
        <p:nvSpPr>
          <p:cNvPr id="3" name="Content Placeholder 2">
            <a:extLst>
              <a:ext uri="{FF2B5EF4-FFF2-40B4-BE49-F238E27FC236}">
                <a16:creationId xmlns:a16="http://schemas.microsoft.com/office/drawing/2014/main" id="{944F034C-13A4-4463-B335-E20CDD9152B7}"/>
              </a:ext>
            </a:extLst>
          </p:cNvPr>
          <p:cNvSpPr>
            <a:spLocks noGrp="1"/>
          </p:cNvSpPr>
          <p:nvPr>
            <p:ph sz="half" idx="1"/>
          </p:nvPr>
        </p:nvSpPr>
        <p:spPr>
          <a:xfrm>
            <a:off x="838200" y="1825625"/>
            <a:ext cx="8134978" cy="4351338"/>
          </a:xfrm>
        </p:spPr>
        <p:txBody>
          <a:bodyPr>
            <a:normAutofit/>
          </a:bodyPr>
          <a:lstStyle/>
          <a:p>
            <a:r>
              <a:rPr lang="en-US" dirty="0"/>
              <a:t>Inspiration versus reproduction</a:t>
            </a:r>
          </a:p>
          <a:p>
            <a:pPr lvl="1"/>
            <a:r>
              <a:rPr lang="en-US" dirty="0"/>
              <a:t>Fair dealing provision of Canada’s Copyright Act for school projects</a:t>
            </a:r>
          </a:p>
          <a:p>
            <a:pPr lvl="1"/>
            <a:r>
              <a:rPr lang="en-US" dirty="0"/>
              <a:t>Creative commons licenses</a:t>
            </a:r>
          </a:p>
          <a:p>
            <a:pPr lvl="1"/>
            <a:r>
              <a:rPr lang="en-US" dirty="0"/>
              <a:t>Public Domain</a:t>
            </a:r>
          </a:p>
          <a:p>
            <a:pPr lvl="1"/>
            <a:r>
              <a:rPr lang="en-US" dirty="0"/>
              <a:t>Otherwise require permission from the copyright holder</a:t>
            </a:r>
          </a:p>
          <a:p>
            <a:pPr lvl="1"/>
            <a:endParaRPr lang="en-US" dirty="0"/>
          </a:p>
          <a:p>
            <a:r>
              <a:rPr lang="en-US" dirty="0"/>
              <a:t>Representation</a:t>
            </a:r>
          </a:p>
          <a:p>
            <a:pPr lvl="1"/>
            <a:r>
              <a:rPr lang="en-US" dirty="0"/>
              <a:t>Consider what is missing, selected, altered</a:t>
            </a:r>
          </a:p>
          <a:p>
            <a:pPr lvl="1"/>
            <a:r>
              <a:rPr lang="en-US" dirty="0"/>
              <a:t>Verify assumptions through research</a:t>
            </a:r>
          </a:p>
        </p:txBody>
      </p:sp>
      <p:pic>
        <p:nvPicPr>
          <p:cNvPr id="5" name="Content Placeholder 4">
            <a:extLst>
              <a:ext uri="{FF2B5EF4-FFF2-40B4-BE49-F238E27FC236}">
                <a16:creationId xmlns:a16="http://schemas.microsoft.com/office/drawing/2014/main" id="{8D3196B1-E0AC-4C7C-A4E1-F916562AEF06}"/>
              </a:ext>
            </a:extLst>
          </p:cNvPr>
          <p:cNvPicPr>
            <a:picLocks noGrp="1" noChangeAspect="1"/>
          </p:cNvPicPr>
          <p:nvPr>
            <p:ph sz="half" idx="2"/>
          </p:nvPr>
        </p:nvPicPr>
        <p:blipFill>
          <a:blip r:embed="rId3"/>
          <a:stretch>
            <a:fillRect/>
          </a:stretch>
        </p:blipFill>
        <p:spPr>
          <a:xfrm>
            <a:off x="9105923" y="1441223"/>
            <a:ext cx="2419536" cy="4735740"/>
          </a:xfrm>
          <a:prstGeom prst="rect">
            <a:avLst/>
          </a:prstGeom>
        </p:spPr>
      </p:pic>
    </p:spTree>
    <p:extLst>
      <p:ext uri="{BB962C8B-B14F-4D97-AF65-F5344CB8AC3E}">
        <p14:creationId xmlns:p14="http://schemas.microsoft.com/office/powerpoint/2010/main" val="205905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666B-F7B6-85FD-8033-963888A013DD}"/>
              </a:ext>
            </a:extLst>
          </p:cNvPr>
          <p:cNvSpPr>
            <a:spLocks noGrp="1"/>
          </p:cNvSpPr>
          <p:nvPr>
            <p:ph type="title"/>
          </p:nvPr>
        </p:nvSpPr>
        <p:spPr/>
        <p:txBody>
          <a:bodyPr/>
          <a:lstStyle/>
          <a:p>
            <a:r>
              <a:rPr lang="en-US" dirty="0"/>
              <a:t> Finding support from experts</a:t>
            </a:r>
          </a:p>
        </p:txBody>
      </p:sp>
      <p:sp>
        <p:nvSpPr>
          <p:cNvPr id="3" name="Content Placeholder 2">
            <a:extLst>
              <a:ext uri="{FF2B5EF4-FFF2-40B4-BE49-F238E27FC236}">
                <a16:creationId xmlns:a16="http://schemas.microsoft.com/office/drawing/2014/main" id="{5C457CB6-5F4D-4D46-EA12-CFB580DB1FAF}"/>
              </a:ext>
            </a:extLst>
          </p:cNvPr>
          <p:cNvSpPr>
            <a:spLocks noGrp="1"/>
          </p:cNvSpPr>
          <p:nvPr>
            <p:ph idx="1"/>
          </p:nvPr>
        </p:nvSpPr>
        <p:spPr/>
        <p:txBody>
          <a:bodyPr/>
          <a:lstStyle/>
          <a:p>
            <a:r>
              <a:rPr lang="en-US" dirty="0"/>
              <a:t>Library catalogue finds 95% of information resources in all disciplines, based on words in the description</a:t>
            </a:r>
          </a:p>
          <a:p>
            <a:r>
              <a:rPr lang="en-US" dirty="0"/>
              <a:t>Library databases focus on the published research of a discipline, providing records that describe each article’s finding information (authors, title, journal) and what it is about (topic words, abstract)</a:t>
            </a:r>
          </a:p>
          <a:p>
            <a:r>
              <a:rPr lang="en-US" dirty="0"/>
              <a:t>Arts databases include research articles, reviews of performances, discussions of trends, images, sounds and videos</a:t>
            </a:r>
          </a:p>
          <a:p>
            <a:endParaRPr lang="en-US" dirty="0"/>
          </a:p>
          <a:p>
            <a:r>
              <a:rPr lang="en-US" dirty="0"/>
              <a:t>Let’s try a search  for an artist that focuses on light as a medium</a:t>
            </a:r>
          </a:p>
          <a:p>
            <a:pPr marL="0" indent="0">
              <a:buNone/>
            </a:pPr>
            <a:endParaRPr lang="en-US" dirty="0"/>
          </a:p>
        </p:txBody>
      </p:sp>
    </p:spTree>
    <p:extLst>
      <p:ext uri="{BB962C8B-B14F-4D97-AF65-F5344CB8AC3E}">
        <p14:creationId xmlns:p14="http://schemas.microsoft.com/office/powerpoint/2010/main" val="19630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127339-6CE7-4D42-9837-631637DA54E2}"/>
              </a:ext>
            </a:extLst>
          </p:cNvPr>
          <p:cNvPicPr>
            <a:picLocks noChangeAspect="1"/>
          </p:cNvPicPr>
          <p:nvPr/>
        </p:nvPicPr>
        <p:blipFill>
          <a:blip r:embed="rId3"/>
          <a:stretch>
            <a:fillRect/>
          </a:stretch>
        </p:blipFill>
        <p:spPr>
          <a:xfrm>
            <a:off x="266700" y="0"/>
            <a:ext cx="4457700" cy="6648450"/>
          </a:xfrm>
          <a:prstGeom prst="rect">
            <a:avLst/>
          </a:prstGeom>
        </p:spPr>
      </p:pic>
      <p:pic>
        <p:nvPicPr>
          <p:cNvPr id="6" name="Picture 5">
            <a:extLst>
              <a:ext uri="{FF2B5EF4-FFF2-40B4-BE49-F238E27FC236}">
                <a16:creationId xmlns:a16="http://schemas.microsoft.com/office/drawing/2014/main" id="{781E2CD8-AF7B-4A77-BEA2-FA269D1CF300}"/>
              </a:ext>
            </a:extLst>
          </p:cNvPr>
          <p:cNvPicPr>
            <a:picLocks noChangeAspect="1"/>
          </p:cNvPicPr>
          <p:nvPr/>
        </p:nvPicPr>
        <p:blipFill>
          <a:blip r:embed="rId4"/>
          <a:stretch>
            <a:fillRect/>
          </a:stretch>
        </p:blipFill>
        <p:spPr>
          <a:xfrm>
            <a:off x="4483769" y="0"/>
            <a:ext cx="5169856" cy="3712786"/>
          </a:xfrm>
          <a:prstGeom prst="rect">
            <a:avLst/>
          </a:prstGeom>
        </p:spPr>
      </p:pic>
      <p:pic>
        <p:nvPicPr>
          <p:cNvPr id="8" name="Picture 7">
            <a:extLst>
              <a:ext uri="{FF2B5EF4-FFF2-40B4-BE49-F238E27FC236}">
                <a16:creationId xmlns:a16="http://schemas.microsoft.com/office/drawing/2014/main" id="{5BE5BF85-928B-42E6-BB6F-8ACB6CF24B48}"/>
              </a:ext>
            </a:extLst>
          </p:cNvPr>
          <p:cNvPicPr>
            <a:picLocks noChangeAspect="1"/>
          </p:cNvPicPr>
          <p:nvPr/>
        </p:nvPicPr>
        <p:blipFill>
          <a:blip r:embed="rId5"/>
          <a:stretch>
            <a:fillRect/>
          </a:stretch>
        </p:blipFill>
        <p:spPr>
          <a:xfrm>
            <a:off x="4686381" y="3616534"/>
            <a:ext cx="4457700" cy="2834640"/>
          </a:xfrm>
          <a:prstGeom prst="rect">
            <a:avLst/>
          </a:prstGeom>
        </p:spPr>
      </p:pic>
      <p:pic>
        <p:nvPicPr>
          <p:cNvPr id="9" name="Picture 8">
            <a:extLst>
              <a:ext uri="{FF2B5EF4-FFF2-40B4-BE49-F238E27FC236}">
                <a16:creationId xmlns:a16="http://schemas.microsoft.com/office/drawing/2014/main" id="{AA9AEC93-C2FA-470E-AA4F-D671AB0F89A6}"/>
              </a:ext>
            </a:extLst>
          </p:cNvPr>
          <p:cNvPicPr>
            <a:picLocks noChangeAspect="1"/>
          </p:cNvPicPr>
          <p:nvPr/>
        </p:nvPicPr>
        <p:blipFill>
          <a:blip r:embed="rId6"/>
          <a:stretch>
            <a:fillRect/>
          </a:stretch>
        </p:blipFill>
        <p:spPr>
          <a:xfrm>
            <a:off x="9810750" y="571500"/>
            <a:ext cx="1600200" cy="2857500"/>
          </a:xfrm>
          <a:prstGeom prst="rect">
            <a:avLst/>
          </a:prstGeom>
        </p:spPr>
      </p:pic>
      <p:pic>
        <p:nvPicPr>
          <p:cNvPr id="10" name="Picture 9">
            <a:extLst>
              <a:ext uri="{FF2B5EF4-FFF2-40B4-BE49-F238E27FC236}">
                <a16:creationId xmlns:a16="http://schemas.microsoft.com/office/drawing/2014/main" id="{16FE9727-A926-46C5-9791-3A3AD70F6710}"/>
              </a:ext>
            </a:extLst>
          </p:cNvPr>
          <p:cNvPicPr>
            <a:picLocks noChangeAspect="1"/>
          </p:cNvPicPr>
          <p:nvPr/>
        </p:nvPicPr>
        <p:blipFill>
          <a:blip r:embed="rId7"/>
          <a:stretch>
            <a:fillRect/>
          </a:stretch>
        </p:blipFill>
        <p:spPr>
          <a:xfrm>
            <a:off x="9296400" y="4167079"/>
            <a:ext cx="2628900" cy="1733550"/>
          </a:xfrm>
          <a:prstGeom prst="rect">
            <a:avLst/>
          </a:prstGeom>
        </p:spPr>
      </p:pic>
    </p:spTree>
    <p:extLst>
      <p:ext uri="{BB962C8B-B14F-4D97-AF65-F5344CB8AC3E}">
        <p14:creationId xmlns:p14="http://schemas.microsoft.com/office/powerpoint/2010/main" val="166849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59FE-9A6E-4F9C-84A5-FA01D8C866AD}"/>
              </a:ext>
            </a:extLst>
          </p:cNvPr>
          <p:cNvSpPr>
            <a:spLocks noGrp="1"/>
          </p:cNvSpPr>
          <p:nvPr>
            <p:ph type="title"/>
          </p:nvPr>
        </p:nvSpPr>
        <p:spPr/>
        <p:txBody>
          <a:bodyPr/>
          <a:lstStyle/>
          <a:p>
            <a:r>
              <a:rPr lang="en-US" dirty="0"/>
              <a:t>Finding production reviews</a:t>
            </a:r>
          </a:p>
        </p:txBody>
      </p:sp>
      <p:sp>
        <p:nvSpPr>
          <p:cNvPr id="3" name="Content Placeholder 2">
            <a:extLst>
              <a:ext uri="{FF2B5EF4-FFF2-40B4-BE49-F238E27FC236}">
                <a16:creationId xmlns:a16="http://schemas.microsoft.com/office/drawing/2014/main" id="{AE0AB935-9BD4-4A1D-9577-670A25AAEBF5}"/>
              </a:ext>
            </a:extLst>
          </p:cNvPr>
          <p:cNvSpPr>
            <a:spLocks noGrp="1"/>
          </p:cNvSpPr>
          <p:nvPr>
            <p:ph idx="1"/>
          </p:nvPr>
        </p:nvSpPr>
        <p:spPr/>
        <p:txBody>
          <a:bodyPr>
            <a:normAutofit fontScale="85000" lnSpcReduction="20000"/>
          </a:bodyPr>
          <a:lstStyle/>
          <a:p>
            <a:r>
              <a:rPr lang="en-US" b="1" dirty="0"/>
              <a:t>WHY NOT just use the Internet and social media?</a:t>
            </a:r>
          </a:p>
          <a:p>
            <a:endParaRPr lang="en-US" dirty="0"/>
          </a:p>
          <a:p>
            <a:r>
              <a:rPr lang="en-US" dirty="0">
                <a:hlinkClick r:id="rId3"/>
              </a:rPr>
              <a:t>Theatre databases</a:t>
            </a:r>
            <a:r>
              <a:rPr lang="en-US" dirty="0"/>
              <a:t> especially the Performing Arts Periodicals database</a:t>
            </a:r>
          </a:p>
          <a:p>
            <a:pPr lvl="1"/>
            <a:r>
              <a:rPr lang="en-US" dirty="0">
                <a:hlinkClick r:id="rId4"/>
              </a:rPr>
              <a:t>Drama indexes in print</a:t>
            </a:r>
            <a:r>
              <a:rPr lang="en-US" dirty="0"/>
              <a:t>  (historical) </a:t>
            </a:r>
          </a:p>
          <a:p>
            <a:pPr lvl="1"/>
            <a:r>
              <a:rPr lang="en-US" dirty="0">
                <a:hlinkClick r:id="rId5"/>
              </a:rPr>
              <a:t>New York theatre critics' reviews</a:t>
            </a:r>
            <a:r>
              <a:rPr lang="en-US" dirty="0"/>
              <a:t>  (historical)</a:t>
            </a:r>
          </a:p>
          <a:p>
            <a:pPr lvl="1"/>
            <a:endParaRPr lang="en-US" dirty="0"/>
          </a:p>
          <a:p>
            <a:r>
              <a:rPr lang="en-US" dirty="0"/>
              <a:t>Excerpted in </a:t>
            </a:r>
            <a:r>
              <a:rPr lang="en-US" dirty="0">
                <a:hlinkClick r:id="rId6"/>
              </a:rPr>
              <a:t>books</a:t>
            </a:r>
            <a:r>
              <a:rPr lang="en-US" dirty="0"/>
              <a:t> about playwrights’ works:  Search name and “dramatic production”, “stage history”, “criticism and interpretation”</a:t>
            </a:r>
            <a:br>
              <a:rPr lang="en-US" dirty="0"/>
            </a:br>
            <a:endParaRPr lang="en-US" dirty="0"/>
          </a:p>
          <a:p>
            <a:r>
              <a:rPr lang="en-US" dirty="0">
                <a:hlinkClick r:id="rId7"/>
              </a:rPr>
              <a:t>News sources</a:t>
            </a:r>
            <a:endParaRPr lang="en-US" dirty="0"/>
          </a:p>
          <a:p>
            <a:pPr lvl="1"/>
            <a:r>
              <a:rPr lang="en-US" dirty="0"/>
              <a:t>Consider geography, date, scale of production when searching</a:t>
            </a:r>
          </a:p>
          <a:p>
            <a:pPr lvl="1"/>
            <a:r>
              <a:rPr lang="en-US" dirty="0"/>
              <a:t>Canadian:  </a:t>
            </a:r>
            <a:r>
              <a:rPr lang="en-US" dirty="0">
                <a:hlinkClick r:id="rId8"/>
              </a:rPr>
              <a:t>Canadian </a:t>
            </a:r>
            <a:r>
              <a:rPr lang="en-US" dirty="0" err="1">
                <a:hlinkClick r:id="rId8"/>
              </a:rPr>
              <a:t>Newsstream</a:t>
            </a:r>
            <a:r>
              <a:rPr lang="en-US" dirty="0"/>
              <a:t> </a:t>
            </a:r>
          </a:p>
          <a:p>
            <a:pPr lvl="1"/>
            <a:r>
              <a:rPr lang="en-US" dirty="0"/>
              <a:t>Global:  </a:t>
            </a:r>
            <a:r>
              <a:rPr lang="en-US" dirty="0">
                <a:hlinkClick r:id="rId9"/>
              </a:rPr>
              <a:t>Factiva</a:t>
            </a:r>
            <a:r>
              <a:rPr lang="en-US" dirty="0"/>
              <a:t>,  </a:t>
            </a:r>
            <a:r>
              <a:rPr lang="en-US" dirty="0" err="1"/>
              <a:t>NexisUni</a:t>
            </a:r>
            <a:r>
              <a:rPr lang="en-US" dirty="0"/>
              <a:t>, </a:t>
            </a:r>
            <a:r>
              <a:rPr lang="en-US" dirty="0">
                <a:hlinkClick r:id="rId10"/>
              </a:rPr>
              <a:t>Press Reader</a:t>
            </a:r>
            <a:endParaRPr lang="en-US" dirty="0"/>
          </a:p>
          <a:p>
            <a:pPr lvl="1"/>
            <a:r>
              <a:rPr lang="en-US" dirty="0"/>
              <a:t>Online: </a:t>
            </a:r>
            <a:r>
              <a:rPr lang="en-US" dirty="0">
                <a:hlinkClick r:id="rId11"/>
              </a:rPr>
              <a:t>The Guardian</a:t>
            </a:r>
            <a:r>
              <a:rPr lang="en-US" dirty="0"/>
              <a:t>, </a:t>
            </a:r>
            <a:r>
              <a:rPr lang="en-US" dirty="0">
                <a:hlinkClick r:id="rId12"/>
              </a:rPr>
              <a:t>Entertainment Weekly</a:t>
            </a:r>
            <a:r>
              <a:rPr lang="en-US" dirty="0"/>
              <a:t>, </a:t>
            </a:r>
            <a:r>
              <a:rPr lang="en-US" dirty="0">
                <a:hlinkClick r:id="rId13"/>
              </a:rPr>
              <a:t>Globe &amp; Mail</a:t>
            </a:r>
            <a:r>
              <a:rPr lang="en-US" dirty="0"/>
              <a:t>, </a:t>
            </a:r>
            <a:r>
              <a:rPr lang="en-US" dirty="0">
                <a:hlinkClick r:id="rId14"/>
              </a:rPr>
              <a:t>New York Times</a:t>
            </a:r>
            <a:endParaRPr lang="en-US" dirty="0"/>
          </a:p>
          <a:p>
            <a:endParaRPr lang="en-US" dirty="0"/>
          </a:p>
        </p:txBody>
      </p:sp>
    </p:spTree>
    <p:extLst>
      <p:ext uri="{BB962C8B-B14F-4D97-AF65-F5344CB8AC3E}">
        <p14:creationId xmlns:p14="http://schemas.microsoft.com/office/powerpoint/2010/main" val="214433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A832-1E3C-44FB-BA33-E03B05E3E8C7}"/>
              </a:ext>
            </a:extLst>
          </p:cNvPr>
          <p:cNvSpPr>
            <a:spLocks noGrp="1"/>
          </p:cNvSpPr>
          <p:nvPr>
            <p:ph type="title"/>
          </p:nvPr>
        </p:nvSpPr>
        <p:spPr/>
        <p:txBody>
          <a:bodyPr/>
          <a:lstStyle/>
          <a:p>
            <a:r>
              <a:rPr lang="en-US" dirty="0"/>
              <a:t>Citing images and reviews</a:t>
            </a:r>
          </a:p>
        </p:txBody>
      </p:sp>
      <p:sp>
        <p:nvSpPr>
          <p:cNvPr id="10" name="Content Placeholder 9">
            <a:extLst>
              <a:ext uri="{FF2B5EF4-FFF2-40B4-BE49-F238E27FC236}">
                <a16:creationId xmlns:a16="http://schemas.microsoft.com/office/drawing/2014/main" id="{A17AC196-355D-4CC8-A0EC-24E953716198}"/>
              </a:ext>
            </a:extLst>
          </p:cNvPr>
          <p:cNvSpPr>
            <a:spLocks noGrp="1"/>
          </p:cNvSpPr>
          <p:nvPr>
            <p:ph idx="1"/>
          </p:nvPr>
        </p:nvSpPr>
        <p:spPr/>
        <p:txBody>
          <a:bodyPr/>
          <a:lstStyle/>
          <a:p>
            <a:r>
              <a:rPr lang="en-US" dirty="0"/>
              <a:t>MLA or Chicago citation styles typically used in theatre</a:t>
            </a:r>
          </a:p>
          <a:p>
            <a:r>
              <a:rPr lang="en-US" dirty="0"/>
              <a:t>You can incorporate images into your text and use a caption to identify the work:</a:t>
            </a:r>
          </a:p>
          <a:p>
            <a:r>
              <a:rPr lang="en-US" dirty="0"/>
              <a:t>Use Library citation guides to find format and examples</a:t>
            </a:r>
          </a:p>
          <a:p>
            <a:pPr marL="0" indent="0">
              <a:buNone/>
            </a:pPr>
            <a:endParaRPr lang="en-US" dirty="0"/>
          </a:p>
        </p:txBody>
      </p:sp>
    </p:spTree>
    <p:extLst>
      <p:ext uri="{BB962C8B-B14F-4D97-AF65-F5344CB8AC3E}">
        <p14:creationId xmlns:p14="http://schemas.microsoft.com/office/powerpoint/2010/main" val="132317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4DB0A7-E26E-4E79-9548-B4544D0110D4}"/>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428CED74-4BC2-4C9B-B3F9-8CE49B39C76E}"/>
              </a:ext>
            </a:extLst>
          </p:cNvPr>
          <p:cNvSpPr>
            <a:spLocks noGrp="1"/>
          </p:cNvSpPr>
          <p:nvPr>
            <p:ph idx="1"/>
          </p:nvPr>
        </p:nvSpPr>
        <p:spPr/>
        <p:txBody>
          <a:bodyPr/>
          <a:lstStyle/>
          <a:p>
            <a:r>
              <a:rPr lang="en-US" dirty="0"/>
              <a:t>Finding images – contemporary and historical</a:t>
            </a:r>
          </a:p>
          <a:p>
            <a:r>
              <a:rPr lang="en-US" dirty="0"/>
              <a:t>Finding performance reviews</a:t>
            </a:r>
          </a:p>
          <a:p>
            <a:r>
              <a:rPr lang="en-US" dirty="0"/>
              <a:t>How to cite images and performances</a:t>
            </a:r>
          </a:p>
          <a:p>
            <a:endParaRPr lang="en-US" dirty="0"/>
          </a:p>
        </p:txBody>
      </p:sp>
    </p:spTree>
    <p:extLst>
      <p:ext uri="{BB962C8B-B14F-4D97-AF65-F5344CB8AC3E}">
        <p14:creationId xmlns:p14="http://schemas.microsoft.com/office/powerpoint/2010/main" val="183260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F646-1C72-498A-8531-4F1F328D65E2}"/>
              </a:ext>
            </a:extLst>
          </p:cNvPr>
          <p:cNvSpPr>
            <a:spLocks noGrp="1"/>
          </p:cNvSpPr>
          <p:nvPr>
            <p:ph type="title"/>
          </p:nvPr>
        </p:nvSpPr>
        <p:spPr/>
        <p:txBody>
          <a:bodyPr/>
          <a:lstStyle/>
          <a:p>
            <a:r>
              <a:rPr lang="en-US" dirty="0"/>
              <a:t>Image searching experiences</a:t>
            </a:r>
          </a:p>
        </p:txBody>
      </p:sp>
      <p:sp>
        <p:nvSpPr>
          <p:cNvPr id="3" name="Content Placeholder 2">
            <a:extLst>
              <a:ext uri="{FF2B5EF4-FFF2-40B4-BE49-F238E27FC236}">
                <a16:creationId xmlns:a16="http://schemas.microsoft.com/office/drawing/2014/main" id="{50A4B1E7-E316-41F5-91DA-9EC0FCA3228F}"/>
              </a:ext>
            </a:extLst>
          </p:cNvPr>
          <p:cNvSpPr>
            <a:spLocks noGrp="1"/>
          </p:cNvSpPr>
          <p:nvPr>
            <p:ph idx="1"/>
          </p:nvPr>
        </p:nvSpPr>
        <p:spPr/>
        <p:txBody>
          <a:bodyPr>
            <a:normAutofit/>
          </a:bodyPr>
          <a:lstStyle/>
          <a:p>
            <a:pPr marL="0" indent="0">
              <a:buNone/>
            </a:pPr>
            <a:endParaRPr lang="en-US" dirty="0"/>
          </a:p>
          <a:p>
            <a:r>
              <a:rPr lang="en-US" sz="3600" dirty="0"/>
              <a:t>What are you looking for?</a:t>
            </a:r>
          </a:p>
          <a:p>
            <a:endParaRPr lang="en-US" sz="3600" dirty="0"/>
          </a:p>
          <a:p>
            <a:r>
              <a:rPr lang="en-US" sz="3600" dirty="0"/>
              <a:t>Where have you looked?</a:t>
            </a:r>
          </a:p>
          <a:p>
            <a:endParaRPr lang="en-US" sz="3600" dirty="0"/>
          </a:p>
          <a:p>
            <a:r>
              <a:rPr lang="en-US" sz="3600" dirty="0"/>
              <a:t>What were the difficulties in finding the right image?</a:t>
            </a:r>
          </a:p>
        </p:txBody>
      </p:sp>
    </p:spTree>
    <p:extLst>
      <p:ext uri="{BB962C8B-B14F-4D97-AF65-F5344CB8AC3E}">
        <p14:creationId xmlns:p14="http://schemas.microsoft.com/office/powerpoint/2010/main" val="312147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EEB8F-8CE0-4D0B-969B-D4EE86D9577E}"/>
              </a:ext>
            </a:extLst>
          </p:cNvPr>
          <p:cNvSpPr>
            <a:spLocks noGrp="1"/>
          </p:cNvSpPr>
          <p:nvPr>
            <p:ph type="title"/>
          </p:nvPr>
        </p:nvSpPr>
        <p:spPr>
          <a:xfrm>
            <a:off x="838200" y="111880"/>
            <a:ext cx="10515600" cy="1050302"/>
          </a:xfrm>
        </p:spPr>
        <p:txBody>
          <a:bodyPr/>
          <a:lstStyle/>
          <a:p>
            <a:r>
              <a:rPr lang="en-US" dirty="0"/>
              <a:t>Finding  inspiration in art works</a:t>
            </a:r>
          </a:p>
        </p:txBody>
      </p:sp>
      <p:sp>
        <p:nvSpPr>
          <p:cNvPr id="3" name="Content Placeholder 2">
            <a:extLst>
              <a:ext uri="{FF2B5EF4-FFF2-40B4-BE49-F238E27FC236}">
                <a16:creationId xmlns:a16="http://schemas.microsoft.com/office/drawing/2014/main" id="{F8279C32-66A7-4100-A27E-4AA45A60DD0A}"/>
              </a:ext>
            </a:extLst>
          </p:cNvPr>
          <p:cNvSpPr>
            <a:spLocks noGrp="1"/>
          </p:cNvSpPr>
          <p:nvPr>
            <p:ph sz="half" idx="4294967295"/>
          </p:nvPr>
        </p:nvSpPr>
        <p:spPr>
          <a:xfrm>
            <a:off x="0" y="1825625"/>
            <a:ext cx="5181600" cy="4351338"/>
          </a:xfrm>
        </p:spPr>
        <p:txBody>
          <a:bodyPr/>
          <a:lstStyle/>
          <a:p>
            <a:pPr marL="0" indent="0">
              <a:buNone/>
            </a:pPr>
            <a:r>
              <a:rPr lang="en-US" dirty="0"/>
              <a:t> </a:t>
            </a:r>
          </a:p>
        </p:txBody>
      </p:sp>
      <p:pic>
        <p:nvPicPr>
          <p:cNvPr id="6" name="Picture 5">
            <a:extLst>
              <a:ext uri="{FF2B5EF4-FFF2-40B4-BE49-F238E27FC236}">
                <a16:creationId xmlns:a16="http://schemas.microsoft.com/office/drawing/2014/main" id="{29835D5C-F805-4B48-A0EC-2E5CA55B4AF4}"/>
              </a:ext>
            </a:extLst>
          </p:cNvPr>
          <p:cNvPicPr>
            <a:picLocks noChangeAspect="1"/>
          </p:cNvPicPr>
          <p:nvPr/>
        </p:nvPicPr>
        <p:blipFill>
          <a:blip r:embed="rId3"/>
          <a:stretch>
            <a:fillRect/>
          </a:stretch>
        </p:blipFill>
        <p:spPr>
          <a:xfrm>
            <a:off x="838200" y="935870"/>
            <a:ext cx="8572500" cy="5810250"/>
          </a:xfrm>
          <a:prstGeom prst="rect">
            <a:avLst/>
          </a:prstGeom>
        </p:spPr>
      </p:pic>
      <p:sp>
        <p:nvSpPr>
          <p:cNvPr id="5" name="TextBox 4">
            <a:extLst>
              <a:ext uri="{FF2B5EF4-FFF2-40B4-BE49-F238E27FC236}">
                <a16:creationId xmlns:a16="http://schemas.microsoft.com/office/drawing/2014/main" id="{F7711583-44D4-4AEB-976E-DC22BCC13772}"/>
              </a:ext>
            </a:extLst>
          </p:cNvPr>
          <p:cNvSpPr txBox="1"/>
          <p:nvPr/>
        </p:nvSpPr>
        <p:spPr>
          <a:xfrm>
            <a:off x="5238750" y="6093417"/>
            <a:ext cx="4025829" cy="338554"/>
          </a:xfrm>
          <a:prstGeom prst="rect">
            <a:avLst/>
          </a:prstGeom>
          <a:noFill/>
        </p:spPr>
        <p:txBody>
          <a:bodyPr wrap="square" rtlCol="0">
            <a:spAutoFit/>
          </a:bodyPr>
          <a:lstStyle/>
          <a:p>
            <a:r>
              <a:rPr lang="en-US" sz="1600" i="1">
                <a:solidFill>
                  <a:schemeClr val="bg1"/>
                </a:solidFill>
              </a:rPr>
              <a:t>The Floor Planers</a:t>
            </a:r>
            <a:r>
              <a:rPr lang="en-US" sz="1600">
                <a:solidFill>
                  <a:schemeClr val="bg1"/>
                </a:solidFill>
              </a:rPr>
              <a:t>(1875) Gustave Caillebotte</a:t>
            </a:r>
            <a:endParaRPr lang="en-US" sz="1600" dirty="0">
              <a:solidFill>
                <a:schemeClr val="bg1"/>
              </a:solidFill>
            </a:endParaRPr>
          </a:p>
        </p:txBody>
      </p:sp>
    </p:spTree>
    <p:extLst>
      <p:ext uri="{BB962C8B-B14F-4D97-AF65-F5344CB8AC3E}">
        <p14:creationId xmlns:p14="http://schemas.microsoft.com/office/powerpoint/2010/main" val="156236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0280E-AB64-4756-8E3E-AEB728B21A09}"/>
              </a:ext>
            </a:extLst>
          </p:cNvPr>
          <p:cNvSpPr>
            <a:spLocks noGrp="1"/>
          </p:cNvSpPr>
          <p:nvPr>
            <p:ph type="title"/>
          </p:nvPr>
        </p:nvSpPr>
        <p:spPr>
          <a:xfrm>
            <a:off x="240149" y="365125"/>
            <a:ext cx="11113651" cy="1325563"/>
          </a:xfrm>
        </p:spPr>
        <p:txBody>
          <a:bodyPr/>
          <a:lstStyle/>
          <a:p>
            <a:r>
              <a:rPr lang="en-US" dirty="0"/>
              <a:t>Finding inspiration in art works</a:t>
            </a:r>
          </a:p>
        </p:txBody>
      </p:sp>
      <p:pic>
        <p:nvPicPr>
          <p:cNvPr id="9" name="Content Placeholder 8">
            <a:extLst>
              <a:ext uri="{FF2B5EF4-FFF2-40B4-BE49-F238E27FC236}">
                <a16:creationId xmlns:a16="http://schemas.microsoft.com/office/drawing/2014/main" id="{AA38FC66-58FD-4A80-AF22-3121AA907B2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0149" y="1812445"/>
            <a:ext cx="6836131" cy="3852000"/>
          </a:xfrm>
        </p:spPr>
      </p:pic>
      <p:pic>
        <p:nvPicPr>
          <p:cNvPr id="7" name="Content Placeholder 6">
            <a:hlinkClick r:id="rId4"/>
            <a:extLst>
              <a:ext uri="{FF2B5EF4-FFF2-40B4-BE49-F238E27FC236}">
                <a16:creationId xmlns:a16="http://schemas.microsoft.com/office/drawing/2014/main" id="{FD34D25F-3936-4F79-BA88-53567268C6AD}"/>
              </a:ext>
            </a:extLst>
          </p:cNvPr>
          <p:cNvPicPr>
            <a:picLocks noGrp="1" noChangeAspect="1"/>
          </p:cNvPicPr>
          <p:nvPr>
            <p:ph sz="half" idx="2"/>
          </p:nvPr>
        </p:nvPicPr>
        <p:blipFill>
          <a:blip r:embed="rId5"/>
          <a:stretch>
            <a:fillRect/>
          </a:stretch>
        </p:blipFill>
        <p:spPr>
          <a:xfrm>
            <a:off x="7428558" y="1690688"/>
            <a:ext cx="4763442" cy="4351338"/>
          </a:xfrm>
          <a:prstGeom prst="rect">
            <a:avLst/>
          </a:prstGeom>
        </p:spPr>
      </p:pic>
      <p:sp>
        <p:nvSpPr>
          <p:cNvPr id="2" name="TextBox 1">
            <a:extLst>
              <a:ext uri="{FF2B5EF4-FFF2-40B4-BE49-F238E27FC236}">
                <a16:creationId xmlns:a16="http://schemas.microsoft.com/office/drawing/2014/main" id="{EAA901EC-936E-081C-87E8-CDDE22A9E2B2}"/>
              </a:ext>
            </a:extLst>
          </p:cNvPr>
          <p:cNvSpPr txBox="1"/>
          <p:nvPr/>
        </p:nvSpPr>
        <p:spPr>
          <a:xfrm>
            <a:off x="629587" y="5786203"/>
            <a:ext cx="3507698" cy="369332"/>
          </a:xfrm>
          <a:prstGeom prst="rect">
            <a:avLst/>
          </a:prstGeom>
          <a:noFill/>
        </p:spPr>
        <p:txBody>
          <a:bodyPr wrap="square" rtlCol="0">
            <a:spAutoFit/>
          </a:bodyPr>
          <a:lstStyle/>
          <a:p>
            <a:r>
              <a:rPr lang="en-US" i="1" dirty="0"/>
              <a:t>Nighthawks</a:t>
            </a:r>
            <a:r>
              <a:rPr lang="en-US" dirty="0"/>
              <a:t> (1942) Edward Hopper </a:t>
            </a:r>
          </a:p>
        </p:txBody>
      </p:sp>
      <p:sp>
        <p:nvSpPr>
          <p:cNvPr id="6" name="TextBox 5">
            <a:extLst>
              <a:ext uri="{FF2B5EF4-FFF2-40B4-BE49-F238E27FC236}">
                <a16:creationId xmlns:a16="http://schemas.microsoft.com/office/drawing/2014/main" id="{B8FB4210-F2A3-C924-B24C-2C358376C457}"/>
              </a:ext>
            </a:extLst>
          </p:cNvPr>
          <p:cNvSpPr txBox="1"/>
          <p:nvPr/>
        </p:nvSpPr>
        <p:spPr>
          <a:xfrm>
            <a:off x="7585022" y="6155535"/>
            <a:ext cx="4347147" cy="646331"/>
          </a:xfrm>
          <a:prstGeom prst="rect">
            <a:avLst/>
          </a:prstGeom>
          <a:noFill/>
        </p:spPr>
        <p:txBody>
          <a:bodyPr wrap="square" rtlCol="0">
            <a:spAutoFit/>
          </a:bodyPr>
          <a:lstStyle/>
          <a:p>
            <a:r>
              <a:rPr lang="en-US" i="1" dirty="0"/>
              <a:t>Coruscating Cinnamon Granules </a:t>
            </a:r>
            <a:r>
              <a:rPr lang="en-US" dirty="0"/>
              <a:t>(1996) Rodney Graham </a:t>
            </a:r>
          </a:p>
        </p:txBody>
      </p:sp>
    </p:spTree>
    <p:extLst>
      <p:ext uri="{BB962C8B-B14F-4D97-AF65-F5344CB8AC3E}">
        <p14:creationId xmlns:p14="http://schemas.microsoft.com/office/powerpoint/2010/main" val="396818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9F7A-A228-42EE-8A92-92C1F5CDA71A}"/>
              </a:ext>
            </a:extLst>
          </p:cNvPr>
          <p:cNvSpPr>
            <a:spLocks noGrp="1"/>
          </p:cNvSpPr>
          <p:nvPr>
            <p:ph type="title"/>
          </p:nvPr>
        </p:nvSpPr>
        <p:spPr/>
        <p:txBody>
          <a:bodyPr/>
          <a:lstStyle/>
          <a:p>
            <a:r>
              <a:rPr lang="en-US" dirty="0"/>
              <a:t>Finding inspiration</a:t>
            </a:r>
          </a:p>
        </p:txBody>
      </p:sp>
      <p:sp>
        <p:nvSpPr>
          <p:cNvPr id="3" name="Content Placeholder 2">
            <a:extLst>
              <a:ext uri="{FF2B5EF4-FFF2-40B4-BE49-F238E27FC236}">
                <a16:creationId xmlns:a16="http://schemas.microsoft.com/office/drawing/2014/main" id="{F2A7FF73-1C48-4365-BC42-A7AAD2C9FEC3}"/>
              </a:ext>
            </a:extLst>
          </p:cNvPr>
          <p:cNvSpPr>
            <a:spLocks noGrp="1"/>
          </p:cNvSpPr>
          <p:nvPr>
            <p:ph idx="1"/>
          </p:nvPr>
        </p:nvSpPr>
        <p:spPr/>
        <p:txBody>
          <a:bodyPr>
            <a:normAutofit/>
          </a:bodyPr>
          <a:lstStyle/>
          <a:p>
            <a:r>
              <a:rPr lang="en-US" dirty="0">
                <a:hlinkClick r:id="rId3"/>
              </a:rPr>
              <a:t>Other Contemporary artists using light as a medium</a:t>
            </a:r>
            <a:r>
              <a:rPr lang="en-US" dirty="0"/>
              <a:t>:  </a:t>
            </a:r>
          </a:p>
          <a:p>
            <a:pPr lvl="1"/>
            <a:r>
              <a:rPr lang="en-US" dirty="0">
                <a:hlinkClick r:id="rId4"/>
              </a:rPr>
              <a:t>Dan Flavin</a:t>
            </a:r>
            <a:endParaRPr lang="en-US" dirty="0"/>
          </a:p>
          <a:p>
            <a:pPr lvl="1"/>
            <a:r>
              <a:rPr lang="en-US" dirty="0">
                <a:hlinkClick r:id="rId5"/>
              </a:rPr>
              <a:t>James </a:t>
            </a:r>
            <a:r>
              <a:rPr lang="en-US" dirty="0" err="1">
                <a:hlinkClick r:id="rId5"/>
              </a:rPr>
              <a:t>Turrell</a:t>
            </a:r>
            <a:endParaRPr lang="en-US" dirty="0"/>
          </a:p>
          <a:p>
            <a:pPr lvl="1"/>
            <a:r>
              <a:rPr lang="en-US" dirty="0">
                <a:hlinkClick r:id="rId6"/>
              </a:rPr>
              <a:t>Yayoi Kusama</a:t>
            </a:r>
            <a:r>
              <a:rPr lang="en-US" dirty="0"/>
              <a:t> </a:t>
            </a:r>
          </a:p>
          <a:p>
            <a:pPr lvl="1"/>
            <a:r>
              <a:rPr lang="en-US" dirty="0">
                <a:hlinkClick r:id="rId7"/>
              </a:rPr>
              <a:t>Jenny Holzer</a:t>
            </a:r>
            <a:r>
              <a:rPr lang="en-US" dirty="0"/>
              <a:t> </a:t>
            </a:r>
          </a:p>
          <a:p>
            <a:pPr lvl="1"/>
            <a:r>
              <a:rPr lang="en-US" dirty="0">
                <a:hlinkClick r:id="rId8"/>
              </a:rPr>
              <a:t>Rafael Lozano-Hemmer</a:t>
            </a:r>
            <a:endParaRPr lang="en-US" dirty="0"/>
          </a:p>
          <a:p>
            <a:pPr lvl="1"/>
            <a:r>
              <a:rPr lang="en-CA" b="0" i="0" dirty="0" err="1">
                <a:effectLst/>
                <a:latin typeface="ff-din-web-1"/>
                <a:hlinkClick r:id="rId9"/>
              </a:rPr>
              <a:t>Daan</a:t>
            </a:r>
            <a:r>
              <a:rPr lang="en-CA" b="0" i="0" dirty="0">
                <a:effectLst/>
                <a:latin typeface="ff-din-web-1"/>
                <a:hlinkClick r:id="rId9"/>
              </a:rPr>
              <a:t> </a:t>
            </a:r>
            <a:r>
              <a:rPr lang="en-CA" b="0" i="0" dirty="0" err="1">
                <a:effectLst/>
                <a:latin typeface="ff-din-web-1"/>
                <a:hlinkClick r:id="rId9"/>
              </a:rPr>
              <a:t>Roosegaarde</a:t>
            </a:r>
            <a:endParaRPr lang="en-US" dirty="0"/>
          </a:p>
          <a:p>
            <a:pPr lvl="1"/>
            <a:r>
              <a:rPr lang="en-US" dirty="0">
                <a:hlinkClick r:id="rId10"/>
              </a:rPr>
              <a:t>Kevin Schmidt</a:t>
            </a:r>
            <a:endParaRPr lang="en-US" dirty="0"/>
          </a:p>
          <a:p>
            <a:pPr lvl="1"/>
            <a:r>
              <a:rPr lang="en-US" dirty="0"/>
              <a:t>And </a:t>
            </a:r>
            <a:r>
              <a:rPr lang="en-US" dirty="0">
                <a:hlinkClick r:id="rId11"/>
              </a:rPr>
              <a:t>many more </a:t>
            </a:r>
            <a:r>
              <a:rPr lang="en-US" dirty="0"/>
              <a:t> </a:t>
            </a:r>
          </a:p>
          <a:p>
            <a:r>
              <a:rPr lang="en-US" dirty="0"/>
              <a:t>Film/video artists’ use of film</a:t>
            </a:r>
          </a:p>
          <a:p>
            <a:endParaRPr lang="en-US" dirty="0"/>
          </a:p>
        </p:txBody>
      </p:sp>
    </p:spTree>
    <p:extLst>
      <p:ext uri="{BB962C8B-B14F-4D97-AF65-F5344CB8AC3E}">
        <p14:creationId xmlns:p14="http://schemas.microsoft.com/office/powerpoint/2010/main" val="313493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86EE74-501E-C327-B9C0-B35B03A0800C}"/>
              </a:ext>
            </a:extLst>
          </p:cNvPr>
          <p:cNvSpPr txBox="1"/>
          <p:nvPr/>
        </p:nvSpPr>
        <p:spPr>
          <a:xfrm>
            <a:off x="6096000" y="6444000"/>
            <a:ext cx="6069623" cy="646331"/>
          </a:xfrm>
          <a:prstGeom prst="rect">
            <a:avLst/>
          </a:prstGeom>
          <a:noFill/>
        </p:spPr>
        <p:txBody>
          <a:bodyPr wrap="square" rtlCol="0">
            <a:spAutoFit/>
          </a:bodyPr>
          <a:lstStyle/>
          <a:p>
            <a:r>
              <a:rPr lang="en-CA" i="1" dirty="0">
                <a:solidFill>
                  <a:schemeClr val="bg1"/>
                </a:solidFill>
              </a:rPr>
              <a:t>Abbott &amp; Cordova, 7 August 1971 </a:t>
            </a:r>
            <a:r>
              <a:rPr lang="en-CA" dirty="0">
                <a:solidFill>
                  <a:schemeClr val="bg1"/>
                </a:solidFill>
              </a:rPr>
              <a:t>(2008) Stan Douglas. </a:t>
            </a:r>
          </a:p>
          <a:p>
            <a:endParaRPr lang="en-US" dirty="0"/>
          </a:p>
        </p:txBody>
      </p:sp>
    </p:spTree>
    <p:extLst>
      <p:ext uri="{BB962C8B-B14F-4D97-AF65-F5344CB8AC3E}">
        <p14:creationId xmlns:p14="http://schemas.microsoft.com/office/powerpoint/2010/main" val="382138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7F8A8D-2853-B63C-25E3-FDDB94FEDB2F}"/>
              </a:ext>
            </a:extLst>
          </p:cNvPr>
          <p:cNvSpPr txBox="1"/>
          <p:nvPr/>
        </p:nvSpPr>
        <p:spPr>
          <a:xfrm>
            <a:off x="7308000" y="6444000"/>
            <a:ext cx="4841823" cy="369332"/>
          </a:xfrm>
          <a:prstGeom prst="rect">
            <a:avLst/>
          </a:prstGeom>
          <a:noFill/>
        </p:spPr>
        <p:txBody>
          <a:bodyPr wrap="square" rtlCol="0">
            <a:spAutoFit/>
          </a:bodyPr>
          <a:lstStyle/>
          <a:p>
            <a:r>
              <a:rPr lang="en-US" dirty="0">
                <a:solidFill>
                  <a:schemeClr val="bg1"/>
                </a:solidFill>
              </a:rPr>
              <a:t>‘Helen </a:t>
            </a:r>
            <a:r>
              <a:rPr lang="en-US" dirty="0" err="1">
                <a:solidFill>
                  <a:schemeClr val="bg1"/>
                </a:solidFill>
              </a:rPr>
              <a:t>Lawrence’’directed</a:t>
            </a:r>
            <a:r>
              <a:rPr lang="en-US" dirty="0">
                <a:solidFill>
                  <a:schemeClr val="bg1"/>
                </a:solidFill>
              </a:rPr>
              <a:t> by Stan Douglas, 2014</a:t>
            </a:r>
          </a:p>
        </p:txBody>
      </p:sp>
    </p:spTree>
    <p:extLst>
      <p:ext uri="{BB962C8B-B14F-4D97-AF65-F5344CB8AC3E}">
        <p14:creationId xmlns:p14="http://schemas.microsoft.com/office/powerpoint/2010/main" val="55516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0E7D6-AE48-4BA7-B67E-D50176A029E7}"/>
              </a:ext>
            </a:extLst>
          </p:cNvPr>
          <p:cNvSpPr txBox="1"/>
          <p:nvPr/>
        </p:nvSpPr>
        <p:spPr>
          <a:xfrm>
            <a:off x="7264958" y="6109398"/>
            <a:ext cx="4511710" cy="369332"/>
          </a:xfrm>
          <a:prstGeom prst="rect">
            <a:avLst/>
          </a:prstGeom>
          <a:noFill/>
        </p:spPr>
        <p:txBody>
          <a:bodyPr wrap="square" rtlCol="0">
            <a:spAutoFit/>
          </a:bodyPr>
          <a:lstStyle/>
          <a:p>
            <a:r>
              <a:rPr lang="en-US" dirty="0">
                <a:solidFill>
                  <a:schemeClr val="bg1"/>
                </a:solidFill>
              </a:rPr>
              <a:t>Bill Viola </a:t>
            </a:r>
            <a:r>
              <a:rPr lang="en-US" dirty="0">
                <a:solidFill>
                  <a:schemeClr val="bg1"/>
                </a:solidFill>
                <a:hlinkClick r:id="rId4"/>
              </a:rPr>
              <a:t>trailer</a:t>
            </a:r>
            <a:r>
              <a:rPr lang="en-US" dirty="0">
                <a:solidFill>
                  <a:schemeClr val="bg1"/>
                </a:solidFill>
              </a:rPr>
              <a:t>  (2019). Illuminations media.</a:t>
            </a:r>
          </a:p>
        </p:txBody>
      </p:sp>
    </p:spTree>
    <p:extLst>
      <p:ext uri="{BB962C8B-B14F-4D97-AF65-F5344CB8AC3E}">
        <p14:creationId xmlns:p14="http://schemas.microsoft.com/office/powerpoint/2010/main" val="1657114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2040</Words>
  <Application>Microsoft Office PowerPoint</Application>
  <PresentationFormat>Widescreen</PresentationFormat>
  <Paragraphs>149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ff-din-web-1</vt:lpstr>
      <vt:lpstr>MiaGrotesk-Light</vt:lpstr>
      <vt:lpstr>Office Theme</vt:lpstr>
      <vt:lpstr>CA 374 - Stage Lighting Finding images &amp; reviews </vt:lpstr>
      <vt:lpstr>Outline</vt:lpstr>
      <vt:lpstr>Image searching experiences</vt:lpstr>
      <vt:lpstr>Finding  inspiration in art works</vt:lpstr>
      <vt:lpstr>Finding inspiration in art works</vt:lpstr>
      <vt:lpstr>Finding inspiration</vt:lpstr>
      <vt:lpstr>PowerPoint Presentation</vt:lpstr>
      <vt:lpstr>PowerPoint Presentation</vt:lpstr>
      <vt:lpstr>PowerPoint Presentation</vt:lpstr>
      <vt:lpstr>Sources of images</vt:lpstr>
      <vt:lpstr>Considerations when using images</vt:lpstr>
      <vt:lpstr> Finding support from experts</vt:lpstr>
      <vt:lpstr>PowerPoint Presentation</vt:lpstr>
      <vt:lpstr>Finding production reviews</vt:lpstr>
      <vt:lpstr>Citing images and reviews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374 - Stage Lighting</dc:title>
  <dc:creator>Sylvia Roberts</dc:creator>
  <cp:lastModifiedBy>Sylvia Roberts</cp:lastModifiedBy>
  <cp:revision>51</cp:revision>
  <cp:lastPrinted>2022-10-18T20:49:53Z</cp:lastPrinted>
  <dcterms:created xsi:type="dcterms:W3CDTF">2022-10-17T19:57:19Z</dcterms:created>
  <dcterms:modified xsi:type="dcterms:W3CDTF">2022-10-18T20:50:57Z</dcterms:modified>
</cp:coreProperties>
</file>