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1"/>
  </p:notesMasterIdLst>
  <p:sldIdLst>
    <p:sldId id="297" r:id="rId2"/>
    <p:sldId id="263" r:id="rId3"/>
    <p:sldId id="264" r:id="rId4"/>
    <p:sldId id="262" r:id="rId5"/>
    <p:sldId id="271" r:id="rId6"/>
    <p:sldId id="266" r:id="rId7"/>
    <p:sldId id="258" r:id="rId8"/>
    <p:sldId id="298" r:id="rId9"/>
    <p:sldId id="259" r:id="rId10"/>
    <p:sldId id="269" r:id="rId11"/>
    <p:sldId id="265" r:id="rId12"/>
    <p:sldId id="276" r:id="rId13"/>
    <p:sldId id="287" r:id="rId14"/>
    <p:sldId id="290" r:id="rId15"/>
    <p:sldId id="289" r:id="rId16"/>
    <p:sldId id="286" r:id="rId17"/>
    <p:sldId id="279" r:id="rId18"/>
    <p:sldId id="280" r:id="rId19"/>
    <p:sldId id="281" r:id="rId20"/>
    <p:sldId id="291" r:id="rId21"/>
    <p:sldId id="292" r:id="rId22"/>
    <p:sldId id="261" r:id="rId23"/>
    <p:sldId id="273" r:id="rId24"/>
    <p:sldId id="275" r:id="rId25"/>
    <p:sldId id="284" r:id="rId26"/>
    <p:sldId id="282" r:id="rId27"/>
    <p:sldId id="293" r:id="rId28"/>
    <p:sldId id="283" r:id="rId29"/>
    <p:sldId id="300" r:id="rId30"/>
    <p:sldId id="301" r:id="rId31"/>
    <p:sldId id="302" r:id="rId32"/>
    <p:sldId id="303" r:id="rId33"/>
    <p:sldId id="304" r:id="rId34"/>
    <p:sldId id="306" r:id="rId35"/>
    <p:sldId id="305" r:id="rId36"/>
    <p:sldId id="260" r:id="rId37"/>
    <p:sldId id="299" r:id="rId38"/>
    <p:sldId id="272" r:id="rId39"/>
    <p:sldId id="267" r:id="rId4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38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49" autoAdjust="0"/>
    <p:restoredTop sz="73128" autoAdjust="0"/>
  </p:normalViewPr>
  <p:slideViewPr>
    <p:cSldViewPr snapToGrid="0" snapToObjects="1">
      <p:cViewPr varScale="1">
        <p:scale>
          <a:sx n="95" d="100"/>
          <a:sy n="95" d="100"/>
        </p:scale>
        <p:origin x="234" y="90"/>
      </p:cViewPr>
      <p:guideLst/>
    </p:cSldViewPr>
  </p:slideViewPr>
  <p:outlineViewPr>
    <p:cViewPr>
      <p:scale>
        <a:sx n="33" d="100"/>
        <a:sy n="33" d="100"/>
      </p:scale>
      <p:origin x="0" y="-10218"/>
    </p:cViewPr>
  </p:outlineViewPr>
  <p:notesTextViewPr>
    <p:cViewPr>
      <p:scale>
        <a:sx n="1" d="1"/>
        <a:sy n="1" d="1"/>
      </p:scale>
      <p:origin x="0" y="0"/>
    </p:cViewPr>
  </p:notesTextViewPr>
  <p:sorterViewPr>
    <p:cViewPr>
      <p:scale>
        <a:sx n="80" d="100"/>
        <a:sy n="80" d="100"/>
      </p:scale>
      <p:origin x="0" y="-251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6E2B48C-ED70-8145-AFF0-4AC332B3D2FF}" type="datetimeFigureOut">
              <a:rPr lang="en-US" smtClean="0"/>
              <a:t>1/28/2022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54C8FCA-548D-9E43-9C28-2EE90CD2796E}" type="slidenum">
              <a:rPr lang="en-US" smtClean="0"/>
              <a:t>‹#›</a:t>
            </a:fld>
            <a:endParaRPr lang="en-US"/>
          </a:p>
        </p:txBody>
      </p:sp>
    </p:spTree>
    <p:extLst>
      <p:ext uri="{BB962C8B-B14F-4D97-AF65-F5344CB8AC3E}">
        <p14:creationId xmlns:p14="http://schemas.microsoft.com/office/powerpoint/2010/main" val="1195732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4C8FCA-548D-9E43-9C28-2EE90CD2796E}" type="slidenum">
              <a:rPr lang="en-US" smtClean="0"/>
              <a:t>1</a:t>
            </a:fld>
            <a:endParaRPr lang="en-US"/>
          </a:p>
        </p:txBody>
      </p:sp>
    </p:spTree>
    <p:extLst>
      <p:ext uri="{BB962C8B-B14F-4D97-AF65-F5344CB8AC3E}">
        <p14:creationId xmlns:p14="http://schemas.microsoft.com/office/powerpoint/2010/main" val="1355886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Serendipity - the occurrence and development of events by chance in a happy or beneficial way.</a:t>
            </a:r>
          </a:p>
          <a:p>
            <a:r>
              <a:rPr lang="en-CA" dirty="0"/>
              <a:t>Lateral thinking - the occurrence and development of events by chance in a happy or beneficial way.</a:t>
            </a:r>
          </a:p>
          <a:p>
            <a:r>
              <a:rPr lang="en-CA" dirty="0"/>
              <a:t>Leads – mentions of other performances / persons in sources, mining the reference list for related sources, related phenomenon </a:t>
            </a:r>
          </a:p>
          <a:p>
            <a:r>
              <a:rPr lang="en-CA" dirty="0" err="1"/>
              <a:t>Dif</a:t>
            </a:r>
            <a:r>
              <a:rPr lang="en-CA" dirty="0"/>
              <a:t> perspectives – have anthropologists, sociologists, psychologists discussed a phenomenon, other cultural thinkers</a:t>
            </a:r>
            <a:endParaRPr lang="en-US" dirty="0"/>
          </a:p>
        </p:txBody>
      </p:sp>
      <p:sp>
        <p:nvSpPr>
          <p:cNvPr id="4" name="Slide Number Placeholder 3"/>
          <p:cNvSpPr>
            <a:spLocks noGrp="1"/>
          </p:cNvSpPr>
          <p:nvPr>
            <p:ph type="sldNum" sz="quarter" idx="5"/>
          </p:nvPr>
        </p:nvSpPr>
        <p:spPr/>
        <p:txBody>
          <a:bodyPr/>
          <a:lstStyle/>
          <a:p>
            <a:fld id="{754C8FCA-548D-9E43-9C28-2EE90CD2796E}" type="slidenum">
              <a:rPr lang="en-US" smtClean="0"/>
              <a:t>10</a:t>
            </a:fld>
            <a:endParaRPr lang="en-US"/>
          </a:p>
        </p:txBody>
      </p:sp>
    </p:spTree>
    <p:extLst>
      <p:ext uri="{BB962C8B-B14F-4D97-AF65-F5344CB8AC3E}">
        <p14:creationId xmlns:p14="http://schemas.microsoft.com/office/powerpoint/2010/main" val="1223843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4C8FCA-548D-9E43-9C28-2EE90CD2796E}" type="slidenum">
              <a:rPr lang="en-US" smtClean="0"/>
              <a:t>11</a:t>
            </a:fld>
            <a:endParaRPr lang="en-US"/>
          </a:p>
        </p:txBody>
      </p:sp>
    </p:spTree>
    <p:extLst>
      <p:ext uri="{BB962C8B-B14F-4D97-AF65-F5344CB8AC3E}">
        <p14:creationId xmlns:p14="http://schemas.microsoft.com/office/powerpoint/2010/main" val="3710414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Lauren Han</a:t>
            </a:r>
          </a:p>
        </p:txBody>
      </p:sp>
      <p:sp>
        <p:nvSpPr>
          <p:cNvPr id="4" name="Slide Number Placeholder 3"/>
          <p:cNvSpPr>
            <a:spLocks noGrp="1"/>
          </p:cNvSpPr>
          <p:nvPr>
            <p:ph type="sldNum" sz="quarter" idx="5"/>
          </p:nvPr>
        </p:nvSpPr>
        <p:spPr/>
        <p:txBody>
          <a:bodyPr/>
          <a:lstStyle/>
          <a:p>
            <a:fld id="{754C8FCA-548D-9E43-9C28-2EE90CD2796E}" type="slidenum">
              <a:rPr lang="en-US" smtClean="0"/>
              <a:t>12</a:t>
            </a:fld>
            <a:endParaRPr lang="en-US"/>
          </a:p>
        </p:txBody>
      </p:sp>
    </p:spTree>
    <p:extLst>
      <p:ext uri="{BB962C8B-B14F-4D97-AF65-F5344CB8AC3E}">
        <p14:creationId xmlns:p14="http://schemas.microsoft.com/office/powerpoint/2010/main" val="560209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4C8FCA-548D-9E43-9C28-2EE90CD2796E}" type="slidenum">
              <a:rPr lang="en-US" smtClean="0"/>
              <a:t>13</a:t>
            </a:fld>
            <a:endParaRPr lang="en-US"/>
          </a:p>
        </p:txBody>
      </p:sp>
    </p:spTree>
    <p:extLst>
      <p:ext uri="{BB962C8B-B14F-4D97-AF65-F5344CB8AC3E}">
        <p14:creationId xmlns:p14="http://schemas.microsoft.com/office/powerpoint/2010/main" val="1251472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4C8FCA-548D-9E43-9C28-2EE90CD2796E}" type="slidenum">
              <a:rPr lang="en-US" smtClean="0"/>
              <a:t>14</a:t>
            </a:fld>
            <a:endParaRPr lang="en-US"/>
          </a:p>
        </p:txBody>
      </p:sp>
    </p:spTree>
    <p:extLst>
      <p:ext uri="{BB962C8B-B14F-4D97-AF65-F5344CB8AC3E}">
        <p14:creationId xmlns:p14="http://schemas.microsoft.com/office/powerpoint/2010/main" val="1084905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4C8FCA-548D-9E43-9C28-2EE90CD2796E}" type="slidenum">
              <a:rPr lang="en-US" smtClean="0"/>
              <a:t>15</a:t>
            </a:fld>
            <a:endParaRPr lang="en-US"/>
          </a:p>
        </p:txBody>
      </p:sp>
    </p:spTree>
    <p:extLst>
      <p:ext uri="{BB962C8B-B14F-4D97-AF65-F5344CB8AC3E}">
        <p14:creationId xmlns:p14="http://schemas.microsoft.com/office/powerpoint/2010/main" val="3456614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4C8FCA-548D-9E43-9C28-2EE90CD2796E}" type="slidenum">
              <a:rPr lang="en-US" smtClean="0"/>
              <a:t>16</a:t>
            </a:fld>
            <a:endParaRPr lang="en-US"/>
          </a:p>
        </p:txBody>
      </p:sp>
    </p:spTree>
    <p:extLst>
      <p:ext uri="{BB962C8B-B14F-4D97-AF65-F5344CB8AC3E}">
        <p14:creationId xmlns:p14="http://schemas.microsoft.com/office/powerpoint/2010/main" val="2152145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4C8FCA-548D-9E43-9C28-2EE90CD2796E}" type="slidenum">
              <a:rPr lang="en-US" smtClean="0"/>
              <a:t>17</a:t>
            </a:fld>
            <a:endParaRPr lang="en-US"/>
          </a:p>
        </p:txBody>
      </p:sp>
    </p:spTree>
    <p:extLst>
      <p:ext uri="{BB962C8B-B14F-4D97-AF65-F5344CB8AC3E}">
        <p14:creationId xmlns:p14="http://schemas.microsoft.com/office/powerpoint/2010/main" val="39421909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4C8FCA-548D-9E43-9C28-2EE90CD2796E}" type="slidenum">
              <a:rPr lang="en-US" smtClean="0"/>
              <a:t>18</a:t>
            </a:fld>
            <a:endParaRPr lang="en-US"/>
          </a:p>
        </p:txBody>
      </p:sp>
    </p:spTree>
    <p:extLst>
      <p:ext uri="{BB962C8B-B14F-4D97-AF65-F5344CB8AC3E}">
        <p14:creationId xmlns:p14="http://schemas.microsoft.com/office/powerpoint/2010/main" val="25081016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Wikipedia</a:t>
            </a:r>
          </a:p>
        </p:txBody>
      </p:sp>
      <p:sp>
        <p:nvSpPr>
          <p:cNvPr id="4" name="Slide Number Placeholder 3"/>
          <p:cNvSpPr>
            <a:spLocks noGrp="1"/>
          </p:cNvSpPr>
          <p:nvPr>
            <p:ph type="sldNum" sz="quarter" idx="5"/>
          </p:nvPr>
        </p:nvSpPr>
        <p:spPr/>
        <p:txBody>
          <a:bodyPr/>
          <a:lstStyle/>
          <a:p>
            <a:fld id="{754C8FCA-548D-9E43-9C28-2EE90CD2796E}" type="slidenum">
              <a:rPr lang="en-US" smtClean="0"/>
              <a:t>19</a:t>
            </a:fld>
            <a:endParaRPr lang="en-US"/>
          </a:p>
        </p:txBody>
      </p:sp>
    </p:spTree>
    <p:extLst>
      <p:ext uri="{BB962C8B-B14F-4D97-AF65-F5344CB8AC3E}">
        <p14:creationId xmlns:p14="http://schemas.microsoft.com/office/powerpoint/2010/main" val="4021227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Been a librarian since before the internet, at SFU since 1997</a:t>
            </a:r>
          </a:p>
        </p:txBody>
      </p:sp>
      <p:sp>
        <p:nvSpPr>
          <p:cNvPr id="4" name="Slide Number Placeholder 3"/>
          <p:cNvSpPr>
            <a:spLocks noGrp="1"/>
          </p:cNvSpPr>
          <p:nvPr>
            <p:ph type="sldNum" sz="quarter" idx="5"/>
          </p:nvPr>
        </p:nvSpPr>
        <p:spPr/>
        <p:txBody>
          <a:bodyPr/>
          <a:lstStyle/>
          <a:p>
            <a:fld id="{754C8FCA-548D-9E43-9C28-2EE90CD2796E}" type="slidenum">
              <a:rPr lang="en-US" smtClean="0"/>
              <a:t>2</a:t>
            </a:fld>
            <a:endParaRPr lang="en-US"/>
          </a:p>
        </p:txBody>
      </p:sp>
    </p:spTree>
    <p:extLst>
      <p:ext uri="{BB962C8B-B14F-4D97-AF65-F5344CB8AC3E}">
        <p14:creationId xmlns:p14="http://schemas.microsoft.com/office/powerpoint/2010/main" val="12892114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4C8FCA-548D-9E43-9C28-2EE90CD2796E}" type="slidenum">
              <a:rPr lang="en-US" smtClean="0"/>
              <a:t>20</a:t>
            </a:fld>
            <a:endParaRPr lang="en-US"/>
          </a:p>
        </p:txBody>
      </p:sp>
    </p:spTree>
    <p:extLst>
      <p:ext uri="{BB962C8B-B14F-4D97-AF65-F5344CB8AC3E}">
        <p14:creationId xmlns:p14="http://schemas.microsoft.com/office/powerpoint/2010/main" val="22064654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4C8FCA-548D-9E43-9C28-2EE90CD2796E}" type="slidenum">
              <a:rPr lang="en-US" smtClean="0"/>
              <a:t>21</a:t>
            </a:fld>
            <a:endParaRPr lang="en-US"/>
          </a:p>
        </p:txBody>
      </p:sp>
    </p:spTree>
    <p:extLst>
      <p:ext uri="{BB962C8B-B14F-4D97-AF65-F5344CB8AC3E}">
        <p14:creationId xmlns:p14="http://schemas.microsoft.com/office/powerpoint/2010/main" val="5442919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4C8FCA-548D-9E43-9C28-2EE90CD2796E}" type="slidenum">
              <a:rPr lang="en-US" smtClean="0"/>
              <a:t>22</a:t>
            </a:fld>
            <a:endParaRPr lang="en-US"/>
          </a:p>
        </p:txBody>
      </p:sp>
    </p:spTree>
    <p:extLst>
      <p:ext uri="{BB962C8B-B14F-4D97-AF65-F5344CB8AC3E}">
        <p14:creationId xmlns:p14="http://schemas.microsoft.com/office/powerpoint/2010/main" val="4599702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Brianna Bernard – need to clarify what’s key to your interest – is it useful to look at psychological literature?  Or dance literature?  </a:t>
            </a:r>
          </a:p>
        </p:txBody>
      </p:sp>
      <p:sp>
        <p:nvSpPr>
          <p:cNvPr id="4" name="Slide Number Placeholder 3"/>
          <p:cNvSpPr>
            <a:spLocks noGrp="1"/>
          </p:cNvSpPr>
          <p:nvPr>
            <p:ph type="sldNum" sz="quarter" idx="5"/>
          </p:nvPr>
        </p:nvSpPr>
        <p:spPr/>
        <p:txBody>
          <a:bodyPr/>
          <a:lstStyle/>
          <a:p>
            <a:fld id="{754C8FCA-548D-9E43-9C28-2EE90CD2796E}" type="slidenum">
              <a:rPr lang="en-US" smtClean="0"/>
              <a:t>23</a:t>
            </a:fld>
            <a:endParaRPr lang="en-US"/>
          </a:p>
        </p:txBody>
      </p:sp>
    </p:spTree>
    <p:extLst>
      <p:ext uri="{BB962C8B-B14F-4D97-AF65-F5344CB8AC3E}">
        <p14:creationId xmlns:p14="http://schemas.microsoft.com/office/powerpoint/2010/main" val="40595676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4C8FCA-548D-9E43-9C28-2EE90CD2796E}" type="slidenum">
              <a:rPr lang="en-US" smtClean="0"/>
              <a:t>24</a:t>
            </a:fld>
            <a:endParaRPr lang="en-US"/>
          </a:p>
        </p:txBody>
      </p:sp>
    </p:spTree>
    <p:extLst>
      <p:ext uri="{BB962C8B-B14F-4D97-AF65-F5344CB8AC3E}">
        <p14:creationId xmlns:p14="http://schemas.microsoft.com/office/powerpoint/2010/main" val="41262435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4C8FCA-548D-9E43-9C28-2EE90CD2796E}" type="slidenum">
              <a:rPr lang="en-US" smtClean="0"/>
              <a:t>25</a:t>
            </a:fld>
            <a:endParaRPr lang="en-US"/>
          </a:p>
        </p:txBody>
      </p:sp>
    </p:spTree>
    <p:extLst>
      <p:ext uri="{BB962C8B-B14F-4D97-AF65-F5344CB8AC3E}">
        <p14:creationId xmlns:p14="http://schemas.microsoft.com/office/powerpoint/2010/main" val="19858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4C8FCA-548D-9E43-9C28-2EE90CD2796E}" type="slidenum">
              <a:rPr lang="en-US" smtClean="0"/>
              <a:t>26</a:t>
            </a:fld>
            <a:endParaRPr lang="en-US"/>
          </a:p>
        </p:txBody>
      </p:sp>
    </p:spTree>
    <p:extLst>
      <p:ext uri="{BB962C8B-B14F-4D97-AF65-F5344CB8AC3E}">
        <p14:creationId xmlns:p14="http://schemas.microsoft.com/office/powerpoint/2010/main" val="27052249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4C8FCA-548D-9E43-9C28-2EE90CD2796E}" type="slidenum">
              <a:rPr lang="en-US" smtClean="0"/>
              <a:t>27</a:t>
            </a:fld>
            <a:endParaRPr lang="en-US"/>
          </a:p>
        </p:txBody>
      </p:sp>
    </p:spTree>
    <p:extLst>
      <p:ext uri="{BB962C8B-B14F-4D97-AF65-F5344CB8AC3E}">
        <p14:creationId xmlns:p14="http://schemas.microsoft.com/office/powerpoint/2010/main" val="15361842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4C8FCA-548D-9E43-9C28-2EE90CD2796E}" type="slidenum">
              <a:rPr lang="en-US" smtClean="0"/>
              <a:t>28</a:t>
            </a:fld>
            <a:endParaRPr lang="en-US"/>
          </a:p>
        </p:txBody>
      </p:sp>
    </p:spTree>
    <p:extLst>
      <p:ext uri="{BB962C8B-B14F-4D97-AF65-F5344CB8AC3E}">
        <p14:creationId xmlns:p14="http://schemas.microsoft.com/office/powerpoint/2010/main" val="2256984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4C8FCA-548D-9E43-9C28-2EE90CD2796E}" type="slidenum">
              <a:rPr lang="en-US" smtClean="0"/>
              <a:t>29</a:t>
            </a:fld>
            <a:endParaRPr lang="en-US"/>
          </a:p>
        </p:txBody>
      </p:sp>
    </p:spTree>
    <p:extLst>
      <p:ext uri="{BB962C8B-B14F-4D97-AF65-F5344CB8AC3E}">
        <p14:creationId xmlns:p14="http://schemas.microsoft.com/office/powerpoint/2010/main" val="3731071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4C8FCA-548D-9E43-9C28-2EE90CD2796E}" type="slidenum">
              <a:rPr lang="en-US" smtClean="0"/>
              <a:t>3</a:t>
            </a:fld>
            <a:endParaRPr lang="en-US"/>
          </a:p>
        </p:txBody>
      </p:sp>
    </p:spTree>
    <p:extLst>
      <p:ext uri="{BB962C8B-B14F-4D97-AF65-F5344CB8AC3E}">
        <p14:creationId xmlns:p14="http://schemas.microsoft.com/office/powerpoint/2010/main" val="41441073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Emma </a:t>
            </a:r>
            <a:r>
              <a:rPr lang="en-US" dirty="0" err="1"/>
              <a:t>savic</a:t>
            </a:r>
            <a:r>
              <a:rPr lang="en-US" dirty="0"/>
              <a:t> </a:t>
            </a:r>
            <a:r>
              <a:rPr lang="en-US" dirty="0" err="1"/>
              <a:t>Kallesoe</a:t>
            </a:r>
            <a:endParaRPr lang="en-US" dirty="0"/>
          </a:p>
        </p:txBody>
      </p:sp>
      <p:sp>
        <p:nvSpPr>
          <p:cNvPr id="4" name="Slide Number Placeholder 3"/>
          <p:cNvSpPr>
            <a:spLocks noGrp="1"/>
          </p:cNvSpPr>
          <p:nvPr>
            <p:ph type="sldNum" sz="quarter" idx="5"/>
          </p:nvPr>
        </p:nvSpPr>
        <p:spPr/>
        <p:txBody>
          <a:bodyPr/>
          <a:lstStyle/>
          <a:p>
            <a:fld id="{754C8FCA-548D-9E43-9C28-2EE90CD2796E}" type="slidenum">
              <a:rPr lang="en-US" smtClean="0"/>
              <a:t>30</a:t>
            </a:fld>
            <a:endParaRPr lang="en-US"/>
          </a:p>
        </p:txBody>
      </p:sp>
    </p:spTree>
    <p:extLst>
      <p:ext uri="{BB962C8B-B14F-4D97-AF65-F5344CB8AC3E}">
        <p14:creationId xmlns:p14="http://schemas.microsoft.com/office/powerpoint/2010/main" val="14675255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4C8FCA-548D-9E43-9C28-2EE90CD2796E}" type="slidenum">
              <a:rPr lang="en-US" smtClean="0"/>
              <a:t>31</a:t>
            </a:fld>
            <a:endParaRPr lang="en-US"/>
          </a:p>
        </p:txBody>
      </p:sp>
    </p:spTree>
    <p:extLst>
      <p:ext uri="{BB962C8B-B14F-4D97-AF65-F5344CB8AC3E}">
        <p14:creationId xmlns:p14="http://schemas.microsoft.com/office/powerpoint/2010/main" val="29005111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4C8FCA-548D-9E43-9C28-2EE90CD2796E}" type="slidenum">
              <a:rPr lang="en-US" smtClean="0"/>
              <a:t>32</a:t>
            </a:fld>
            <a:endParaRPr lang="en-US"/>
          </a:p>
        </p:txBody>
      </p:sp>
    </p:spTree>
    <p:extLst>
      <p:ext uri="{BB962C8B-B14F-4D97-AF65-F5344CB8AC3E}">
        <p14:creationId xmlns:p14="http://schemas.microsoft.com/office/powerpoint/2010/main" val="13824796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4C8FCA-548D-9E43-9C28-2EE90CD2796E}" type="slidenum">
              <a:rPr lang="en-US" smtClean="0"/>
              <a:t>33</a:t>
            </a:fld>
            <a:endParaRPr lang="en-US"/>
          </a:p>
        </p:txBody>
      </p:sp>
    </p:spTree>
    <p:extLst>
      <p:ext uri="{BB962C8B-B14F-4D97-AF65-F5344CB8AC3E}">
        <p14:creationId xmlns:p14="http://schemas.microsoft.com/office/powerpoint/2010/main" val="37755956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4C8FCA-548D-9E43-9C28-2EE90CD2796E}" type="slidenum">
              <a:rPr lang="en-US" smtClean="0"/>
              <a:t>34</a:t>
            </a:fld>
            <a:endParaRPr lang="en-US"/>
          </a:p>
        </p:txBody>
      </p:sp>
    </p:spTree>
    <p:extLst>
      <p:ext uri="{BB962C8B-B14F-4D97-AF65-F5344CB8AC3E}">
        <p14:creationId xmlns:p14="http://schemas.microsoft.com/office/powerpoint/2010/main" val="33736146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4C8FCA-548D-9E43-9C28-2EE90CD2796E}" type="slidenum">
              <a:rPr lang="en-US" smtClean="0"/>
              <a:t>35</a:t>
            </a:fld>
            <a:endParaRPr lang="en-US"/>
          </a:p>
        </p:txBody>
      </p:sp>
    </p:spTree>
    <p:extLst>
      <p:ext uri="{BB962C8B-B14F-4D97-AF65-F5344CB8AC3E}">
        <p14:creationId xmlns:p14="http://schemas.microsoft.com/office/powerpoint/2010/main" val="34014919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4C8FCA-548D-9E43-9C28-2EE90CD2796E}" type="slidenum">
              <a:rPr lang="en-US" smtClean="0"/>
              <a:t>36</a:t>
            </a:fld>
            <a:endParaRPr lang="en-US"/>
          </a:p>
        </p:txBody>
      </p:sp>
    </p:spTree>
    <p:extLst>
      <p:ext uri="{BB962C8B-B14F-4D97-AF65-F5344CB8AC3E}">
        <p14:creationId xmlns:p14="http://schemas.microsoft.com/office/powerpoint/2010/main" val="6005632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Louis Pasteur “sudden flashes of insight don’t just happen but are the product of preparation”</a:t>
            </a:r>
          </a:p>
        </p:txBody>
      </p:sp>
      <p:sp>
        <p:nvSpPr>
          <p:cNvPr id="4" name="Slide Number Placeholder 3"/>
          <p:cNvSpPr>
            <a:spLocks noGrp="1"/>
          </p:cNvSpPr>
          <p:nvPr>
            <p:ph type="sldNum" sz="quarter" idx="5"/>
          </p:nvPr>
        </p:nvSpPr>
        <p:spPr/>
        <p:txBody>
          <a:bodyPr/>
          <a:lstStyle/>
          <a:p>
            <a:fld id="{754C8FCA-548D-9E43-9C28-2EE90CD2796E}" type="slidenum">
              <a:rPr lang="en-US" smtClean="0"/>
              <a:t>37</a:t>
            </a:fld>
            <a:endParaRPr lang="en-US"/>
          </a:p>
        </p:txBody>
      </p:sp>
    </p:spTree>
    <p:extLst>
      <p:ext uri="{BB962C8B-B14F-4D97-AF65-F5344CB8AC3E}">
        <p14:creationId xmlns:p14="http://schemas.microsoft.com/office/powerpoint/2010/main" val="33521571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4C8FCA-548D-9E43-9C28-2EE90CD2796E}" type="slidenum">
              <a:rPr lang="en-US" smtClean="0"/>
              <a:t>38</a:t>
            </a:fld>
            <a:endParaRPr lang="en-US"/>
          </a:p>
        </p:txBody>
      </p:sp>
    </p:spTree>
    <p:extLst>
      <p:ext uri="{BB962C8B-B14F-4D97-AF65-F5344CB8AC3E}">
        <p14:creationId xmlns:p14="http://schemas.microsoft.com/office/powerpoint/2010/main" val="38750520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4C8FCA-548D-9E43-9C28-2EE90CD2796E}" type="slidenum">
              <a:rPr lang="en-US" smtClean="0"/>
              <a:t>39</a:t>
            </a:fld>
            <a:endParaRPr lang="en-US"/>
          </a:p>
        </p:txBody>
      </p:sp>
    </p:spTree>
    <p:extLst>
      <p:ext uri="{BB962C8B-B14F-4D97-AF65-F5344CB8AC3E}">
        <p14:creationId xmlns:p14="http://schemas.microsoft.com/office/powerpoint/2010/main" val="3164108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4C8FCA-548D-9E43-9C28-2EE90CD2796E}" type="slidenum">
              <a:rPr lang="en-US" smtClean="0"/>
              <a:t>4</a:t>
            </a:fld>
            <a:endParaRPr lang="en-US"/>
          </a:p>
        </p:txBody>
      </p:sp>
    </p:spTree>
    <p:extLst>
      <p:ext uri="{BB962C8B-B14F-4D97-AF65-F5344CB8AC3E}">
        <p14:creationId xmlns:p14="http://schemas.microsoft.com/office/powerpoint/2010/main" val="1071050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4C8FCA-548D-9E43-9C28-2EE90CD2796E}" type="slidenum">
              <a:rPr lang="en-US" smtClean="0"/>
              <a:t>5</a:t>
            </a:fld>
            <a:endParaRPr lang="en-US"/>
          </a:p>
        </p:txBody>
      </p:sp>
    </p:spTree>
    <p:extLst>
      <p:ext uri="{BB962C8B-B14F-4D97-AF65-F5344CB8AC3E}">
        <p14:creationId xmlns:p14="http://schemas.microsoft.com/office/powerpoint/2010/main" val="2846353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do some research prior to seeing the show or the exhibition. Where’s it being held? Have you been there before? Can you get pictures of the interior online? Is there a history of the organization or of the performance company?  What do you know about the performance?  If nothing, can you read reviews? Or discussions of the company or artist?  Newspapers and general searching can help you prepare your mind to take advantage of what you see and how that experience is framed by the nature of the institution.</a:t>
            </a:r>
          </a:p>
        </p:txBody>
      </p:sp>
      <p:sp>
        <p:nvSpPr>
          <p:cNvPr id="4" name="Slide Number Placeholder 3"/>
          <p:cNvSpPr>
            <a:spLocks noGrp="1"/>
          </p:cNvSpPr>
          <p:nvPr>
            <p:ph type="sldNum" sz="quarter" idx="5"/>
          </p:nvPr>
        </p:nvSpPr>
        <p:spPr/>
        <p:txBody>
          <a:bodyPr/>
          <a:lstStyle/>
          <a:p>
            <a:fld id="{754C8FCA-548D-9E43-9C28-2EE90CD2796E}" type="slidenum">
              <a:rPr lang="en-US" smtClean="0"/>
              <a:t>6</a:t>
            </a:fld>
            <a:endParaRPr lang="en-US"/>
          </a:p>
        </p:txBody>
      </p:sp>
    </p:spTree>
    <p:extLst>
      <p:ext uri="{BB962C8B-B14F-4D97-AF65-F5344CB8AC3E}">
        <p14:creationId xmlns:p14="http://schemas.microsoft.com/office/powerpoint/2010/main" val="3016183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 saw this list, I wasn’t sure about how this might work but … suggested some students were planning to see Hamilton at the Queen Elizabeth Theatre.  I spent 5 minutes brainstorming some possibilities:  a successful  commercial musical road production coming to a civic theatre in a time when it’s been difficult for local theaters to open for performances; also what I know of </a:t>
            </a:r>
            <a:r>
              <a:rPr lang="en-US" dirty="0" err="1"/>
              <a:t>Hamiliton</a:t>
            </a:r>
            <a:r>
              <a:rPr lang="en-US" dirty="0"/>
              <a:t> is it’s about the formation of the American nation whereas the Queen Elizabeth Theatre is named in tribute to Canada’s colonial history</a:t>
            </a:r>
          </a:p>
        </p:txBody>
      </p:sp>
      <p:sp>
        <p:nvSpPr>
          <p:cNvPr id="4" name="Slide Number Placeholder 3"/>
          <p:cNvSpPr>
            <a:spLocks noGrp="1"/>
          </p:cNvSpPr>
          <p:nvPr>
            <p:ph type="sldNum" sz="quarter" idx="5"/>
          </p:nvPr>
        </p:nvSpPr>
        <p:spPr/>
        <p:txBody>
          <a:bodyPr/>
          <a:lstStyle/>
          <a:p>
            <a:fld id="{754C8FCA-548D-9E43-9C28-2EE90CD2796E}" type="slidenum">
              <a:rPr lang="en-US" smtClean="0"/>
              <a:t>7</a:t>
            </a:fld>
            <a:endParaRPr lang="en-US"/>
          </a:p>
        </p:txBody>
      </p:sp>
    </p:spTree>
    <p:extLst>
      <p:ext uri="{BB962C8B-B14F-4D97-AF65-F5344CB8AC3E}">
        <p14:creationId xmlns:p14="http://schemas.microsoft.com/office/powerpoint/2010/main" val="3023360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4C8FCA-548D-9E43-9C28-2EE90CD2796E}" type="slidenum">
              <a:rPr lang="en-US" smtClean="0"/>
              <a:t>8</a:t>
            </a:fld>
            <a:endParaRPr lang="en-US"/>
          </a:p>
        </p:txBody>
      </p:sp>
    </p:spTree>
    <p:extLst>
      <p:ext uri="{BB962C8B-B14F-4D97-AF65-F5344CB8AC3E}">
        <p14:creationId xmlns:p14="http://schemas.microsoft.com/office/powerpoint/2010/main" val="3925919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4C8FCA-548D-9E43-9C28-2EE90CD2796E}" type="slidenum">
              <a:rPr lang="en-US" smtClean="0"/>
              <a:t>9</a:t>
            </a:fld>
            <a:endParaRPr lang="en-US"/>
          </a:p>
        </p:txBody>
      </p:sp>
    </p:spTree>
    <p:extLst>
      <p:ext uri="{BB962C8B-B14F-4D97-AF65-F5344CB8AC3E}">
        <p14:creationId xmlns:p14="http://schemas.microsoft.com/office/powerpoint/2010/main" val="3381714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342FE-E00B-4FAF-8F73-F722060EBA12}"/>
              </a:ext>
            </a:extLst>
          </p:cNvPr>
          <p:cNvSpPr>
            <a:spLocks noGrp="1"/>
          </p:cNvSpPr>
          <p:nvPr>
            <p:ph type="ctrTitle"/>
          </p:nvPr>
        </p:nvSpPr>
        <p:spPr>
          <a:xfrm>
            <a:off x="482600" y="978408"/>
            <a:ext cx="10506991" cy="2531555"/>
          </a:xfrm>
          <a:prstGeom prst="rect">
            <a:avLst/>
          </a:prstGeom>
        </p:spPr>
        <p:txBody>
          <a:bodyPr anchor="b"/>
          <a:lstStyle>
            <a:lvl1pPr algn="l">
              <a:defRPr sz="6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7C1CCE2-4461-473E-B23C-34C8CCF04B3A}"/>
              </a:ext>
            </a:extLst>
          </p:cNvPr>
          <p:cNvSpPr>
            <a:spLocks noGrp="1"/>
          </p:cNvSpPr>
          <p:nvPr>
            <p:ph type="subTitle" idx="1"/>
          </p:nvPr>
        </p:nvSpPr>
        <p:spPr>
          <a:xfrm>
            <a:off x="482600" y="3602038"/>
            <a:ext cx="10506991" cy="227755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FAA551A-CE2F-4E35-A714-B1F04D4B4E8E}"/>
              </a:ext>
            </a:extLst>
          </p:cNvPr>
          <p:cNvSpPr>
            <a:spLocks noGrp="1"/>
          </p:cNvSpPr>
          <p:nvPr>
            <p:ph type="dt" sz="half" idx="10"/>
          </p:nvPr>
        </p:nvSpPr>
        <p:spPr/>
        <p:txBody>
          <a:bodyPr/>
          <a:lstStyle/>
          <a:p>
            <a:fld id="{81B8F32D-D8B6-4B9E-9CBF-DCAC30B7B93D}" type="datetimeFigureOut">
              <a:rPr lang="en-US" smtClean="0"/>
              <a:t>1/28/2022</a:t>
            </a:fld>
            <a:endParaRPr lang="en-US"/>
          </a:p>
        </p:txBody>
      </p:sp>
      <p:sp>
        <p:nvSpPr>
          <p:cNvPr id="5" name="Footer Placeholder 4">
            <a:extLst>
              <a:ext uri="{FF2B5EF4-FFF2-40B4-BE49-F238E27FC236}">
                <a16:creationId xmlns:a16="http://schemas.microsoft.com/office/drawing/2014/main" id="{26B5C907-6594-4DFF-A32B-449C3BA96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376D75-E9DA-4660-AC52-51BA63FCB94D}"/>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10" name="Straight Connector 9">
            <a:extLst>
              <a:ext uri="{FF2B5EF4-FFF2-40B4-BE49-F238E27FC236}">
                <a16:creationId xmlns:a16="http://schemas.microsoft.com/office/drawing/2014/main" id="{A2EFA84C-D756-4DC7-AA46-68D776F37FA4}"/>
              </a:ext>
              <a:ext uri="{C183D7F6-B498-43B3-948B-1728B52AA6E4}">
                <adec:decorative xmlns:adec="http://schemas.microsoft.com/office/drawing/2017/decorative"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7509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1999A10-4355-4A13-B008-196B21ABEEAF}"/>
              </a:ext>
              <a:ext uri="{C183D7F6-B498-43B3-948B-1728B52AA6E4}">
                <adec:decorative xmlns:adec="http://schemas.microsoft.com/office/drawing/2017/decorative" val="1"/>
              </a:ext>
            </a:extLst>
          </p:cNvPr>
          <p:cNvSpPr/>
          <p:nvPr/>
        </p:nvSpPr>
        <p:spPr>
          <a:xfrm>
            <a:off x="482600" y="483576"/>
            <a:ext cx="11147071" cy="243482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36D448-AFEA-4483-B0E4-002840525CDD}"/>
              </a:ext>
            </a:extLst>
          </p:cNvPr>
          <p:cNvSpPr>
            <a:spLocks noGrp="1"/>
          </p:cNvSpPr>
          <p:nvPr>
            <p:ph type="title"/>
          </p:nvPr>
        </p:nvSpPr>
        <p:spPr>
          <a:xfrm>
            <a:off x="482600" y="978408"/>
            <a:ext cx="10506991" cy="1755263"/>
          </a:xfrm>
          <a:prstGeom prst="rect">
            <a:avLst/>
          </a:prstGeo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CF216234-4516-4303-8F60-A8127D89A5E5}"/>
              </a:ext>
            </a:extLst>
          </p:cNvPr>
          <p:cNvSpPr>
            <a:spLocks noGrp="1"/>
          </p:cNvSpPr>
          <p:nvPr>
            <p:ph type="body" orient="vert" idx="1"/>
          </p:nvPr>
        </p:nvSpPr>
        <p:spPr>
          <a:xfrm>
            <a:off x="484192" y="3103131"/>
            <a:ext cx="10506991" cy="30929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46B5D50-A474-462B-A807-DF186B1C2F48}"/>
              </a:ext>
            </a:extLst>
          </p:cNvPr>
          <p:cNvSpPr>
            <a:spLocks noGrp="1"/>
          </p:cNvSpPr>
          <p:nvPr>
            <p:ph type="dt" sz="half" idx="10"/>
          </p:nvPr>
        </p:nvSpPr>
        <p:spPr/>
        <p:txBody>
          <a:bodyPr/>
          <a:lstStyle/>
          <a:p>
            <a:fld id="{81B8F32D-D8B6-4B9E-9CBF-DCAC30B7B93D}" type="datetimeFigureOut">
              <a:rPr lang="en-US" smtClean="0"/>
              <a:t>1/28/2022</a:t>
            </a:fld>
            <a:endParaRPr lang="en-US"/>
          </a:p>
        </p:txBody>
      </p:sp>
      <p:sp>
        <p:nvSpPr>
          <p:cNvPr id="5" name="Footer Placeholder 4">
            <a:extLst>
              <a:ext uri="{FF2B5EF4-FFF2-40B4-BE49-F238E27FC236}">
                <a16:creationId xmlns:a16="http://schemas.microsoft.com/office/drawing/2014/main" id="{F8BF1DAF-2E2D-46ED-AA3E-3D2FE40399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2FC771-EB13-4EB5-A0A2-3968C6ABBD4E}"/>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8" name="Straight Connector 7">
            <a:extLst>
              <a:ext uri="{FF2B5EF4-FFF2-40B4-BE49-F238E27FC236}">
                <a16:creationId xmlns:a16="http://schemas.microsoft.com/office/drawing/2014/main" id="{B3B596B8-8230-4695-8D76-F06AFA8156C3}"/>
              </a:ext>
              <a:ext uri="{C183D7F6-B498-43B3-948B-1728B52AA6E4}">
                <adec:decorative xmlns:adec="http://schemas.microsoft.com/office/drawing/2017/decorative" val="1"/>
              </a:ext>
            </a:extLst>
          </p:cNvPr>
          <p:cNvCxnSpPr>
            <a:cxnSpLocks/>
          </p:cNvCxnSpPr>
          <p:nvPr/>
        </p:nvCxnSpPr>
        <p:spPr>
          <a:xfrm>
            <a:off x="482600" y="2918401"/>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C53EBF93-5FD9-4F4E-8485-7B937145CD08}"/>
              </a:ext>
              <a:ext uri="{C183D7F6-B498-43B3-948B-1728B52AA6E4}">
                <adec:decorative xmlns:adec="http://schemas.microsoft.com/office/drawing/2017/decorative"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66213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6B4D06-C7C6-4949-8EB2-F03ED999A2BB}"/>
              </a:ext>
            </a:extLst>
          </p:cNvPr>
          <p:cNvSpPr>
            <a:spLocks noGrp="1"/>
          </p:cNvSpPr>
          <p:nvPr>
            <p:ph type="title" orient="vert"/>
          </p:nvPr>
        </p:nvSpPr>
        <p:spPr>
          <a:xfrm>
            <a:off x="8041710" y="978408"/>
            <a:ext cx="2947881" cy="5124777"/>
          </a:xfrm>
          <a:prstGeom prst="rect">
            <a:avLst/>
          </a:prstGeo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C921B9D-8C11-4176-AF22-89F972E21284}"/>
              </a:ext>
            </a:extLst>
          </p:cNvPr>
          <p:cNvSpPr>
            <a:spLocks noGrp="1"/>
          </p:cNvSpPr>
          <p:nvPr>
            <p:ph type="body" orient="vert" idx="1"/>
          </p:nvPr>
        </p:nvSpPr>
        <p:spPr>
          <a:xfrm>
            <a:off x="484632" y="978408"/>
            <a:ext cx="7256453" cy="51247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AFA9E1C-8E18-4A35-9BD8-427B1D14BB8E}"/>
              </a:ext>
            </a:extLst>
          </p:cNvPr>
          <p:cNvSpPr>
            <a:spLocks noGrp="1"/>
          </p:cNvSpPr>
          <p:nvPr>
            <p:ph type="dt" sz="half" idx="10"/>
          </p:nvPr>
        </p:nvSpPr>
        <p:spPr/>
        <p:txBody>
          <a:bodyPr/>
          <a:lstStyle/>
          <a:p>
            <a:fld id="{81B8F32D-D8B6-4B9E-9CBF-DCAC30B7B93D}" type="datetimeFigureOut">
              <a:rPr lang="en-US" smtClean="0"/>
              <a:t>1/28/2022</a:t>
            </a:fld>
            <a:endParaRPr lang="en-US"/>
          </a:p>
        </p:txBody>
      </p:sp>
      <p:sp>
        <p:nvSpPr>
          <p:cNvPr id="5" name="Footer Placeholder 4">
            <a:extLst>
              <a:ext uri="{FF2B5EF4-FFF2-40B4-BE49-F238E27FC236}">
                <a16:creationId xmlns:a16="http://schemas.microsoft.com/office/drawing/2014/main" id="{2E116CDB-7BB6-4DD2-A626-6DA8E569F2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D0403B-439E-449F-83B1-799EEC239A20}"/>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1981148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43735-A77F-440D-9448-6AE7C204D377}"/>
              </a:ext>
            </a:extLst>
          </p:cNvPr>
          <p:cNvSpPr>
            <a:spLocks noGrp="1"/>
          </p:cNvSpPr>
          <p:nvPr>
            <p:ph type="title"/>
          </p:nvPr>
        </p:nvSpPr>
        <p:spPr>
          <a:xfrm>
            <a:off x="482600" y="978408"/>
            <a:ext cx="10634472" cy="2157984"/>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276C6EE-D55E-454B-B28C-EC73D1DB4A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2A2905-6D2E-4319-9521-61452AB8F996}"/>
              </a:ext>
            </a:extLst>
          </p:cNvPr>
          <p:cNvSpPr>
            <a:spLocks noGrp="1"/>
          </p:cNvSpPr>
          <p:nvPr>
            <p:ph type="dt" sz="half" idx="10"/>
          </p:nvPr>
        </p:nvSpPr>
        <p:spPr/>
        <p:txBody>
          <a:bodyPr/>
          <a:lstStyle/>
          <a:p>
            <a:fld id="{81B8F32D-D8B6-4B9E-9CBF-DCAC30B7B93D}" type="datetimeFigureOut">
              <a:rPr lang="en-US" smtClean="0"/>
              <a:t>1/28/2022</a:t>
            </a:fld>
            <a:endParaRPr lang="en-US"/>
          </a:p>
        </p:txBody>
      </p:sp>
      <p:sp>
        <p:nvSpPr>
          <p:cNvPr id="5" name="Footer Placeholder 4">
            <a:extLst>
              <a:ext uri="{FF2B5EF4-FFF2-40B4-BE49-F238E27FC236}">
                <a16:creationId xmlns:a16="http://schemas.microsoft.com/office/drawing/2014/main" id="{6DAC7550-84E8-49D3-B419-6F5F327DAD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D2C6B-EA5D-4D97-BC84-6C860D536360}"/>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290788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B299E6-11CC-4181-86C3-528A13F1F556}"/>
              </a:ext>
              <a:ext uri="{C183D7F6-B498-43B3-948B-1728B52AA6E4}">
                <adec:decorative xmlns:adec="http://schemas.microsoft.com/office/drawing/2017/decorative" val="1"/>
              </a:ext>
            </a:extLst>
          </p:cNvPr>
          <p:cNvSpPr/>
          <p:nvPr/>
        </p:nvSpPr>
        <p:spPr>
          <a:xfrm>
            <a:off x="481007" y="3922232"/>
            <a:ext cx="11147071" cy="243482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803473-0A64-4F9F-833B-8D64E39019B1}"/>
              </a:ext>
            </a:extLst>
          </p:cNvPr>
          <p:cNvSpPr>
            <a:spLocks noGrp="1"/>
          </p:cNvSpPr>
          <p:nvPr>
            <p:ph type="title"/>
          </p:nvPr>
        </p:nvSpPr>
        <p:spPr>
          <a:xfrm>
            <a:off x="482600" y="978409"/>
            <a:ext cx="10515600" cy="2716769"/>
          </a:xfrm>
          <a:prstGeom prst="rect">
            <a:avLst/>
          </a:prstGeo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6873736-B424-40F2-B562-6DC10E5EDE4F}"/>
              </a:ext>
            </a:extLst>
          </p:cNvPr>
          <p:cNvSpPr>
            <a:spLocks noGrp="1"/>
          </p:cNvSpPr>
          <p:nvPr>
            <p:ph type="body" idx="1"/>
          </p:nvPr>
        </p:nvSpPr>
        <p:spPr>
          <a:xfrm>
            <a:off x="482600" y="4171445"/>
            <a:ext cx="10515600" cy="1918205"/>
          </a:xfrm>
        </p:spPr>
        <p:txBody>
          <a:bodyPr>
            <a:normAutofit/>
          </a:bodyPr>
          <a:lstStyle>
            <a:lvl1pPr marL="0" indent="0">
              <a:buNone/>
              <a:defRPr lang="en-US" sz="2400" i="1" kern="1200" dirty="0" smtClean="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lvl="0" indent="0" algn="l" defTabSz="914400" rtl="0" eaLnBrk="1" latinLnBrk="0" hangingPunct="1">
              <a:lnSpc>
                <a:spcPct val="110000"/>
              </a:lnSpc>
              <a:spcBef>
                <a:spcPts val="1000"/>
              </a:spcBef>
              <a:buFont typeface="Arial" panose="020B0604020202020204" pitchFamily="34" charset="0"/>
              <a:buNone/>
            </a:pPr>
            <a:r>
              <a:rPr lang="en-US"/>
              <a:t>Click to edit Master text styles</a:t>
            </a:r>
          </a:p>
        </p:txBody>
      </p:sp>
      <p:sp>
        <p:nvSpPr>
          <p:cNvPr id="4" name="Date Placeholder 3">
            <a:extLst>
              <a:ext uri="{FF2B5EF4-FFF2-40B4-BE49-F238E27FC236}">
                <a16:creationId xmlns:a16="http://schemas.microsoft.com/office/drawing/2014/main" id="{74348851-37C0-478D-B722-D76C817DC49D}"/>
              </a:ext>
            </a:extLst>
          </p:cNvPr>
          <p:cNvSpPr>
            <a:spLocks noGrp="1"/>
          </p:cNvSpPr>
          <p:nvPr>
            <p:ph type="dt" sz="half" idx="10"/>
          </p:nvPr>
        </p:nvSpPr>
        <p:spPr/>
        <p:txBody>
          <a:bodyPr/>
          <a:lstStyle/>
          <a:p>
            <a:fld id="{81B8F32D-D8B6-4B9E-9CBF-DCAC30B7B93D}" type="datetimeFigureOut">
              <a:rPr lang="en-US" smtClean="0"/>
              <a:t>1/28/2022</a:t>
            </a:fld>
            <a:endParaRPr lang="en-US"/>
          </a:p>
        </p:txBody>
      </p:sp>
      <p:sp>
        <p:nvSpPr>
          <p:cNvPr id="5" name="Footer Placeholder 4">
            <a:extLst>
              <a:ext uri="{FF2B5EF4-FFF2-40B4-BE49-F238E27FC236}">
                <a16:creationId xmlns:a16="http://schemas.microsoft.com/office/drawing/2014/main" id="{263E063E-66CE-4C18-91FA-D14AE052D7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A66D3D-FD62-470C-BC3C-A03771A32F60}"/>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11" name="Straight Connector 10">
            <a:extLst>
              <a:ext uri="{FF2B5EF4-FFF2-40B4-BE49-F238E27FC236}">
                <a16:creationId xmlns:a16="http://schemas.microsoft.com/office/drawing/2014/main" id="{DDFF0049-0231-4557-A707-569556F0CA83}"/>
              </a:ext>
              <a:ext uri="{C183D7F6-B498-43B3-948B-1728B52AA6E4}">
                <adec:decorative xmlns:adec="http://schemas.microsoft.com/office/drawing/2017/decorative" val="1"/>
              </a:ext>
            </a:extLst>
          </p:cNvPr>
          <p:cNvCxnSpPr>
            <a:cxnSpLocks/>
          </p:cNvCxnSpPr>
          <p:nvPr/>
        </p:nvCxnSpPr>
        <p:spPr>
          <a:xfrm>
            <a:off x="481007" y="3922232"/>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457A0DB1-87C8-4BF4-B2A2-F9CA6ED05AC4}"/>
              </a:ext>
              <a:ext uri="{C183D7F6-B498-43B3-948B-1728B52AA6E4}">
                <adec:decorative xmlns:adec="http://schemas.microsoft.com/office/drawing/2017/decorative" val="1"/>
              </a:ext>
            </a:extLst>
          </p:cNvPr>
          <p:cNvCxnSpPr>
            <a:cxnSpLocks/>
          </p:cNvCxnSpPr>
          <p:nvPr/>
        </p:nvCxnSpPr>
        <p:spPr>
          <a:xfrm>
            <a:off x="482600"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F6C29209-8A8F-48A7-8BA2-AFADA37CBD4F}"/>
              </a:ext>
              <a:ext uri="{C183D7F6-B498-43B3-948B-1728B52AA6E4}">
                <adec:decorative xmlns:adec="http://schemas.microsoft.com/office/drawing/2017/decorative" val="1"/>
              </a:ext>
            </a:extLst>
          </p:cNvPr>
          <p:cNvCxnSpPr>
            <a:cxnSpLocks/>
          </p:cNvCxnSpPr>
          <p:nvPr/>
        </p:nvCxnSpPr>
        <p:spPr>
          <a:xfrm>
            <a:off x="481007"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37372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166BE9C-AE7C-4C39-9694-C32D6939B965}"/>
              </a:ext>
              <a:ext uri="{C183D7F6-B498-43B3-948B-1728B52AA6E4}">
                <adec:decorative xmlns:adec="http://schemas.microsoft.com/office/drawing/2017/decorative" val="1"/>
              </a:ext>
            </a:extLst>
          </p:cNvPr>
          <p:cNvSpPr/>
          <p:nvPr/>
        </p:nvSpPr>
        <p:spPr>
          <a:xfrm>
            <a:off x="481007" y="483577"/>
            <a:ext cx="11147071" cy="2434824"/>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ACC42C-303A-4BDF-990A-2B07967BC9A9}"/>
              </a:ext>
            </a:extLst>
          </p:cNvPr>
          <p:cNvSpPr>
            <a:spLocks noGrp="1"/>
          </p:cNvSpPr>
          <p:nvPr>
            <p:ph type="title"/>
          </p:nvPr>
        </p:nvSpPr>
        <p:spPr>
          <a:xfrm>
            <a:off x="482599" y="978408"/>
            <a:ext cx="11147071" cy="1755263"/>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0C55CEF-353E-4E14-83AD-ACADDC08D943}"/>
              </a:ext>
            </a:extLst>
          </p:cNvPr>
          <p:cNvSpPr>
            <a:spLocks noGrp="1"/>
          </p:cNvSpPr>
          <p:nvPr>
            <p:ph sz="half" idx="1"/>
          </p:nvPr>
        </p:nvSpPr>
        <p:spPr>
          <a:xfrm>
            <a:off x="482600" y="3103131"/>
            <a:ext cx="5418551" cy="3073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E55ECEF-9654-4AC1-BF77-7BC602BBD434}"/>
              </a:ext>
            </a:extLst>
          </p:cNvPr>
          <p:cNvSpPr>
            <a:spLocks noGrp="1"/>
          </p:cNvSpPr>
          <p:nvPr>
            <p:ph sz="half" idx="2"/>
          </p:nvPr>
        </p:nvSpPr>
        <p:spPr>
          <a:xfrm>
            <a:off x="6211120" y="3103131"/>
            <a:ext cx="5418551" cy="3073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4922FC8-BC06-407B-A82B-DA62B33A1CD4}"/>
              </a:ext>
            </a:extLst>
          </p:cNvPr>
          <p:cNvSpPr>
            <a:spLocks noGrp="1"/>
          </p:cNvSpPr>
          <p:nvPr>
            <p:ph type="dt" sz="half" idx="10"/>
          </p:nvPr>
        </p:nvSpPr>
        <p:spPr/>
        <p:txBody>
          <a:bodyPr/>
          <a:lstStyle/>
          <a:p>
            <a:fld id="{81B8F32D-D8B6-4B9E-9CBF-DCAC30B7B93D}" type="datetimeFigureOut">
              <a:rPr lang="en-US" smtClean="0"/>
              <a:t>1/28/2022</a:t>
            </a:fld>
            <a:endParaRPr lang="en-US"/>
          </a:p>
        </p:txBody>
      </p:sp>
      <p:sp>
        <p:nvSpPr>
          <p:cNvPr id="6" name="Footer Placeholder 5">
            <a:extLst>
              <a:ext uri="{FF2B5EF4-FFF2-40B4-BE49-F238E27FC236}">
                <a16:creationId xmlns:a16="http://schemas.microsoft.com/office/drawing/2014/main" id="{7915B701-4E1F-48AA-8A3C-ED5DD9151E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6BCA31-8AC7-46F5-BCAB-41D54DF83D78}"/>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9" name="Straight Connector 8">
            <a:extLst>
              <a:ext uri="{FF2B5EF4-FFF2-40B4-BE49-F238E27FC236}">
                <a16:creationId xmlns:a16="http://schemas.microsoft.com/office/drawing/2014/main" id="{21BA86D8-2A29-4A0E-AEA0-39B41C4187DE}"/>
              </a:ext>
              <a:ext uri="{C183D7F6-B498-43B3-948B-1728B52AA6E4}">
                <adec:decorative xmlns:adec="http://schemas.microsoft.com/office/drawing/2017/decorative" val="1"/>
              </a:ext>
            </a:extLst>
          </p:cNvPr>
          <p:cNvCxnSpPr>
            <a:cxnSpLocks/>
          </p:cNvCxnSpPr>
          <p:nvPr/>
        </p:nvCxnSpPr>
        <p:spPr>
          <a:xfrm>
            <a:off x="482600" y="2918401"/>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F085E13E-918A-4D04-9E84-94148D7C878E}"/>
              </a:ext>
              <a:ext uri="{C183D7F6-B498-43B3-948B-1728B52AA6E4}">
                <adec:decorative xmlns:adec="http://schemas.microsoft.com/office/drawing/2017/decorative"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5163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5E892-D975-4DD6-8583-A14DDBE85F0C}"/>
              </a:ext>
            </a:extLst>
          </p:cNvPr>
          <p:cNvSpPr>
            <a:spLocks noGrp="1"/>
          </p:cNvSpPr>
          <p:nvPr>
            <p:ph type="title"/>
          </p:nvPr>
        </p:nvSpPr>
        <p:spPr>
          <a:xfrm>
            <a:off x="484631" y="978407"/>
            <a:ext cx="11145039" cy="1339584"/>
          </a:xfrm>
          <a:prstGeom prst="rect">
            <a:avLst/>
          </a:prstGeom>
        </p:spPr>
        <p:txBody>
          <a:bodyPr anchor="b"/>
          <a:lstStyle/>
          <a:p>
            <a:r>
              <a:rPr lang="en-US"/>
              <a:t>Click to edit Master title style</a:t>
            </a:r>
            <a:endParaRPr lang="en-US" dirty="0"/>
          </a:p>
        </p:txBody>
      </p:sp>
      <p:sp>
        <p:nvSpPr>
          <p:cNvPr id="3" name="Text Placeholder 2">
            <a:extLst>
              <a:ext uri="{FF2B5EF4-FFF2-40B4-BE49-F238E27FC236}">
                <a16:creationId xmlns:a16="http://schemas.microsoft.com/office/drawing/2014/main" id="{7F1F7700-CECC-4881-BE5C-A13CD825B73B}"/>
              </a:ext>
            </a:extLst>
          </p:cNvPr>
          <p:cNvSpPr>
            <a:spLocks noGrp="1"/>
          </p:cNvSpPr>
          <p:nvPr>
            <p:ph type="body" idx="1"/>
          </p:nvPr>
        </p:nvSpPr>
        <p:spPr>
          <a:xfrm>
            <a:off x="484632" y="2500921"/>
            <a:ext cx="5346222" cy="823912"/>
          </a:xfrm>
        </p:spPr>
        <p:txBody>
          <a:bodyPr anchor="b">
            <a:normAutofit/>
          </a:bodyPr>
          <a:lstStyle>
            <a:lvl1pPr marL="0" indent="0">
              <a:buNone/>
              <a:defRPr lang="en-US" sz="2400" b="0" i="1" kern="120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10000"/>
              </a:lnSpc>
              <a:spcBef>
                <a:spcPts val="1000"/>
              </a:spcBef>
              <a:buFont typeface="Arial" panose="020B0604020202020204" pitchFamily="34" charset="0"/>
              <a:buNone/>
            </a:pPr>
            <a:r>
              <a:rPr lang="en-US"/>
              <a:t>Click to edit Master text styles</a:t>
            </a:r>
          </a:p>
        </p:txBody>
      </p:sp>
      <p:sp>
        <p:nvSpPr>
          <p:cNvPr id="4" name="Content Placeholder 3">
            <a:extLst>
              <a:ext uri="{FF2B5EF4-FFF2-40B4-BE49-F238E27FC236}">
                <a16:creationId xmlns:a16="http://schemas.microsoft.com/office/drawing/2014/main" id="{4CA50766-520A-44C5-943E-569222B74104}"/>
              </a:ext>
            </a:extLst>
          </p:cNvPr>
          <p:cNvSpPr>
            <a:spLocks noGrp="1"/>
          </p:cNvSpPr>
          <p:nvPr>
            <p:ph sz="half" idx="2"/>
          </p:nvPr>
        </p:nvSpPr>
        <p:spPr>
          <a:xfrm>
            <a:off x="484632" y="3428999"/>
            <a:ext cx="5346222" cy="2760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72F7E42-976A-4239-8006-D68538D4B71F}"/>
              </a:ext>
            </a:extLst>
          </p:cNvPr>
          <p:cNvSpPr>
            <a:spLocks noGrp="1"/>
          </p:cNvSpPr>
          <p:nvPr>
            <p:ph type="body" sz="quarter" idx="3"/>
          </p:nvPr>
        </p:nvSpPr>
        <p:spPr>
          <a:xfrm>
            <a:off x="6257120" y="2500921"/>
            <a:ext cx="5372551" cy="823912"/>
          </a:xfrm>
        </p:spPr>
        <p:txBody>
          <a:bodyPr anchor="b"/>
          <a:lstStyle>
            <a:lvl1pPr marL="0" indent="0">
              <a:buNone/>
              <a:defRPr lang="en-US" sz="2400" b="0" i="1" kern="120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8CA329-951F-4391-ADC5-7EA320B7782F}"/>
              </a:ext>
            </a:extLst>
          </p:cNvPr>
          <p:cNvSpPr>
            <a:spLocks noGrp="1"/>
          </p:cNvSpPr>
          <p:nvPr>
            <p:ph sz="quarter" idx="4"/>
          </p:nvPr>
        </p:nvSpPr>
        <p:spPr>
          <a:xfrm>
            <a:off x="6257120" y="3428999"/>
            <a:ext cx="5372551" cy="2760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9FBEC22A-DA46-460C-B865-D928C20AE763}"/>
              </a:ext>
            </a:extLst>
          </p:cNvPr>
          <p:cNvSpPr>
            <a:spLocks noGrp="1"/>
          </p:cNvSpPr>
          <p:nvPr>
            <p:ph type="dt" sz="half" idx="10"/>
          </p:nvPr>
        </p:nvSpPr>
        <p:spPr/>
        <p:txBody>
          <a:bodyPr/>
          <a:lstStyle/>
          <a:p>
            <a:fld id="{81B8F32D-D8B6-4B9E-9CBF-DCAC30B7B93D}" type="datetimeFigureOut">
              <a:rPr lang="en-US" smtClean="0"/>
              <a:t>1/28/2022</a:t>
            </a:fld>
            <a:endParaRPr lang="en-US"/>
          </a:p>
        </p:txBody>
      </p:sp>
      <p:sp>
        <p:nvSpPr>
          <p:cNvPr id="8" name="Footer Placeholder 7">
            <a:extLst>
              <a:ext uri="{FF2B5EF4-FFF2-40B4-BE49-F238E27FC236}">
                <a16:creationId xmlns:a16="http://schemas.microsoft.com/office/drawing/2014/main" id="{4EB2D647-42C5-4AB7-BB71-3A44065716E7}"/>
              </a:ext>
            </a:extLst>
          </p:cNvPr>
          <p:cNvSpPr>
            <a:spLocks noGrp="1"/>
          </p:cNvSpPr>
          <p:nvPr>
            <p:ph type="ftr" sz="quarter" idx="11"/>
          </p:nvPr>
        </p:nvSpPr>
        <p:spPr>
          <a:xfrm>
            <a:off x="484632" y="6419088"/>
            <a:ext cx="4114800" cy="365125"/>
          </a:xfrm>
        </p:spPr>
        <p:txBody>
          <a:bodyPr/>
          <a:lstStyle/>
          <a:p>
            <a:endParaRPr lang="en-US"/>
          </a:p>
        </p:txBody>
      </p:sp>
      <p:sp>
        <p:nvSpPr>
          <p:cNvPr id="9" name="Slide Number Placeholder 8">
            <a:extLst>
              <a:ext uri="{FF2B5EF4-FFF2-40B4-BE49-F238E27FC236}">
                <a16:creationId xmlns:a16="http://schemas.microsoft.com/office/drawing/2014/main" id="{590B2B67-714C-46DA-85E5-598B4244D3B0}"/>
              </a:ext>
            </a:extLst>
          </p:cNvPr>
          <p:cNvSpPr>
            <a:spLocks noGrp="1"/>
          </p:cNvSpPr>
          <p:nvPr>
            <p:ph type="sldNum" sz="quarter" idx="12"/>
          </p:nvPr>
        </p:nvSpPr>
        <p:spPr>
          <a:xfrm>
            <a:off x="10989591" y="-7190"/>
            <a:ext cx="640080" cy="365125"/>
          </a:xfrm>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4284858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D4B6724-AB30-4E7C-BE2B-ECD94FF1B463}"/>
              </a:ext>
              <a:ext uri="{C183D7F6-B498-43B3-948B-1728B52AA6E4}">
                <adec:decorative xmlns:adec="http://schemas.microsoft.com/office/drawing/2017/decorative" val="1"/>
              </a:ext>
            </a:extLst>
          </p:cNvPr>
          <p:cNvSpPr/>
          <p:nvPr/>
        </p:nvSpPr>
        <p:spPr>
          <a:xfrm>
            <a:off x="481007" y="3933311"/>
            <a:ext cx="11147071" cy="243482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1D4BAB-2678-4A19-A575-C47CAF1446E5}"/>
              </a:ext>
            </a:extLst>
          </p:cNvPr>
          <p:cNvSpPr>
            <a:spLocks noGrp="1"/>
          </p:cNvSpPr>
          <p:nvPr>
            <p:ph type="title"/>
          </p:nvPr>
        </p:nvSpPr>
        <p:spPr>
          <a:xfrm>
            <a:off x="482600" y="978408"/>
            <a:ext cx="10634472" cy="2591509"/>
          </a:xfrm>
          <a:prstGeom prst="rect">
            <a:avLst/>
          </a:prstGeom>
        </p:spPr>
        <p:txBody>
          <a:bodyPr anchor="b"/>
          <a:lstStyle/>
          <a:p>
            <a:r>
              <a:rPr lang="en-US"/>
              <a:t>Click to edit Master title style</a:t>
            </a:r>
            <a:endParaRPr lang="en-US" dirty="0"/>
          </a:p>
        </p:txBody>
      </p:sp>
      <p:sp>
        <p:nvSpPr>
          <p:cNvPr id="3" name="Date Placeholder 2">
            <a:extLst>
              <a:ext uri="{FF2B5EF4-FFF2-40B4-BE49-F238E27FC236}">
                <a16:creationId xmlns:a16="http://schemas.microsoft.com/office/drawing/2014/main" id="{4047C89E-0ABD-4FD2-924C-894345ADFED8}"/>
              </a:ext>
            </a:extLst>
          </p:cNvPr>
          <p:cNvSpPr>
            <a:spLocks noGrp="1"/>
          </p:cNvSpPr>
          <p:nvPr>
            <p:ph type="dt" sz="half" idx="10"/>
          </p:nvPr>
        </p:nvSpPr>
        <p:spPr/>
        <p:txBody>
          <a:bodyPr/>
          <a:lstStyle/>
          <a:p>
            <a:fld id="{81B8F32D-D8B6-4B9E-9CBF-DCAC30B7B93D}" type="datetimeFigureOut">
              <a:rPr lang="en-US" smtClean="0"/>
              <a:t>1/28/2022</a:t>
            </a:fld>
            <a:endParaRPr lang="en-US"/>
          </a:p>
        </p:txBody>
      </p:sp>
      <p:sp>
        <p:nvSpPr>
          <p:cNvPr id="4" name="Footer Placeholder 3">
            <a:extLst>
              <a:ext uri="{FF2B5EF4-FFF2-40B4-BE49-F238E27FC236}">
                <a16:creationId xmlns:a16="http://schemas.microsoft.com/office/drawing/2014/main" id="{553026CE-9CC8-403B-88B1-184D16532A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B3D616-3C18-401B-A792-E75149FDFC47}"/>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7" name="Straight Connector 6">
            <a:extLst>
              <a:ext uri="{FF2B5EF4-FFF2-40B4-BE49-F238E27FC236}">
                <a16:creationId xmlns:a16="http://schemas.microsoft.com/office/drawing/2014/main" id="{04EC6F70-D800-4067-A36A-5BBFC8018E2D}"/>
              </a:ext>
              <a:ext uri="{C183D7F6-B498-43B3-948B-1728B52AA6E4}">
                <adec:decorative xmlns:adec="http://schemas.microsoft.com/office/drawing/2017/decorative" val="1"/>
              </a:ext>
            </a:extLst>
          </p:cNvPr>
          <p:cNvCxnSpPr>
            <a:cxnSpLocks/>
          </p:cNvCxnSpPr>
          <p:nvPr/>
        </p:nvCxnSpPr>
        <p:spPr>
          <a:xfrm>
            <a:off x="482600" y="3933311"/>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42B66CB6-8988-4FBA-8524-726765A5F2AA}"/>
              </a:ext>
              <a:ext uri="{C183D7F6-B498-43B3-948B-1728B52AA6E4}">
                <adec:decorative xmlns:adec="http://schemas.microsoft.com/office/drawing/2017/decorative" val="1"/>
              </a:ext>
            </a:extLst>
          </p:cNvPr>
          <p:cNvCxnSpPr>
            <a:cxnSpLocks/>
          </p:cNvCxnSpPr>
          <p:nvPr/>
        </p:nvCxnSpPr>
        <p:spPr>
          <a:xfrm>
            <a:off x="481007"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67468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C73F84-0C6B-4EF4-9405-C389824999D4}"/>
              </a:ext>
            </a:extLst>
          </p:cNvPr>
          <p:cNvSpPr>
            <a:spLocks noGrp="1"/>
          </p:cNvSpPr>
          <p:nvPr>
            <p:ph type="dt" sz="half" idx="10"/>
          </p:nvPr>
        </p:nvSpPr>
        <p:spPr/>
        <p:txBody>
          <a:bodyPr/>
          <a:lstStyle/>
          <a:p>
            <a:fld id="{81B8F32D-D8B6-4B9E-9CBF-DCAC30B7B93D}" type="datetimeFigureOut">
              <a:rPr lang="en-US" smtClean="0"/>
              <a:t>1/28/2022</a:t>
            </a:fld>
            <a:endParaRPr lang="en-US"/>
          </a:p>
        </p:txBody>
      </p:sp>
      <p:sp>
        <p:nvSpPr>
          <p:cNvPr id="3" name="Footer Placeholder 2">
            <a:extLst>
              <a:ext uri="{FF2B5EF4-FFF2-40B4-BE49-F238E27FC236}">
                <a16:creationId xmlns:a16="http://schemas.microsoft.com/office/drawing/2014/main" id="{DCCEC807-744E-4C5C-8B15-09AED3E570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FBCB19-9F4B-474C-85C1-4A645A971827}"/>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2282218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A88B0-DD6B-449B-AE32-D3192081E76F}"/>
              </a:ext>
            </a:extLst>
          </p:cNvPr>
          <p:cNvSpPr>
            <a:spLocks noGrp="1"/>
          </p:cNvSpPr>
          <p:nvPr>
            <p:ph type="title"/>
          </p:nvPr>
        </p:nvSpPr>
        <p:spPr>
          <a:xfrm>
            <a:off x="484632" y="978408"/>
            <a:ext cx="4287393" cy="2450592"/>
          </a:xfrm>
          <a:prstGeom prst="rect">
            <a:avLst/>
          </a:prstGeom>
        </p:spPr>
        <p:txBody>
          <a:bodyPr anchor="b"/>
          <a:lstStyle>
            <a:lvl1pPr>
              <a:defRPr lang="en-US" sz="5400" kern="1200" smtClean="0">
                <a:solidFill>
                  <a:schemeClr val="tx1"/>
                </a:solidFill>
                <a:latin typeface="+mj-lt"/>
                <a:ea typeface="+mj-ea"/>
                <a:cs typeface="+mj-cs"/>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F22ED6-5B69-4B3B-BF96-3A75F2107FA6}"/>
              </a:ext>
            </a:extLst>
          </p:cNvPr>
          <p:cNvSpPr>
            <a:spLocks noGrp="1"/>
          </p:cNvSpPr>
          <p:nvPr>
            <p:ph idx="1"/>
          </p:nvPr>
        </p:nvSpPr>
        <p:spPr>
          <a:xfrm>
            <a:off x="5183187" y="987425"/>
            <a:ext cx="644648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07704043-D45F-440A-A15D-2718A913E05A}"/>
              </a:ext>
            </a:extLst>
          </p:cNvPr>
          <p:cNvSpPr>
            <a:spLocks noGrp="1"/>
          </p:cNvSpPr>
          <p:nvPr>
            <p:ph type="body" sz="half" idx="2"/>
          </p:nvPr>
        </p:nvSpPr>
        <p:spPr>
          <a:xfrm>
            <a:off x="484632" y="3645074"/>
            <a:ext cx="4287393" cy="2223914"/>
          </a:xfrm>
        </p:spPr>
        <p:txBody>
          <a:bodyPr/>
          <a:lstStyle>
            <a:lvl1pPr marL="0" indent="0">
              <a:buNone/>
              <a:defRPr lang="en-US" sz="2400" i="1"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0072DC-7326-43E7-806C-B690C439E8A8}"/>
              </a:ext>
            </a:extLst>
          </p:cNvPr>
          <p:cNvSpPr>
            <a:spLocks noGrp="1"/>
          </p:cNvSpPr>
          <p:nvPr>
            <p:ph type="dt" sz="half" idx="10"/>
          </p:nvPr>
        </p:nvSpPr>
        <p:spPr/>
        <p:txBody>
          <a:bodyPr/>
          <a:lstStyle/>
          <a:p>
            <a:fld id="{81B8F32D-D8B6-4B9E-9CBF-DCAC30B7B93D}" type="datetimeFigureOut">
              <a:rPr lang="en-US" smtClean="0"/>
              <a:t>1/28/2022</a:t>
            </a:fld>
            <a:endParaRPr lang="en-US"/>
          </a:p>
        </p:txBody>
      </p:sp>
      <p:sp>
        <p:nvSpPr>
          <p:cNvPr id="6" name="Footer Placeholder 5">
            <a:extLst>
              <a:ext uri="{FF2B5EF4-FFF2-40B4-BE49-F238E27FC236}">
                <a16:creationId xmlns:a16="http://schemas.microsoft.com/office/drawing/2014/main" id="{73F89A0F-B8C6-4AA6-A9C4-4A454F4224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57A616-A4F2-4FC5-88DE-B4E6BA542895}"/>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3820689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B773D-D007-4687-BA9C-9F229829B5EF}"/>
              </a:ext>
            </a:extLst>
          </p:cNvPr>
          <p:cNvSpPr>
            <a:spLocks noGrp="1"/>
          </p:cNvSpPr>
          <p:nvPr>
            <p:ph type="title"/>
          </p:nvPr>
        </p:nvSpPr>
        <p:spPr>
          <a:xfrm>
            <a:off x="484632" y="978407"/>
            <a:ext cx="4287393" cy="2450593"/>
          </a:xfrm>
          <a:prstGeom prst="rect">
            <a:avLst/>
          </a:prstGeom>
        </p:spPr>
        <p:txBody>
          <a:bodyPr anchor="b"/>
          <a:lstStyle>
            <a:lvl1pPr>
              <a:defRPr lang="en-US" sz="5400" kern="1200" smtClean="0">
                <a:solidFill>
                  <a:schemeClr val="tx1"/>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A3A75FC-78D2-4EF5-884F-11B7BACF799A}"/>
              </a:ext>
            </a:extLst>
          </p:cNvPr>
          <p:cNvSpPr>
            <a:spLocks noGrp="1"/>
          </p:cNvSpPr>
          <p:nvPr>
            <p:ph type="pic" idx="1"/>
          </p:nvPr>
        </p:nvSpPr>
        <p:spPr>
          <a:xfrm>
            <a:off x="5183187" y="987425"/>
            <a:ext cx="644648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D7CE0BB-D335-4391-A23F-194C575CAF8F}"/>
              </a:ext>
            </a:extLst>
          </p:cNvPr>
          <p:cNvSpPr>
            <a:spLocks noGrp="1"/>
          </p:cNvSpPr>
          <p:nvPr>
            <p:ph type="body" sz="half" idx="2"/>
          </p:nvPr>
        </p:nvSpPr>
        <p:spPr>
          <a:xfrm>
            <a:off x="484632" y="3645074"/>
            <a:ext cx="4287393" cy="2223914"/>
          </a:xfrm>
        </p:spPr>
        <p:txBody>
          <a:bodyPr/>
          <a:lstStyle>
            <a:lvl1pPr marL="0" indent="0">
              <a:buNone/>
              <a:defRPr lang="en-US" sz="2400" i="1"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7701E1-B97B-4DA5-B9AD-07B7C12476AE}"/>
              </a:ext>
            </a:extLst>
          </p:cNvPr>
          <p:cNvSpPr>
            <a:spLocks noGrp="1"/>
          </p:cNvSpPr>
          <p:nvPr>
            <p:ph type="dt" sz="half" idx="10"/>
          </p:nvPr>
        </p:nvSpPr>
        <p:spPr/>
        <p:txBody>
          <a:bodyPr/>
          <a:lstStyle/>
          <a:p>
            <a:fld id="{81B8F32D-D8B6-4B9E-9CBF-DCAC30B7B93D}" type="datetimeFigureOut">
              <a:rPr lang="en-US" smtClean="0"/>
              <a:t>1/28/2022</a:t>
            </a:fld>
            <a:endParaRPr lang="en-US"/>
          </a:p>
        </p:txBody>
      </p:sp>
      <p:sp>
        <p:nvSpPr>
          <p:cNvPr id="6" name="Footer Placeholder 5">
            <a:extLst>
              <a:ext uri="{FF2B5EF4-FFF2-40B4-BE49-F238E27FC236}">
                <a16:creationId xmlns:a16="http://schemas.microsoft.com/office/drawing/2014/main" id="{076D9CF8-F42F-4618-9F26-8BFE56487A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CA2023-1ECA-4A96-BDC7-F7FA4368BE1B}"/>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1349075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87A535-3CAC-46BC-B2B2-3AE83EC3A561}"/>
              </a:ext>
            </a:extLst>
          </p:cNvPr>
          <p:cNvSpPr>
            <a:spLocks noGrp="1"/>
          </p:cNvSpPr>
          <p:nvPr>
            <p:ph type="title"/>
          </p:nvPr>
        </p:nvSpPr>
        <p:spPr>
          <a:xfrm>
            <a:off x="482600" y="978408"/>
            <a:ext cx="10506991" cy="2153099"/>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D8EBDBD-59EC-46ED-BE79-6D37B531D692}"/>
              </a:ext>
            </a:extLst>
          </p:cNvPr>
          <p:cNvSpPr>
            <a:spLocks noGrp="1"/>
          </p:cNvSpPr>
          <p:nvPr>
            <p:ph type="body" idx="1"/>
          </p:nvPr>
        </p:nvSpPr>
        <p:spPr>
          <a:xfrm>
            <a:off x="482600" y="3306870"/>
            <a:ext cx="10506991" cy="257272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5921F5C-FD3D-42C7-90F4-5ECE6FFCFE7F}"/>
              </a:ext>
            </a:extLst>
          </p:cNvPr>
          <p:cNvSpPr>
            <a:spLocks noGrp="1"/>
          </p:cNvSpPr>
          <p:nvPr>
            <p:ph type="dt" sz="half" idx="2"/>
          </p:nvPr>
        </p:nvSpPr>
        <p:spPr>
          <a:xfrm>
            <a:off x="484632" y="100584"/>
            <a:ext cx="2743200" cy="365125"/>
          </a:xfrm>
          <a:prstGeom prst="rect">
            <a:avLst/>
          </a:prstGeom>
        </p:spPr>
        <p:txBody>
          <a:bodyPr vert="horz" lIns="91440" tIns="45720" rIns="91440" bIns="45720" rtlCol="0" anchor="ctr"/>
          <a:lstStyle>
            <a:lvl1pPr algn="l">
              <a:defRPr sz="900">
                <a:solidFill>
                  <a:schemeClr val="tx1"/>
                </a:solidFill>
              </a:defRPr>
            </a:lvl1pPr>
          </a:lstStyle>
          <a:p>
            <a:fld id="{81B8F32D-D8B6-4B9E-9CBF-DCAC30B7B93D}" type="datetimeFigureOut">
              <a:rPr lang="en-US" smtClean="0"/>
              <a:pPr/>
              <a:t>1/28/2022</a:t>
            </a:fld>
            <a:endParaRPr lang="en-US" dirty="0"/>
          </a:p>
        </p:txBody>
      </p:sp>
      <p:sp>
        <p:nvSpPr>
          <p:cNvPr id="5" name="Footer Placeholder 4">
            <a:extLst>
              <a:ext uri="{FF2B5EF4-FFF2-40B4-BE49-F238E27FC236}">
                <a16:creationId xmlns:a16="http://schemas.microsoft.com/office/drawing/2014/main" id="{0FE63D50-6D0B-4963-97B9-A32AE63235B8}"/>
              </a:ext>
            </a:extLst>
          </p:cNvPr>
          <p:cNvSpPr>
            <a:spLocks noGrp="1"/>
          </p:cNvSpPr>
          <p:nvPr>
            <p:ph type="ftr" sz="quarter" idx="3"/>
          </p:nvPr>
        </p:nvSpPr>
        <p:spPr>
          <a:xfrm>
            <a:off x="484632" y="6419088"/>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826B5E08-CAC3-4C87-B143-5F8956AE905D}"/>
              </a:ext>
            </a:extLst>
          </p:cNvPr>
          <p:cNvSpPr>
            <a:spLocks noGrp="1"/>
          </p:cNvSpPr>
          <p:nvPr>
            <p:ph type="sldNum" sz="quarter" idx="4"/>
          </p:nvPr>
        </p:nvSpPr>
        <p:spPr>
          <a:xfrm>
            <a:off x="10989591" y="100584"/>
            <a:ext cx="640080" cy="365125"/>
          </a:xfrm>
          <a:prstGeom prst="rect">
            <a:avLst/>
          </a:prstGeom>
        </p:spPr>
        <p:txBody>
          <a:bodyPr vert="horz" lIns="91440" tIns="45720" rIns="91440" bIns="45720" rtlCol="0" anchor="ctr"/>
          <a:lstStyle>
            <a:lvl1pPr algn="r">
              <a:defRPr sz="900">
                <a:solidFill>
                  <a:schemeClr val="tx1"/>
                </a:solidFill>
              </a:defRPr>
            </a:lvl1pPr>
          </a:lstStyle>
          <a:p>
            <a:fld id="{60553ECD-7F6D-420D-93CA-D8D15EB427AC}" type="slidenum">
              <a:rPr lang="en-US" smtClean="0"/>
              <a:pPr/>
              <a:t>‹#›</a:t>
            </a:fld>
            <a:endParaRPr lang="en-US" dirty="0"/>
          </a:p>
        </p:txBody>
      </p:sp>
      <p:cxnSp>
        <p:nvCxnSpPr>
          <p:cNvPr id="8" name="Straight Connector 7">
            <a:extLst>
              <a:ext uri="{FF2B5EF4-FFF2-40B4-BE49-F238E27FC236}">
                <a16:creationId xmlns:a16="http://schemas.microsoft.com/office/drawing/2014/main" id="{108D74AC-B125-4E11-BA53-E9E383966DF8}"/>
              </a:ext>
              <a:ext uri="{C183D7F6-B498-43B3-948B-1728B52AA6E4}">
                <adec:decorative xmlns:adec="http://schemas.microsoft.com/office/drawing/2017/decorative"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9DC76EBE-FB9D-4054-B5D8-19E3EAFE40B2}"/>
              </a:ext>
              <a:ext uri="{C183D7F6-B498-43B3-948B-1728B52AA6E4}">
                <adec:decorative xmlns:adec="http://schemas.microsoft.com/office/drawing/2017/decorative" val="1"/>
              </a:ext>
            </a:extLst>
          </p:cNvPr>
          <p:cNvCxnSpPr>
            <a:cxnSpLocks/>
          </p:cNvCxnSpPr>
          <p:nvPr/>
        </p:nvCxnSpPr>
        <p:spPr>
          <a:xfrm>
            <a:off x="482600"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371683"/>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00000"/>
        </a:lnSpc>
        <a:spcBef>
          <a:spcPct val="0"/>
        </a:spcBef>
        <a:buNone/>
        <a:defRPr sz="66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hyperlink" Target="https://youtu.be/IGQmdoK_ZfY"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sfu-primo.hosted.exlibrisgroup.com/permalink/f/usv8m3/01SFUL_ALMA21141238800003611"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databases.lib.sfu.ca/record/61279915150003610/International-Encyclopedia-of-the-Social-and-Behavioral-Sciences:-IESBS-2d.-ed"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databases.lib.sfu.ca/record/61361729740003610/Oxford-Very-Short-Introductions" TargetMode="External"/><Relationship Id="rId4" Type="http://schemas.openxmlformats.org/officeDocument/2006/relationships/hyperlink" Target="Oxford%20Reference%20Onlin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BBJTeNTZtGU"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BBJTeNTZtGU"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hyperlink" Target="https://doi.org/10.1080/14797585.2014.920184"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hyperlink" Target="https://sfu-primo.hosted.exlibrisgroup.com/permalink/f/15tu09f/01SFUL_ALMA51316341020003611"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mailto:sroberts@sfu.ca"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81ED1F-E257-A94F-9D61-BD6C5DC5C0CE}"/>
              </a:ext>
            </a:extLst>
          </p:cNvPr>
          <p:cNvSpPr>
            <a:spLocks noGrp="1"/>
          </p:cNvSpPr>
          <p:nvPr>
            <p:ph type="title"/>
          </p:nvPr>
        </p:nvSpPr>
        <p:spPr/>
        <p:txBody>
          <a:bodyPr/>
          <a:lstStyle/>
          <a:p>
            <a:r>
              <a:rPr lang="en-US" dirty="0"/>
              <a:t>CA 357 Research strategies</a:t>
            </a:r>
          </a:p>
        </p:txBody>
      </p:sp>
      <p:sp>
        <p:nvSpPr>
          <p:cNvPr id="6" name="Text Placeholder 5">
            <a:extLst>
              <a:ext uri="{FF2B5EF4-FFF2-40B4-BE49-F238E27FC236}">
                <a16:creationId xmlns:a16="http://schemas.microsoft.com/office/drawing/2014/main" id="{B85BF57A-2F45-6B4D-96DC-0C74A57FD374}"/>
              </a:ext>
            </a:extLst>
          </p:cNvPr>
          <p:cNvSpPr>
            <a:spLocks noGrp="1"/>
          </p:cNvSpPr>
          <p:nvPr>
            <p:ph type="body" sz="half" idx="2"/>
          </p:nvPr>
        </p:nvSpPr>
        <p:spPr/>
        <p:txBody>
          <a:bodyPr/>
          <a:lstStyle/>
          <a:p>
            <a:endParaRPr lang="en-US" dirty="0"/>
          </a:p>
          <a:p>
            <a:endParaRPr lang="en-US" dirty="0"/>
          </a:p>
          <a:p>
            <a:r>
              <a:rPr lang="en-US" dirty="0"/>
              <a:t>Sylvia Roberts</a:t>
            </a:r>
          </a:p>
          <a:p>
            <a:r>
              <a:rPr lang="en-US" dirty="0"/>
              <a:t>January 28, 2022</a:t>
            </a:r>
          </a:p>
          <a:p>
            <a:endParaRPr lang="en-US" dirty="0"/>
          </a:p>
        </p:txBody>
      </p:sp>
      <p:pic>
        <p:nvPicPr>
          <p:cNvPr id="2050" name="Picture 2" descr="19 Library Memes ideas | library memes, library humor, humor">
            <a:extLst>
              <a:ext uri="{FF2B5EF4-FFF2-40B4-BE49-F238E27FC236}">
                <a16:creationId xmlns:a16="http://schemas.microsoft.com/office/drawing/2014/main" id="{9FADB258-9FF0-924F-AF3E-B2656A48DC3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868513" y="731520"/>
            <a:ext cx="6838855" cy="5321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738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8">
            <a:extLst>
              <a:ext uri="{FF2B5EF4-FFF2-40B4-BE49-F238E27FC236}">
                <a16:creationId xmlns:a16="http://schemas.microsoft.com/office/drawing/2014/main" id="{92B0CFF1-78D7-4A83-A95E-71F9E3831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26BA7E7-37E9-0D44-984F-D3D26F7D939C}"/>
              </a:ext>
            </a:extLst>
          </p:cNvPr>
          <p:cNvSpPr>
            <a:spLocks noGrp="1"/>
          </p:cNvSpPr>
          <p:nvPr>
            <p:ph type="title"/>
          </p:nvPr>
        </p:nvSpPr>
        <p:spPr>
          <a:xfrm>
            <a:off x="482600" y="976160"/>
            <a:ext cx="3964251" cy="2237925"/>
          </a:xfrm>
        </p:spPr>
        <p:txBody>
          <a:bodyPr>
            <a:normAutofit/>
          </a:bodyPr>
          <a:lstStyle/>
          <a:p>
            <a:r>
              <a:rPr lang="en-US" dirty="0"/>
              <a:t>Plan your research</a:t>
            </a:r>
          </a:p>
        </p:txBody>
      </p:sp>
      <p:cxnSp>
        <p:nvCxnSpPr>
          <p:cNvPr id="26" name="Straight Connector 20">
            <a:extLst>
              <a:ext uri="{FF2B5EF4-FFF2-40B4-BE49-F238E27FC236}">
                <a16:creationId xmlns:a16="http://schemas.microsoft.com/office/drawing/2014/main" id="{E9615127-4E4B-44AE-B157-C50975D419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489855"/>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27" name="Content Placeholder 15">
            <a:extLst>
              <a:ext uri="{FF2B5EF4-FFF2-40B4-BE49-F238E27FC236}">
                <a16:creationId xmlns:a16="http://schemas.microsoft.com/office/drawing/2014/main" id="{28B46C36-28E4-4389-A56B-0EC1029C8319}"/>
              </a:ext>
            </a:extLst>
          </p:cNvPr>
          <p:cNvSpPr>
            <a:spLocks noGrp="1"/>
          </p:cNvSpPr>
          <p:nvPr>
            <p:ph idx="1"/>
          </p:nvPr>
        </p:nvSpPr>
        <p:spPr>
          <a:xfrm>
            <a:off x="482600" y="3408254"/>
            <a:ext cx="3964250" cy="2470031"/>
          </a:xfrm>
        </p:spPr>
        <p:txBody>
          <a:bodyPr>
            <a:normAutofit/>
          </a:bodyPr>
          <a:lstStyle/>
          <a:p>
            <a:r>
              <a:rPr lang="en-US" sz="2000" dirty="0"/>
              <a:t>BUT be open to…</a:t>
            </a:r>
          </a:p>
          <a:p>
            <a:pPr marL="342900" indent="-342900">
              <a:buFont typeface="Arial" panose="020B0604020202020204" pitchFamily="34" charset="0"/>
              <a:buChar char="•"/>
            </a:pPr>
            <a:r>
              <a:rPr lang="en-US" sz="2000" dirty="0"/>
              <a:t>SERENDIPITY</a:t>
            </a:r>
          </a:p>
          <a:p>
            <a:pPr marL="342900" indent="-342900">
              <a:buFont typeface="Arial" panose="020B0604020202020204" pitchFamily="34" charset="0"/>
              <a:buChar char="•"/>
            </a:pPr>
            <a:r>
              <a:rPr lang="en-US" sz="2000" dirty="0"/>
              <a:t>LATERAL THINKING </a:t>
            </a:r>
          </a:p>
          <a:p>
            <a:pPr marL="342900" indent="-342900">
              <a:buFont typeface="Arial" panose="020B0604020202020204" pitchFamily="34" charset="0"/>
              <a:buChar char="•"/>
            </a:pPr>
            <a:r>
              <a:rPr lang="en-US" sz="2000" dirty="0"/>
              <a:t>LEADS </a:t>
            </a:r>
            <a:br>
              <a:rPr lang="en-US" sz="2000" dirty="0"/>
            </a:br>
            <a:r>
              <a:rPr lang="en-US" sz="2000" dirty="0"/>
              <a:t>(to related information)</a:t>
            </a:r>
          </a:p>
          <a:p>
            <a:pPr marL="342900" indent="-342900">
              <a:buFont typeface="Arial" panose="020B0604020202020204" pitchFamily="34" charset="0"/>
              <a:buChar char="•"/>
            </a:pPr>
            <a:r>
              <a:rPr lang="en-US" sz="2000" dirty="0"/>
              <a:t>DIFFERENT PERSPECTIVES</a:t>
            </a:r>
          </a:p>
          <a:p>
            <a:endParaRPr lang="en-US" sz="2000" dirty="0"/>
          </a:p>
        </p:txBody>
      </p:sp>
      <p:pic>
        <p:nvPicPr>
          <p:cNvPr id="5" name="Content Placeholder 4" descr="A group of people on a stage&#10;&#10;Description automatically generated">
            <a:hlinkClick r:id="rId3"/>
            <a:extLst>
              <a:ext uri="{FF2B5EF4-FFF2-40B4-BE49-F238E27FC236}">
                <a16:creationId xmlns:a16="http://schemas.microsoft.com/office/drawing/2014/main" id="{1DAE7298-C19F-7243-9DD8-22DD87692B02}"/>
              </a:ext>
            </a:extLst>
          </p:cNvPr>
          <p:cNvPicPr>
            <a:picLocks noChangeAspect="1"/>
          </p:cNvPicPr>
          <p:nvPr/>
        </p:nvPicPr>
        <p:blipFill>
          <a:blip r:embed="rId4">
            <a:alphaModFix/>
          </a:blip>
          <a:stretch>
            <a:fillRect/>
          </a:stretch>
        </p:blipFill>
        <p:spPr>
          <a:xfrm>
            <a:off x="4583461" y="2095122"/>
            <a:ext cx="6588977" cy="3689826"/>
          </a:xfrm>
          <a:prstGeom prst="rect">
            <a:avLst/>
          </a:prstGeom>
        </p:spPr>
      </p:pic>
      <p:cxnSp>
        <p:nvCxnSpPr>
          <p:cNvPr id="28" name="Straight Connector 22">
            <a:extLst>
              <a:ext uri="{FF2B5EF4-FFF2-40B4-BE49-F238E27FC236}">
                <a16:creationId xmlns:a16="http://schemas.microsoft.com/office/drawing/2014/main" id="{B607C7DF-2703-4D3B-B500-8182840C0A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6368138"/>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85048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 calcmode="lin" valueType="num">
                                      <p:cBhvr additive="base">
                                        <p:cTn id="7"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
                                            <p:txEl>
                                              <p:pRg st="1" end="1"/>
                                            </p:txEl>
                                          </p:spTgt>
                                        </p:tgtEl>
                                        <p:attrNameLst>
                                          <p:attrName>style.visibility</p:attrName>
                                        </p:attrNameLst>
                                      </p:cBhvr>
                                      <p:to>
                                        <p:strVal val="visible"/>
                                      </p:to>
                                    </p:set>
                                    <p:anim calcmode="lin" valueType="num">
                                      <p:cBhvr additive="base">
                                        <p:cTn id="11" dur="500" fill="hold"/>
                                        <p:tgtEl>
                                          <p:spTgt spid="2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7">
                                            <p:txEl>
                                              <p:pRg st="2" end="2"/>
                                            </p:txEl>
                                          </p:spTgt>
                                        </p:tgtEl>
                                        <p:attrNameLst>
                                          <p:attrName>style.visibility</p:attrName>
                                        </p:attrNameLst>
                                      </p:cBhvr>
                                      <p:to>
                                        <p:strVal val="visible"/>
                                      </p:to>
                                    </p:set>
                                    <p:anim calcmode="lin" valueType="num">
                                      <p:cBhvr additive="base">
                                        <p:cTn id="15" dur="500" fill="hold"/>
                                        <p:tgtEl>
                                          <p:spTgt spid="2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7">
                                            <p:txEl>
                                              <p:pRg st="3" end="3"/>
                                            </p:txEl>
                                          </p:spTgt>
                                        </p:tgtEl>
                                        <p:attrNameLst>
                                          <p:attrName>style.visibility</p:attrName>
                                        </p:attrNameLst>
                                      </p:cBhvr>
                                      <p:to>
                                        <p:strVal val="visible"/>
                                      </p:to>
                                    </p:set>
                                    <p:anim calcmode="lin" valueType="num">
                                      <p:cBhvr additive="base">
                                        <p:cTn id="19" dur="500" fill="hold"/>
                                        <p:tgtEl>
                                          <p:spTgt spid="2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7">
                                            <p:txEl>
                                              <p:pRg st="4" end="4"/>
                                            </p:txEl>
                                          </p:spTgt>
                                        </p:tgtEl>
                                        <p:attrNameLst>
                                          <p:attrName>style.visibility</p:attrName>
                                        </p:attrNameLst>
                                      </p:cBhvr>
                                      <p:to>
                                        <p:strVal val="visible"/>
                                      </p:to>
                                    </p:set>
                                    <p:anim calcmode="lin" valueType="num">
                                      <p:cBhvr additive="base">
                                        <p:cTn id="23" dur="500" fill="hold"/>
                                        <p:tgtEl>
                                          <p:spTgt spid="2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810EB-7AD9-5A48-8942-0A6D4F9883D0}"/>
              </a:ext>
            </a:extLst>
          </p:cNvPr>
          <p:cNvSpPr>
            <a:spLocks noGrp="1"/>
          </p:cNvSpPr>
          <p:nvPr>
            <p:ph type="title"/>
          </p:nvPr>
        </p:nvSpPr>
        <p:spPr/>
        <p:txBody>
          <a:bodyPr/>
          <a:lstStyle/>
          <a:p>
            <a:r>
              <a:rPr lang="en-US" dirty="0"/>
              <a:t>Background reading</a:t>
            </a:r>
          </a:p>
        </p:txBody>
      </p:sp>
      <p:sp>
        <p:nvSpPr>
          <p:cNvPr id="3" name="Content Placeholder 2">
            <a:extLst>
              <a:ext uri="{FF2B5EF4-FFF2-40B4-BE49-F238E27FC236}">
                <a16:creationId xmlns:a16="http://schemas.microsoft.com/office/drawing/2014/main" id="{302A3EFE-34E9-3341-8974-8BBDD2D85625}"/>
              </a:ext>
            </a:extLst>
          </p:cNvPr>
          <p:cNvSpPr>
            <a:spLocks noGrp="1"/>
          </p:cNvSpPr>
          <p:nvPr>
            <p:ph idx="1"/>
          </p:nvPr>
        </p:nvSpPr>
        <p:spPr/>
        <p:txBody>
          <a:bodyPr>
            <a:normAutofit/>
          </a:bodyPr>
          <a:lstStyle/>
          <a:p>
            <a:endParaRPr lang="en-US" dirty="0"/>
          </a:p>
          <a:p>
            <a:pPr marL="342900" indent="-342900">
              <a:buFont typeface="Arial" panose="020B0604020202020204" pitchFamily="34" charset="0"/>
              <a:buChar char="•"/>
            </a:pPr>
            <a:r>
              <a:rPr lang="en-US" dirty="0"/>
              <a:t>Informs research planning</a:t>
            </a:r>
          </a:p>
          <a:p>
            <a:pPr marL="342900" indent="-342900">
              <a:buFont typeface="Arial" panose="020B0604020202020204" pitchFamily="34" charset="0"/>
              <a:buChar char="•"/>
            </a:pPr>
            <a:r>
              <a:rPr lang="en-US" dirty="0"/>
              <a:t>Understanding the relevant terminology, key concepts, context of topic</a:t>
            </a:r>
          </a:p>
          <a:p>
            <a:pPr marL="342900" indent="-342900">
              <a:buFont typeface="Arial" panose="020B0604020202020204" pitchFamily="34" charset="0"/>
              <a:buChar char="•"/>
            </a:pPr>
            <a:r>
              <a:rPr lang="en-US" dirty="0"/>
              <a:t>Often include bibliography or list of related reading</a:t>
            </a:r>
          </a:p>
          <a:p>
            <a:pPr marL="342900" indent="-342900">
              <a:buFont typeface="Arial" panose="020B0604020202020204" pitchFamily="34" charset="0"/>
              <a:buChar char="•"/>
            </a:pPr>
            <a:r>
              <a:rPr lang="en-US" dirty="0"/>
              <a:t>Specialized encyclopedias, handbooks, textbooks</a:t>
            </a:r>
          </a:p>
        </p:txBody>
      </p:sp>
    </p:spTree>
    <p:extLst>
      <p:ext uri="{BB962C8B-B14F-4D97-AF65-F5344CB8AC3E}">
        <p14:creationId xmlns:p14="http://schemas.microsoft.com/office/powerpoint/2010/main" val="426195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2B0CFF1-78D7-4A83-A95E-71F9E3831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Graphical user interface, text, application, email&#10;&#10;Description automatically generated">
            <a:extLst>
              <a:ext uri="{FF2B5EF4-FFF2-40B4-BE49-F238E27FC236}">
                <a16:creationId xmlns:a16="http://schemas.microsoft.com/office/drawing/2014/main" id="{A859A0F0-FE0E-7F45-A6DA-AF63062FB842}"/>
              </a:ext>
            </a:extLst>
          </p:cNvPr>
          <p:cNvPicPr>
            <a:picLocks noChangeAspect="1"/>
          </p:cNvPicPr>
          <p:nvPr/>
        </p:nvPicPr>
        <p:blipFill rotWithShape="1">
          <a:blip r:embed="rId3"/>
          <a:srcRect t="1432" r="1" b="1"/>
          <a:stretch/>
        </p:blipFill>
        <p:spPr>
          <a:xfrm>
            <a:off x="482600" y="489855"/>
            <a:ext cx="11147070" cy="5878283"/>
          </a:xfrm>
          <a:prstGeom prst="rect">
            <a:avLst/>
          </a:prstGeom>
        </p:spPr>
      </p:pic>
      <p:cxnSp>
        <p:nvCxnSpPr>
          <p:cNvPr id="10" name="Straight Connector 9">
            <a:extLst>
              <a:ext uri="{FF2B5EF4-FFF2-40B4-BE49-F238E27FC236}">
                <a16:creationId xmlns:a16="http://schemas.microsoft.com/office/drawing/2014/main" id="{6108BD3D-CFD0-4A15-ACF6-EBC254CD7CF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DB2019E5-6C31-4640-A135-6BBA7FFCF6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20933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9F547B1D-5951-9E49-B2CD-CB7FC9953EBE}"/>
              </a:ext>
            </a:extLst>
          </p:cNvPr>
          <p:cNvPicPr>
            <a:picLocks noChangeAspect="1"/>
          </p:cNvPicPr>
          <p:nvPr/>
        </p:nvPicPr>
        <p:blipFill>
          <a:blip r:embed="rId3"/>
          <a:stretch>
            <a:fillRect/>
          </a:stretch>
        </p:blipFill>
        <p:spPr>
          <a:xfrm>
            <a:off x="484057" y="0"/>
            <a:ext cx="11223885" cy="6858000"/>
          </a:xfrm>
          <a:prstGeom prst="rect">
            <a:avLst/>
          </a:prstGeom>
        </p:spPr>
      </p:pic>
      <p:sp>
        <p:nvSpPr>
          <p:cNvPr id="4" name="Rounded Rectangle 3">
            <a:extLst>
              <a:ext uri="{FF2B5EF4-FFF2-40B4-BE49-F238E27FC236}">
                <a16:creationId xmlns:a16="http://schemas.microsoft.com/office/drawing/2014/main" id="{7420B617-6E17-CC47-9ED3-EE5EB9CEBEE2}"/>
              </a:ext>
            </a:extLst>
          </p:cNvPr>
          <p:cNvSpPr/>
          <p:nvPr/>
        </p:nvSpPr>
        <p:spPr>
          <a:xfrm>
            <a:off x="630195" y="4188941"/>
            <a:ext cx="889686" cy="17299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62374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17F3954E-98E9-F141-AF79-839A3AB31CE3}"/>
              </a:ext>
            </a:extLst>
          </p:cNvPr>
          <p:cNvPicPr>
            <a:picLocks noChangeAspect="1"/>
          </p:cNvPicPr>
          <p:nvPr/>
        </p:nvPicPr>
        <p:blipFill>
          <a:blip r:embed="rId3"/>
          <a:stretch>
            <a:fillRect/>
          </a:stretch>
        </p:blipFill>
        <p:spPr>
          <a:xfrm>
            <a:off x="560529" y="0"/>
            <a:ext cx="11070942" cy="6858000"/>
          </a:xfrm>
          <a:prstGeom prst="rect">
            <a:avLst/>
          </a:prstGeom>
        </p:spPr>
      </p:pic>
    </p:spTree>
    <p:extLst>
      <p:ext uri="{BB962C8B-B14F-4D97-AF65-F5344CB8AC3E}">
        <p14:creationId xmlns:p14="http://schemas.microsoft.com/office/powerpoint/2010/main" val="3704978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EBA13B67-A9FB-8144-A5B9-1CDF9632778E}"/>
              </a:ext>
            </a:extLst>
          </p:cNvPr>
          <p:cNvPicPr>
            <a:picLocks noChangeAspect="1"/>
          </p:cNvPicPr>
          <p:nvPr/>
        </p:nvPicPr>
        <p:blipFill>
          <a:blip r:embed="rId3"/>
          <a:stretch>
            <a:fillRect/>
          </a:stretch>
        </p:blipFill>
        <p:spPr>
          <a:xfrm>
            <a:off x="158750" y="1219200"/>
            <a:ext cx="11874500" cy="4419600"/>
          </a:xfrm>
          <a:prstGeom prst="rect">
            <a:avLst/>
          </a:prstGeom>
        </p:spPr>
      </p:pic>
    </p:spTree>
    <p:extLst>
      <p:ext uri="{BB962C8B-B14F-4D97-AF65-F5344CB8AC3E}">
        <p14:creationId xmlns:p14="http://schemas.microsoft.com/office/powerpoint/2010/main" val="687725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D753EBC6-4AFD-B64B-B183-EA42BB4982FE}"/>
              </a:ext>
            </a:extLst>
          </p:cNvPr>
          <p:cNvPicPr>
            <a:picLocks noChangeAspect="1"/>
          </p:cNvPicPr>
          <p:nvPr/>
        </p:nvPicPr>
        <p:blipFill>
          <a:blip r:embed="rId3"/>
          <a:stretch>
            <a:fillRect/>
          </a:stretch>
        </p:blipFill>
        <p:spPr>
          <a:xfrm>
            <a:off x="1649220" y="0"/>
            <a:ext cx="8893559" cy="6858000"/>
          </a:xfrm>
          <a:prstGeom prst="rect">
            <a:avLst/>
          </a:prstGeom>
        </p:spPr>
      </p:pic>
    </p:spTree>
    <p:extLst>
      <p:ext uri="{BB962C8B-B14F-4D97-AF65-F5344CB8AC3E}">
        <p14:creationId xmlns:p14="http://schemas.microsoft.com/office/powerpoint/2010/main" val="2632786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hlinkClick r:id="rId3"/>
            <a:extLst>
              <a:ext uri="{FF2B5EF4-FFF2-40B4-BE49-F238E27FC236}">
                <a16:creationId xmlns:a16="http://schemas.microsoft.com/office/drawing/2014/main" id="{FE986913-3A45-924A-96AA-8642DFB7B91B}"/>
              </a:ext>
            </a:extLst>
          </p:cNvPr>
          <p:cNvPicPr>
            <a:picLocks noChangeAspect="1"/>
          </p:cNvPicPr>
          <p:nvPr/>
        </p:nvPicPr>
        <p:blipFill>
          <a:blip r:embed="rId4"/>
          <a:stretch>
            <a:fillRect/>
          </a:stretch>
        </p:blipFill>
        <p:spPr>
          <a:xfrm>
            <a:off x="466296" y="592267"/>
            <a:ext cx="7404100" cy="1892300"/>
          </a:xfrm>
          <a:prstGeom prst="rect">
            <a:avLst/>
          </a:prstGeom>
          <a:effectLst>
            <a:outerShdw blurRad="50800" dist="50800" dir="5400000" algn="ctr" rotWithShape="0">
              <a:srgbClr val="000000">
                <a:alpha val="87121"/>
              </a:srgbClr>
            </a:outerShdw>
          </a:effectLst>
        </p:spPr>
      </p:pic>
      <p:pic>
        <p:nvPicPr>
          <p:cNvPr id="7" name="Picture 6" descr="Graphical user interface, text, application, email&#10;&#10;Description automatically generated">
            <a:extLst>
              <a:ext uri="{FF2B5EF4-FFF2-40B4-BE49-F238E27FC236}">
                <a16:creationId xmlns:a16="http://schemas.microsoft.com/office/drawing/2014/main" id="{D6CDD67E-789A-6B43-895B-FA9990273375}"/>
              </a:ext>
            </a:extLst>
          </p:cNvPr>
          <p:cNvPicPr>
            <a:picLocks noChangeAspect="1"/>
          </p:cNvPicPr>
          <p:nvPr/>
        </p:nvPicPr>
        <p:blipFill>
          <a:blip r:embed="rId5"/>
          <a:stretch>
            <a:fillRect/>
          </a:stretch>
        </p:blipFill>
        <p:spPr>
          <a:xfrm>
            <a:off x="391297" y="1187108"/>
            <a:ext cx="10553700" cy="5295900"/>
          </a:xfrm>
          <a:prstGeom prst="rect">
            <a:avLst/>
          </a:prstGeom>
          <a:effectLst>
            <a:outerShdw blurRad="50800" dist="50800" dir="5400000" algn="ctr" rotWithShape="0">
              <a:srgbClr val="000000">
                <a:alpha val="66000"/>
              </a:srgbClr>
            </a:outerShdw>
          </a:effectLst>
        </p:spPr>
      </p:pic>
    </p:spTree>
    <p:extLst>
      <p:ext uri="{BB962C8B-B14F-4D97-AF65-F5344CB8AC3E}">
        <p14:creationId xmlns:p14="http://schemas.microsoft.com/office/powerpoint/2010/main" val="252449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C7EA21EB-48A0-1A45-86DE-5D2005F00306}"/>
              </a:ext>
            </a:extLst>
          </p:cNvPr>
          <p:cNvPicPr>
            <a:picLocks noChangeAspect="1"/>
          </p:cNvPicPr>
          <p:nvPr/>
        </p:nvPicPr>
        <p:blipFill>
          <a:blip r:embed="rId3"/>
          <a:stretch>
            <a:fillRect/>
          </a:stretch>
        </p:blipFill>
        <p:spPr>
          <a:xfrm>
            <a:off x="201484" y="505082"/>
            <a:ext cx="6426200" cy="1943100"/>
          </a:xfrm>
          <a:prstGeom prst="rect">
            <a:avLst/>
          </a:prstGeom>
          <a:effectLst>
            <a:outerShdw blurRad="50800" dist="50800" dir="5400000" algn="ctr" rotWithShape="0">
              <a:srgbClr val="000000">
                <a:alpha val="53000"/>
              </a:srgbClr>
            </a:outerShdw>
          </a:effectLst>
        </p:spPr>
      </p:pic>
      <p:pic>
        <p:nvPicPr>
          <p:cNvPr id="5" name="Picture 4" descr="Text, letter&#10;&#10;Description automatically generated">
            <a:extLst>
              <a:ext uri="{FF2B5EF4-FFF2-40B4-BE49-F238E27FC236}">
                <a16:creationId xmlns:a16="http://schemas.microsoft.com/office/drawing/2014/main" id="{BC22F2A1-D026-EF46-8EBF-CCD59CD91D7D}"/>
              </a:ext>
            </a:extLst>
          </p:cNvPr>
          <p:cNvPicPr>
            <a:picLocks noChangeAspect="1"/>
          </p:cNvPicPr>
          <p:nvPr/>
        </p:nvPicPr>
        <p:blipFill>
          <a:blip r:embed="rId4"/>
          <a:stretch>
            <a:fillRect/>
          </a:stretch>
        </p:blipFill>
        <p:spPr>
          <a:xfrm>
            <a:off x="201484" y="829104"/>
            <a:ext cx="10680700" cy="5397500"/>
          </a:xfrm>
          <a:prstGeom prst="rect">
            <a:avLst/>
          </a:prstGeom>
        </p:spPr>
      </p:pic>
    </p:spTree>
    <p:extLst>
      <p:ext uri="{BB962C8B-B14F-4D97-AF65-F5344CB8AC3E}">
        <p14:creationId xmlns:p14="http://schemas.microsoft.com/office/powerpoint/2010/main" val="19408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2B0CFF1-78D7-4A83-A95E-71F9E3831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Graphical user interface, text, application, Word, timeline&#10;&#10;Description automatically generated">
            <a:extLst>
              <a:ext uri="{FF2B5EF4-FFF2-40B4-BE49-F238E27FC236}">
                <a16:creationId xmlns:a16="http://schemas.microsoft.com/office/drawing/2014/main" id="{4462829A-AA96-2E41-9E46-F9F02A7B4815}"/>
              </a:ext>
            </a:extLst>
          </p:cNvPr>
          <p:cNvPicPr>
            <a:picLocks noChangeAspect="1"/>
          </p:cNvPicPr>
          <p:nvPr/>
        </p:nvPicPr>
        <p:blipFill rotWithShape="1">
          <a:blip r:embed="rId3"/>
          <a:srcRect r="1" b="6667"/>
          <a:stretch/>
        </p:blipFill>
        <p:spPr>
          <a:xfrm>
            <a:off x="0" y="489855"/>
            <a:ext cx="11147070" cy="5878283"/>
          </a:xfrm>
          <a:prstGeom prst="rect">
            <a:avLst/>
          </a:prstGeom>
        </p:spPr>
      </p:pic>
      <p:cxnSp>
        <p:nvCxnSpPr>
          <p:cNvPr id="16" name="Straight Connector 9">
            <a:extLst>
              <a:ext uri="{FF2B5EF4-FFF2-40B4-BE49-F238E27FC236}">
                <a16:creationId xmlns:a16="http://schemas.microsoft.com/office/drawing/2014/main" id="{6108BD3D-CFD0-4A15-ACF6-EBC254CD7CF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17" name="Straight Connector 11">
            <a:extLst>
              <a:ext uri="{FF2B5EF4-FFF2-40B4-BE49-F238E27FC236}">
                <a16:creationId xmlns:a16="http://schemas.microsoft.com/office/drawing/2014/main" id="{DB2019E5-6C31-4640-A135-6BBA7FFCF6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pic>
        <p:nvPicPr>
          <p:cNvPr id="5" name="Picture 4" descr="Graphical user interface, text, application&#10;&#10;Description automatically generated">
            <a:extLst>
              <a:ext uri="{FF2B5EF4-FFF2-40B4-BE49-F238E27FC236}">
                <a16:creationId xmlns:a16="http://schemas.microsoft.com/office/drawing/2014/main" id="{6F620C01-8FD9-B74C-961B-EA7FC7789603}"/>
              </a:ext>
            </a:extLst>
          </p:cNvPr>
          <p:cNvPicPr>
            <a:picLocks noChangeAspect="1"/>
          </p:cNvPicPr>
          <p:nvPr/>
        </p:nvPicPr>
        <p:blipFill>
          <a:blip r:embed="rId4"/>
          <a:stretch>
            <a:fillRect/>
          </a:stretch>
        </p:blipFill>
        <p:spPr>
          <a:xfrm>
            <a:off x="0" y="4736442"/>
            <a:ext cx="11440414" cy="1631696"/>
          </a:xfrm>
          <a:prstGeom prst="rect">
            <a:avLst/>
          </a:prstGeom>
          <a:effectLst>
            <a:outerShdw blurRad="50800" dist="50800" dir="5400000" algn="ctr" rotWithShape="0">
              <a:srgbClr val="000000">
                <a:alpha val="34355"/>
              </a:srgbClr>
            </a:outerShdw>
          </a:effectLst>
        </p:spPr>
      </p:pic>
      <p:pic>
        <p:nvPicPr>
          <p:cNvPr id="7" name="Picture 6" descr="Graphical user interface, text, application, email&#10;&#10;Description automatically generated">
            <a:extLst>
              <a:ext uri="{FF2B5EF4-FFF2-40B4-BE49-F238E27FC236}">
                <a16:creationId xmlns:a16="http://schemas.microsoft.com/office/drawing/2014/main" id="{3BF8D601-0393-AE4F-B08E-713B51AA0324}"/>
              </a:ext>
            </a:extLst>
          </p:cNvPr>
          <p:cNvPicPr>
            <a:picLocks noChangeAspect="1"/>
          </p:cNvPicPr>
          <p:nvPr/>
        </p:nvPicPr>
        <p:blipFill>
          <a:blip r:embed="rId5"/>
          <a:stretch>
            <a:fillRect/>
          </a:stretch>
        </p:blipFill>
        <p:spPr>
          <a:xfrm>
            <a:off x="1661469" y="271162"/>
            <a:ext cx="8572500" cy="5994400"/>
          </a:xfrm>
          <a:prstGeom prst="rect">
            <a:avLst/>
          </a:prstGeom>
        </p:spPr>
      </p:pic>
    </p:spTree>
    <p:extLst>
      <p:ext uri="{BB962C8B-B14F-4D97-AF65-F5344CB8AC3E}">
        <p14:creationId xmlns:p14="http://schemas.microsoft.com/office/powerpoint/2010/main" val="9425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2B0CFF1-78D7-4A83-A95E-71F9E3831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7F190A0-E13C-644D-A564-F0C6EB8D1B4B}"/>
              </a:ext>
            </a:extLst>
          </p:cNvPr>
          <p:cNvSpPr>
            <a:spLocks noGrp="1"/>
          </p:cNvSpPr>
          <p:nvPr>
            <p:ph type="title"/>
          </p:nvPr>
        </p:nvSpPr>
        <p:spPr>
          <a:xfrm>
            <a:off x="482601" y="976160"/>
            <a:ext cx="5189964" cy="2237925"/>
          </a:xfrm>
        </p:spPr>
        <p:txBody>
          <a:bodyPr>
            <a:normAutofit/>
          </a:bodyPr>
          <a:lstStyle/>
          <a:p>
            <a:r>
              <a:rPr lang="en-US"/>
              <a:t>Who I am</a:t>
            </a:r>
            <a:endParaRPr lang="en-US" dirty="0"/>
          </a:p>
        </p:txBody>
      </p:sp>
      <p:sp>
        <p:nvSpPr>
          <p:cNvPr id="3" name="Content Placeholder 2">
            <a:extLst>
              <a:ext uri="{FF2B5EF4-FFF2-40B4-BE49-F238E27FC236}">
                <a16:creationId xmlns:a16="http://schemas.microsoft.com/office/drawing/2014/main" id="{A36FC5F6-B2C6-FE45-BE94-91D4749C3B3D}"/>
              </a:ext>
            </a:extLst>
          </p:cNvPr>
          <p:cNvSpPr>
            <a:spLocks noGrp="1"/>
          </p:cNvSpPr>
          <p:nvPr>
            <p:ph idx="1"/>
          </p:nvPr>
        </p:nvSpPr>
        <p:spPr>
          <a:xfrm>
            <a:off x="482600" y="3126272"/>
            <a:ext cx="5189963" cy="2752014"/>
          </a:xfrm>
        </p:spPr>
        <p:txBody>
          <a:bodyPr>
            <a:normAutofit fontScale="92500" lnSpcReduction="10000"/>
          </a:bodyPr>
          <a:lstStyle/>
          <a:p>
            <a:pPr marL="342900" indent="-342900">
              <a:buFont typeface="Arial" panose="020B0604020202020204" pitchFamily="34" charset="0"/>
              <a:buChar char="•"/>
            </a:pPr>
            <a:r>
              <a:rPr lang="en-US" sz="2000" dirty="0"/>
              <a:t>Sylvia Roberts, Liaison Librarian for Communication and Contemporary  Arts</a:t>
            </a:r>
          </a:p>
          <a:p>
            <a:pPr marL="342900" indent="-342900">
              <a:buFont typeface="Arial" panose="020B0604020202020204" pitchFamily="34" charset="0"/>
              <a:buChar char="•"/>
            </a:pPr>
            <a:r>
              <a:rPr lang="en-CA" sz="2000" dirty="0"/>
              <a:t>Provide specialized and discipline-specific research support</a:t>
            </a:r>
            <a:endParaRPr lang="en-US" sz="2000" dirty="0"/>
          </a:p>
          <a:p>
            <a:pPr marL="342900" indent="-342900">
              <a:buFont typeface="Arial" panose="020B0604020202020204" pitchFamily="34" charset="0"/>
              <a:buChar char="•"/>
            </a:pPr>
            <a:r>
              <a:rPr lang="en-US" sz="2000" dirty="0"/>
              <a:t>Friends and family working in theatre, film, dance and visual arts</a:t>
            </a:r>
          </a:p>
          <a:p>
            <a:pPr marL="342900" indent="-342900">
              <a:buFont typeface="Arial" panose="020B0604020202020204" pitchFamily="34" charset="0"/>
              <a:buChar char="•"/>
            </a:pPr>
            <a:r>
              <a:rPr lang="en-US" sz="2000" dirty="0"/>
              <a:t>Enthusiastic consumer of the arts</a:t>
            </a:r>
          </a:p>
          <a:p>
            <a:pPr marL="342900" indent="-342900">
              <a:buFont typeface="Arial" panose="020B0604020202020204" pitchFamily="34" charset="0"/>
              <a:buChar char="•"/>
            </a:pPr>
            <a:r>
              <a:rPr lang="en-US" sz="2000" dirty="0"/>
              <a:t>Endlessly curious and  widely read</a:t>
            </a:r>
          </a:p>
        </p:txBody>
      </p:sp>
      <p:pic>
        <p:nvPicPr>
          <p:cNvPr id="5" name="Picture 4" descr="A person wearing glasses&#10;&#10;Description automatically generated with low confidence">
            <a:extLst>
              <a:ext uri="{FF2B5EF4-FFF2-40B4-BE49-F238E27FC236}">
                <a16:creationId xmlns:a16="http://schemas.microsoft.com/office/drawing/2014/main" id="{DEC7DC38-06A4-1B47-900B-35D3F020EF5A}"/>
              </a:ext>
            </a:extLst>
          </p:cNvPr>
          <p:cNvPicPr>
            <a:picLocks noChangeAspect="1"/>
          </p:cNvPicPr>
          <p:nvPr/>
        </p:nvPicPr>
        <p:blipFill rotWithShape="1">
          <a:blip r:embed="rId3">
            <a:alphaModFix/>
          </a:blip>
          <a:srcRect l="8998" r="2" b="2"/>
          <a:stretch/>
        </p:blipFill>
        <p:spPr>
          <a:xfrm rot="21600000">
            <a:off x="6155163" y="489859"/>
            <a:ext cx="5349331" cy="5878282"/>
          </a:xfrm>
          <a:prstGeom prst="rect">
            <a:avLst/>
          </a:prstGeom>
        </p:spPr>
      </p:pic>
      <p:cxnSp>
        <p:nvCxnSpPr>
          <p:cNvPr id="21" name="Straight Connector 20">
            <a:extLst>
              <a:ext uri="{FF2B5EF4-FFF2-40B4-BE49-F238E27FC236}">
                <a16:creationId xmlns:a16="http://schemas.microsoft.com/office/drawing/2014/main" id="{0BE13636-D998-4A75-8C1B-EDBD9E57DC6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489855"/>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6672E4D5-7CCB-4D76-86FF-83359027DB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6368138"/>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75230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65858-6A81-4045-B65C-F79ED5A1A76E}"/>
              </a:ext>
            </a:extLst>
          </p:cNvPr>
          <p:cNvSpPr>
            <a:spLocks noGrp="1"/>
          </p:cNvSpPr>
          <p:nvPr>
            <p:ph type="title"/>
          </p:nvPr>
        </p:nvSpPr>
        <p:spPr/>
        <p:txBody>
          <a:bodyPr/>
          <a:lstStyle/>
          <a:p>
            <a:r>
              <a:rPr lang="en-US" sz="4800" dirty="0"/>
              <a:t>Background for topics beyond theatre…</a:t>
            </a:r>
          </a:p>
        </p:txBody>
      </p:sp>
      <p:sp>
        <p:nvSpPr>
          <p:cNvPr id="3" name="Content Placeholder 2">
            <a:extLst>
              <a:ext uri="{FF2B5EF4-FFF2-40B4-BE49-F238E27FC236}">
                <a16:creationId xmlns:a16="http://schemas.microsoft.com/office/drawing/2014/main" id="{CF88CC82-0B4D-7940-96A7-C03AD213BB5B}"/>
              </a:ext>
            </a:extLst>
          </p:cNvPr>
          <p:cNvSpPr>
            <a:spLocks noGrp="1"/>
          </p:cNvSpPr>
          <p:nvPr>
            <p:ph idx="1"/>
          </p:nvPr>
        </p:nvSpPr>
        <p:spPr/>
        <p:txBody>
          <a:bodyPr/>
          <a:lstStyle/>
          <a:p>
            <a:pPr marL="342900" indent="-342900">
              <a:buFont typeface="Arial" panose="020B0604020202020204" pitchFamily="34" charset="0"/>
              <a:buChar char="•"/>
            </a:pPr>
            <a:endParaRPr lang="en-US" dirty="0">
              <a:hlinkClick r:id="rId3"/>
            </a:endParaRPr>
          </a:p>
          <a:p>
            <a:pPr marL="342900" indent="-342900">
              <a:buFont typeface="Arial" panose="020B0604020202020204" pitchFamily="34" charset="0"/>
              <a:buChar char="•"/>
            </a:pPr>
            <a:r>
              <a:rPr lang="en-US" dirty="0">
                <a:hlinkClick r:id="rId3"/>
              </a:rPr>
              <a:t>International encyclopedia of the social and behavioral sciences </a:t>
            </a:r>
            <a:r>
              <a:rPr lang="en-US" dirty="0"/>
              <a:t>(2</a:t>
            </a:r>
            <a:r>
              <a:rPr lang="en-US" baseline="30000" dirty="0"/>
              <a:t>nd</a:t>
            </a:r>
            <a:r>
              <a:rPr lang="en-US" dirty="0"/>
              <a:t> ed.)</a:t>
            </a:r>
          </a:p>
          <a:p>
            <a:pPr marL="342900" indent="-342900">
              <a:buFont typeface="Arial" panose="020B0604020202020204" pitchFamily="34" charset="0"/>
              <a:buChar char="•"/>
            </a:pPr>
            <a:r>
              <a:rPr lang="en-US" dirty="0">
                <a:hlinkClick r:id="rId4"/>
              </a:rPr>
              <a:t>Oxford Reference Online</a:t>
            </a:r>
            <a:endParaRPr lang="en-US" dirty="0"/>
          </a:p>
          <a:p>
            <a:pPr marL="342900" indent="-342900">
              <a:buFont typeface="Arial" panose="020B0604020202020204" pitchFamily="34" charset="0"/>
              <a:buChar char="•"/>
            </a:pPr>
            <a:r>
              <a:rPr lang="en-CA" dirty="0">
                <a:hlinkClick r:id="rId5"/>
              </a:rPr>
              <a:t>Oxford Very Short Introductions</a:t>
            </a:r>
            <a:endParaRPr lang="en-CA" dirty="0"/>
          </a:p>
          <a:p>
            <a:endParaRPr lang="en-US"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22427049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1AF770F7-14B8-AC48-A503-A11EDD3E7E60}"/>
              </a:ext>
            </a:extLst>
          </p:cNvPr>
          <p:cNvPicPr>
            <a:picLocks noChangeAspect="1"/>
          </p:cNvPicPr>
          <p:nvPr/>
        </p:nvPicPr>
        <p:blipFill>
          <a:blip r:embed="rId3"/>
          <a:stretch>
            <a:fillRect/>
          </a:stretch>
        </p:blipFill>
        <p:spPr>
          <a:xfrm>
            <a:off x="1632238" y="0"/>
            <a:ext cx="8927523" cy="6858000"/>
          </a:xfrm>
          <a:prstGeom prst="rect">
            <a:avLst/>
          </a:prstGeom>
        </p:spPr>
      </p:pic>
    </p:spTree>
    <p:extLst>
      <p:ext uri="{BB962C8B-B14F-4D97-AF65-F5344CB8AC3E}">
        <p14:creationId xmlns:p14="http://schemas.microsoft.com/office/powerpoint/2010/main" val="41403033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B6DC9-EBDD-5E40-AF3B-1FBC4F795D06}"/>
              </a:ext>
            </a:extLst>
          </p:cNvPr>
          <p:cNvSpPr>
            <a:spLocks noGrp="1"/>
          </p:cNvSpPr>
          <p:nvPr>
            <p:ph type="title"/>
          </p:nvPr>
        </p:nvSpPr>
        <p:spPr/>
        <p:txBody>
          <a:bodyPr/>
          <a:lstStyle/>
          <a:p>
            <a:r>
              <a:rPr lang="en-US" dirty="0"/>
              <a:t>In-depth discussions</a:t>
            </a:r>
          </a:p>
        </p:txBody>
      </p:sp>
      <p:sp>
        <p:nvSpPr>
          <p:cNvPr id="3" name="Content Placeholder 2">
            <a:extLst>
              <a:ext uri="{FF2B5EF4-FFF2-40B4-BE49-F238E27FC236}">
                <a16:creationId xmlns:a16="http://schemas.microsoft.com/office/drawing/2014/main" id="{C3B8FB90-514C-CD46-B0C5-7F5C62DAC9BC}"/>
              </a:ext>
            </a:extLst>
          </p:cNvPr>
          <p:cNvSpPr>
            <a:spLocks noGrp="1"/>
          </p:cNvSpPr>
          <p:nvPr>
            <p:ph idx="1"/>
          </p:nvPr>
        </p:nvSpPr>
        <p:spPr/>
        <p:txBody>
          <a:bodyPr>
            <a:normAutofit fontScale="92500" lnSpcReduction="10000"/>
          </a:bodyPr>
          <a:lstStyle/>
          <a:p>
            <a:pPr marL="342900" indent="-342900">
              <a:buFont typeface="Arial" panose="020B0604020202020204" pitchFamily="34" charset="0"/>
              <a:buChar char="•"/>
            </a:pPr>
            <a:r>
              <a:rPr lang="en-US" dirty="0"/>
              <a:t>Books, chapters in books, articles, interviews</a:t>
            </a:r>
          </a:p>
          <a:p>
            <a:pPr marL="342900" indent="-342900">
              <a:buFont typeface="Arial" panose="020B0604020202020204" pitchFamily="34" charset="0"/>
              <a:buChar char="•"/>
            </a:pPr>
            <a:r>
              <a:rPr lang="en-US" dirty="0"/>
              <a:t>Search Library catalogue and then use the limiters to focus your results</a:t>
            </a:r>
          </a:p>
          <a:p>
            <a:pPr marL="342900" indent="-342900">
              <a:buFont typeface="Arial" panose="020B0604020202020204" pitchFamily="34" charset="0"/>
              <a:buChar char="•"/>
            </a:pPr>
            <a:r>
              <a:rPr lang="en-US" dirty="0"/>
              <a:t>Search specialized subject indexes to find articles</a:t>
            </a:r>
          </a:p>
          <a:p>
            <a:pPr marL="342900" indent="-342900">
              <a:buFont typeface="Arial" panose="020B0604020202020204" pitchFamily="34" charset="0"/>
              <a:buChar char="•"/>
            </a:pPr>
            <a:r>
              <a:rPr lang="en-US" dirty="0"/>
              <a:t>Full-text sources (Project Muse, JSTOR, Google Scholar) work best with unique terminology searching</a:t>
            </a:r>
          </a:p>
          <a:p>
            <a:pPr marL="342900" indent="-342900">
              <a:buFont typeface="Arial" panose="020B0604020202020204" pitchFamily="34" charset="0"/>
              <a:buChar char="•"/>
            </a:pPr>
            <a:r>
              <a:rPr lang="en-US" dirty="0"/>
              <a:t>Have a focused search plan </a:t>
            </a:r>
          </a:p>
        </p:txBody>
      </p:sp>
    </p:spTree>
    <p:extLst>
      <p:ext uri="{BB962C8B-B14F-4D97-AF65-F5344CB8AC3E}">
        <p14:creationId xmlns:p14="http://schemas.microsoft.com/office/powerpoint/2010/main" val="3840853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92B0CFF1-78D7-4A83-A95E-71F9E3831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Graphical user interface, text, application, email&#10;&#10;Description automatically generated">
            <a:extLst>
              <a:ext uri="{FF2B5EF4-FFF2-40B4-BE49-F238E27FC236}">
                <a16:creationId xmlns:a16="http://schemas.microsoft.com/office/drawing/2014/main" id="{77590F02-2283-F94A-8855-382B5CDB196A}"/>
              </a:ext>
            </a:extLst>
          </p:cNvPr>
          <p:cNvPicPr>
            <a:picLocks noChangeAspect="1"/>
          </p:cNvPicPr>
          <p:nvPr/>
        </p:nvPicPr>
        <p:blipFill>
          <a:blip r:embed="rId3"/>
          <a:stretch>
            <a:fillRect/>
          </a:stretch>
        </p:blipFill>
        <p:spPr>
          <a:xfrm>
            <a:off x="1593850" y="1181100"/>
            <a:ext cx="9004300" cy="4495800"/>
          </a:xfrm>
          <a:prstGeom prst="rect">
            <a:avLst/>
          </a:prstGeom>
        </p:spPr>
      </p:pic>
    </p:spTree>
    <p:extLst>
      <p:ext uri="{BB962C8B-B14F-4D97-AF65-F5344CB8AC3E}">
        <p14:creationId xmlns:p14="http://schemas.microsoft.com/office/powerpoint/2010/main" val="11847524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4011DC-C4B5-754B-A0B3-57BF35B356A0}"/>
              </a:ext>
            </a:extLst>
          </p:cNvPr>
          <p:cNvSpPr>
            <a:spLocks noGrp="1"/>
          </p:cNvSpPr>
          <p:nvPr>
            <p:ph type="title" idx="4294967295"/>
          </p:nvPr>
        </p:nvSpPr>
        <p:spPr>
          <a:xfrm>
            <a:off x="0" y="977900"/>
            <a:ext cx="10634663" cy="2159000"/>
          </a:xfrm>
        </p:spPr>
        <p:txBody>
          <a:bodyPr/>
          <a:lstStyle/>
          <a:p>
            <a:r>
              <a:rPr lang="en-US" dirty="0"/>
              <a:t> </a:t>
            </a:r>
          </a:p>
        </p:txBody>
      </p:sp>
      <p:pic>
        <p:nvPicPr>
          <p:cNvPr id="7" name="Picture 6" descr="Graphical user interface, text, application&#10;&#10;Description automatically generated">
            <a:extLst>
              <a:ext uri="{FF2B5EF4-FFF2-40B4-BE49-F238E27FC236}">
                <a16:creationId xmlns:a16="http://schemas.microsoft.com/office/drawing/2014/main" id="{6F7A38B4-4325-834D-ABE8-3B2BD0E5F5E7}"/>
              </a:ext>
            </a:extLst>
          </p:cNvPr>
          <p:cNvPicPr>
            <a:picLocks noChangeAspect="1"/>
          </p:cNvPicPr>
          <p:nvPr/>
        </p:nvPicPr>
        <p:blipFill>
          <a:blip r:embed="rId3"/>
          <a:stretch>
            <a:fillRect/>
          </a:stretch>
        </p:blipFill>
        <p:spPr>
          <a:xfrm>
            <a:off x="0" y="30383"/>
            <a:ext cx="12192000" cy="6797234"/>
          </a:xfrm>
          <a:prstGeom prst="rect">
            <a:avLst/>
          </a:prstGeom>
        </p:spPr>
      </p:pic>
    </p:spTree>
    <p:extLst>
      <p:ext uri="{BB962C8B-B14F-4D97-AF65-F5344CB8AC3E}">
        <p14:creationId xmlns:p14="http://schemas.microsoft.com/office/powerpoint/2010/main" val="23719277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2B0CFF1-78D7-4A83-A95E-71F9E3831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6108BD3D-CFD0-4A15-ACF6-EBC254CD7CF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pic>
        <p:nvPicPr>
          <p:cNvPr id="3" name="Picture 2" descr="Graphical user interface, text, application, email&#10;&#10;Description automatically generated">
            <a:extLst>
              <a:ext uri="{FF2B5EF4-FFF2-40B4-BE49-F238E27FC236}">
                <a16:creationId xmlns:a16="http://schemas.microsoft.com/office/drawing/2014/main" id="{DED8BCE9-2E03-974E-AB73-EE9B08A2B71D}"/>
              </a:ext>
            </a:extLst>
          </p:cNvPr>
          <p:cNvPicPr>
            <a:picLocks noChangeAspect="1"/>
          </p:cNvPicPr>
          <p:nvPr/>
        </p:nvPicPr>
        <p:blipFill rotWithShape="1">
          <a:blip r:embed="rId3"/>
          <a:srcRect r="1" b="7661"/>
          <a:stretch/>
        </p:blipFill>
        <p:spPr>
          <a:xfrm>
            <a:off x="482600" y="1993515"/>
            <a:ext cx="11147070" cy="4374623"/>
          </a:xfrm>
          <a:prstGeom prst="rect">
            <a:avLst/>
          </a:prstGeom>
        </p:spPr>
      </p:pic>
      <p:cxnSp>
        <p:nvCxnSpPr>
          <p:cNvPr id="12" name="Straight Connector 11">
            <a:extLst>
              <a:ext uri="{FF2B5EF4-FFF2-40B4-BE49-F238E27FC236}">
                <a16:creationId xmlns:a16="http://schemas.microsoft.com/office/drawing/2014/main" id="{678D438D-C105-4C7E-9451-DA9252FFFB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599" y="1993515"/>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DB2019E5-6C31-4640-A135-6BBA7FFCF6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660716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05F22135-A707-AC4E-9AA2-CCC2FA7B7339}"/>
              </a:ext>
            </a:extLst>
          </p:cNvPr>
          <p:cNvPicPr>
            <a:picLocks noChangeAspect="1"/>
          </p:cNvPicPr>
          <p:nvPr/>
        </p:nvPicPr>
        <p:blipFill>
          <a:blip r:embed="rId3"/>
          <a:stretch>
            <a:fillRect/>
          </a:stretch>
        </p:blipFill>
        <p:spPr>
          <a:xfrm>
            <a:off x="1022350" y="457200"/>
            <a:ext cx="10147300" cy="5943600"/>
          </a:xfrm>
          <a:prstGeom prst="rect">
            <a:avLst/>
          </a:prstGeom>
        </p:spPr>
      </p:pic>
    </p:spTree>
    <p:extLst>
      <p:ext uri="{BB962C8B-B14F-4D97-AF65-F5344CB8AC3E}">
        <p14:creationId xmlns:p14="http://schemas.microsoft.com/office/powerpoint/2010/main" val="36404871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B4370D69-254B-A448-AD15-5DFD4BC75A7E}"/>
              </a:ext>
            </a:extLst>
          </p:cNvPr>
          <p:cNvPicPr>
            <a:picLocks noChangeAspect="1"/>
          </p:cNvPicPr>
          <p:nvPr/>
        </p:nvPicPr>
        <p:blipFill>
          <a:blip r:embed="rId3"/>
          <a:stretch>
            <a:fillRect/>
          </a:stretch>
        </p:blipFill>
        <p:spPr>
          <a:xfrm>
            <a:off x="1016000" y="304800"/>
            <a:ext cx="10160000" cy="6248400"/>
          </a:xfrm>
          <a:prstGeom prst="rect">
            <a:avLst/>
          </a:prstGeom>
        </p:spPr>
      </p:pic>
    </p:spTree>
    <p:extLst>
      <p:ext uri="{BB962C8B-B14F-4D97-AF65-F5344CB8AC3E}">
        <p14:creationId xmlns:p14="http://schemas.microsoft.com/office/powerpoint/2010/main" val="34851250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668EE188-C980-FD4A-A863-77C279773877}"/>
              </a:ext>
            </a:extLst>
          </p:cNvPr>
          <p:cNvPicPr>
            <a:picLocks noChangeAspect="1"/>
          </p:cNvPicPr>
          <p:nvPr/>
        </p:nvPicPr>
        <p:blipFill>
          <a:blip r:embed="rId3"/>
          <a:stretch>
            <a:fillRect/>
          </a:stretch>
        </p:blipFill>
        <p:spPr>
          <a:xfrm>
            <a:off x="0" y="302191"/>
            <a:ext cx="12192000" cy="6253618"/>
          </a:xfrm>
          <a:prstGeom prst="rect">
            <a:avLst/>
          </a:prstGeom>
        </p:spPr>
      </p:pic>
    </p:spTree>
    <p:extLst>
      <p:ext uri="{BB962C8B-B14F-4D97-AF65-F5344CB8AC3E}">
        <p14:creationId xmlns:p14="http://schemas.microsoft.com/office/powerpoint/2010/main" val="28687870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3BD7B-3DC8-6F4B-8B32-AD2C420E6549}"/>
              </a:ext>
            </a:extLst>
          </p:cNvPr>
          <p:cNvSpPr>
            <a:spLocks noGrp="1"/>
          </p:cNvSpPr>
          <p:nvPr>
            <p:ph type="title"/>
          </p:nvPr>
        </p:nvSpPr>
        <p:spPr/>
        <p:txBody>
          <a:bodyPr/>
          <a:lstStyle/>
          <a:p>
            <a:r>
              <a:rPr lang="en-US" dirty="0"/>
              <a:t>DEMONSTRATION</a:t>
            </a:r>
          </a:p>
        </p:txBody>
      </p:sp>
      <p:sp>
        <p:nvSpPr>
          <p:cNvPr id="3" name="Content Placeholder 2">
            <a:extLst>
              <a:ext uri="{FF2B5EF4-FFF2-40B4-BE49-F238E27FC236}">
                <a16:creationId xmlns:a16="http://schemas.microsoft.com/office/drawing/2014/main" id="{9A469ABA-F814-4549-9E5C-A80370603D8B}"/>
              </a:ext>
            </a:extLst>
          </p:cNvPr>
          <p:cNvSpPr>
            <a:spLocks noGrp="1"/>
          </p:cNvSpPr>
          <p:nvPr>
            <p:ph idx="1"/>
          </p:nvPr>
        </p:nvSpPr>
        <p:spPr/>
        <p:txBody>
          <a:bodyPr/>
          <a:lstStyle/>
          <a:p>
            <a:r>
              <a:rPr lang="en-US" dirty="0"/>
              <a:t> OF HOW LIBRARIANS HELP RESEARCHERS FIND USEFUL SOURCES</a:t>
            </a:r>
          </a:p>
        </p:txBody>
      </p:sp>
    </p:spTree>
    <p:extLst>
      <p:ext uri="{BB962C8B-B14F-4D97-AF65-F5344CB8AC3E}">
        <p14:creationId xmlns:p14="http://schemas.microsoft.com/office/powerpoint/2010/main" val="271335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1E63D-01D0-B740-9B4B-31F70CEF9BDA}"/>
              </a:ext>
            </a:extLst>
          </p:cNvPr>
          <p:cNvSpPr>
            <a:spLocks noGrp="1"/>
          </p:cNvSpPr>
          <p:nvPr>
            <p:ph type="title"/>
          </p:nvPr>
        </p:nvSpPr>
        <p:spPr/>
        <p:txBody>
          <a:bodyPr/>
          <a:lstStyle/>
          <a:p>
            <a:r>
              <a:rPr lang="en-US" sz="5400" dirty="0"/>
              <a:t>Purpose of the SFU Library</a:t>
            </a:r>
          </a:p>
        </p:txBody>
      </p:sp>
      <p:sp>
        <p:nvSpPr>
          <p:cNvPr id="3" name="Content Placeholder 2">
            <a:extLst>
              <a:ext uri="{FF2B5EF4-FFF2-40B4-BE49-F238E27FC236}">
                <a16:creationId xmlns:a16="http://schemas.microsoft.com/office/drawing/2014/main" id="{481D14F8-156B-6D48-BE56-FAC29E198E19}"/>
              </a:ext>
            </a:extLst>
          </p:cNvPr>
          <p:cNvSpPr>
            <a:spLocks noGrp="1"/>
          </p:cNvSpPr>
          <p:nvPr>
            <p:ph idx="1"/>
          </p:nvPr>
        </p:nvSpPr>
        <p:spPr/>
        <p:txBody>
          <a:bodyPr>
            <a:normAutofit/>
          </a:bodyPr>
          <a:lstStyle/>
          <a:p>
            <a:pPr marL="342900" indent="-342900">
              <a:buFont typeface="Arial" panose="020B0604020202020204" pitchFamily="34" charset="0"/>
              <a:buChar char="•"/>
            </a:pPr>
            <a:r>
              <a:rPr lang="en-US" dirty="0"/>
              <a:t>To support the curriculum (teaching and learning)</a:t>
            </a:r>
          </a:p>
          <a:p>
            <a:pPr marL="342900" indent="-342900">
              <a:buFont typeface="Arial" panose="020B0604020202020204" pitchFamily="34" charset="0"/>
              <a:buChar char="•"/>
            </a:pPr>
            <a:r>
              <a:rPr lang="en-CA" dirty="0"/>
              <a:t>To support research by faculty and students</a:t>
            </a:r>
          </a:p>
          <a:p>
            <a:pPr marL="342900" indent="-342900">
              <a:buFont typeface="Arial" panose="020B0604020202020204" pitchFamily="34" charset="0"/>
              <a:buChar char="•"/>
            </a:pPr>
            <a:r>
              <a:rPr lang="en-CA" dirty="0"/>
              <a:t>To encourage critical use of information in all of life’s pursuits</a:t>
            </a:r>
          </a:p>
          <a:p>
            <a:pPr marL="342900" indent="-342900">
              <a:buFont typeface="Arial" panose="020B0604020202020204" pitchFamily="34" charset="0"/>
              <a:buChar char="•"/>
            </a:pPr>
            <a:r>
              <a:rPr lang="en-CA" dirty="0"/>
              <a:t>Collect materials in all formats and make them accessible to SFU researchers</a:t>
            </a:r>
          </a:p>
          <a:p>
            <a:pPr marL="342900" indent="-342900">
              <a:buFont typeface="Arial" panose="020B0604020202020204" pitchFamily="34" charset="0"/>
              <a:buChar char="•"/>
            </a:pPr>
            <a:r>
              <a:rPr lang="en-CA" dirty="0"/>
              <a:t>Study space for groups and individuals</a:t>
            </a:r>
          </a:p>
          <a:p>
            <a:pPr marL="342900" indent="-342900">
              <a:buFont typeface="Arial" panose="020B0604020202020204" pitchFamily="34" charset="0"/>
              <a:buChar char="•"/>
            </a:pPr>
            <a:endParaRPr lang="en-CA"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23426629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273103-548E-EA4C-B908-D325A86E70C9}"/>
              </a:ext>
            </a:extLst>
          </p:cNvPr>
          <p:cNvSpPr txBox="1"/>
          <p:nvPr/>
        </p:nvSpPr>
        <p:spPr>
          <a:xfrm>
            <a:off x="360000" y="900000"/>
            <a:ext cx="11744325" cy="4708981"/>
          </a:xfrm>
          <a:prstGeom prst="rect">
            <a:avLst/>
          </a:prstGeom>
          <a:noFill/>
        </p:spPr>
        <p:txBody>
          <a:bodyPr wrap="square">
            <a:spAutoFit/>
          </a:bodyPr>
          <a:lstStyle/>
          <a:p>
            <a:r>
              <a:rPr lang="en-CA" sz="2000" b="0" i="0" dirty="0">
                <a:solidFill>
                  <a:srgbClr val="2D3B45"/>
                </a:solidFill>
                <a:effectLst/>
                <a:latin typeface="Lato Extended"/>
              </a:rPr>
              <a:t>Recently I've been feeling myself honing in on the aspect of the audience and their effects on myself as a performer when creating or analyzing work. I have a huge desire for connection and trust when it comes to the audience. In my personal opinion, I find relatable and provocative philosophies very engaging and a strong jumping-off point when cultivating a relationship with the audience. Because who wants to be told what to do, or how things should be done? Versus how things are going and what it's like to be amongst life. The aspect of asking very forward and ambitious questions rather than providing solutions is another big temptation for me. Brutal honesty is such a force within a friendship and when balanced right, it can enrich a performative experience.</a:t>
            </a:r>
            <a:br>
              <a:rPr lang="en-CA" sz="2000" dirty="0"/>
            </a:br>
            <a:br>
              <a:rPr lang="en-CA" sz="2000" dirty="0"/>
            </a:br>
            <a:r>
              <a:rPr lang="en-CA" sz="2000" b="0" i="0" dirty="0">
                <a:solidFill>
                  <a:srgbClr val="2D3B45"/>
                </a:solidFill>
                <a:effectLst/>
                <a:latin typeface="Lato Extended"/>
              </a:rPr>
              <a:t>With this in mind, I have found myself returning to Michel Foucault often, a very forward and provocative </a:t>
            </a:r>
            <a:r>
              <a:rPr lang="en-CA" sz="2000" b="0" i="0" dirty="0" err="1">
                <a:solidFill>
                  <a:srgbClr val="2D3B45"/>
                </a:solidFill>
                <a:effectLst/>
                <a:latin typeface="Lato Extended"/>
              </a:rPr>
              <a:t>french</a:t>
            </a:r>
            <a:r>
              <a:rPr lang="en-CA" sz="2000" b="0" i="0" dirty="0">
                <a:solidFill>
                  <a:srgbClr val="2D3B45"/>
                </a:solidFill>
                <a:effectLst/>
                <a:latin typeface="Lato Extended"/>
              </a:rPr>
              <a:t> philosopher from the 20th century. I've been coming across a lot of his written work in various film theory and context-like classes. Here's a good </a:t>
            </a:r>
            <a:r>
              <a:rPr lang="en-CA" sz="2000" b="0" i="0" u="sng" dirty="0">
                <a:solidFill>
                  <a:srgbClr val="2D3B45"/>
                </a:solidFill>
                <a:effectLst/>
                <a:latin typeface="Lato Extended"/>
                <a:hlinkClick r:id="rId3"/>
              </a:rPr>
              <a:t>video (Links to an external site.)</a:t>
            </a:r>
            <a:r>
              <a:rPr lang="en-CA" sz="2000" b="0" i="0" dirty="0">
                <a:solidFill>
                  <a:srgbClr val="2D3B45"/>
                </a:solidFill>
                <a:effectLst/>
                <a:latin typeface="Lato Extended"/>
              </a:rPr>
              <a:t> on him for anyone interested. My research thus far is otherwise quite open with mostly texts on collaboration, defamiliarization, the effect of performative scores such as the Fluxus workbook. I'm still looking for an interesting show to check out in Vancouver related to this (other than the Yoko Ono exhibition).</a:t>
            </a:r>
            <a:endParaRPr lang="en-US" sz="2000" dirty="0"/>
          </a:p>
        </p:txBody>
      </p:sp>
    </p:spTree>
    <p:extLst>
      <p:ext uri="{BB962C8B-B14F-4D97-AF65-F5344CB8AC3E}">
        <p14:creationId xmlns:p14="http://schemas.microsoft.com/office/powerpoint/2010/main" val="31870732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273103-548E-EA4C-B908-D325A86E70C9}"/>
              </a:ext>
            </a:extLst>
          </p:cNvPr>
          <p:cNvSpPr txBox="1"/>
          <p:nvPr/>
        </p:nvSpPr>
        <p:spPr>
          <a:xfrm>
            <a:off x="360000" y="900000"/>
            <a:ext cx="11744325" cy="4708981"/>
          </a:xfrm>
          <a:prstGeom prst="rect">
            <a:avLst/>
          </a:prstGeom>
          <a:noFill/>
        </p:spPr>
        <p:txBody>
          <a:bodyPr wrap="square">
            <a:spAutoFit/>
          </a:bodyPr>
          <a:lstStyle/>
          <a:p>
            <a:r>
              <a:rPr lang="en-CA" sz="2000" b="0" i="0" dirty="0">
                <a:solidFill>
                  <a:srgbClr val="2D3B45"/>
                </a:solidFill>
                <a:effectLst/>
                <a:latin typeface="Lato Extended"/>
              </a:rPr>
              <a:t>Recently I've been feeling myself honing in on the aspect of the </a:t>
            </a:r>
            <a:r>
              <a:rPr lang="en-CA" sz="2000" b="0" i="0" dirty="0">
                <a:solidFill>
                  <a:srgbClr val="2D3B45"/>
                </a:solidFill>
                <a:effectLst/>
                <a:highlight>
                  <a:srgbClr val="FFFF00"/>
                </a:highlight>
                <a:latin typeface="Lato Extended"/>
              </a:rPr>
              <a:t>audience</a:t>
            </a:r>
            <a:r>
              <a:rPr lang="en-CA" sz="2000" b="0" i="0" dirty="0">
                <a:solidFill>
                  <a:srgbClr val="2D3B45"/>
                </a:solidFill>
                <a:effectLst/>
                <a:latin typeface="Lato Extended"/>
              </a:rPr>
              <a:t> and their effects on myself as a </a:t>
            </a:r>
            <a:r>
              <a:rPr lang="en-CA" sz="2000" b="0" i="0" dirty="0">
                <a:solidFill>
                  <a:srgbClr val="2D3B45"/>
                </a:solidFill>
                <a:effectLst/>
                <a:highlight>
                  <a:srgbClr val="FFFF00"/>
                </a:highlight>
                <a:latin typeface="Lato Extended"/>
              </a:rPr>
              <a:t>performer</a:t>
            </a:r>
            <a:r>
              <a:rPr lang="en-CA" sz="2000" b="0" i="0" dirty="0">
                <a:solidFill>
                  <a:srgbClr val="2D3B45"/>
                </a:solidFill>
                <a:effectLst/>
                <a:latin typeface="Lato Extended"/>
              </a:rPr>
              <a:t> when creating or analyzing work. I have a huge desire for </a:t>
            </a:r>
            <a:r>
              <a:rPr lang="en-CA" sz="2000" b="0" i="0" dirty="0">
                <a:solidFill>
                  <a:srgbClr val="2D3B45"/>
                </a:solidFill>
                <a:effectLst/>
                <a:highlight>
                  <a:srgbClr val="FFFF00"/>
                </a:highlight>
                <a:latin typeface="Lato Extended"/>
              </a:rPr>
              <a:t>connection and trust </a:t>
            </a:r>
            <a:r>
              <a:rPr lang="en-CA" sz="2000" b="0" i="0" dirty="0">
                <a:solidFill>
                  <a:srgbClr val="2D3B45"/>
                </a:solidFill>
                <a:effectLst/>
                <a:latin typeface="Lato Extended"/>
              </a:rPr>
              <a:t>when it comes to the audience. In my personal opinion, I find relatable and provocative philosophies very engaging and a strong jumping-off point when </a:t>
            </a:r>
            <a:r>
              <a:rPr lang="en-CA" sz="2000" b="0" i="0" dirty="0">
                <a:solidFill>
                  <a:srgbClr val="2D3B45"/>
                </a:solidFill>
                <a:effectLst/>
                <a:highlight>
                  <a:srgbClr val="FFFF00"/>
                </a:highlight>
                <a:latin typeface="Lato Extended"/>
              </a:rPr>
              <a:t>cultivating a relationship with the audience</a:t>
            </a:r>
            <a:r>
              <a:rPr lang="en-CA" sz="2000" b="0" i="0" dirty="0">
                <a:solidFill>
                  <a:srgbClr val="2D3B45"/>
                </a:solidFill>
                <a:effectLst/>
                <a:latin typeface="Lato Extended"/>
              </a:rPr>
              <a:t>. Because who wants to be told what to do, or how things should be done? Versus how things are going and what it's like to be amongst life. The aspect of asking very forward and ambitious questions rather than providing solutions is another big temptation for me. </a:t>
            </a:r>
            <a:r>
              <a:rPr lang="en-CA" sz="2000" b="0" i="0" dirty="0">
                <a:solidFill>
                  <a:srgbClr val="2D3B45"/>
                </a:solidFill>
                <a:effectLst/>
                <a:highlight>
                  <a:srgbClr val="00FFFF"/>
                </a:highlight>
                <a:latin typeface="Lato Extended"/>
              </a:rPr>
              <a:t>Brutal honesty</a:t>
            </a:r>
            <a:r>
              <a:rPr lang="en-CA" sz="2000" b="0" i="0" dirty="0">
                <a:solidFill>
                  <a:srgbClr val="2D3B45"/>
                </a:solidFill>
                <a:effectLst/>
                <a:highlight>
                  <a:srgbClr val="FFFF00"/>
                </a:highlight>
                <a:latin typeface="Lato Extended"/>
              </a:rPr>
              <a:t> </a:t>
            </a:r>
            <a:r>
              <a:rPr lang="en-CA" sz="2000" b="0" i="0" dirty="0">
                <a:solidFill>
                  <a:srgbClr val="2D3B45"/>
                </a:solidFill>
                <a:effectLst/>
                <a:latin typeface="Lato Extended"/>
              </a:rPr>
              <a:t>is such a force within a friendship and when balanced right, it can enrich a performative experience.</a:t>
            </a:r>
            <a:br>
              <a:rPr lang="en-CA" sz="2000" dirty="0"/>
            </a:br>
            <a:br>
              <a:rPr lang="en-CA" sz="2000" dirty="0"/>
            </a:br>
            <a:r>
              <a:rPr lang="en-CA" sz="2000" b="0" i="0" dirty="0">
                <a:solidFill>
                  <a:srgbClr val="2D3B45"/>
                </a:solidFill>
                <a:effectLst/>
                <a:latin typeface="Lato Extended"/>
              </a:rPr>
              <a:t>With this in mind, I have found myself returning to </a:t>
            </a:r>
            <a:r>
              <a:rPr lang="en-CA" sz="2000" b="0" i="0" dirty="0">
                <a:solidFill>
                  <a:srgbClr val="2D3B45"/>
                </a:solidFill>
                <a:effectLst/>
                <a:highlight>
                  <a:srgbClr val="FFFF00"/>
                </a:highlight>
                <a:latin typeface="Lato Extended"/>
              </a:rPr>
              <a:t>Michel Foucault </a:t>
            </a:r>
            <a:r>
              <a:rPr lang="en-CA" sz="2000" b="0" i="0" dirty="0">
                <a:solidFill>
                  <a:srgbClr val="2D3B45"/>
                </a:solidFill>
                <a:effectLst/>
                <a:latin typeface="Lato Extended"/>
              </a:rPr>
              <a:t>often, a very forward and provocative </a:t>
            </a:r>
            <a:r>
              <a:rPr lang="en-CA" sz="2000" b="0" i="0" dirty="0" err="1">
                <a:solidFill>
                  <a:srgbClr val="2D3B45"/>
                </a:solidFill>
                <a:effectLst/>
                <a:latin typeface="Lato Extended"/>
              </a:rPr>
              <a:t>french</a:t>
            </a:r>
            <a:r>
              <a:rPr lang="en-CA" sz="2000" b="0" i="0" dirty="0">
                <a:solidFill>
                  <a:srgbClr val="2D3B45"/>
                </a:solidFill>
                <a:effectLst/>
                <a:latin typeface="Lato Extended"/>
              </a:rPr>
              <a:t> philosopher from the 20th century. I've been coming across a lot of his written work in various film theory and context-like classes. Here's a good </a:t>
            </a:r>
            <a:r>
              <a:rPr lang="en-CA" sz="2000" b="0" i="0" u="sng" dirty="0">
                <a:solidFill>
                  <a:srgbClr val="2D3B45"/>
                </a:solidFill>
                <a:effectLst/>
                <a:latin typeface="Lato Extended"/>
                <a:hlinkClick r:id="rId3"/>
              </a:rPr>
              <a:t>video (Links to an external site.)</a:t>
            </a:r>
            <a:r>
              <a:rPr lang="en-CA" sz="2000" b="0" i="0" dirty="0">
                <a:solidFill>
                  <a:srgbClr val="2D3B45"/>
                </a:solidFill>
                <a:effectLst/>
                <a:latin typeface="Lato Extended"/>
              </a:rPr>
              <a:t> on him for anyone interested. My research thus far is otherwise quite open with mostly texts on </a:t>
            </a:r>
            <a:r>
              <a:rPr lang="en-CA" sz="2000" b="0" i="0" dirty="0">
                <a:solidFill>
                  <a:srgbClr val="2D3B45"/>
                </a:solidFill>
                <a:effectLst/>
                <a:highlight>
                  <a:srgbClr val="FFFF00"/>
                </a:highlight>
                <a:latin typeface="Lato Extended"/>
              </a:rPr>
              <a:t>collaboration</a:t>
            </a:r>
            <a:r>
              <a:rPr lang="en-CA" sz="2000" b="0" i="0" dirty="0">
                <a:solidFill>
                  <a:srgbClr val="2D3B45"/>
                </a:solidFill>
                <a:effectLst/>
                <a:latin typeface="Lato Extended"/>
              </a:rPr>
              <a:t>, </a:t>
            </a:r>
            <a:r>
              <a:rPr lang="en-CA" sz="2000" b="0" i="0" dirty="0">
                <a:solidFill>
                  <a:srgbClr val="2D3B45"/>
                </a:solidFill>
                <a:effectLst/>
                <a:highlight>
                  <a:srgbClr val="FFFF00"/>
                </a:highlight>
                <a:latin typeface="Lato Extended"/>
              </a:rPr>
              <a:t>defamiliarization</a:t>
            </a:r>
            <a:r>
              <a:rPr lang="en-CA" sz="2000" b="0" i="0" dirty="0">
                <a:solidFill>
                  <a:srgbClr val="2D3B45"/>
                </a:solidFill>
                <a:effectLst/>
                <a:latin typeface="Lato Extended"/>
              </a:rPr>
              <a:t>, the effect of </a:t>
            </a:r>
            <a:r>
              <a:rPr lang="en-CA" sz="2000" b="0" i="0" dirty="0">
                <a:solidFill>
                  <a:srgbClr val="2D3B45"/>
                </a:solidFill>
                <a:effectLst/>
                <a:highlight>
                  <a:srgbClr val="FFFF00"/>
                </a:highlight>
                <a:latin typeface="Lato Extended"/>
              </a:rPr>
              <a:t>performative scores such as the Fluxus work</a:t>
            </a:r>
            <a:r>
              <a:rPr lang="en-CA" sz="2000" b="0" i="0" dirty="0">
                <a:solidFill>
                  <a:srgbClr val="2D3B45"/>
                </a:solidFill>
                <a:effectLst/>
                <a:latin typeface="Lato Extended"/>
              </a:rPr>
              <a:t>book. I'm still looking for an interesting show to check out in Vancouver related to this (other than the Yoko Ono exhibition).</a:t>
            </a:r>
            <a:endParaRPr lang="en-US" sz="2000" dirty="0"/>
          </a:p>
        </p:txBody>
      </p:sp>
      <p:cxnSp>
        <p:nvCxnSpPr>
          <p:cNvPr id="4" name="Straight Connector 3">
            <a:extLst>
              <a:ext uri="{FF2B5EF4-FFF2-40B4-BE49-F238E27FC236}">
                <a16:creationId xmlns:a16="http://schemas.microsoft.com/office/drawing/2014/main" id="{43BFFD2D-87C1-B649-BBAE-1B36E731269E}"/>
              </a:ext>
            </a:extLst>
          </p:cNvPr>
          <p:cNvCxnSpPr/>
          <p:nvPr/>
        </p:nvCxnSpPr>
        <p:spPr>
          <a:xfrm>
            <a:off x="8010144" y="3108960"/>
            <a:ext cx="896112" cy="182880"/>
          </a:xfrm>
          <a:prstGeom prst="line">
            <a:avLst/>
          </a:prstGeom>
          <a:ln w="19050"/>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89C60109-4554-A54A-91C8-B357C224B41B}"/>
              </a:ext>
            </a:extLst>
          </p:cNvPr>
          <p:cNvSpPr txBox="1"/>
          <p:nvPr/>
        </p:nvSpPr>
        <p:spPr>
          <a:xfrm>
            <a:off x="8906256" y="3108960"/>
            <a:ext cx="1901952" cy="369332"/>
          </a:xfrm>
          <a:prstGeom prst="rect">
            <a:avLst/>
          </a:prstGeom>
          <a:noFill/>
          <a:ln>
            <a:solidFill>
              <a:srgbClr val="C00000"/>
            </a:solidFill>
          </a:ln>
        </p:spPr>
        <p:txBody>
          <a:bodyPr wrap="square" rtlCol="0">
            <a:spAutoFit/>
          </a:bodyPr>
          <a:lstStyle/>
          <a:p>
            <a:r>
              <a:rPr lang="en-US" dirty="0">
                <a:solidFill>
                  <a:srgbClr val="C00000"/>
                </a:solidFill>
              </a:rPr>
              <a:t>EXAMPLE?</a:t>
            </a:r>
          </a:p>
        </p:txBody>
      </p:sp>
    </p:spTree>
    <p:extLst>
      <p:ext uri="{BB962C8B-B14F-4D97-AF65-F5344CB8AC3E}">
        <p14:creationId xmlns:p14="http://schemas.microsoft.com/office/powerpoint/2010/main" val="1723953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BF5A884F-D46B-D04A-AB39-7F107B391A8F}"/>
              </a:ext>
            </a:extLst>
          </p:cNvPr>
          <p:cNvSpPr/>
          <p:nvPr/>
        </p:nvSpPr>
        <p:spPr>
          <a:xfrm>
            <a:off x="4933188" y="2350008"/>
            <a:ext cx="2724912" cy="2898648"/>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noFill/>
              <a:effectLst>
                <a:outerShdw blurRad="38100" dist="25400" dir="5400000" algn="ctr" rotWithShape="0">
                  <a:srgbClr val="6E747A">
                    <a:alpha val="43000"/>
                  </a:srgbClr>
                </a:outerShdw>
              </a:effectLst>
            </a:endParaRPr>
          </a:p>
        </p:txBody>
      </p:sp>
      <p:sp>
        <p:nvSpPr>
          <p:cNvPr id="8" name="Oval 7">
            <a:extLst>
              <a:ext uri="{FF2B5EF4-FFF2-40B4-BE49-F238E27FC236}">
                <a16:creationId xmlns:a16="http://schemas.microsoft.com/office/drawing/2014/main" id="{A2DC6C48-D89A-3D41-9D19-CBC04566BE3B}"/>
              </a:ext>
            </a:extLst>
          </p:cNvPr>
          <p:cNvSpPr/>
          <p:nvPr/>
        </p:nvSpPr>
        <p:spPr>
          <a:xfrm>
            <a:off x="8522208" y="1773936"/>
            <a:ext cx="1664208" cy="1024128"/>
          </a:xfrm>
          <a:prstGeom prst="ellipse">
            <a:avLst/>
          </a:prstGeom>
          <a:no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DEDBDAAD-69CA-7E4C-A5DA-66D5544A0D00}"/>
              </a:ext>
            </a:extLst>
          </p:cNvPr>
          <p:cNvSpPr/>
          <p:nvPr/>
        </p:nvSpPr>
        <p:spPr>
          <a:xfrm flipV="1">
            <a:off x="8674608" y="3602736"/>
            <a:ext cx="1664208" cy="1645920"/>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0BD39E65-E075-4849-B430-2A8865DDB620}"/>
              </a:ext>
            </a:extLst>
          </p:cNvPr>
          <p:cNvSpPr txBox="1"/>
          <p:nvPr/>
        </p:nvSpPr>
        <p:spPr>
          <a:xfrm>
            <a:off x="8674608" y="2084832"/>
            <a:ext cx="1383792" cy="369332"/>
          </a:xfrm>
          <a:prstGeom prst="rect">
            <a:avLst/>
          </a:prstGeom>
          <a:noFill/>
        </p:spPr>
        <p:txBody>
          <a:bodyPr wrap="square" rtlCol="0">
            <a:spAutoFit/>
          </a:bodyPr>
          <a:lstStyle/>
          <a:p>
            <a:r>
              <a:rPr lang="en-US" dirty="0"/>
              <a:t>performer</a:t>
            </a:r>
          </a:p>
        </p:txBody>
      </p:sp>
      <p:sp>
        <p:nvSpPr>
          <p:cNvPr id="16" name="TextBox 15">
            <a:extLst>
              <a:ext uri="{FF2B5EF4-FFF2-40B4-BE49-F238E27FC236}">
                <a16:creationId xmlns:a16="http://schemas.microsoft.com/office/drawing/2014/main" id="{BC6B3EAC-247A-C24D-B636-8BC5FA37975B}"/>
              </a:ext>
            </a:extLst>
          </p:cNvPr>
          <p:cNvSpPr txBox="1"/>
          <p:nvPr/>
        </p:nvSpPr>
        <p:spPr>
          <a:xfrm>
            <a:off x="8963935" y="4241030"/>
            <a:ext cx="1085554" cy="369332"/>
          </a:xfrm>
          <a:prstGeom prst="rect">
            <a:avLst/>
          </a:prstGeom>
          <a:noFill/>
        </p:spPr>
        <p:txBody>
          <a:bodyPr wrap="none" rtlCol="0">
            <a:spAutoFit/>
          </a:bodyPr>
          <a:lstStyle/>
          <a:p>
            <a:r>
              <a:rPr lang="en-US" dirty="0"/>
              <a:t>audience</a:t>
            </a:r>
          </a:p>
        </p:txBody>
      </p:sp>
      <p:cxnSp>
        <p:nvCxnSpPr>
          <p:cNvPr id="18" name="Straight Connector 17">
            <a:extLst>
              <a:ext uri="{FF2B5EF4-FFF2-40B4-BE49-F238E27FC236}">
                <a16:creationId xmlns:a16="http://schemas.microsoft.com/office/drawing/2014/main" id="{1D4C619F-98FA-754E-9AB4-03CCED86CB8A}"/>
              </a:ext>
            </a:extLst>
          </p:cNvPr>
          <p:cNvCxnSpPr>
            <a:cxnSpLocks/>
          </p:cNvCxnSpPr>
          <p:nvPr/>
        </p:nvCxnSpPr>
        <p:spPr>
          <a:xfrm>
            <a:off x="9366504" y="2670048"/>
            <a:ext cx="140208" cy="1188720"/>
          </a:xfrm>
          <a:prstGeom prst="line">
            <a:avLst/>
          </a:prstGeom>
          <a:ln w="317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B666831-B73E-1F4A-8D26-CCD170BB2ACD}"/>
              </a:ext>
            </a:extLst>
          </p:cNvPr>
          <p:cNvSpPr txBox="1"/>
          <p:nvPr/>
        </p:nvSpPr>
        <p:spPr>
          <a:xfrm>
            <a:off x="10049488" y="2670048"/>
            <a:ext cx="1801135" cy="923330"/>
          </a:xfrm>
          <a:prstGeom prst="rect">
            <a:avLst/>
          </a:prstGeom>
          <a:noFill/>
          <a:ln>
            <a:solidFill>
              <a:srgbClr val="0070C0"/>
            </a:solidFill>
          </a:ln>
        </p:spPr>
        <p:txBody>
          <a:bodyPr wrap="square" rtlCol="0">
            <a:spAutoFit/>
          </a:bodyPr>
          <a:lstStyle/>
          <a:p>
            <a:r>
              <a:rPr lang="en-US" dirty="0"/>
              <a:t>Relationship</a:t>
            </a:r>
          </a:p>
          <a:p>
            <a:r>
              <a:rPr lang="en-US" dirty="0"/>
              <a:t>Trust</a:t>
            </a:r>
          </a:p>
          <a:p>
            <a:r>
              <a:rPr lang="en-US" dirty="0"/>
              <a:t>Brutal honesty</a:t>
            </a:r>
          </a:p>
        </p:txBody>
      </p:sp>
      <p:sp>
        <p:nvSpPr>
          <p:cNvPr id="24" name="Rounded Rectangle 23">
            <a:extLst>
              <a:ext uri="{FF2B5EF4-FFF2-40B4-BE49-F238E27FC236}">
                <a16:creationId xmlns:a16="http://schemas.microsoft.com/office/drawing/2014/main" id="{DFB94986-B3A3-E341-9FE1-9843ED67D1EB}"/>
              </a:ext>
            </a:extLst>
          </p:cNvPr>
          <p:cNvSpPr/>
          <p:nvPr/>
        </p:nvSpPr>
        <p:spPr>
          <a:xfrm>
            <a:off x="493776" y="1408176"/>
            <a:ext cx="3837432" cy="1828800"/>
          </a:xfrm>
          <a:prstGeom prst="roundRect">
            <a:avLst/>
          </a:prstGeom>
          <a:noFill/>
          <a:ln w="254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6D86AFB-0136-6442-9652-D983705AD4B9}"/>
              </a:ext>
            </a:extLst>
          </p:cNvPr>
          <p:cNvSpPr txBox="1"/>
          <p:nvPr/>
        </p:nvSpPr>
        <p:spPr>
          <a:xfrm>
            <a:off x="768096" y="1623167"/>
            <a:ext cx="3563112" cy="1200329"/>
          </a:xfrm>
          <a:prstGeom prst="rect">
            <a:avLst/>
          </a:prstGeom>
          <a:noFill/>
        </p:spPr>
        <p:txBody>
          <a:bodyPr wrap="square" rtlCol="0">
            <a:spAutoFit/>
          </a:bodyPr>
          <a:lstStyle/>
          <a:p>
            <a:r>
              <a:rPr lang="en-US" dirty="0"/>
              <a:t>Foucault:  Power? </a:t>
            </a:r>
          </a:p>
          <a:p>
            <a:r>
              <a:rPr lang="en-US" dirty="0"/>
              <a:t>History as a storehouse of good ideas? </a:t>
            </a:r>
          </a:p>
          <a:p>
            <a:r>
              <a:rPr lang="en-US" dirty="0"/>
              <a:t>Medicalization of madness &amp; sex</a:t>
            </a:r>
          </a:p>
        </p:txBody>
      </p:sp>
      <p:sp>
        <p:nvSpPr>
          <p:cNvPr id="26" name="Rounded Rectangle 25">
            <a:extLst>
              <a:ext uri="{FF2B5EF4-FFF2-40B4-BE49-F238E27FC236}">
                <a16:creationId xmlns:a16="http://schemas.microsoft.com/office/drawing/2014/main" id="{96B3AC6C-5736-4D44-BAEA-77886732E8B4}"/>
              </a:ext>
            </a:extLst>
          </p:cNvPr>
          <p:cNvSpPr/>
          <p:nvPr/>
        </p:nvSpPr>
        <p:spPr>
          <a:xfrm>
            <a:off x="1225296" y="4425696"/>
            <a:ext cx="3236976" cy="1152144"/>
          </a:xfrm>
          <a:prstGeom prst="roundRect">
            <a:avLst/>
          </a:prstGeom>
          <a:noFill/>
          <a:ln w="25400">
            <a:solidFill>
              <a:srgbClr val="BC38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4096EA0-BC62-5848-AA88-94EA500DEAF8}"/>
              </a:ext>
            </a:extLst>
          </p:cNvPr>
          <p:cNvSpPr/>
          <p:nvPr/>
        </p:nvSpPr>
        <p:spPr>
          <a:xfrm>
            <a:off x="4873984" y="731520"/>
            <a:ext cx="2989856" cy="2231136"/>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CB1F4AD7-42E4-7246-B61F-438CDFED752D}"/>
              </a:ext>
            </a:extLst>
          </p:cNvPr>
          <p:cNvSpPr txBox="1"/>
          <p:nvPr/>
        </p:nvSpPr>
        <p:spPr>
          <a:xfrm>
            <a:off x="5340096" y="3429000"/>
            <a:ext cx="1664208" cy="646331"/>
          </a:xfrm>
          <a:prstGeom prst="rect">
            <a:avLst/>
          </a:prstGeom>
          <a:noFill/>
        </p:spPr>
        <p:txBody>
          <a:bodyPr wrap="square" rtlCol="0">
            <a:spAutoFit/>
          </a:bodyPr>
          <a:lstStyle/>
          <a:p>
            <a:r>
              <a:rPr lang="en-US" dirty="0"/>
              <a:t>Performance / exhibition </a:t>
            </a:r>
          </a:p>
        </p:txBody>
      </p:sp>
      <p:sp>
        <p:nvSpPr>
          <p:cNvPr id="30" name="TextBox 29">
            <a:extLst>
              <a:ext uri="{FF2B5EF4-FFF2-40B4-BE49-F238E27FC236}">
                <a16:creationId xmlns:a16="http://schemas.microsoft.com/office/drawing/2014/main" id="{104FB425-A53B-EF49-93EF-6A3DFC827A66}"/>
              </a:ext>
            </a:extLst>
          </p:cNvPr>
          <p:cNvSpPr txBox="1"/>
          <p:nvPr/>
        </p:nvSpPr>
        <p:spPr>
          <a:xfrm>
            <a:off x="5340096" y="1408176"/>
            <a:ext cx="1664208" cy="365760"/>
          </a:xfrm>
          <a:prstGeom prst="rect">
            <a:avLst/>
          </a:prstGeom>
          <a:noFill/>
        </p:spPr>
        <p:txBody>
          <a:bodyPr wrap="square" rtlCol="0">
            <a:spAutoFit/>
          </a:bodyPr>
          <a:lstStyle/>
          <a:p>
            <a:r>
              <a:rPr lang="en-US" dirty="0"/>
              <a:t>Venue</a:t>
            </a:r>
          </a:p>
        </p:txBody>
      </p:sp>
      <p:sp>
        <p:nvSpPr>
          <p:cNvPr id="33" name="TextBox 32">
            <a:extLst>
              <a:ext uri="{FF2B5EF4-FFF2-40B4-BE49-F238E27FC236}">
                <a16:creationId xmlns:a16="http://schemas.microsoft.com/office/drawing/2014/main" id="{9C9C607A-5ADA-7843-8069-F34E93E646DD}"/>
              </a:ext>
            </a:extLst>
          </p:cNvPr>
          <p:cNvSpPr txBox="1"/>
          <p:nvPr/>
        </p:nvSpPr>
        <p:spPr>
          <a:xfrm>
            <a:off x="1536192" y="4610362"/>
            <a:ext cx="2523744" cy="923330"/>
          </a:xfrm>
          <a:prstGeom prst="rect">
            <a:avLst/>
          </a:prstGeom>
          <a:noFill/>
        </p:spPr>
        <p:txBody>
          <a:bodyPr wrap="square" rtlCol="0">
            <a:spAutoFit/>
          </a:bodyPr>
          <a:lstStyle/>
          <a:p>
            <a:r>
              <a:rPr lang="en-US" dirty="0" err="1"/>
              <a:t>Collatoration</a:t>
            </a:r>
            <a:endParaRPr lang="en-US" dirty="0"/>
          </a:p>
          <a:p>
            <a:r>
              <a:rPr lang="en-US" dirty="0"/>
              <a:t>Defamiliarization</a:t>
            </a:r>
          </a:p>
          <a:p>
            <a:r>
              <a:rPr lang="en-US" dirty="0"/>
              <a:t>Performative scores</a:t>
            </a:r>
          </a:p>
        </p:txBody>
      </p:sp>
    </p:spTree>
    <p:extLst>
      <p:ext uri="{BB962C8B-B14F-4D97-AF65-F5344CB8AC3E}">
        <p14:creationId xmlns:p14="http://schemas.microsoft.com/office/powerpoint/2010/main" val="9315353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0383184A-635D-634C-904E-F0CC4356611F}"/>
              </a:ext>
            </a:extLst>
          </p:cNvPr>
          <p:cNvPicPr>
            <a:picLocks noChangeAspect="1"/>
          </p:cNvPicPr>
          <p:nvPr/>
        </p:nvPicPr>
        <p:blipFill>
          <a:blip r:embed="rId3"/>
          <a:stretch>
            <a:fillRect/>
          </a:stretch>
        </p:blipFill>
        <p:spPr>
          <a:xfrm>
            <a:off x="630247" y="1580644"/>
            <a:ext cx="4660900" cy="1917700"/>
          </a:xfrm>
          <a:prstGeom prst="rect">
            <a:avLst/>
          </a:prstGeom>
          <a:effectLst>
            <a:outerShdw blurRad="50800" dist="50800" dir="5400000" algn="ctr" rotWithShape="0">
              <a:srgbClr val="000000">
                <a:alpha val="44157"/>
              </a:srgbClr>
            </a:outerShdw>
          </a:effectLst>
        </p:spPr>
      </p:pic>
      <p:sp>
        <p:nvSpPr>
          <p:cNvPr id="4" name="TextBox 3">
            <a:extLst>
              <a:ext uri="{FF2B5EF4-FFF2-40B4-BE49-F238E27FC236}">
                <a16:creationId xmlns:a16="http://schemas.microsoft.com/office/drawing/2014/main" id="{2D4FE64B-03D2-F24D-B179-6DC4FE45FB89}"/>
              </a:ext>
            </a:extLst>
          </p:cNvPr>
          <p:cNvSpPr txBox="1"/>
          <p:nvPr/>
        </p:nvSpPr>
        <p:spPr>
          <a:xfrm>
            <a:off x="384047" y="804672"/>
            <a:ext cx="10056189" cy="769441"/>
          </a:xfrm>
          <a:prstGeom prst="rect">
            <a:avLst/>
          </a:prstGeom>
          <a:noFill/>
        </p:spPr>
        <p:txBody>
          <a:bodyPr wrap="square" rtlCol="0">
            <a:spAutoFit/>
          </a:bodyPr>
          <a:lstStyle/>
          <a:p>
            <a:r>
              <a:rPr lang="en-US" sz="4400" dirty="0"/>
              <a:t>RESEARCH PLANNING  - background</a:t>
            </a:r>
          </a:p>
        </p:txBody>
      </p:sp>
      <p:pic>
        <p:nvPicPr>
          <p:cNvPr id="2" name="Picture 1">
            <a:extLst>
              <a:ext uri="{FF2B5EF4-FFF2-40B4-BE49-F238E27FC236}">
                <a16:creationId xmlns:a16="http://schemas.microsoft.com/office/drawing/2014/main" id="{945F17C9-96F0-4507-A62A-D8DC3156CF40}"/>
              </a:ext>
            </a:extLst>
          </p:cNvPr>
          <p:cNvPicPr>
            <a:picLocks noChangeAspect="1"/>
          </p:cNvPicPr>
          <p:nvPr/>
        </p:nvPicPr>
        <p:blipFill>
          <a:blip r:embed="rId4"/>
          <a:stretch>
            <a:fillRect/>
          </a:stretch>
        </p:blipFill>
        <p:spPr>
          <a:xfrm>
            <a:off x="6900855" y="1435425"/>
            <a:ext cx="4345912" cy="1917700"/>
          </a:xfrm>
          <a:prstGeom prst="rect">
            <a:avLst/>
          </a:prstGeom>
          <a:effectLst>
            <a:outerShdw blurRad="50800" dist="50800" dir="5400000" algn="ctr" rotWithShape="0">
              <a:srgbClr val="000000">
                <a:alpha val="28000"/>
              </a:srgbClr>
            </a:outerShdw>
          </a:effectLst>
        </p:spPr>
      </p:pic>
      <p:pic>
        <p:nvPicPr>
          <p:cNvPr id="6" name="Picture 5">
            <a:extLst>
              <a:ext uri="{FF2B5EF4-FFF2-40B4-BE49-F238E27FC236}">
                <a16:creationId xmlns:a16="http://schemas.microsoft.com/office/drawing/2014/main" id="{22EC049F-80C2-40C9-847A-6CA0FDD39F76}"/>
              </a:ext>
            </a:extLst>
          </p:cNvPr>
          <p:cNvPicPr>
            <a:picLocks noChangeAspect="1"/>
          </p:cNvPicPr>
          <p:nvPr/>
        </p:nvPicPr>
        <p:blipFill>
          <a:blip r:embed="rId5"/>
          <a:stretch>
            <a:fillRect/>
          </a:stretch>
        </p:blipFill>
        <p:spPr>
          <a:xfrm>
            <a:off x="7439703" y="3504875"/>
            <a:ext cx="4105275" cy="836944"/>
          </a:xfrm>
          <a:prstGeom prst="rect">
            <a:avLst/>
          </a:prstGeom>
        </p:spPr>
      </p:pic>
      <p:pic>
        <p:nvPicPr>
          <p:cNvPr id="8" name="Picture 7">
            <a:extLst>
              <a:ext uri="{FF2B5EF4-FFF2-40B4-BE49-F238E27FC236}">
                <a16:creationId xmlns:a16="http://schemas.microsoft.com/office/drawing/2014/main" id="{B130AA2A-434B-4402-A1EA-1881A7E36F10}"/>
              </a:ext>
            </a:extLst>
          </p:cNvPr>
          <p:cNvPicPr>
            <a:picLocks noChangeAspect="1"/>
          </p:cNvPicPr>
          <p:nvPr/>
        </p:nvPicPr>
        <p:blipFill>
          <a:blip r:embed="rId6"/>
          <a:stretch>
            <a:fillRect/>
          </a:stretch>
        </p:blipFill>
        <p:spPr>
          <a:xfrm>
            <a:off x="7506379" y="4176390"/>
            <a:ext cx="3971925" cy="1136354"/>
          </a:xfrm>
          <a:prstGeom prst="rect">
            <a:avLst/>
          </a:prstGeom>
        </p:spPr>
      </p:pic>
      <p:sp>
        <p:nvSpPr>
          <p:cNvPr id="9" name="TextBox 8">
            <a:extLst>
              <a:ext uri="{FF2B5EF4-FFF2-40B4-BE49-F238E27FC236}">
                <a16:creationId xmlns:a16="http://schemas.microsoft.com/office/drawing/2014/main" id="{E1D9CD02-3B45-484B-94C5-45B30196CECE}"/>
              </a:ext>
            </a:extLst>
          </p:cNvPr>
          <p:cNvSpPr txBox="1"/>
          <p:nvPr/>
        </p:nvSpPr>
        <p:spPr>
          <a:xfrm>
            <a:off x="542610" y="3686947"/>
            <a:ext cx="2591805" cy="2492990"/>
          </a:xfrm>
          <a:prstGeom prst="rect">
            <a:avLst/>
          </a:prstGeom>
          <a:noFill/>
        </p:spPr>
        <p:txBody>
          <a:bodyPr wrap="square" rtlCol="0">
            <a:spAutoFit/>
          </a:bodyPr>
          <a:lstStyle/>
          <a:p>
            <a:endParaRPr lang="en-US" dirty="0"/>
          </a:p>
          <a:p>
            <a:r>
              <a:rPr lang="en-US" sz="1200" dirty="0"/>
              <a:t>McNeill, David. “Speech-Gesture Mimicry in Performance: An Actor → Audience, Author → Actor, Audience → Actor Triangle.” Journal for Cultural Research, vol. 19, no. 1, Routledge, 2015, pp. 15–29, </a:t>
            </a:r>
            <a:r>
              <a:rPr lang="en-US" sz="1200" dirty="0">
                <a:hlinkClick r:id="rId7"/>
              </a:rPr>
              <a:t>https://doi.org/10.1080/14797585.2014.920184</a:t>
            </a:r>
            <a:r>
              <a:rPr lang="en-US" sz="1200" dirty="0"/>
              <a:t>.</a:t>
            </a:r>
          </a:p>
          <a:p>
            <a:endParaRPr lang="en-US" sz="1400" dirty="0"/>
          </a:p>
          <a:p>
            <a:endParaRPr lang="en-US" sz="1400" dirty="0"/>
          </a:p>
          <a:p>
            <a:endParaRPr lang="en-US" sz="1400" dirty="0"/>
          </a:p>
        </p:txBody>
      </p:sp>
      <p:pic>
        <p:nvPicPr>
          <p:cNvPr id="10" name="Picture 9">
            <a:extLst>
              <a:ext uri="{FF2B5EF4-FFF2-40B4-BE49-F238E27FC236}">
                <a16:creationId xmlns:a16="http://schemas.microsoft.com/office/drawing/2014/main" id="{EDFCA710-FB83-42B9-839A-E3EF12E66F57}"/>
              </a:ext>
            </a:extLst>
          </p:cNvPr>
          <p:cNvPicPr>
            <a:picLocks noChangeAspect="1"/>
          </p:cNvPicPr>
          <p:nvPr/>
        </p:nvPicPr>
        <p:blipFill>
          <a:blip r:embed="rId8"/>
          <a:stretch>
            <a:fillRect/>
          </a:stretch>
        </p:blipFill>
        <p:spPr>
          <a:xfrm>
            <a:off x="3201090" y="3686947"/>
            <a:ext cx="3505200" cy="2867025"/>
          </a:xfrm>
          <a:prstGeom prst="rect">
            <a:avLst/>
          </a:prstGeom>
        </p:spPr>
      </p:pic>
    </p:spTree>
    <p:extLst>
      <p:ext uri="{BB962C8B-B14F-4D97-AF65-F5344CB8AC3E}">
        <p14:creationId xmlns:p14="http://schemas.microsoft.com/office/powerpoint/2010/main" val="24754635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EB6B5F-C516-408A-9A79-A9C3ABD6D62C}"/>
              </a:ext>
            </a:extLst>
          </p:cNvPr>
          <p:cNvSpPr/>
          <p:nvPr/>
        </p:nvSpPr>
        <p:spPr>
          <a:xfrm>
            <a:off x="1989575" y="3244334"/>
            <a:ext cx="8179358" cy="584775"/>
          </a:xfrm>
          <a:prstGeom prst="rect">
            <a:avLst/>
          </a:prstGeom>
        </p:spPr>
        <p:txBody>
          <a:bodyPr wrap="square">
            <a:spAutoFit/>
          </a:bodyPr>
          <a:lstStyle/>
          <a:p>
            <a:r>
              <a:rPr lang="en-US" sz="3200" dirty="0"/>
              <a:t>actor AND audience AND (trust OR relationship)</a:t>
            </a:r>
          </a:p>
        </p:txBody>
      </p:sp>
      <p:sp>
        <p:nvSpPr>
          <p:cNvPr id="3" name="Title 2">
            <a:extLst>
              <a:ext uri="{FF2B5EF4-FFF2-40B4-BE49-F238E27FC236}">
                <a16:creationId xmlns:a16="http://schemas.microsoft.com/office/drawing/2014/main" id="{0B0A8F9C-D0CB-4BE9-A370-A47F5A75CC79}"/>
              </a:ext>
            </a:extLst>
          </p:cNvPr>
          <p:cNvSpPr>
            <a:spLocks noGrp="1"/>
          </p:cNvSpPr>
          <p:nvPr>
            <p:ph type="title"/>
          </p:nvPr>
        </p:nvSpPr>
        <p:spPr>
          <a:xfrm>
            <a:off x="482600" y="978408"/>
            <a:ext cx="10634472" cy="1071456"/>
          </a:xfrm>
        </p:spPr>
        <p:txBody>
          <a:bodyPr/>
          <a:lstStyle/>
          <a:p>
            <a:r>
              <a:rPr lang="en-US" dirty="0"/>
              <a:t>SEARCH TERMS</a:t>
            </a:r>
          </a:p>
        </p:txBody>
      </p:sp>
      <p:sp>
        <p:nvSpPr>
          <p:cNvPr id="4" name="Content Placeholder 3">
            <a:extLst>
              <a:ext uri="{FF2B5EF4-FFF2-40B4-BE49-F238E27FC236}">
                <a16:creationId xmlns:a16="http://schemas.microsoft.com/office/drawing/2014/main" id="{483DD125-D764-4775-A7CC-D9985B71535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3584657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0B5A4AE-0615-3341-9803-89B7C54ECE1A}"/>
              </a:ext>
            </a:extLst>
          </p:cNvPr>
          <p:cNvSpPr>
            <a:spLocks noGrp="1"/>
          </p:cNvSpPr>
          <p:nvPr>
            <p:ph type="title"/>
          </p:nvPr>
        </p:nvSpPr>
        <p:spPr>
          <a:xfrm>
            <a:off x="482601" y="4109335"/>
            <a:ext cx="5613399" cy="1772513"/>
          </a:xfrm>
        </p:spPr>
        <p:txBody>
          <a:bodyPr vert="horz" lIns="91440" tIns="45720" rIns="91440" bIns="45720" rtlCol="0" anchor="ctr">
            <a:normAutofit fontScale="90000"/>
          </a:bodyPr>
          <a:lstStyle/>
          <a:p>
            <a:pPr>
              <a:lnSpc>
                <a:spcPct val="90000"/>
              </a:lnSpc>
            </a:pPr>
            <a:r>
              <a:rPr lang="en-US" sz="4100" dirty="0"/>
              <a:t>Scholarly works provide abstracts / summaries</a:t>
            </a:r>
            <a:br>
              <a:rPr lang="en-US" sz="4100" dirty="0"/>
            </a:br>
            <a:r>
              <a:rPr lang="en-US" sz="4100" dirty="0"/>
              <a:t>and reference lists</a:t>
            </a:r>
          </a:p>
        </p:txBody>
      </p:sp>
      <p:pic>
        <p:nvPicPr>
          <p:cNvPr id="10" name="Content Placeholder 9" descr="Text&#10;&#10;Description automatically generated">
            <a:extLst>
              <a:ext uri="{FF2B5EF4-FFF2-40B4-BE49-F238E27FC236}">
                <a16:creationId xmlns:a16="http://schemas.microsoft.com/office/drawing/2014/main" id="{1CB412DA-B453-F04B-8B1D-8B4BFFDF58D4}"/>
              </a:ext>
            </a:extLst>
          </p:cNvPr>
          <p:cNvPicPr>
            <a:picLocks noGrp="1" noChangeAspect="1"/>
          </p:cNvPicPr>
          <p:nvPr>
            <p:ph idx="1"/>
          </p:nvPr>
        </p:nvPicPr>
        <p:blipFill>
          <a:blip r:embed="rId3">
            <a:alphaModFix/>
          </a:blip>
          <a:stretch>
            <a:fillRect/>
          </a:stretch>
        </p:blipFill>
        <p:spPr>
          <a:xfrm>
            <a:off x="481803" y="893869"/>
            <a:ext cx="11147071" cy="2591691"/>
          </a:xfrm>
          <a:prstGeom prst="rect">
            <a:avLst/>
          </a:prstGeom>
        </p:spPr>
      </p:pic>
      <p:sp>
        <p:nvSpPr>
          <p:cNvPr id="8" name="Text Placeholder 7">
            <a:extLst>
              <a:ext uri="{FF2B5EF4-FFF2-40B4-BE49-F238E27FC236}">
                <a16:creationId xmlns:a16="http://schemas.microsoft.com/office/drawing/2014/main" id="{77A40FA6-91FE-604F-8992-EFBCF2A81228}"/>
              </a:ext>
            </a:extLst>
          </p:cNvPr>
          <p:cNvSpPr>
            <a:spLocks noGrp="1"/>
          </p:cNvSpPr>
          <p:nvPr>
            <p:ph type="body" sz="half" idx="2"/>
          </p:nvPr>
        </p:nvSpPr>
        <p:spPr>
          <a:xfrm>
            <a:off x="6324144" y="4109325"/>
            <a:ext cx="5114069" cy="1772517"/>
          </a:xfrm>
        </p:spPr>
        <p:txBody>
          <a:bodyPr vert="horz" lIns="91440" tIns="45720" rIns="91440" bIns="45720" rtlCol="0" anchor="ctr">
            <a:normAutofit/>
          </a:bodyPr>
          <a:lstStyle/>
          <a:p>
            <a:r>
              <a:rPr lang="en-US" sz="2000" i="0" dirty="0"/>
              <a:t>“Of Other Spaces: Michel Foucault.” </a:t>
            </a:r>
            <a:r>
              <a:rPr lang="en-US" sz="2000" dirty="0">
                <a:hlinkClick r:id="rId4"/>
              </a:rPr>
              <a:t>Theatre and Performance Design</a:t>
            </a:r>
            <a:r>
              <a:rPr lang="en-US" sz="2000" i="0" dirty="0"/>
              <a:t>, Routledge, 2010, pp. 97–104, https://</a:t>
            </a:r>
            <a:r>
              <a:rPr lang="en-US" sz="2000" i="0"/>
              <a:t>doi.org</a:t>
            </a:r>
            <a:r>
              <a:rPr lang="en-US" sz="2000" i="0" dirty="0"/>
              <a:t>/10.4324/9780203124291-19.</a:t>
            </a:r>
            <a:endParaRPr lang="en-US" sz="2000" dirty="0"/>
          </a:p>
        </p:txBody>
      </p:sp>
    </p:spTree>
    <p:extLst>
      <p:ext uri="{BB962C8B-B14F-4D97-AF65-F5344CB8AC3E}">
        <p14:creationId xmlns:p14="http://schemas.microsoft.com/office/powerpoint/2010/main" val="10439767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AED53-8C92-3B43-87CB-7C9A3C59FCCB}"/>
              </a:ext>
            </a:extLst>
          </p:cNvPr>
          <p:cNvSpPr>
            <a:spLocks noGrp="1"/>
          </p:cNvSpPr>
          <p:nvPr>
            <p:ph type="title"/>
          </p:nvPr>
        </p:nvSpPr>
        <p:spPr/>
        <p:txBody>
          <a:bodyPr/>
          <a:lstStyle/>
          <a:p>
            <a:r>
              <a:rPr lang="en-US" dirty="0"/>
              <a:t>Research strategy</a:t>
            </a:r>
          </a:p>
        </p:txBody>
      </p:sp>
      <p:sp>
        <p:nvSpPr>
          <p:cNvPr id="3" name="Content Placeholder 2">
            <a:extLst>
              <a:ext uri="{FF2B5EF4-FFF2-40B4-BE49-F238E27FC236}">
                <a16:creationId xmlns:a16="http://schemas.microsoft.com/office/drawing/2014/main" id="{9FC35551-4787-4D45-BAB6-E50B003E9DAB}"/>
              </a:ext>
            </a:extLst>
          </p:cNvPr>
          <p:cNvSpPr>
            <a:spLocks noGrp="1"/>
          </p:cNvSpPr>
          <p:nvPr>
            <p:ph idx="1"/>
          </p:nvPr>
        </p:nvSpPr>
        <p:spPr/>
        <p:txBody>
          <a:bodyPr>
            <a:normAutofit lnSpcReduction="10000"/>
          </a:bodyPr>
          <a:lstStyle/>
          <a:p>
            <a:r>
              <a:rPr lang="en-US" sz="3600" dirty="0"/>
              <a:t>“Searching for information is often nonlinear and iterative, requiring the evaluation of a range of information sources and the mental flexibility to pursue alternative avenues as new understanding develops”</a:t>
            </a:r>
          </a:p>
          <a:p>
            <a:pPr algn="r"/>
            <a:r>
              <a:rPr lang="en-US" dirty="0"/>
              <a:t>(ACRL 2015)</a:t>
            </a:r>
          </a:p>
        </p:txBody>
      </p:sp>
    </p:spTree>
    <p:extLst>
      <p:ext uri="{BB962C8B-B14F-4D97-AF65-F5344CB8AC3E}">
        <p14:creationId xmlns:p14="http://schemas.microsoft.com/office/powerpoint/2010/main" val="15369181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E58C2-381F-3045-9AF7-17971E54E82A}"/>
              </a:ext>
            </a:extLst>
          </p:cNvPr>
          <p:cNvSpPr>
            <a:spLocks noGrp="1"/>
          </p:cNvSpPr>
          <p:nvPr>
            <p:ph type="ctrTitle"/>
          </p:nvPr>
        </p:nvSpPr>
        <p:spPr>
          <a:xfrm>
            <a:off x="482600" y="978408"/>
            <a:ext cx="10506991" cy="902643"/>
          </a:xfrm>
        </p:spPr>
        <p:txBody>
          <a:bodyPr/>
          <a:lstStyle/>
          <a:p>
            <a:r>
              <a:rPr lang="en-US" sz="4800" dirty="0"/>
              <a:t>”Chance </a:t>
            </a:r>
            <a:r>
              <a:rPr lang="en-US" sz="4800" dirty="0" err="1"/>
              <a:t>favours</a:t>
            </a:r>
            <a:r>
              <a:rPr lang="en-US" sz="4800" dirty="0"/>
              <a:t> the prepared mind”*</a:t>
            </a:r>
          </a:p>
        </p:txBody>
      </p:sp>
      <p:sp>
        <p:nvSpPr>
          <p:cNvPr id="3" name="Content Placeholder 2">
            <a:extLst>
              <a:ext uri="{FF2B5EF4-FFF2-40B4-BE49-F238E27FC236}">
                <a16:creationId xmlns:a16="http://schemas.microsoft.com/office/drawing/2014/main" id="{082F3561-8C8F-2F45-8498-FDEED772776D}"/>
              </a:ext>
            </a:extLst>
          </p:cNvPr>
          <p:cNvSpPr>
            <a:spLocks noGrp="1"/>
          </p:cNvSpPr>
          <p:nvPr>
            <p:ph type="subTitle" idx="1"/>
          </p:nvPr>
        </p:nvSpPr>
        <p:spPr>
          <a:xfrm>
            <a:off x="482600" y="1881051"/>
            <a:ext cx="10866895" cy="3998541"/>
          </a:xfrm>
        </p:spPr>
        <p:txBody>
          <a:bodyPr>
            <a:normAutofit fontScale="92500" lnSpcReduction="20000"/>
          </a:bodyPr>
          <a:lstStyle/>
          <a:p>
            <a:endParaRPr lang="en-US" sz="5200" dirty="0"/>
          </a:p>
          <a:p>
            <a:r>
              <a:rPr lang="en-US" sz="5200" dirty="0"/>
              <a:t>”Genius is 10% inspiration and 90% perspiration”**</a:t>
            </a:r>
          </a:p>
          <a:p>
            <a:endParaRPr lang="en-US" dirty="0"/>
          </a:p>
          <a:p>
            <a:endParaRPr lang="en-US" dirty="0"/>
          </a:p>
          <a:p>
            <a:pPr algn="r"/>
            <a:r>
              <a:rPr lang="en-US" sz="3600" dirty="0"/>
              <a:t>*Louis Pasteur</a:t>
            </a:r>
          </a:p>
          <a:p>
            <a:pPr algn="r"/>
            <a:r>
              <a:rPr lang="en-US" sz="3600" dirty="0"/>
              <a:t>**Kate Sanborn  (attributed to Thomas Edison)</a:t>
            </a:r>
          </a:p>
        </p:txBody>
      </p:sp>
    </p:spTree>
    <p:extLst>
      <p:ext uri="{BB962C8B-B14F-4D97-AF65-F5344CB8AC3E}">
        <p14:creationId xmlns:p14="http://schemas.microsoft.com/office/powerpoint/2010/main" val="156236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1743D-A5F3-674B-AEDD-6D2CECA0E8EB}"/>
              </a:ext>
            </a:extLst>
          </p:cNvPr>
          <p:cNvSpPr>
            <a:spLocks noGrp="1"/>
          </p:cNvSpPr>
          <p:nvPr>
            <p:ph type="title"/>
          </p:nvPr>
        </p:nvSpPr>
        <p:spPr/>
        <p:txBody>
          <a:bodyPr/>
          <a:lstStyle/>
          <a:p>
            <a:r>
              <a:rPr lang="en-US" sz="6000" dirty="0"/>
              <a:t>Personalized research support</a:t>
            </a:r>
          </a:p>
        </p:txBody>
      </p:sp>
      <p:sp>
        <p:nvSpPr>
          <p:cNvPr id="3" name="Content Placeholder 2">
            <a:extLst>
              <a:ext uri="{FF2B5EF4-FFF2-40B4-BE49-F238E27FC236}">
                <a16:creationId xmlns:a16="http://schemas.microsoft.com/office/drawing/2014/main" id="{683DF9B0-A1C0-424A-836B-B6ED5964DCB4}"/>
              </a:ext>
            </a:extLst>
          </p:cNvPr>
          <p:cNvSpPr>
            <a:spLocks noGrp="1"/>
          </p:cNvSpPr>
          <p:nvPr>
            <p:ph sz="half" idx="1"/>
          </p:nvPr>
        </p:nvSpPr>
        <p:spPr/>
        <p:txBody>
          <a:bodyPr>
            <a:normAutofit lnSpcReduction="10000"/>
          </a:bodyPr>
          <a:lstStyle/>
          <a:p>
            <a:r>
              <a:rPr lang="en-US" sz="4000" dirty="0"/>
              <a:t>Ask a Librarian</a:t>
            </a:r>
          </a:p>
          <a:p>
            <a:pPr marL="571500" indent="-571500">
              <a:buFont typeface="Arial" panose="020B0604020202020204" pitchFamily="34" charset="0"/>
              <a:buChar char="•"/>
            </a:pPr>
            <a:r>
              <a:rPr lang="en-US" sz="4000" dirty="0"/>
              <a:t>In person, drop-in or by appointment</a:t>
            </a:r>
          </a:p>
          <a:p>
            <a:pPr marL="571500" indent="-571500">
              <a:buFont typeface="Arial" panose="020B0604020202020204" pitchFamily="34" charset="0"/>
              <a:buChar char="•"/>
            </a:pPr>
            <a:r>
              <a:rPr lang="en-US" sz="4000" dirty="0"/>
              <a:t>Phone / email</a:t>
            </a:r>
          </a:p>
          <a:p>
            <a:pPr lvl="1" indent="0">
              <a:buNone/>
            </a:pPr>
            <a:endParaRPr lang="en-US" sz="3600" dirty="0"/>
          </a:p>
        </p:txBody>
      </p:sp>
      <p:sp>
        <p:nvSpPr>
          <p:cNvPr id="6" name="Content Placeholder 5">
            <a:extLst>
              <a:ext uri="{FF2B5EF4-FFF2-40B4-BE49-F238E27FC236}">
                <a16:creationId xmlns:a16="http://schemas.microsoft.com/office/drawing/2014/main" id="{BEBD234E-41E6-B648-BCF8-694860564A0C}"/>
              </a:ext>
            </a:extLst>
          </p:cNvPr>
          <p:cNvSpPr>
            <a:spLocks noGrp="1"/>
          </p:cNvSpPr>
          <p:nvPr>
            <p:ph sz="half" idx="2"/>
          </p:nvPr>
        </p:nvSpPr>
        <p:spPr>
          <a:xfrm>
            <a:off x="5733536" y="3103131"/>
            <a:ext cx="5896136" cy="3073831"/>
          </a:xfrm>
        </p:spPr>
        <p:txBody>
          <a:bodyPr>
            <a:normAutofit lnSpcReduction="10000"/>
          </a:bodyPr>
          <a:lstStyle/>
          <a:p>
            <a:r>
              <a:rPr lang="en-US" sz="3600" dirty="0"/>
              <a:t>Sylvia Roberts</a:t>
            </a:r>
          </a:p>
          <a:p>
            <a:pPr marL="342900" indent="-342900">
              <a:buFont typeface="Arial" panose="020B0604020202020204" pitchFamily="34" charset="0"/>
              <a:buChar char="•"/>
            </a:pPr>
            <a:r>
              <a:rPr lang="en-US" sz="3600" dirty="0"/>
              <a:t>Email question to </a:t>
            </a:r>
            <a:r>
              <a:rPr lang="en-US" sz="3600" dirty="0">
                <a:hlinkClick r:id="rId3"/>
              </a:rPr>
              <a:t>sroberts@sfu.ca</a:t>
            </a:r>
            <a:endParaRPr lang="en-US" sz="3600" dirty="0"/>
          </a:p>
          <a:p>
            <a:pPr marL="342900" indent="-342900">
              <a:buFont typeface="Arial" panose="020B0604020202020204" pitchFamily="34" charset="0"/>
              <a:buChar char="•"/>
            </a:pPr>
            <a:r>
              <a:rPr lang="en-US" sz="3600" dirty="0"/>
              <a:t>Meet by Zoom, phone, </a:t>
            </a:r>
            <a:br>
              <a:rPr lang="en-US" sz="3600" dirty="0"/>
            </a:br>
            <a:r>
              <a:rPr lang="en-US" sz="3600" dirty="0"/>
              <a:t>in-person, by appointment</a:t>
            </a:r>
          </a:p>
        </p:txBody>
      </p:sp>
    </p:spTree>
    <p:extLst>
      <p:ext uri="{BB962C8B-B14F-4D97-AF65-F5344CB8AC3E}">
        <p14:creationId xmlns:p14="http://schemas.microsoft.com/office/powerpoint/2010/main" val="17282488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9B657-0775-D94A-8EA7-CA77C14538D5}"/>
              </a:ext>
            </a:extLst>
          </p:cNvPr>
          <p:cNvSpPr>
            <a:spLocks noGrp="1"/>
          </p:cNvSpPr>
          <p:nvPr>
            <p:ph type="title"/>
          </p:nvPr>
        </p:nvSpPr>
        <p:spPr/>
        <p:txBody>
          <a:bodyPr/>
          <a:lstStyle/>
          <a:p>
            <a:r>
              <a:rPr lang="en-US" dirty="0"/>
              <a:t>Reading &amp; writing (SLC)</a:t>
            </a:r>
          </a:p>
        </p:txBody>
      </p:sp>
      <p:pic>
        <p:nvPicPr>
          <p:cNvPr id="5" name="Content Placeholder 4">
            <a:extLst>
              <a:ext uri="{FF2B5EF4-FFF2-40B4-BE49-F238E27FC236}">
                <a16:creationId xmlns:a16="http://schemas.microsoft.com/office/drawing/2014/main" id="{D210948A-00CC-F34E-B49B-A229A7FAC384}"/>
              </a:ext>
            </a:extLst>
          </p:cNvPr>
          <p:cNvPicPr>
            <a:picLocks noGrp="1" noChangeAspect="1"/>
          </p:cNvPicPr>
          <p:nvPr>
            <p:ph idx="1"/>
          </p:nvPr>
        </p:nvPicPr>
        <p:blipFill>
          <a:blip r:embed="rId3"/>
          <a:stretch>
            <a:fillRect/>
          </a:stretch>
        </p:blipFill>
        <p:spPr>
          <a:xfrm>
            <a:off x="618525" y="2842054"/>
            <a:ext cx="5613400" cy="3249828"/>
          </a:xfrm>
          <a:effectLst>
            <a:outerShdw blurRad="50800" dist="50800" dir="5400000" algn="ctr" rotWithShape="0">
              <a:srgbClr val="000000">
                <a:alpha val="38764"/>
              </a:srgbClr>
            </a:outerShdw>
          </a:effectLst>
        </p:spPr>
      </p:pic>
      <p:sp>
        <p:nvSpPr>
          <p:cNvPr id="6" name="TextBox 5">
            <a:extLst>
              <a:ext uri="{FF2B5EF4-FFF2-40B4-BE49-F238E27FC236}">
                <a16:creationId xmlns:a16="http://schemas.microsoft.com/office/drawing/2014/main" id="{D8061662-8BC3-DE48-810B-C35E348D5BB9}"/>
              </a:ext>
            </a:extLst>
          </p:cNvPr>
          <p:cNvSpPr txBox="1"/>
          <p:nvPr/>
        </p:nvSpPr>
        <p:spPr>
          <a:xfrm>
            <a:off x="7068065" y="2842054"/>
            <a:ext cx="3323967" cy="2862322"/>
          </a:xfrm>
          <a:prstGeom prst="rect">
            <a:avLst/>
          </a:prstGeom>
          <a:noFill/>
        </p:spPr>
        <p:txBody>
          <a:bodyPr wrap="square" rtlCol="0">
            <a:spAutoFit/>
          </a:bodyPr>
          <a:lstStyle/>
          <a:p>
            <a:pPr marL="285750" indent="-285750">
              <a:buFont typeface="Arial" panose="020B0604020202020204" pitchFamily="34" charset="0"/>
              <a:buChar char="•"/>
            </a:pPr>
            <a:r>
              <a:rPr lang="en-US" dirty="0"/>
              <a:t>Workshops and one-on-one consultations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Virtual and in-person sessions at all 3 campuses</a:t>
            </a:r>
          </a:p>
          <a:p>
            <a:endParaRPr lang="en-US" dirty="0"/>
          </a:p>
          <a:p>
            <a:pPr marL="285750" indent="-285750">
              <a:buFont typeface="Arial" panose="020B0604020202020204" pitchFamily="34" charset="0"/>
              <a:buChar char="•"/>
            </a:pPr>
            <a:r>
              <a:rPr lang="en-US" dirty="0"/>
              <a:t>Self-directed learning resources also available on the web site</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316798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F4B0345-545F-5E4D-9495-7508BC7904F9}"/>
              </a:ext>
            </a:extLst>
          </p:cNvPr>
          <p:cNvSpPr>
            <a:spLocks noGrp="1"/>
          </p:cNvSpPr>
          <p:nvPr>
            <p:ph type="title"/>
          </p:nvPr>
        </p:nvSpPr>
        <p:spPr/>
        <p:txBody>
          <a:bodyPr/>
          <a:lstStyle/>
          <a:p>
            <a:r>
              <a:rPr lang="en-US" dirty="0"/>
              <a:t>CA357 Assignment</a:t>
            </a:r>
          </a:p>
        </p:txBody>
      </p:sp>
      <p:sp>
        <p:nvSpPr>
          <p:cNvPr id="7" name="Content Placeholder 6">
            <a:extLst>
              <a:ext uri="{FF2B5EF4-FFF2-40B4-BE49-F238E27FC236}">
                <a16:creationId xmlns:a16="http://schemas.microsoft.com/office/drawing/2014/main" id="{BAAA0590-1768-1444-8344-96D1898186A4}"/>
              </a:ext>
            </a:extLst>
          </p:cNvPr>
          <p:cNvSpPr>
            <a:spLocks noGrp="1"/>
          </p:cNvSpPr>
          <p:nvPr>
            <p:ph idx="1"/>
          </p:nvPr>
        </p:nvSpPr>
        <p:spPr>
          <a:xfrm>
            <a:off x="5065775" y="987425"/>
            <a:ext cx="6563895" cy="4873625"/>
          </a:xfrm>
        </p:spPr>
        <p:txBody>
          <a:bodyPr>
            <a:normAutofit fontScale="92500" lnSpcReduction="20000"/>
          </a:bodyPr>
          <a:lstStyle/>
          <a:p>
            <a:r>
              <a:rPr lang="en-CA" dirty="0">
                <a:latin typeface="Calibri" panose="020F0502020204030204" pitchFamily="34" charset="0"/>
                <a:ea typeface="Calibri" panose="020F0502020204030204" pitchFamily="34" charset="0"/>
                <a:cs typeface="Times New Roman" panose="02020603050405020304" pitchFamily="18" charset="0"/>
              </a:rPr>
              <a:t>A piece of critical writing in which a show/exhibition/performance are present but peripheral.   </a:t>
            </a:r>
          </a:p>
          <a:p>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Calibri" panose="020F0502020204030204" pitchFamily="34" charset="0"/>
                <a:ea typeface="Calibri" panose="020F0502020204030204" pitchFamily="34" charset="0"/>
                <a:cs typeface="Times New Roman" panose="02020603050405020304" pitchFamily="18" charset="0"/>
              </a:rPr>
              <a:t>You need to go and see a show in a theatre/gallery/museum and consider what supports the work that you are there to see. </a:t>
            </a:r>
          </a:p>
          <a:p>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t>A 2500 word essay with a minimum of 5 academic sources. </a:t>
            </a:r>
            <a:endParaRPr lang="en-CA"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8" name="Text Placeholder 7">
            <a:extLst>
              <a:ext uri="{FF2B5EF4-FFF2-40B4-BE49-F238E27FC236}">
                <a16:creationId xmlns:a16="http://schemas.microsoft.com/office/drawing/2014/main" id="{1210CFEB-0C21-FE45-BFF9-EE51019B09FC}"/>
              </a:ext>
            </a:extLst>
          </p:cNvPr>
          <p:cNvSpPr>
            <a:spLocks noGrp="1"/>
          </p:cNvSpPr>
          <p:nvPr>
            <p:ph type="body" sz="half" idx="2"/>
          </p:nvPr>
        </p:nvSpPr>
        <p:spPr/>
        <p:txBody>
          <a:bodyPr/>
          <a:lstStyle/>
          <a:p>
            <a:endParaRPr lang="en-US" dirty="0"/>
          </a:p>
          <a:p>
            <a:r>
              <a:rPr lang="en-US" dirty="0"/>
              <a:t>Research for the annotated bibliography and final essay</a:t>
            </a:r>
          </a:p>
        </p:txBody>
      </p:sp>
    </p:spTree>
    <p:extLst>
      <p:ext uri="{BB962C8B-B14F-4D97-AF65-F5344CB8AC3E}">
        <p14:creationId xmlns:p14="http://schemas.microsoft.com/office/powerpoint/2010/main" val="2541705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FA8A2-0684-6546-9653-DB279E8365BC}"/>
              </a:ext>
            </a:extLst>
          </p:cNvPr>
          <p:cNvSpPr>
            <a:spLocks noGrp="1"/>
          </p:cNvSpPr>
          <p:nvPr>
            <p:ph type="title"/>
          </p:nvPr>
        </p:nvSpPr>
        <p:spPr>
          <a:xfrm>
            <a:off x="482600" y="978408"/>
            <a:ext cx="10634472" cy="1124712"/>
          </a:xfrm>
        </p:spPr>
        <p:txBody>
          <a:bodyPr/>
          <a:lstStyle/>
          <a:p>
            <a:r>
              <a:rPr lang="en-US" sz="5400" dirty="0"/>
              <a:t>Your research journey</a:t>
            </a:r>
          </a:p>
        </p:txBody>
      </p:sp>
      <p:sp>
        <p:nvSpPr>
          <p:cNvPr id="3" name="Content Placeholder 2">
            <a:extLst>
              <a:ext uri="{FF2B5EF4-FFF2-40B4-BE49-F238E27FC236}">
                <a16:creationId xmlns:a16="http://schemas.microsoft.com/office/drawing/2014/main" id="{FFAFF2CC-EFAC-D944-9338-5EC4EFB54CAA}"/>
              </a:ext>
            </a:extLst>
          </p:cNvPr>
          <p:cNvSpPr>
            <a:spLocks noGrp="1"/>
          </p:cNvSpPr>
          <p:nvPr>
            <p:ph idx="1"/>
          </p:nvPr>
        </p:nvSpPr>
        <p:spPr>
          <a:xfrm>
            <a:off x="482600" y="2578608"/>
            <a:ext cx="10506991" cy="3300983"/>
          </a:xfrm>
        </p:spPr>
        <p:txBody>
          <a:bodyPr>
            <a:normAutofit/>
          </a:bodyPr>
          <a:lstStyle/>
          <a:p>
            <a:r>
              <a:rPr lang="en-US" sz="4000" dirty="0"/>
              <a:t>“Information searching is a contextualized, complex experience that affects, and is affected by, the cognitive, affective, and social dimensions of the searcher.”</a:t>
            </a:r>
          </a:p>
          <a:p>
            <a:pPr algn="r"/>
            <a:r>
              <a:rPr lang="en-US" sz="1800" dirty="0"/>
              <a:t>(ACRL 2015)</a:t>
            </a:r>
          </a:p>
        </p:txBody>
      </p:sp>
    </p:spTree>
    <p:extLst>
      <p:ext uri="{BB962C8B-B14F-4D97-AF65-F5344CB8AC3E}">
        <p14:creationId xmlns:p14="http://schemas.microsoft.com/office/powerpoint/2010/main" val="3574869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EE0C4-B466-E247-BAFF-B771AEBA7B46}"/>
              </a:ext>
            </a:extLst>
          </p:cNvPr>
          <p:cNvSpPr>
            <a:spLocks noGrp="1"/>
          </p:cNvSpPr>
          <p:nvPr>
            <p:ph type="title"/>
          </p:nvPr>
        </p:nvSpPr>
        <p:spPr/>
        <p:txBody>
          <a:bodyPr/>
          <a:lstStyle/>
          <a:p>
            <a:r>
              <a:rPr lang="en-US" sz="5400" dirty="0"/>
              <a:t>Research starts with a question*</a:t>
            </a:r>
          </a:p>
        </p:txBody>
      </p:sp>
      <p:sp>
        <p:nvSpPr>
          <p:cNvPr id="3" name="Content Placeholder 2">
            <a:extLst>
              <a:ext uri="{FF2B5EF4-FFF2-40B4-BE49-F238E27FC236}">
                <a16:creationId xmlns:a16="http://schemas.microsoft.com/office/drawing/2014/main" id="{3FF3EFA4-6E4E-4A48-942A-F9EFDA67E0A1}"/>
              </a:ext>
            </a:extLst>
          </p:cNvPr>
          <p:cNvSpPr>
            <a:spLocks noGrp="1"/>
          </p:cNvSpPr>
          <p:nvPr>
            <p:ph idx="1"/>
          </p:nvPr>
        </p:nvSpPr>
        <p:spPr/>
        <p:txBody>
          <a:bodyPr>
            <a:normAutofit fontScale="47500" lnSpcReduction="20000"/>
          </a:bodyPr>
          <a:lstStyle/>
          <a:p>
            <a:pPr algn="r"/>
            <a:endParaRPr lang="en-US" dirty="0"/>
          </a:p>
          <a:p>
            <a:pPr algn="r"/>
            <a:endParaRPr lang="en-US" dirty="0"/>
          </a:p>
          <a:p>
            <a:pPr marL="342900" indent="-342900">
              <a:buFont typeface="Arial" panose="020B0604020202020204" pitchFamily="34" charset="0"/>
              <a:buChar char="•"/>
            </a:pPr>
            <a:r>
              <a:rPr lang="en-US" sz="5100" dirty="0"/>
              <a:t>What are you planning to see?</a:t>
            </a:r>
          </a:p>
          <a:p>
            <a:pPr marL="342900" indent="-342900">
              <a:buFont typeface="Arial" panose="020B0604020202020204" pitchFamily="34" charset="0"/>
              <a:buChar char="•"/>
            </a:pPr>
            <a:r>
              <a:rPr lang="en-US" sz="5100" dirty="0"/>
              <a:t>What do you already know about the venue? </a:t>
            </a:r>
          </a:p>
          <a:p>
            <a:pPr marL="342900" indent="-342900">
              <a:buFont typeface="Arial" panose="020B0604020202020204" pitchFamily="34" charset="0"/>
              <a:buChar char="•"/>
            </a:pPr>
            <a:r>
              <a:rPr lang="en-US" sz="5100" dirty="0"/>
              <a:t>What interests you about these?</a:t>
            </a:r>
          </a:p>
          <a:p>
            <a:pPr algn="r"/>
            <a:endParaRPr lang="en-US" dirty="0"/>
          </a:p>
          <a:p>
            <a:pPr algn="r"/>
            <a:r>
              <a:rPr lang="en-US" sz="5100" dirty="0"/>
              <a:t>* At least one!</a:t>
            </a:r>
          </a:p>
        </p:txBody>
      </p:sp>
    </p:spTree>
    <p:extLst>
      <p:ext uri="{BB962C8B-B14F-4D97-AF65-F5344CB8AC3E}">
        <p14:creationId xmlns:p14="http://schemas.microsoft.com/office/powerpoint/2010/main" val="175683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C93BF79-AB8A-544F-BAE5-468571A2FBB5}"/>
              </a:ext>
            </a:extLst>
          </p:cNvPr>
          <p:cNvSpPr txBox="1"/>
          <p:nvPr/>
        </p:nvSpPr>
        <p:spPr>
          <a:xfrm>
            <a:off x="528638" y="612845"/>
            <a:ext cx="10358437" cy="5262979"/>
          </a:xfrm>
          <a:prstGeom prst="rect">
            <a:avLst/>
          </a:prstGeom>
          <a:noFill/>
        </p:spPr>
        <p:txBody>
          <a:bodyPr wrap="square">
            <a:spAutoFit/>
          </a:bodyPr>
          <a:lstStyle/>
          <a:p>
            <a:pPr hangingPunct="0"/>
            <a:r>
              <a:rPr lang="en-CA" sz="2400" dirty="0">
                <a:effectLst/>
                <a:latin typeface="Calibri" panose="020F0502020204030204" pitchFamily="34" charset="0"/>
                <a:ea typeface="Calibri" panose="020F0502020204030204" pitchFamily="34" charset="0"/>
                <a:cs typeface="Times New Roman" panose="02020603050405020304" pitchFamily="18" charset="0"/>
              </a:rPr>
              <a:t>SUGGESTIONS</a:t>
            </a:r>
            <a:r>
              <a:rPr lang="en-CA" sz="2400" dirty="0">
                <a:effectLst/>
                <a:latin typeface="Calibri" panose="020F0502020204030204" pitchFamily="34" charset="0"/>
                <a:ea typeface="Calibri" panose="020F0502020204030204" pitchFamily="34" charset="0"/>
                <a:cs typeface="Times New Roman" panose="02020603050405020304" pitchFamily="18" charset="0"/>
                <a:sym typeface="Wingdings" pitchFamily="2" charset="2"/>
              </a:rPr>
              <a:t> (as appropriate)</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hangingPunct="0">
              <a:buFont typeface="Arial" panose="020B0604020202020204" pitchFamily="34" charset="0"/>
              <a:buChar char="•"/>
            </a:pPr>
            <a:r>
              <a:rPr lang="en-CA" sz="2400" dirty="0">
                <a:effectLst/>
                <a:latin typeface="Calibri" panose="020F0502020204030204" pitchFamily="34" charset="0"/>
                <a:ea typeface="Calibri" panose="020F0502020204030204" pitchFamily="34" charset="0"/>
                <a:cs typeface="Times New Roman" panose="02020603050405020304" pitchFamily="18" charset="0"/>
              </a:rPr>
              <a:t>Washrooms and water fountains, </a:t>
            </a:r>
          </a:p>
          <a:p>
            <a:pPr marL="800100" lvl="1" indent="-342900" hangingPunct="0">
              <a:buFont typeface="Arial" panose="020B0604020202020204" pitchFamily="34" charset="0"/>
              <a:buChar char="•"/>
            </a:pPr>
            <a:r>
              <a:rPr lang="en-CA" sz="2400" dirty="0">
                <a:latin typeface="Calibri" panose="020F0502020204030204" pitchFamily="34" charset="0"/>
                <a:ea typeface="Calibri" panose="020F0502020204030204" pitchFamily="34" charset="0"/>
                <a:cs typeface="Times New Roman" panose="02020603050405020304" pitchFamily="18" charset="0"/>
              </a:rPr>
              <a:t>T</a:t>
            </a:r>
            <a:r>
              <a:rPr lang="en-CA" sz="2400" dirty="0">
                <a:effectLst/>
                <a:latin typeface="Calibri" panose="020F0502020204030204" pitchFamily="34" charset="0"/>
                <a:ea typeface="Calibri" panose="020F0502020204030204" pitchFamily="34" charset="0"/>
                <a:cs typeface="Times New Roman" panose="02020603050405020304" pitchFamily="18" charset="0"/>
              </a:rPr>
              <a:t>he lobby, coat check, gift shop, bar</a:t>
            </a:r>
          </a:p>
          <a:p>
            <a:pPr marL="800100" lvl="1" indent="-342900" hangingPunct="0">
              <a:buFont typeface="Arial" panose="020B0604020202020204" pitchFamily="34" charset="0"/>
              <a:buChar char="•"/>
            </a:pPr>
            <a:r>
              <a:rPr lang="en-CA" sz="2400" dirty="0">
                <a:effectLst/>
                <a:latin typeface="Calibri" panose="020F0502020204030204" pitchFamily="34" charset="0"/>
                <a:ea typeface="Calibri" panose="020F0502020204030204" pitchFamily="34" charset="0"/>
                <a:cs typeface="Times New Roman" panose="02020603050405020304" pitchFamily="18" charset="0"/>
              </a:rPr>
              <a:t>Seating/viewing (assigned or not)</a:t>
            </a:r>
          </a:p>
          <a:p>
            <a:pPr marL="800100" lvl="1" indent="-342900" hangingPunct="0">
              <a:buFont typeface="Arial" panose="020B0604020202020204" pitchFamily="34" charset="0"/>
              <a:buChar char="•"/>
            </a:pPr>
            <a:r>
              <a:rPr lang="en-CA" sz="2400" dirty="0">
                <a:effectLst/>
                <a:latin typeface="Calibri" panose="020F0502020204030204" pitchFamily="34" charset="0"/>
                <a:ea typeface="Calibri" panose="020F0502020204030204" pitchFamily="34" charset="0"/>
                <a:cs typeface="Times New Roman" panose="02020603050405020304" pitchFamily="18" charset="0"/>
              </a:rPr>
              <a:t>Getting there, entering, the lineup and leaving</a:t>
            </a:r>
            <a:endParaRPr lang="en-CA" sz="24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hangingPunct="0">
              <a:buFont typeface="Arial" panose="020B0604020202020204" pitchFamily="34" charset="0"/>
              <a:buChar char="•"/>
            </a:pPr>
            <a:r>
              <a:rPr lang="en-CA" sz="2400" dirty="0">
                <a:effectLst/>
                <a:latin typeface="Calibri" panose="020F0502020204030204" pitchFamily="34" charset="0"/>
                <a:ea typeface="Calibri" panose="020F0502020204030204" pitchFamily="34" charset="0"/>
                <a:cs typeface="Times New Roman" panose="02020603050405020304" pitchFamily="18" charset="0"/>
              </a:rPr>
              <a:t>The site, its history, past occupants of the building </a:t>
            </a:r>
          </a:p>
          <a:p>
            <a:pPr marL="800100" lvl="1" indent="-342900" hangingPunct="0">
              <a:buFont typeface="Arial" panose="020B0604020202020204" pitchFamily="34" charset="0"/>
              <a:buChar char="•"/>
            </a:pPr>
            <a:r>
              <a:rPr lang="en-CA" sz="2400" dirty="0">
                <a:effectLst/>
                <a:latin typeface="Calibri" panose="020F0502020204030204" pitchFamily="34" charset="0"/>
                <a:ea typeface="Calibri" panose="020F0502020204030204" pitchFamily="34" charset="0"/>
                <a:cs typeface="Times New Roman" panose="02020603050405020304" pitchFamily="18" charset="0"/>
              </a:rPr>
              <a:t>Name or corporation on the building</a:t>
            </a:r>
            <a:endParaRPr lang="en-CA" sz="24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hangingPunct="0">
              <a:buFont typeface="Arial" panose="020B0604020202020204" pitchFamily="34" charset="0"/>
              <a:buChar char="•"/>
            </a:pPr>
            <a:r>
              <a:rPr lang="en-CA" sz="2400" dirty="0">
                <a:effectLst/>
                <a:latin typeface="Calibri" panose="020F0502020204030204" pitchFamily="34" charset="0"/>
                <a:ea typeface="Calibri" panose="020F0502020204030204" pitchFamily="34" charset="0"/>
                <a:cs typeface="Times New Roman" panose="02020603050405020304" pitchFamily="18" charset="0"/>
              </a:rPr>
              <a:t>Speeches beforehand or at an opening</a:t>
            </a:r>
          </a:p>
          <a:p>
            <a:pPr marL="800100" lvl="1" indent="-342900" hangingPunct="0">
              <a:buFont typeface="Arial" panose="020B0604020202020204" pitchFamily="34" charset="0"/>
              <a:buChar char="•"/>
            </a:pPr>
            <a:r>
              <a:rPr lang="en-CA" sz="2400" dirty="0">
                <a:effectLst/>
                <a:latin typeface="Calibri" panose="020F0502020204030204" pitchFamily="34" charset="0"/>
                <a:ea typeface="Calibri" panose="020F0502020204030204" pitchFamily="34" charset="0"/>
                <a:cs typeface="Times New Roman" panose="02020603050405020304" pitchFamily="18" charset="0"/>
              </a:rPr>
              <a:t>The donors, the board, power structures that uphold the institution.</a:t>
            </a:r>
          </a:p>
          <a:p>
            <a:pPr marL="800100" lvl="1" indent="-342900" hangingPunct="0">
              <a:buFont typeface="Arial" panose="020B0604020202020204" pitchFamily="34" charset="0"/>
              <a:buChar char="•"/>
            </a:pPr>
            <a:r>
              <a:rPr lang="en-CA" sz="2400" dirty="0">
                <a:effectLst/>
                <a:latin typeface="Calibri" panose="020F0502020204030204" pitchFamily="34" charset="0"/>
                <a:ea typeface="Calibri" panose="020F0502020204030204" pitchFamily="34" charset="0"/>
                <a:cs typeface="Times New Roman" panose="02020603050405020304" pitchFamily="18" charset="0"/>
              </a:rPr>
              <a:t>How the content relates to the container (the show in relation to the theatre or gallery)</a:t>
            </a:r>
          </a:p>
          <a:p>
            <a:pPr marL="800100" lvl="1" indent="-342900" hangingPunct="0">
              <a:buFont typeface="Arial" panose="020B0604020202020204" pitchFamily="34" charset="0"/>
              <a:buChar char="•"/>
            </a:pPr>
            <a:r>
              <a:rPr lang="en-CA" sz="2400" dirty="0">
                <a:latin typeface="Calibri" panose="020F0502020204030204" pitchFamily="34" charset="0"/>
                <a:ea typeface="Calibri" panose="020F0502020204030204" pitchFamily="34" charset="0"/>
                <a:cs typeface="Times New Roman" panose="02020603050405020304" pitchFamily="18" charset="0"/>
              </a:rPr>
              <a:t>The </a:t>
            </a:r>
            <a:r>
              <a:rPr lang="en-CA" sz="2400" dirty="0">
                <a:effectLst/>
                <a:latin typeface="Calibri" panose="020F0502020204030204" pitchFamily="34" charset="0"/>
                <a:ea typeface="Calibri" panose="020F0502020204030204" pitchFamily="34" charset="0"/>
                <a:cs typeface="Times New Roman" panose="02020603050405020304" pitchFamily="18" charset="0"/>
              </a:rPr>
              <a:t>relationships to industry standards and conventions</a:t>
            </a:r>
          </a:p>
          <a:p>
            <a:pPr marL="800100" lvl="1" indent="-342900" hangingPunct="0">
              <a:buFont typeface="Arial" panose="020B0604020202020204" pitchFamily="34" charset="0"/>
              <a:buChar char="•"/>
            </a:pPr>
            <a:r>
              <a:rPr lang="en-CA" sz="2400" dirty="0">
                <a:latin typeface="Calibri" panose="020F0502020204030204" pitchFamily="34" charset="0"/>
                <a:ea typeface="Calibri" panose="020F0502020204030204" pitchFamily="34" charset="0"/>
                <a:cs typeface="Times New Roman" panose="02020603050405020304" pitchFamily="18" charset="0"/>
              </a:rPr>
              <a:t>T</a:t>
            </a:r>
            <a:r>
              <a:rPr lang="en-CA" sz="2400" dirty="0">
                <a:effectLst/>
                <a:latin typeface="Calibri" panose="020F0502020204030204" pitchFamily="34" charset="0"/>
                <a:ea typeface="Calibri" panose="020F0502020204030204" pitchFamily="34" charset="0"/>
                <a:cs typeface="Times New Roman" panose="02020603050405020304" pitchFamily="18" charset="0"/>
              </a:rPr>
              <a:t>ime in between the matinee and the evening show</a:t>
            </a:r>
          </a:p>
          <a:p>
            <a:pPr marL="800100" lvl="1" indent="-342900" hangingPunct="0">
              <a:buFont typeface="Arial" panose="020B0604020202020204" pitchFamily="34" charset="0"/>
              <a:buChar char="•"/>
            </a:pPr>
            <a:r>
              <a:rPr lang="en-CA" sz="2400" dirty="0">
                <a:latin typeface="Calibri" panose="020F0502020204030204" pitchFamily="34" charset="0"/>
                <a:ea typeface="Calibri" panose="020F0502020204030204" pitchFamily="34" charset="0"/>
                <a:cs typeface="Times New Roman" panose="02020603050405020304" pitchFamily="18" charset="0"/>
              </a:rPr>
              <a:t>The </a:t>
            </a:r>
            <a:r>
              <a:rPr lang="en-CA" sz="2400" dirty="0">
                <a:effectLst/>
                <a:latin typeface="Calibri" panose="020F0502020204030204" pitchFamily="34" charset="0"/>
                <a:ea typeface="Calibri" panose="020F0502020204030204" pitchFamily="34" charset="0"/>
                <a:cs typeface="Times New Roman" panose="02020603050405020304" pitchFamily="18" charset="0"/>
              </a:rPr>
              <a:t>starting time of the show or the time in which you saw it.</a:t>
            </a:r>
          </a:p>
        </p:txBody>
      </p:sp>
    </p:spTree>
    <p:extLst>
      <p:ext uri="{BB962C8B-B14F-4D97-AF65-F5344CB8AC3E}">
        <p14:creationId xmlns:p14="http://schemas.microsoft.com/office/powerpoint/2010/main" val="2944960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77876340-6328-6042-811C-B32F3FC96984}"/>
              </a:ext>
            </a:extLst>
          </p:cNvPr>
          <p:cNvPicPr>
            <a:picLocks noChangeAspect="1"/>
          </p:cNvPicPr>
          <p:nvPr/>
        </p:nvPicPr>
        <p:blipFill>
          <a:blip r:embed="rId3"/>
          <a:stretch>
            <a:fillRect/>
          </a:stretch>
        </p:blipFill>
        <p:spPr>
          <a:xfrm>
            <a:off x="163129" y="0"/>
            <a:ext cx="9488301" cy="6858000"/>
          </a:xfrm>
          <a:prstGeom prst="rect">
            <a:avLst/>
          </a:prstGeom>
        </p:spPr>
      </p:pic>
      <p:pic>
        <p:nvPicPr>
          <p:cNvPr id="5" name="Picture 4" descr="Graphical user interface, text, application, email&#10;&#10;Description automatically generated">
            <a:extLst>
              <a:ext uri="{FF2B5EF4-FFF2-40B4-BE49-F238E27FC236}">
                <a16:creationId xmlns:a16="http://schemas.microsoft.com/office/drawing/2014/main" id="{6B4D9489-E952-6646-A64B-BA1E1BA26411}"/>
              </a:ext>
            </a:extLst>
          </p:cNvPr>
          <p:cNvPicPr>
            <a:picLocks noChangeAspect="1"/>
          </p:cNvPicPr>
          <p:nvPr/>
        </p:nvPicPr>
        <p:blipFill>
          <a:blip r:embed="rId4"/>
          <a:stretch>
            <a:fillRect/>
          </a:stretch>
        </p:blipFill>
        <p:spPr>
          <a:xfrm>
            <a:off x="4053271" y="203200"/>
            <a:ext cx="7975600" cy="6451600"/>
          </a:xfrm>
          <a:prstGeom prst="rect">
            <a:avLst/>
          </a:prstGeom>
        </p:spPr>
      </p:pic>
      <p:sp>
        <p:nvSpPr>
          <p:cNvPr id="6" name="TextBox 5">
            <a:extLst>
              <a:ext uri="{FF2B5EF4-FFF2-40B4-BE49-F238E27FC236}">
                <a16:creationId xmlns:a16="http://schemas.microsoft.com/office/drawing/2014/main" id="{50233C78-678E-474D-A85D-44F2A1299AEA}"/>
              </a:ext>
            </a:extLst>
          </p:cNvPr>
          <p:cNvSpPr txBox="1"/>
          <p:nvPr/>
        </p:nvSpPr>
        <p:spPr>
          <a:xfrm>
            <a:off x="4053271" y="2688336"/>
            <a:ext cx="7687625" cy="646331"/>
          </a:xfrm>
          <a:prstGeom prst="rect">
            <a:avLst/>
          </a:prstGeom>
          <a:noFill/>
        </p:spPr>
        <p:txBody>
          <a:bodyPr wrap="square" rtlCol="0">
            <a:spAutoFit/>
          </a:bodyPr>
          <a:lstStyle/>
          <a:p>
            <a:r>
              <a:rPr lang="en-CA" dirty="0"/>
              <a:t>Lam, Elsa, et al. </a:t>
            </a:r>
            <a:r>
              <a:rPr lang="en-CA" i="1" dirty="0"/>
              <a:t>Canadian Modern Architecture : 1967 to the Present / Edited by Elsa Lam and Graham Livesey.</a:t>
            </a:r>
            <a:r>
              <a:rPr lang="en-CA" dirty="0"/>
              <a:t> Princeton Architectural Press, 2019.</a:t>
            </a:r>
            <a:endParaRPr lang="en-US" dirty="0"/>
          </a:p>
        </p:txBody>
      </p:sp>
    </p:spTree>
    <p:extLst>
      <p:ext uri="{BB962C8B-B14F-4D97-AF65-F5344CB8AC3E}">
        <p14:creationId xmlns:p14="http://schemas.microsoft.com/office/powerpoint/2010/main" val="266460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ED9EC-67F6-4040-8E11-540DEC50A605}"/>
              </a:ext>
            </a:extLst>
          </p:cNvPr>
          <p:cNvSpPr>
            <a:spLocks noGrp="1"/>
          </p:cNvSpPr>
          <p:nvPr>
            <p:ph type="title"/>
          </p:nvPr>
        </p:nvSpPr>
        <p:spPr>
          <a:xfrm>
            <a:off x="5511114" y="702869"/>
            <a:ext cx="6118558" cy="5485519"/>
          </a:xfrm>
        </p:spPr>
        <p:txBody>
          <a:bodyPr vert="horz" lIns="91440" tIns="45720" rIns="91440" bIns="45720" rtlCol="0" anchor="b">
            <a:normAutofit fontScale="90000"/>
          </a:bodyPr>
          <a:lstStyle/>
          <a:p>
            <a:r>
              <a:rPr lang="en-US" sz="3600" dirty="0">
                <a:latin typeface="+mn-lt"/>
              </a:rPr>
              <a:t>BRAINSTORMING</a:t>
            </a:r>
            <a:br>
              <a:rPr lang="en-US" sz="3600" dirty="0">
                <a:latin typeface="+mn-lt"/>
              </a:rPr>
            </a:br>
            <a:r>
              <a:rPr lang="en-US" sz="3600" dirty="0">
                <a:latin typeface="+mn-lt"/>
              </a:rPr>
              <a:t>(generating ideas)</a:t>
            </a:r>
            <a:br>
              <a:rPr lang="en-US" sz="3600" dirty="0">
                <a:latin typeface="+mn-lt"/>
              </a:rPr>
            </a:br>
            <a:br>
              <a:rPr lang="en-US" sz="3600" dirty="0">
                <a:latin typeface="+mn-lt"/>
              </a:rPr>
            </a:br>
            <a:r>
              <a:rPr lang="en-US" sz="3600" dirty="0">
                <a:latin typeface="+mn-lt"/>
              </a:rPr>
              <a:t>BACKGROUND READING</a:t>
            </a:r>
            <a:br>
              <a:rPr lang="en-US" sz="3600" dirty="0">
                <a:latin typeface="+mn-lt"/>
              </a:rPr>
            </a:br>
            <a:r>
              <a:rPr lang="en-US" sz="3600" dirty="0">
                <a:latin typeface="+mn-lt"/>
              </a:rPr>
              <a:t>(clarify and focus)</a:t>
            </a:r>
            <a:br>
              <a:rPr lang="en-US" sz="3600" dirty="0">
                <a:latin typeface="+mn-lt"/>
              </a:rPr>
            </a:br>
            <a:br>
              <a:rPr lang="en-US" sz="3600" dirty="0">
                <a:latin typeface="+mn-lt"/>
              </a:rPr>
            </a:br>
            <a:r>
              <a:rPr lang="en-US" sz="3600" dirty="0">
                <a:latin typeface="+mn-lt"/>
              </a:rPr>
              <a:t>MINDMAPPING</a:t>
            </a:r>
            <a:br>
              <a:rPr lang="en-US" sz="3600" dirty="0">
                <a:latin typeface="+mn-lt"/>
              </a:rPr>
            </a:br>
            <a:r>
              <a:rPr lang="en-US" sz="3600" dirty="0">
                <a:latin typeface="+mn-lt"/>
              </a:rPr>
              <a:t>(imposing order on ideas)</a:t>
            </a:r>
            <a:br>
              <a:rPr lang="en-US" sz="3600" dirty="0">
                <a:latin typeface="+mn-lt"/>
              </a:rPr>
            </a:br>
            <a:br>
              <a:rPr lang="en-US" sz="3600" dirty="0">
                <a:latin typeface="+mn-lt"/>
              </a:rPr>
            </a:br>
            <a:r>
              <a:rPr lang="en-US" sz="3600" dirty="0">
                <a:latin typeface="+mn-lt"/>
              </a:rPr>
              <a:t>RESEARCH PLANNING</a:t>
            </a:r>
            <a:br>
              <a:rPr lang="en-US" sz="3600" dirty="0">
                <a:latin typeface="+mn-lt"/>
              </a:rPr>
            </a:br>
            <a:r>
              <a:rPr lang="en-US" sz="3600" dirty="0">
                <a:latin typeface="+mn-lt"/>
              </a:rPr>
              <a:t>(mindful, intentional)</a:t>
            </a:r>
          </a:p>
        </p:txBody>
      </p:sp>
      <p:pic>
        <p:nvPicPr>
          <p:cNvPr id="7" name="Graphic 6" descr="Person with Idea">
            <a:extLst>
              <a:ext uri="{FF2B5EF4-FFF2-40B4-BE49-F238E27FC236}">
                <a16:creationId xmlns:a16="http://schemas.microsoft.com/office/drawing/2014/main" id="{F159F568-DE98-4002-83AB-2B4F61C0FC2B}"/>
              </a:ext>
            </a:extLst>
          </p:cNvPr>
          <p:cNvPicPr>
            <a:picLocks noChangeAspect="1"/>
          </p:cNvPicPr>
          <p:nvPr/>
        </p:nvPicPr>
        <p:blipFill>
          <a:blip r:embed="rId3">
            <a:alphaModFix/>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2600" y="917356"/>
            <a:ext cx="4744308" cy="5026102"/>
          </a:xfrm>
          <a:prstGeom prst="rect">
            <a:avLst/>
          </a:prstGeom>
        </p:spPr>
      </p:pic>
    </p:spTree>
    <p:extLst>
      <p:ext uri="{BB962C8B-B14F-4D97-AF65-F5344CB8AC3E}">
        <p14:creationId xmlns:p14="http://schemas.microsoft.com/office/powerpoint/2010/main" val="4086808167"/>
      </p:ext>
    </p:extLst>
  </p:cSld>
  <p:clrMapOvr>
    <a:masterClrMapping/>
  </p:clrMapOvr>
</p:sld>
</file>

<file path=ppt/theme/theme1.xml><?xml version="1.0" encoding="utf-8"?>
<a:theme xmlns:a="http://schemas.openxmlformats.org/drawingml/2006/main" name="LevelVTI">
  <a:themeElements>
    <a:clrScheme name="Violet2">
      <a:dk1>
        <a:srgbClr val="000000"/>
      </a:dk1>
      <a:lt1>
        <a:srgbClr val="FFFFFF"/>
      </a:lt1>
      <a:dk2>
        <a:srgbClr val="351835"/>
      </a:dk2>
      <a:lt2>
        <a:srgbClr val="F3F0F3"/>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A6A9B"/>
      </a:folHlink>
    </a:clrScheme>
    <a:fontScheme name="Seaford">
      <a:majorFont>
        <a:latin typeface="Seaford"/>
        <a:ea typeface=""/>
        <a:cs typeface=""/>
      </a:majorFont>
      <a:minorFont>
        <a:latin typeface="Seafor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velVTI" id="{64F43929-0387-4D33-907F-72B939BCAF99}" vid="{D804DF84-3298-4A39-BA0E-21F83D68BC2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3866</TotalTime>
  <Words>1721</Words>
  <Application>Microsoft Office PowerPoint</Application>
  <PresentationFormat>Widescreen</PresentationFormat>
  <Paragraphs>175</Paragraphs>
  <Slides>39</Slides>
  <Notes>39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Calibri</vt:lpstr>
      <vt:lpstr>Lato Extended</vt:lpstr>
      <vt:lpstr>Seaford</vt:lpstr>
      <vt:lpstr>Times New Roman</vt:lpstr>
      <vt:lpstr>Wingdings</vt:lpstr>
      <vt:lpstr>LevelVTI</vt:lpstr>
      <vt:lpstr>CA 357 Research strategies</vt:lpstr>
      <vt:lpstr>Who I am</vt:lpstr>
      <vt:lpstr>Purpose of the SFU Library</vt:lpstr>
      <vt:lpstr>CA357 Assignment</vt:lpstr>
      <vt:lpstr>Your research journey</vt:lpstr>
      <vt:lpstr>Research starts with a question*</vt:lpstr>
      <vt:lpstr>PowerPoint Presentation</vt:lpstr>
      <vt:lpstr>PowerPoint Presentation</vt:lpstr>
      <vt:lpstr>BRAINSTORMING (generating ideas)  BACKGROUND READING (clarify and focus)  MINDMAPPING (imposing order on ideas)  RESEARCH PLANNING (mindful, intentional)</vt:lpstr>
      <vt:lpstr>Plan your research</vt:lpstr>
      <vt:lpstr>Background reading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Background for topics beyond theatre…</vt:lpstr>
      <vt:lpstr>PowerPoint Presentation</vt:lpstr>
      <vt:lpstr>In-depth discussions</vt:lpstr>
      <vt:lpstr>PowerPoint Presentation</vt:lpstr>
      <vt:lpstr> </vt:lpstr>
      <vt:lpstr>PowerPoint Presentation</vt:lpstr>
      <vt:lpstr>PowerPoint Presentation</vt:lpstr>
      <vt:lpstr>PowerPoint Presentation</vt:lpstr>
      <vt:lpstr>PowerPoint Presentation</vt:lpstr>
      <vt:lpstr>DEMONSTRATION</vt:lpstr>
      <vt:lpstr>PowerPoint Presentation</vt:lpstr>
      <vt:lpstr>PowerPoint Presentation</vt:lpstr>
      <vt:lpstr>PowerPoint Presentation</vt:lpstr>
      <vt:lpstr>PowerPoint Presentation</vt:lpstr>
      <vt:lpstr>SEARCH TERMS</vt:lpstr>
      <vt:lpstr>Scholarly works provide abstracts / summaries and reference lists</vt:lpstr>
      <vt:lpstr>Research strategy</vt:lpstr>
      <vt:lpstr>”Chance favours the prepared mind”*</vt:lpstr>
      <vt:lpstr>Personalized research support</vt:lpstr>
      <vt:lpstr>Reading &amp; writing (SLC)</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 357</dc:title>
  <dc:subject/>
  <dc:creator>Microsoft Office User</dc:creator>
  <cp:keywords/>
  <dc:description/>
  <cp:lastModifiedBy>Sylvia Roberts</cp:lastModifiedBy>
  <cp:revision>15</cp:revision>
  <cp:lastPrinted>2022-01-28T18:42:56Z</cp:lastPrinted>
  <dcterms:created xsi:type="dcterms:W3CDTF">2022-01-26T01:08:05Z</dcterms:created>
  <dcterms:modified xsi:type="dcterms:W3CDTF">2022-01-28T18:46:34Z</dcterms:modified>
  <cp:category/>
</cp:coreProperties>
</file>