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7" r:id="rId2"/>
  </p:sldIdLst>
  <p:sldSz cx="23774400" cy="32918400"/>
  <p:notesSz cx="6858000" cy="9144000"/>
  <p:defaultTextStyle>
    <a:defPPr>
      <a:defRPr lang="de-DE"/>
    </a:defPPr>
    <a:lvl1pPr marL="0" algn="l" defTabSz="1619597" rtl="0" eaLnBrk="1" latinLnBrk="0" hangingPunct="1">
      <a:defRPr sz="6390" kern="1200">
        <a:solidFill>
          <a:schemeClr val="tx1"/>
        </a:solidFill>
        <a:latin typeface="+mn-lt"/>
        <a:ea typeface="+mn-ea"/>
        <a:cs typeface="+mn-cs"/>
      </a:defRPr>
    </a:lvl1pPr>
    <a:lvl2pPr marL="1619597" algn="l" defTabSz="1619597" rtl="0" eaLnBrk="1" latinLnBrk="0" hangingPunct="1">
      <a:defRPr sz="6390" kern="1200">
        <a:solidFill>
          <a:schemeClr val="tx1"/>
        </a:solidFill>
        <a:latin typeface="+mn-lt"/>
        <a:ea typeface="+mn-ea"/>
        <a:cs typeface="+mn-cs"/>
      </a:defRPr>
    </a:lvl2pPr>
    <a:lvl3pPr marL="3239193" algn="l" defTabSz="1619597" rtl="0" eaLnBrk="1" latinLnBrk="0" hangingPunct="1">
      <a:defRPr sz="6390" kern="1200">
        <a:solidFill>
          <a:schemeClr val="tx1"/>
        </a:solidFill>
        <a:latin typeface="+mn-lt"/>
        <a:ea typeface="+mn-ea"/>
        <a:cs typeface="+mn-cs"/>
      </a:defRPr>
    </a:lvl3pPr>
    <a:lvl4pPr marL="4858790" algn="l" defTabSz="1619597" rtl="0" eaLnBrk="1" latinLnBrk="0" hangingPunct="1">
      <a:defRPr sz="6390" kern="1200">
        <a:solidFill>
          <a:schemeClr val="tx1"/>
        </a:solidFill>
        <a:latin typeface="+mn-lt"/>
        <a:ea typeface="+mn-ea"/>
        <a:cs typeface="+mn-cs"/>
      </a:defRPr>
    </a:lvl4pPr>
    <a:lvl5pPr marL="6478387" algn="l" defTabSz="1619597" rtl="0" eaLnBrk="1" latinLnBrk="0" hangingPunct="1">
      <a:defRPr sz="6390" kern="1200">
        <a:solidFill>
          <a:schemeClr val="tx1"/>
        </a:solidFill>
        <a:latin typeface="+mn-lt"/>
        <a:ea typeface="+mn-ea"/>
        <a:cs typeface="+mn-cs"/>
      </a:defRPr>
    </a:lvl5pPr>
    <a:lvl6pPr marL="8097984" algn="l" defTabSz="1619597" rtl="0" eaLnBrk="1" latinLnBrk="0" hangingPunct="1">
      <a:defRPr sz="6390" kern="1200">
        <a:solidFill>
          <a:schemeClr val="tx1"/>
        </a:solidFill>
        <a:latin typeface="+mn-lt"/>
        <a:ea typeface="+mn-ea"/>
        <a:cs typeface="+mn-cs"/>
      </a:defRPr>
    </a:lvl6pPr>
    <a:lvl7pPr marL="9717580" algn="l" defTabSz="1619597" rtl="0" eaLnBrk="1" latinLnBrk="0" hangingPunct="1">
      <a:defRPr sz="6390" kern="1200">
        <a:solidFill>
          <a:schemeClr val="tx1"/>
        </a:solidFill>
        <a:latin typeface="+mn-lt"/>
        <a:ea typeface="+mn-ea"/>
        <a:cs typeface="+mn-cs"/>
      </a:defRPr>
    </a:lvl7pPr>
    <a:lvl8pPr marL="11337177" algn="l" defTabSz="1619597" rtl="0" eaLnBrk="1" latinLnBrk="0" hangingPunct="1">
      <a:defRPr sz="6390" kern="1200">
        <a:solidFill>
          <a:schemeClr val="tx1"/>
        </a:solidFill>
        <a:latin typeface="+mn-lt"/>
        <a:ea typeface="+mn-ea"/>
        <a:cs typeface="+mn-cs"/>
      </a:defRPr>
    </a:lvl8pPr>
    <a:lvl9pPr marL="12956774" algn="l" defTabSz="1619597" rtl="0" eaLnBrk="1" latinLnBrk="0" hangingPunct="1">
      <a:defRPr sz="639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310" userDrawn="1">
          <p15:clr>
            <a:srgbClr val="A4A3A4"/>
          </p15:clr>
        </p15:guide>
        <p15:guide id="2" orient="horz" pos="3861" userDrawn="1">
          <p15:clr>
            <a:srgbClr val="A4A3A4"/>
          </p15:clr>
        </p15:guide>
        <p15:guide id="3" pos="14587" userDrawn="1">
          <p15:clr>
            <a:srgbClr val="A4A3A4"/>
          </p15:clr>
        </p15:guide>
        <p15:guide id="4" pos="9778" userDrawn="1">
          <p15:clr>
            <a:srgbClr val="A4A3A4"/>
          </p15:clr>
        </p15:guide>
        <p15:guide id="5" pos="20" userDrawn="1">
          <p15:clr>
            <a:srgbClr val="A4A3A4"/>
          </p15:clr>
        </p15:guide>
        <p15:guide id="6" pos="7653" userDrawn="1">
          <p15:clr>
            <a:srgbClr val="A4A3A4"/>
          </p15:clr>
        </p15:guide>
        <p15:guide id="7" pos="7324" userDrawn="1">
          <p15:clr>
            <a:srgbClr val="A4A3A4"/>
          </p15:clr>
        </p15:guide>
        <p15:guide id="8" pos="390" userDrawn="1">
          <p15:clr>
            <a:srgbClr val="A4A3A4"/>
          </p15:clr>
        </p15:guide>
        <p15:guide id="9" pos="5238" userDrawn="1">
          <p15:clr>
            <a:srgbClr val="A4A3A4"/>
          </p15:clr>
        </p15:guide>
        <p15:guide id="10" pos="10101" userDrawn="1">
          <p15:clr>
            <a:srgbClr val="A4A3A4"/>
          </p15:clr>
        </p15:guide>
        <p15:guide id="11" pos="493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a:srgbClr val="EB7B3A"/>
    <a:srgbClr val="26649A"/>
    <a:srgbClr val="98CF3E"/>
    <a:srgbClr val="1720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232" autoAdjust="0"/>
  </p:normalViewPr>
  <p:slideViewPr>
    <p:cSldViewPr snapToGrid="0" snapToObjects="1" showGuides="1">
      <p:cViewPr>
        <p:scale>
          <a:sx n="20" d="100"/>
          <a:sy n="20" d="100"/>
        </p:scale>
        <p:origin x="1652" y="-696"/>
      </p:cViewPr>
      <p:guideLst>
        <p:guide orient="horz" pos="20310"/>
        <p:guide orient="horz" pos="3861"/>
        <p:guide pos="14587"/>
        <p:guide pos="9778"/>
        <p:guide pos="20"/>
        <p:guide pos="7653"/>
        <p:guide pos="7324"/>
        <p:guide pos="390"/>
        <p:guide pos="5238"/>
        <p:guide pos="10101"/>
        <p:guide pos="4931"/>
      </p:guideLst>
    </p:cSldViewPr>
  </p:slideViewPr>
  <p:notesTextViewPr>
    <p:cViewPr>
      <p:scale>
        <a:sx n="100" d="100"/>
        <a:sy n="100" d="100"/>
      </p:scale>
      <p:origin x="0" y="0"/>
    </p:cViewPr>
  </p:notesTextViewPr>
  <p:notesViewPr>
    <p:cSldViewPr snapToGrid="0" snapToObjects="1" showGuides="1">
      <p:cViewPr varScale="1">
        <p:scale>
          <a:sx n="72" d="100"/>
          <a:sy n="72" d="100"/>
        </p:scale>
        <p:origin x="-334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AAEC6B-34C4-1443-958F-A6D16E7168BC}" type="datetimeFigureOut">
              <a:rPr lang="de-DE" smtClean="0"/>
              <a:t>10.05.2021</a:t>
            </a:fld>
            <a:endParaRPr lang="de-DE"/>
          </a:p>
        </p:txBody>
      </p:sp>
      <p:sp>
        <p:nvSpPr>
          <p:cNvPr id="4" name="Folienbildplatzhalter 3"/>
          <p:cNvSpPr>
            <a:spLocks noGrp="1" noRot="1" noChangeAspect="1"/>
          </p:cNvSpPr>
          <p:nvPr>
            <p:ph type="sldImg" idx="2"/>
          </p:nvPr>
        </p:nvSpPr>
        <p:spPr>
          <a:xfrm>
            <a:off x="2190750" y="685800"/>
            <a:ext cx="24765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4128AC-3A59-4948-8930-A8BD74DD40B7}" type="slidenum">
              <a:rPr lang="de-DE" smtClean="0"/>
              <a:t>‹#›</a:t>
            </a:fld>
            <a:endParaRPr lang="de-DE"/>
          </a:p>
        </p:txBody>
      </p:sp>
    </p:spTree>
    <p:extLst>
      <p:ext uri="{BB962C8B-B14F-4D97-AF65-F5344CB8AC3E}">
        <p14:creationId xmlns:p14="http://schemas.microsoft.com/office/powerpoint/2010/main" val="1456318337"/>
      </p:ext>
    </p:extLst>
  </p:cSld>
  <p:clrMap bg1="lt1" tx1="dk1" bg2="lt2" tx2="dk2" accent1="accent1" accent2="accent2" accent3="accent3" accent4="accent4" accent5="accent5" accent6="accent6" hlink="hlink" folHlink="folHlink"/>
  <p:notesStyle>
    <a:lvl1pPr marL="0" algn="l" defTabSz="1619597" rtl="0" eaLnBrk="1" latinLnBrk="0" hangingPunct="1">
      <a:defRPr sz="4260" kern="1200">
        <a:solidFill>
          <a:schemeClr val="tx1"/>
        </a:solidFill>
        <a:latin typeface="+mn-lt"/>
        <a:ea typeface="+mn-ea"/>
        <a:cs typeface="+mn-cs"/>
      </a:defRPr>
    </a:lvl1pPr>
    <a:lvl2pPr marL="1619597" algn="l" defTabSz="1619597" rtl="0" eaLnBrk="1" latinLnBrk="0" hangingPunct="1">
      <a:defRPr sz="4260" kern="1200">
        <a:solidFill>
          <a:schemeClr val="tx1"/>
        </a:solidFill>
        <a:latin typeface="+mn-lt"/>
        <a:ea typeface="+mn-ea"/>
        <a:cs typeface="+mn-cs"/>
      </a:defRPr>
    </a:lvl2pPr>
    <a:lvl3pPr marL="3239193" algn="l" defTabSz="1619597" rtl="0" eaLnBrk="1" latinLnBrk="0" hangingPunct="1">
      <a:defRPr sz="4260" kern="1200">
        <a:solidFill>
          <a:schemeClr val="tx1"/>
        </a:solidFill>
        <a:latin typeface="+mn-lt"/>
        <a:ea typeface="+mn-ea"/>
        <a:cs typeface="+mn-cs"/>
      </a:defRPr>
    </a:lvl3pPr>
    <a:lvl4pPr marL="4858790" algn="l" defTabSz="1619597" rtl="0" eaLnBrk="1" latinLnBrk="0" hangingPunct="1">
      <a:defRPr sz="4260" kern="1200">
        <a:solidFill>
          <a:schemeClr val="tx1"/>
        </a:solidFill>
        <a:latin typeface="+mn-lt"/>
        <a:ea typeface="+mn-ea"/>
        <a:cs typeface="+mn-cs"/>
      </a:defRPr>
    </a:lvl4pPr>
    <a:lvl5pPr marL="6478387" algn="l" defTabSz="1619597" rtl="0" eaLnBrk="1" latinLnBrk="0" hangingPunct="1">
      <a:defRPr sz="4260" kern="1200">
        <a:solidFill>
          <a:schemeClr val="tx1"/>
        </a:solidFill>
        <a:latin typeface="+mn-lt"/>
        <a:ea typeface="+mn-ea"/>
        <a:cs typeface="+mn-cs"/>
      </a:defRPr>
    </a:lvl5pPr>
    <a:lvl6pPr marL="8097984" algn="l" defTabSz="1619597" rtl="0" eaLnBrk="1" latinLnBrk="0" hangingPunct="1">
      <a:defRPr sz="4260" kern="1200">
        <a:solidFill>
          <a:schemeClr val="tx1"/>
        </a:solidFill>
        <a:latin typeface="+mn-lt"/>
        <a:ea typeface="+mn-ea"/>
        <a:cs typeface="+mn-cs"/>
      </a:defRPr>
    </a:lvl6pPr>
    <a:lvl7pPr marL="9717580" algn="l" defTabSz="1619597" rtl="0" eaLnBrk="1" latinLnBrk="0" hangingPunct="1">
      <a:defRPr sz="4260" kern="1200">
        <a:solidFill>
          <a:schemeClr val="tx1"/>
        </a:solidFill>
        <a:latin typeface="+mn-lt"/>
        <a:ea typeface="+mn-ea"/>
        <a:cs typeface="+mn-cs"/>
      </a:defRPr>
    </a:lvl7pPr>
    <a:lvl8pPr marL="11337177" algn="l" defTabSz="1619597" rtl="0" eaLnBrk="1" latinLnBrk="0" hangingPunct="1">
      <a:defRPr sz="4260" kern="1200">
        <a:solidFill>
          <a:schemeClr val="tx1"/>
        </a:solidFill>
        <a:latin typeface="+mn-lt"/>
        <a:ea typeface="+mn-ea"/>
        <a:cs typeface="+mn-cs"/>
      </a:defRPr>
    </a:lvl8pPr>
    <a:lvl9pPr marL="12956774" algn="l" defTabSz="1619597" rtl="0" eaLnBrk="1" latinLnBrk="0" hangingPunct="1">
      <a:defRPr sz="426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619597" rtl="0" eaLnBrk="1" fontAlgn="auto" latinLnBrk="0" hangingPunct="1">
              <a:lnSpc>
                <a:spcPct val="100000"/>
              </a:lnSpc>
              <a:spcBef>
                <a:spcPts val="0"/>
              </a:spcBef>
              <a:spcAft>
                <a:spcPts val="0"/>
              </a:spcAft>
              <a:buClrTx/>
              <a:buSzTx/>
              <a:buFontTx/>
              <a:buNone/>
              <a:tabLst/>
              <a:defRPr/>
            </a:pPr>
            <a:r>
              <a:rPr lang="en-CA" sz="4400" dirty="0">
                <a:effectLst/>
                <a:ea typeface="Calibri" panose="020F0502020204030204" pitchFamily="34" charset="0"/>
                <a:cs typeface="Mangal" panose="02040503050203030202" pitchFamily="18" charset="0"/>
              </a:rPr>
              <a:t>Esri’s suite of </a:t>
            </a:r>
            <a:r>
              <a:rPr lang="en-CA" sz="4400" dirty="0">
                <a:ea typeface="Calibri" panose="020F0502020204030204" pitchFamily="34" charset="0"/>
                <a:cs typeface="Mangal" panose="02040503050203030202" pitchFamily="18" charset="0"/>
              </a:rPr>
              <a:t>web-based </a:t>
            </a:r>
            <a:r>
              <a:rPr lang="en-CA" sz="4400" dirty="0">
                <a:effectLst/>
                <a:ea typeface="Calibri" panose="020F0502020204030204" pitchFamily="34" charset="0"/>
                <a:cs typeface="Mangal" panose="02040503050203030202" pitchFamily="18" charset="0"/>
              </a:rPr>
              <a:t>tools are typically used for collecting and analyzing highly structured, quantitative geographic data. We effectively adapted these tools to compile and visualize qualitative data about the complexities of intersecting inequities exposed and made worse by the ongoing COVID-19 crisis.</a:t>
            </a:r>
            <a:endParaRPr lang="en-US" sz="4400" dirty="0">
              <a:effectLst/>
              <a:ea typeface="Calibri" panose="020F0502020204030204" pitchFamily="34" charset="0"/>
              <a:cs typeface="Mangal" panose="02040503050203030202" pitchFamily="18" charset="0"/>
            </a:endParaRPr>
          </a:p>
          <a:p>
            <a:endParaRPr lang="en-US" dirty="0"/>
          </a:p>
        </p:txBody>
      </p:sp>
      <p:sp>
        <p:nvSpPr>
          <p:cNvPr id="4" name="Slide Number Placeholder 3"/>
          <p:cNvSpPr>
            <a:spLocks noGrp="1"/>
          </p:cNvSpPr>
          <p:nvPr>
            <p:ph type="sldNum" sz="quarter" idx="5"/>
          </p:nvPr>
        </p:nvSpPr>
        <p:spPr/>
        <p:txBody>
          <a:bodyPr/>
          <a:lstStyle/>
          <a:p>
            <a:fld id="{584128AC-3A59-4948-8930-A8BD74DD40B7}" type="slidenum">
              <a:rPr lang="de-DE" smtClean="0"/>
              <a:t>1</a:t>
            </a:fld>
            <a:endParaRPr lang="de-DE"/>
          </a:p>
        </p:txBody>
      </p:sp>
    </p:spTree>
    <p:extLst>
      <p:ext uri="{BB962C8B-B14F-4D97-AF65-F5344CB8AC3E}">
        <p14:creationId xmlns:p14="http://schemas.microsoft.com/office/powerpoint/2010/main" val="35248017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5" name="Grafik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6867" y="1585351"/>
            <a:ext cx="7240167" cy="4121913"/>
          </a:xfrm>
          <a:prstGeom prst="rect">
            <a:avLst/>
          </a:prstGeom>
        </p:spPr>
      </p:pic>
    </p:spTree>
    <p:extLst>
      <p:ext uri="{BB962C8B-B14F-4D97-AF65-F5344CB8AC3E}">
        <p14:creationId xmlns:p14="http://schemas.microsoft.com/office/powerpoint/2010/main" val="8883444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Grafik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209029" y="30725271"/>
            <a:ext cx="1948360" cy="1982239"/>
          </a:xfrm>
          <a:prstGeom prst="rect">
            <a:avLst/>
          </a:prstGeom>
        </p:spPr>
      </p:pic>
      <p:pic>
        <p:nvPicPr>
          <p:cNvPr id="10" name="Grafik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730037" y="30715965"/>
            <a:ext cx="2016544" cy="1954115"/>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745" y="2015462"/>
            <a:ext cx="23833891" cy="2095180"/>
          </a:xfrm>
          <a:prstGeom prst="rect">
            <a:avLst/>
          </a:prstGeom>
        </p:spPr>
      </p:pic>
      <p:sp>
        <p:nvSpPr>
          <p:cNvPr id="8" name="Rechteck 7"/>
          <p:cNvSpPr/>
          <p:nvPr userDrawn="1"/>
        </p:nvSpPr>
        <p:spPr>
          <a:xfrm>
            <a:off x="618510" y="30113669"/>
            <a:ext cx="22538880" cy="240963"/>
          </a:xfrm>
          <a:prstGeom prst="rect">
            <a:avLst/>
          </a:prstGeom>
          <a:gradFill flip="none" rotWithShape="1">
            <a:gsLst>
              <a:gs pos="0">
                <a:srgbClr val="26649A"/>
              </a:gs>
              <a:gs pos="100000">
                <a:srgbClr val="17203D"/>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5842"/>
          </a:p>
        </p:txBody>
      </p:sp>
    </p:spTree>
    <p:extLst>
      <p:ext uri="{BB962C8B-B14F-4D97-AF65-F5344CB8AC3E}">
        <p14:creationId xmlns:p14="http://schemas.microsoft.com/office/powerpoint/2010/main" val="3580675997"/>
      </p:ext>
    </p:extLst>
  </p:cSld>
  <p:clrMap bg1="lt1" tx1="dk1" bg2="lt2" tx2="dk2" accent1="accent1" accent2="accent2" accent3="accent3" accent4="accent4" accent5="accent5" accent6="accent6" hlink="hlink" folHlink="folHlink"/>
  <p:sldLayoutIdLst>
    <p:sldLayoutId id="2147483655" r:id="rId1"/>
  </p:sldLayoutIdLst>
  <p:txStyles>
    <p:titleStyle>
      <a:lvl1pPr algn="ctr" defTabSz="1598786" rtl="0" eaLnBrk="1" latinLnBrk="0" hangingPunct="1">
        <a:spcBef>
          <a:spcPct val="0"/>
        </a:spcBef>
        <a:buNone/>
        <a:defRPr sz="15359" kern="1200">
          <a:solidFill>
            <a:schemeClr val="tx1"/>
          </a:solidFill>
          <a:latin typeface="+mj-lt"/>
          <a:ea typeface="+mj-ea"/>
          <a:cs typeface="+mj-cs"/>
        </a:defRPr>
      </a:lvl1pPr>
    </p:titleStyle>
    <p:bodyStyle>
      <a:lvl1pPr marL="1199089" indent="-1199089" algn="l" defTabSz="1598786" rtl="0" eaLnBrk="1" latinLnBrk="0" hangingPunct="1">
        <a:spcBef>
          <a:spcPct val="20000"/>
        </a:spcBef>
        <a:buFont typeface="Arial"/>
        <a:buChar char="•"/>
        <a:defRPr sz="11153" kern="1200">
          <a:solidFill>
            <a:schemeClr val="tx1"/>
          </a:solidFill>
          <a:latin typeface="+mn-lt"/>
          <a:ea typeface="+mn-ea"/>
          <a:cs typeface="+mn-cs"/>
        </a:defRPr>
      </a:lvl1pPr>
      <a:lvl2pPr marL="2598027" indent="-999241" algn="l" defTabSz="1598786" rtl="0" eaLnBrk="1" latinLnBrk="0" hangingPunct="1">
        <a:spcBef>
          <a:spcPct val="20000"/>
        </a:spcBef>
        <a:buFont typeface="Arial"/>
        <a:buChar char="–"/>
        <a:defRPr sz="9782" kern="1200">
          <a:solidFill>
            <a:schemeClr val="tx1"/>
          </a:solidFill>
          <a:latin typeface="+mn-lt"/>
          <a:ea typeface="+mn-ea"/>
          <a:cs typeface="+mn-cs"/>
        </a:defRPr>
      </a:lvl2pPr>
      <a:lvl3pPr marL="3996964" indent="-799393" algn="l" defTabSz="1598786" rtl="0" eaLnBrk="1" latinLnBrk="0" hangingPunct="1">
        <a:spcBef>
          <a:spcPct val="20000"/>
        </a:spcBef>
        <a:buFont typeface="Arial"/>
        <a:buChar char="•"/>
        <a:defRPr sz="8411" kern="1200">
          <a:solidFill>
            <a:schemeClr val="tx1"/>
          </a:solidFill>
          <a:latin typeface="+mn-lt"/>
          <a:ea typeface="+mn-ea"/>
          <a:cs typeface="+mn-cs"/>
        </a:defRPr>
      </a:lvl3pPr>
      <a:lvl4pPr marL="5595750" indent="-799393" algn="l" defTabSz="1598786" rtl="0" eaLnBrk="1" latinLnBrk="0" hangingPunct="1">
        <a:spcBef>
          <a:spcPct val="20000"/>
        </a:spcBef>
        <a:buFont typeface="Arial"/>
        <a:buChar char="–"/>
        <a:defRPr sz="7039" kern="1200">
          <a:solidFill>
            <a:schemeClr val="tx1"/>
          </a:solidFill>
          <a:latin typeface="+mn-lt"/>
          <a:ea typeface="+mn-ea"/>
          <a:cs typeface="+mn-cs"/>
        </a:defRPr>
      </a:lvl4pPr>
      <a:lvl5pPr marL="7194536" indent="-799393" algn="l" defTabSz="1598786" rtl="0" eaLnBrk="1" latinLnBrk="0" hangingPunct="1">
        <a:spcBef>
          <a:spcPct val="20000"/>
        </a:spcBef>
        <a:buFont typeface="Arial"/>
        <a:buChar char="»"/>
        <a:defRPr sz="7039" kern="1200">
          <a:solidFill>
            <a:schemeClr val="tx1"/>
          </a:solidFill>
          <a:latin typeface="+mn-lt"/>
          <a:ea typeface="+mn-ea"/>
          <a:cs typeface="+mn-cs"/>
        </a:defRPr>
      </a:lvl5pPr>
      <a:lvl6pPr marL="8793320" indent="-799393" algn="l" defTabSz="1598786" rtl="0" eaLnBrk="1" latinLnBrk="0" hangingPunct="1">
        <a:spcBef>
          <a:spcPct val="20000"/>
        </a:spcBef>
        <a:buFont typeface="Arial"/>
        <a:buChar char="•"/>
        <a:defRPr sz="7039" kern="1200">
          <a:solidFill>
            <a:schemeClr val="tx1"/>
          </a:solidFill>
          <a:latin typeface="+mn-lt"/>
          <a:ea typeface="+mn-ea"/>
          <a:cs typeface="+mn-cs"/>
        </a:defRPr>
      </a:lvl6pPr>
      <a:lvl7pPr marL="10392106" indent="-799393" algn="l" defTabSz="1598786" rtl="0" eaLnBrk="1" latinLnBrk="0" hangingPunct="1">
        <a:spcBef>
          <a:spcPct val="20000"/>
        </a:spcBef>
        <a:buFont typeface="Arial"/>
        <a:buChar char="•"/>
        <a:defRPr sz="7039" kern="1200">
          <a:solidFill>
            <a:schemeClr val="tx1"/>
          </a:solidFill>
          <a:latin typeface="+mn-lt"/>
          <a:ea typeface="+mn-ea"/>
          <a:cs typeface="+mn-cs"/>
        </a:defRPr>
      </a:lvl7pPr>
      <a:lvl8pPr marL="11990892" indent="-799393" algn="l" defTabSz="1598786" rtl="0" eaLnBrk="1" latinLnBrk="0" hangingPunct="1">
        <a:spcBef>
          <a:spcPct val="20000"/>
        </a:spcBef>
        <a:buFont typeface="Arial"/>
        <a:buChar char="•"/>
        <a:defRPr sz="7039" kern="1200">
          <a:solidFill>
            <a:schemeClr val="tx1"/>
          </a:solidFill>
          <a:latin typeface="+mn-lt"/>
          <a:ea typeface="+mn-ea"/>
          <a:cs typeface="+mn-cs"/>
        </a:defRPr>
      </a:lvl8pPr>
      <a:lvl9pPr marL="13589678" indent="-799393" algn="l" defTabSz="1598786" rtl="0" eaLnBrk="1" latinLnBrk="0" hangingPunct="1">
        <a:spcBef>
          <a:spcPct val="20000"/>
        </a:spcBef>
        <a:buFont typeface="Arial"/>
        <a:buChar char="•"/>
        <a:defRPr sz="7039" kern="1200">
          <a:solidFill>
            <a:schemeClr val="tx1"/>
          </a:solidFill>
          <a:latin typeface="+mn-lt"/>
          <a:ea typeface="+mn-ea"/>
          <a:cs typeface="+mn-cs"/>
        </a:defRPr>
      </a:lvl9pPr>
    </p:bodyStyle>
    <p:otherStyle>
      <a:defPPr>
        <a:defRPr lang="de-DE"/>
      </a:defPPr>
      <a:lvl1pPr marL="0" algn="l" defTabSz="1598786" rtl="0" eaLnBrk="1" latinLnBrk="0" hangingPunct="1">
        <a:defRPr sz="6308" kern="1200">
          <a:solidFill>
            <a:schemeClr val="tx1"/>
          </a:solidFill>
          <a:latin typeface="+mn-lt"/>
          <a:ea typeface="+mn-ea"/>
          <a:cs typeface="+mn-cs"/>
        </a:defRPr>
      </a:lvl1pPr>
      <a:lvl2pPr marL="1598786" algn="l" defTabSz="1598786" rtl="0" eaLnBrk="1" latinLnBrk="0" hangingPunct="1">
        <a:defRPr sz="6308" kern="1200">
          <a:solidFill>
            <a:schemeClr val="tx1"/>
          </a:solidFill>
          <a:latin typeface="+mn-lt"/>
          <a:ea typeface="+mn-ea"/>
          <a:cs typeface="+mn-cs"/>
        </a:defRPr>
      </a:lvl2pPr>
      <a:lvl3pPr marL="3197571" algn="l" defTabSz="1598786" rtl="0" eaLnBrk="1" latinLnBrk="0" hangingPunct="1">
        <a:defRPr sz="6308" kern="1200">
          <a:solidFill>
            <a:schemeClr val="tx1"/>
          </a:solidFill>
          <a:latin typeface="+mn-lt"/>
          <a:ea typeface="+mn-ea"/>
          <a:cs typeface="+mn-cs"/>
        </a:defRPr>
      </a:lvl3pPr>
      <a:lvl4pPr marL="4796357" algn="l" defTabSz="1598786" rtl="0" eaLnBrk="1" latinLnBrk="0" hangingPunct="1">
        <a:defRPr sz="6308" kern="1200">
          <a:solidFill>
            <a:schemeClr val="tx1"/>
          </a:solidFill>
          <a:latin typeface="+mn-lt"/>
          <a:ea typeface="+mn-ea"/>
          <a:cs typeface="+mn-cs"/>
        </a:defRPr>
      </a:lvl4pPr>
      <a:lvl5pPr marL="6395143" algn="l" defTabSz="1598786" rtl="0" eaLnBrk="1" latinLnBrk="0" hangingPunct="1">
        <a:defRPr sz="6308" kern="1200">
          <a:solidFill>
            <a:schemeClr val="tx1"/>
          </a:solidFill>
          <a:latin typeface="+mn-lt"/>
          <a:ea typeface="+mn-ea"/>
          <a:cs typeface="+mn-cs"/>
        </a:defRPr>
      </a:lvl5pPr>
      <a:lvl6pPr marL="7993928" algn="l" defTabSz="1598786" rtl="0" eaLnBrk="1" latinLnBrk="0" hangingPunct="1">
        <a:defRPr sz="6308" kern="1200">
          <a:solidFill>
            <a:schemeClr val="tx1"/>
          </a:solidFill>
          <a:latin typeface="+mn-lt"/>
          <a:ea typeface="+mn-ea"/>
          <a:cs typeface="+mn-cs"/>
        </a:defRPr>
      </a:lvl6pPr>
      <a:lvl7pPr marL="9592713" algn="l" defTabSz="1598786" rtl="0" eaLnBrk="1" latinLnBrk="0" hangingPunct="1">
        <a:defRPr sz="6308" kern="1200">
          <a:solidFill>
            <a:schemeClr val="tx1"/>
          </a:solidFill>
          <a:latin typeface="+mn-lt"/>
          <a:ea typeface="+mn-ea"/>
          <a:cs typeface="+mn-cs"/>
        </a:defRPr>
      </a:lvl7pPr>
      <a:lvl8pPr marL="11191499" algn="l" defTabSz="1598786" rtl="0" eaLnBrk="1" latinLnBrk="0" hangingPunct="1">
        <a:defRPr sz="6308" kern="1200">
          <a:solidFill>
            <a:schemeClr val="tx1"/>
          </a:solidFill>
          <a:latin typeface="+mn-lt"/>
          <a:ea typeface="+mn-ea"/>
          <a:cs typeface="+mn-cs"/>
        </a:defRPr>
      </a:lvl8pPr>
      <a:lvl9pPr marL="12790285" algn="l" defTabSz="1598786" rtl="0" eaLnBrk="1" latinLnBrk="0" hangingPunct="1">
        <a:defRPr sz="630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hyperlink" Target="https://www.npr.org/2021/01/22/959597459/why-500-000-covid-19-deaths-may-not-feel-any-different" TargetMode="External"/><Relationship Id="rId18" Type="http://schemas.microsoft.com/office/2007/relationships/hdphoto" Target="../media/hdphoto3.wdp"/><Relationship Id="rId3" Type="http://schemas.openxmlformats.org/officeDocument/2006/relationships/image" Target="../media/image5.png"/><Relationship Id="rId21" Type="http://schemas.openxmlformats.org/officeDocument/2006/relationships/image" Target="../media/image17.png"/><Relationship Id="rId7" Type="http://schemas.microsoft.com/office/2007/relationships/hdphoto" Target="../media/hdphoto1.wdp"/><Relationship Id="rId12" Type="http://schemas.openxmlformats.org/officeDocument/2006/relationships/hyperlink" Target="https://coronavirus.jhu.edu/map.html" TargetMode="External"/><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3.png"/><Relationship Id="rId20"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2.wdp"/><Relationship Id="rId5" Type="http://schemas.openxmlformats.org/officeDocument/2006/relationships/image" Target="../media/image7.png"/><Relationship Id="rId15" Type="http://schemas.openxmlformats.org/officeDocument/2006/relationships/image" Target="../media/image12.jpg"/><Relationship Id="rId10" Type="http://schemas.openxmlformats.org/officeDocument/2006/relationships/image" Target="../media/image11.png"/><Relationship Id="rId19"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hyperlink" Target="https://blogs.ubc.ca/ecologiesofharmproject/" TargetMode="External"/><Relationship Id="rId22"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7" name="Group 116">
            <a:extLst>
              <a:ext uri="{FF2B5EF4-FFF2-40B4-BE49-F238E27FC236}">
                <a16:creationId xmlns:a16="http://schemas.microsoft.com/office/drawing/2014/main" id="{BADF641B-A307-44E5-86FA-A4A50D4240C5}"/>
              </a:ext>
            </a:extLst>
          </p:cNvPr>
          <p:cNvGrpSpPr/>
          <p:nvPr/>
        </p:nvGrpSpPr>
        <p:grpSpPr>
          <a:xfrm>
            <a:off x="7927283" y="18755938"/>
            <a:ext cx="5503684" cy="4122784"/>
            <a:chOff x="11578032" y="18359234"/>
            <a:chExt cx="5503684" cy="4122784"/>
          </a:xfrm>
        </p:grpSpPr>
        <p:pic>
          <p:nvPicPr>
            <p:cNvPr id="12" name="Picture 11">
              <a:extLst>
                <a:ext uri="{FF2B5EF4-FFF2-40B4-BE49-F238E27FC236}">
                  <a16:creationId xmlns:a16="http://schemas.microsoft.com/office/drawing/2014/main" id="{B14A993C-F557-4F03-AA2C-998893BBC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7872" y="18359234"/>
              <a:ext cx="5443844" cy="3530885"/>
            </a:xfrm>
            <a:prstGeom prst="rect">
              <a:avLst/>
            </a:prstGeom>
          </p:spPr>
        </p:pic>
        <p:sp>
          <p:nvSpPr>
            <p:cNvPr id="116" name="Textfeld 33">
              <a:extLst>
                <a:ext uri="{FF2B5EF4-FFF2-40B4-BE49-F238E27FC236}">
                  <a16:creationId xmlns:a16="http://schemas.microsoft.com/office/drawing/2014/main" id="{548D3C8E-9F3B-45D1-A3D1-4A11B88C743B}"/>
                </a:ext>
              </a:extLst>
            </p:cNvPr>
            <p:cNvSpPr txBox="1"/>
            <p:nvPr/>
          </p:nvSpPr>
          <p:spPr>
            <a:xfrm>
              <a:off x="11578032" y="21840004"/>
              <a:ext cx="5080542" cy="642014"/>
            </a:xfrm>
            <a:prstGeom prst="rect">
              <a:avLst/>
            </a:prstGeom>
            <a:solidFill>
              <a:srgbClr val="26649A"/>
            </a:solidFill>
            <a:ln>
              <a:solidFill>
                <a:srgbClr val="26649A"/>
              </a:solidFill>
            </a:ln>
          </p:spPr>
          <p:txBody>
            <a:bodyPr wrap="square" tIns="164550" rIns="164550" bIns="164550" numCol="1" rtlCol="0" anchor="b">
              <a:spAutoFit/>
            </a:bodyPr>
            <a:lstStyle/>
            <a:p>
              <a:pPr marL="164556">
                <a:lnSpc>
                  <a:spcPct val="140000"/>
                </a:lnSpc>
              </a:pPr>
              <a:r>
                <a:rPr lang="en-US" sz="1646" b="1" dirty="0">
                  <a:solidFill>
                    <a:schemeClr val="bg1"/>
                  </a:solidFill>
                  <a:latin typeface="Verdana" panose="020B0604030504040204" pitchFamily="34" charset="0"/>
                  <a:ea typeface="Verdana" panose="020B0604030504040204" pitchFamily="34" charset="0"/>
                  <a:cs typeface="Verdana" panose="020B0604030504040204" pitchFamily="34" charset="0"/>
                </a:rPr>
                <a:t>Chart </a:t>
              </a:r>
              <a:r>
                <a:rPr lang="en-US" sz="1646" dirty="0">
                  <a:solidFill>
                    <a:schemeClr val="bg1"/>
                  </a:solidFill>
                  <a:latin typeface="Verdana" panose="020B0604030504040204" pitchFamily="34" charset="0"/>
                  <a:ea typeface="Verdana" panose="020B0604030504040204" pitchFamily="34" charset="0"/>
                  <a:cs typeface="Verdana" panose="020B0604030504040204" pitchFamily="34" charset="0"/>
                </a:rPr>
                <a:t>proportions over an area.</a:t>
              </a:r>
              <a:endParaRPr lang="de-DE" sz="1097"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119" name="Group 118">
            <a:extLst>
              <a:ext uri="{FF2B5EF4-FFF2-40B4-BE49-F238E27FC236}">
                <a16:creationId xmlns:a16="http://schemas.microsoft.com/office/drawing/2014/main" id="{1A9E473D-42BE-4FD6-926C-B0BCC3A53A87}"/>
              </a:ext>
            </a:extLst>
          </p:cNvPr>
          <p:cNvGrpSpPr/>
          <p:nvPr/>
        </p:nvGrpSpPr>
        <p:grpSpPr>
          <a:xfrm>
            <a:off x="1073967" y="19108607"/>
            <a:ext cx="4620325" cy="3708663"/>
            <a:chOff x="2418366" y="18938894"/>
            <a:chExt cx="4620325" cy="3708663"/>
          </a:xfrm>
        </p:grpSpPr>
        <p:pic>
          <p:nvPicPr>
            <p:cNvPr id="17" name="Picture 16">
              <a:extLst>
                <a:ext uri="{FF2B5EF4-FFF2-40B4-BE49-F238E27FC236}">
                  <a16:creationId xmlns:a16="http://schemas.microsoft.com/office/drawing/2014/main" id="{1FBD5636-72D9-4A6C-87B0-2B09846EB07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418366" y="18938894"/>
              <a:ext cx="4620325" cy="3122361"/>
            </a:xfrm>
            <a:prstGeom prst="rect">
              <a:avLst/>
            </a:prstGeom>
          </p:spPr>
        </p:pic>
        <p:sp>
          <p:nvSpPr>
            <p:cNvPr id="118" name="Textfeld 33">
              <a:extLst>
                <a:ext uri="{FF2B5EF4-FFF2-40B4-BE49-F238E27FC236}">
                  <a16:creationId xmlns:a16="http://schemas.microsoft.com/office/drawing/2014/main" id="{BDE5CF5E-4C8A-46AB-9C9A-BFE7588983A3}"/>
                </a:ext>
              </a:extLst>
            </p:cNvPr>
            <p:cNvSpPr txBox="1"/>
            <p:nvPr/>
          </p:nvSpPr>
          <p:spPr>
            <a:xfrm>
              <a:off x="2418366" y="22005543"/>
              <a:ext cx="4620325" cy="642014"/>
            </a:xfrm>
            <a:prstGeom prst="rect">
              <a:avLst/>
            </a:prstGeom>
            <a:solidFill>
              <a:srgbClr val="26649A"/>
            </a:solidFill>
            <a:ln>
              <a:solidFill>
                <a:srgbClr val="26649A"/>
              </a:solidFill>
            </a:ln>
          </p:spPr>
          <p:txBody>
            <a:bodyPr wrap="square" tIns="164550" rIns="164550" bIns="164550" numCol="1" rtlCol="0" anchor="b">
              <a:spAutoFit/>
            </a:bodyPr>
            <a:lstStyle/>
            <a:p>
              <a:pPr marL="164556">
                <a:lnSpc>
                  <a:spcPct val="140000"/>
                </a:lnSpc>
              </a:pPr>
              <a:r>
                <a:rPr lang="en-US" sz="1646" b="1" dirty="0">
                  <a:solidFill>
                    <a:schemeClr val="bg1"/>
                  </a:solidFill>
                  <a:latin typeface="Verdana" panose="020B0604030504040204" pitchFamily="34" charset="0"/>
                  <a:ea typeface="Verdana" panose="020B0604030504040204" pitchFamily="34" charset="0"/>
                  <a:cs typeface="Verdana" panose="020B0604030504040204" pitchFamily="34" charset="0"/>
                </a:rPr>
                <a:t>Filter</a:t>
              </a:r>
              <a:r>
                <a:rPr lang="en-US" sz="1646" dirty="0">
                  <a:solidFill>
                    <a:schemeClr val="bg1"/>
                  </a:solidFill>
                  <a:latin typeface="Verdana" panose="020B0604030504040204" pitchFamily="34" charset="0"/>
                  <a:ea typeface="Verdana" panose="020B0604030504040204" pitchFamily="34" charset="0"/>
                  <a:cs typeface="Verdana" panose="020B0604030504040204" pitchFamily="34" charset="0"/>
                </a:rPr>
                <a:t> the data by specific harms.</a:t>
              </a:r>
              <a:endParaRPr lang="de-DE" sz="1097"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pic>
        <p:nvPicPr>
          <p:cNvPr id="32" name="Picture 31">
            <a:extLst>
              <a:ext uri="{FF2B5EF4-FFF2-40B4-BE49-F238E27FC236}">
                <a16:creationId xmlns:a16="http://schemas.microsoft.com/office/drawing/2014/main" id="{F3FE53A6-0019-49E4-B5F0-EFDE54F57F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22838" y="25588102"/>
            <a:ext cx="10832441" cy="4582954"/>
          </a:xfrm>
          <a:prstGeom prst="rect">
            <a:avLst/>
          </a:prstGeom>
        </p:spPr>
      </p:pic>
      <p:pic>
        <p:nvPicPr>
          <p:cNvPr id="20" name="Picture 19" descr="A picture containing cake, fruit, decorated&#10;&#10;Description automatically generated">
            <a:extLst>
              <a:ext uri="{FF2B5EF4-FFF2-40B4-BE49-F238E27FC236}">
                <a16:creationId xmlns:a16="http://schemas.microsoft.com/office/drawing/2014/main" id="{BAE0EE19-C34E-4DCD-9AFB-D6431113E997}"/>
              </a:ext>
            </a:extLst>
          </p:cNvPr>
          <p:cNvPicPr>
            <a:picLocks noChangeAspect="1"/>
          </p:cNvPicPr>
          <p:nvPr/>
        </p:nvPicPr>
        <p:blipFill>
          <a:blip r:embed="rId6">
            <a:alphaModFix amt="10000"/>
            <a:extLst>
              <a:ext uri="{BEBA8EAE-BF5A-486C-A8C5-ECC9F3942E4B}">
                <a14:imgProps xmlns:a14="http://schemas.microsoft.com/office/drawing/2010/main">
                  <a14:imgLayer r:embed="rId7">
                    <a14:imgEffect>
                      <a14:backgroundRemoval t="5289" b="90000" l="10000" r="90000">
                        <a14:foregroundMark x1="69225" y1="57956" x2="69225" y2="57956"/>
                        <a14:foregroundMark x1="69400" y1="53156" x2="69400" y2="53156"/>
                        <a14:foregroundMark x1="50000" y1="5289" x2="50000" y2="5289"/>
                        <a14:foregroundMark x1="55450" y1="5289" x2="56400" y2="8711"/>
                        <a14:foregroundMark x1="30450" y1="36622" x2="30450" y2="36622"/>
                        <a14:backgroundMark x1="29475" y1="36622" x2="29475" y2="36622"/>
                        <a14:backgroundMark x1="31725" y1="28933" x2="31725" y2="28933"/>
                      </a14:backgroundRemoval>
                    </a14:imgEffect>
                  </a14:imgLayer>
                </a14:imgProps>
              </a:ext>
              <a:ext uri="{28A0092B-C50C-407E-A947-70E740481C1C}">
                <a14:useLocalDpi xmlns:a14="http://schemas.microsoft.com/office/drawing/2010/main" val="0"/>
              </a:ext>
            </a:extLst>
          </a:blip>
          <a:stretch>
            <a:fillRect/>
          </a:stretch>
        </p:blipFill>
        <p:spPr>
          <a:xfrm>
            <a:off x="-4800601" y="18579628"/>
            <a:ext cx="26725653" cy="15033181"/>
          </a:xfrm>
          <a:prstGeom prst="rect">
            <a:avLst/>
          </a:prstGeom>
        </p:spPr>
      </p:pic>
      <p:pic>
        <p:nvPicPr>
          <p:cNvPr id="86" name="Picture 85">
            <a:extLst>
              <a:ext uri="{FF2B5EF4-FFF2-40B4-BE49-F238E27FC236}">
                <a16:creationId xmlns:a16="http://schemas.microsoft.com/office/drawing/2014/main" id="{BC09CE88-80B9-4510-BB2D-757981FF054B}"/>
              </a:ext>
            </a:extLst>
          </p:cNvPr>
          <p:cNvPicPr>
            <a:picLocks noChangeAspect="1"/>
          </p:cNvPicPr>
          <p:nvPr/>
        </p:nvPicPr>
        <p:blipFill rotWithShape="1">
          <a:blip r:embed="rId8">
            <a:extLst>
              <a:ext uri="{28A0092B-C50C-407E-A947-70E740481C1C}">
                <a14:useLocalDpi xmlns:a14="http://schemas.microsoft.com/office/drawing/2010/main" val="0"/>
              </a:ext>
            </a:extLst>
          </a:blip>
          <a:srcRect t="4984"/>
          <a:stretch/>
        </p:blipFill>
        <p:spPr>
          <a:xfrm>
            <a:off x="15813685" y="13396452"/>
            <a:ext cx="7014582" cy="2961212"/>
          </a:xfrm>
          <a:prstGeom prst="rect">
            <a:avLst/>
          </a:prstGeom>
        </p:spPr>
      </p:pic>
      <p:pic>
        <p:nvPicPr>
          <p:cNvPr id="16" name="Picture 15">
            <a:extLst>
              <a:ext uri="{FF2B5EF4-FFF2-40B4-BE49-F238E27FC236}">
                <a16:creationId xmlns:a16="http://schemas.microsoft.com/office/drawing/2014/main" id="{4A62F6C7-85F8-4485-AF44-36CBCFAF6AFD}"/>
              </a:ext>
            </a:extLst>
          </p:cNvPr>
          <p:cNvPicPr>
            <a:picLocks noChangeAspect="1"/>
          </p:cNvPicPr>
          <p:nvPr/>
        </p:nvPicPr>
        <p:blipFill rotWithShape="1">
          <a:blip r:embed="rId9">
            <a:alphaModFix amt="17000"/>
            <a:extLst>
              <a:ext uri="{28A0092B-C50C-407E-A947-70E740481C1C}">
                <a14:useLocalDpi xmlns:a14="http://schemas.microsoft.com/office/drawing/2010/main" val="0"/>
              </a:ext>
            </a:extLst>
          </a:blip>
          <a:srcRect t="13564"/>
          <a:stretch/>
        </p:blipFill>
        <p:spPr>
          <a:xfrm>
            <a:off x="953320" y="571026"/>
            <a:ext cx="21931264" cy="3438043"/>
          </a:xfrm>
          <a:prstGeom prst="rect">
            <a:avLst/>
          </a:prstGeom>
          <a:effectLst>
            <a:softEdge rad="31750"/>
          </a:effectLst>
        </p:spPr>
      </p:pic>
      <p:sp>
        <p:nvSpPr>
          <p:cNvPr id="61" name="Textfeld 29">
            <a:extLst>
              <a:ext uri="{FF2B5EF4-FFF2-40B4-BE49-F238E27FC236}">
                <a16:creationId xmlns:a16="http://schemas.microsoft.com/office/drawing/2014/main" id="{A3B5736A-7C35-4B34-9507-38C9F718BE80}"/>
              </a:ext>
            </a:extLst>
          </p:cNvPr>
          <p:cNvSpPr txBox="1"/>
          <p:nvPr/>
        </p:nvSpPr>
        <p:spPr>
          <a:xfrm>
            <a:off x="921787" y="24012698"/>
            <a:ext cx="9695414" cy="3147478"/>
          </a:xfrm>
          <a:prstGeom prst="rect">
            <a:avLst/>
          </a:prstGeom>
          <a:noFill/>
          <a:ln>
            <a:noFill/>
          </a:ln>
        </p:spPr>
        <p:txBody>
          <a:bodyPr wrap="square" lIns="164550" tIns="197460" rIns="329099" bIns="197460" numCol="1" spcCol="144000" rtlCol="0">
            <a:spAutoFit/>
          </a:bodyPr>
          <a:lstStyle/>
          <a:p>
            <a:pPr>
              <a:lnSpc>
                <a:spcPct val="107000"/>
              </a:lnSpc>
              <a:spcAft>
                <a:spcPts val="800"/>
              </a:spcAft>
            </a:pPr>
            <a:r>
              <a:rPr lang="en-CA" sz="2400" dirty="0">
                <a:effectLst/>
                <a:ea typeface="Calibri" panose="020F0502020204030204" pitchFamily="34" charset="0"/>
                <a:cs typeface="Mangal" panose="02040503050203030202" pitchFamily="18" charset="0"/>
              </a:rPr>
              <a:t>With contributions from 14 countries and six continents, this project has mobilized knowledge about vulnerabilities ranging from lack of access to adequate housing and sanitation among residents of Vancouver’s Downtown </a:t>
            </a:r>
            <a:r>
              <a:rPr lang="en-CA" sz="2400" dirty="0" err="1">
                <a:effectLst/>
                <a:ea typeface="Calibri" panose="020F0502020204030204" pitchFamily="34" charset="0"/>
                <a:cs typeface="Mangal" panose="02040503050203030202" pitchFamily="18" charset="0"/>
              </a:rPr>
              <a:t>Eastside</a:t>
            </a:r>
            <a:r>
              <a:rPr lang="en-CA" sz="2400" dirty="0">
                <a:effectLst/>
                <a:ea typeface="Calibri" panose="020F0502020204030204" pitchFamily="34" charset="0"/>
                <a:cs typeface="Mangal" panose="02040503050203030202" pitchFamily="18" charset="0"/>
              </a:rPr>
              <a:t>, to overcrowding and lack of mobility among refugees in a camp in Chios, Greece. The narratives collected also highlight positive solidarities which have formed during the pandemic, such as the creation of local fishing cooperatives in the Andaman and Nicobar Islands.</a:t>
            </a:r>
            <a:r>
              <a:rPr lang="en-US" sz="2400" dirty="0"/>
              <a:t> </a:t>
            </a:r>
          </a:p>
        </p:txBody>
      </p:sp>
      <p:sp>
        <p:nvSpPr>
          <p:cNvPr id="2" name="Textfeld 1"/>
          <p:cNvSpPr txBox="1"/>
          <p:nvPr/>
        </p:nvSpPr>
        <p:spPr>
          <a:xfrm>
            <a:off x="1610474" y="806162"/>
            <a:ext cx="20553452" cy="1754326"/>
          </a:xfrm>
          <a:prstGeom prst="rect">
            <a:avLst/>
          </a:prstGeom>
          <a:noFill/>
        </p:spPr>
        <p:txBody>
          <a:bodyPr wrap="square" rtlCol="0">
            <a:spAutoFit/>
          </a:bodyPr>
          <a:lstStyle/>
          <a:p>
            <a:pPr algn="ctr"/>
            <a:r>
              <a:rPr lang="de-DE" sz="5200" b="1" dirty="0">
                <a:latin typeface="Verdana"/>
                <a:cs typeface="Verdana"/>
              </a:rPr>
              <a:t>Ecologies of Harm: Mapping Contexts of Vulnerability in the Time of COVID-19 </a:t>
            </a:r>
          </a:p>
        </p:txBody>
      </p:sp>
      <p:sp>
        <p:nvSpPr>
          <p:cNvPr id="18" name="Rechteck 17"/>
          <p:cNvSpPr/>
          <p:nvPr/>
        </p:nvSpPr>
        <p:spPr>
          <a:xfrm>
            <a:off x="1399877" y="2508551"/>
            <a:ext cx="10420443" cy="1206612"/>
          </a:xfrm>
          <a:prstGeom prst="rect">
            <a:avLst/>
          </a:prstGeom>
        </p:spPr>
        <p:txBody>
          <a:bodyPr wrap="square">
            <a:spAutoFit/>
          </a:bodyPr>
          <a:lstStyle/>
          <a:p>
            <a:pPr lvl="0">
              <a:lnSpc>
                <a:spcPct val="140000"/>
              </a:lnSpc>
            </a:pPr>
            <a:r>
              <a:rPr lang="en-US" sz="1800" b="1" dirty="0">
                <a:solidFill>
                  <a:schemeClr val="tx1">
                    <a:lumMod val="65000"/>
                    <a:lumOff val="35000"/>
                  </a:schemeClr>
                </a:solidFill>
                <a:latin typeface="Verdana" charset="0"/>
              </a:rPr>
              <a:t>Maya Daurio</a:t>
            </a:r>
            <a:r>
              <a:rPr lang="en-US" sz="1800" b="1" baseline="30000" dirty="0">
                <a:solidFill>
                  <a:schemeClr val="tx1">
                    <a:lumMod val="65000"/>
                    <a:lumOff val="35000"/>
                  </a:schemeClr>
                </a:solidFill>
                <a:latin typeface="Verdana" charset="0"/>
              </a:rPr>
              <a:t>1</a:t>
            </a:r>
            <a:r>
              <a:rPr lang="en-US" sz="1800" b="1" dirty="0">
                <a:solidFill>
                  <a:schemeClr val="tx1">
                    <a:lumMod val="65000"/>
                    <a:lumOff val="35000"/>
                  </a:schemeClr>
                </a:solidFill>
                <a:latin typeface="Verdana" charset="0"/>
              </a:rPr>
              <a:t>,</a:t>
            </a:r>
            <a:r>
              <a:rPr lang="en-US" sz="1800" b="1" baseline="30000" dirty="0">
                <a:solidFill>
                  <a:schemeClr val="tx1">
                    <a:lumMod val="65000"/>
                    <a:lumOff val="35000"/>
                  </a:schemeClr>
                </a:solidFill>
                <a:latin typeface="Verdana" charset="0"/>
              </a:rPr>
              <a:t>  </a:t>
            </a:r>
            <a:r>
              <a:rPr lang="en-US" sz="1800" b="1" dirty="0">
                <a:solidFill>
                  <a:schemeClr val="tx1">
                    <a:lumMod val="65000"/>
                    <a:lumOff val="35000"/>
                  </a:schemeClr>
                </a:solidFill>
                <a:latin typeface="Verdana" charset="0"/>
              </a:rPr>
              <a:t>Stephen Chignell</a:t>
            </a:r>
            <a:r>
              <a:rPr lang="en-US" sz="1800" b="1" baseline="30000" dirty="0">
                <a:solidFill>
                  <a:schemeClr val="tx1">
                    <a:lumMod val="65000"/>
                    <a:lumOff val="35000"/>
                  </a:schemeClr>
                </a:solidFill>
                <a:latin typeface="Verdana" charset="0"/>
              </a:rPr>
              <a:t>2</a:t>
            </a:r>
            <a:r>
              <a:rPr lang="en-US" sz="1800" b="1" dirty="0">
                <a:solidFill>
                  <a:schemeClr val="tx1">
                    <a:lumMod val="65000"/>
                    <a:lumOff val="35000"/>
                  </a:schemeClr>
                </a:solidFill>
                <a:latin typeface="Verdana" charset="0"/>
              </a:rPr>
              <a:t>, Dr. Leslie Robertson, Principal Investigator</a:t>
            </a:r>
            <a:r>
              <a:rPr lang="en-US" sz="1800" b="1" baseline="30000" dirty="0">
                <a:solidFill>
                  <a:schemeClr val="tx1">
                    <a:lumMod val="65000"/>
                    <a:lumOff val="35000"/>
                  </a:schemeClr>
                </a:solidFill>
                <a:latin typeface="Verdana" charset="0"/>
              </a:rPr>
              <a:t>1</a:t>
            </a:r>
          </a:p>
          <a:p>
            <a:pPr lvl="0">
              <a:lnSpc>
                <a:spcPct val="140000"/>
              </a:lnSpc>
            </a:pPr>
            <a:r>
              <a:rPr lang="en-US" sz="1800" baseline="30000" dirty="0">
                <a:solidFill>
                  <a:schemeClr val="tx1">
                    <a:lumMod val="65000"/>
                    <a:lumOff val="35000"/>
                  </a:schemeClr>
                </a:solidFill>
                <a:latin typeface="Verdana" charset="0"/>
              </a:rPr>
              <a:t>  1 </a:t>
            </a:r>
            <a:r>
              <a:rPr lang="en-US" sz="1800" dirty="0">
                <a:solidFill>
                  <a:schemeClr val="tx1">
                    <a:lumMod val="65000"/>
                    <a:lumOff val="35000"/>
                  </a:schemeClr>
                </a:solidFill>
                <a:latin typeface="Verdana" charset="0"/>
              </a:rPr>
              <a:t>Department of Anthropology, University of British Columbia</a:t>
            </a:r>
          </a:p>
          <a:p>
            <a:pPr>
              <a:lnSpc>
                <a:spcPct val="140000"/>
              </a:lnSpc>
            </a:pPr>
            <a:r>
              <a:rPr lang="en-US" sz="1800" baseline="30000" dirty="0">
                <a:solidFill>
                  <a:schemeClr val="tx1">
                    <a:lumMod val="65000"/>
                    <a:lumOff val="35000"/>
                  </a:schemeClr>
                </a:solidFill>
                <a:latin typeface="Verdana" charset="0"/>
              </a:rPr>
              <a:t>  2</a:t>
            </a:r>
            <a:r>
              <a:rPr lang="en-US" sz="1800" dirty="0">
                <a:solidFill>
                  <a:schemeClr val="tx1">
                    <a:lumMod val="65000"/>
                    <a:lumOff val="35000"/>
                  </a:schemeClr>
                </a:solidFill>
                <a:latin typeface="Verdana" charset="0"/>
              </a:rPr>
              <a:t> Institute for Resources, Environment and Sustainability, University of British Columbia</a:t>
            </a:r>
          </a:p>
        </p:txBody>
      </p:sp>
      <p:sp>
        <p:nvSpPr>
          <p:cNvPr id="36" name="Textfeld 35"/>
          <p:cNvSpPr txBox="1"/>
          <p:nvPr/>
        </p:nvSpPr>
        <p:spPr>
          <a:xfrm>
            <a:off x="968077" y="3970461"/>
            <a:ext cx="14507397" cy="725062"/>
          </a:xfrm>
          <a:prstGeom prst="rect">
            <a:avLst/>
          </a:prstGeom>
          <a:solidFill>
            <a:srgbClr val="26649A"/>
          </a:solidFill>
          <a:ln cap="flat">
            <a:noFill/>
            <a:round/>
          </a:ln>
        </p:spPr>
        <p:txBody>
          <a:bodyPr wrap="square" lIns="131640" tIns="131640" rIns="131640" bIns="98730" rtlCol="0" anchor="t" anchorCtr="0">
            <a:spAutoFit/>
          </a:bodyPr>
          <a:lstStyle/>
          <a:p>
            <a:pPr marL="164556"/>
            <a:r>
              <a:rPr lang="de-DE" sz="3200" b="1" dirty="0">
                <a:solidFill>
                  <a:schemeClr val="bg1"/>
                </a:solidFill>
              </a:rPr>
              <a:t>Background</a:t>
            </a:r>
          </a:p>
        </p:txBody>
      </p:sp>
      <p:pic>
        <p:nvPicPr>
          <p:cNvPr id="51" name="Picture 50">
            <a:extLst>
              <a:ext uri="{FF2B5EF4-FFF2-40B4-BE49-F238E27FC236}">
                <a16:creationId xmlns:a16="http://schemas.microsoft.com/office/drawing/2014/main" id="{1BCC4B33-968F-493E-ACE3-6DBAACCF276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615" b="89941" l="8326" r="92000">
                        <a14:foregroundMark x1="14093" y1="32396" x2="14093" y2="32396"/>
                        <a14:foregroundMark x1="10930" y1="32396" x2="10930" y2="32396"/>
                        <a14:foregroundMark x1="17860" y1="25888" x2="17860" y2="25888"/>
                        <a14:foregroundMark x1="18140" y1="21746" x2="18140" y2="21746"/>
                        <a14:foregroundMark x1="28372" y1="27219" x2="28372" y2="27219"/>
                        <a14:foregroundMark x1="17767" y1="44822" x2="17767" y2="44822"/>
                        <a14:foregroundMark x1="17349" y1="39645" x2="17349" y2="39645"/>
                        <a14:foregroundMark x1="12093" y1="45414" x2="12093" y2="45414"/>
                        <a14:foregroundMark x1="12093" y1="49704" x2="12093" y2="49704"/>
                        <a14:foregroundMark x1="8326" y1="49704" x2="8326" y2="49704"/>
                        <a14:foregroundMark x1="14744" y1="50592" x2="14744" y2="50592"/>
                        <a14:foregroundMark x1="17674" y1="49556" x2="17674" y2="49556"/>
                        <a14:foregroundMark x1="27070" y1="49704" x2="27070" y2="49704"/>
                        <a14:foregroundMark x1="32233" y1="31805" x2="32233" y2="31805"/>
                        <a14:foregroundMark x1="35349" y1="28698" x2="35349" y2="28698"/>
                        <a14:foregroundMark x1="41070" y1="28698" x2="41070" y2="28698"/>
                        <a14:foregroundMark x1="45535" y1="28698" x2="45535" y2="28698"/>
                        <a14:foregroundMark x1="49953" y1="28994" x2="49953" y2="28994"/>
                        <a14:foregroundMark x1="52326" y1="28994" x2="52326" y2="28994"/>
                        <a14:foregroundMark x1="31349" y1="48669" x2="31349" y2="48669"/>
                        <a14:foregroundMark x1="37721" y1="48669" x2="37721" y2="48669"/>
                        <a14:foregroundMark x1="41395" y1="48225" x2="41581" y2="48225"/>
                        <a14:foregroundMark x1="44837" y1="50444" x2="44837" y2="50444"/>
                        <a14:foregroundMark x1="46930" y1="48669" x2="46930" y2="48669"/>
                        <a14:foregroundMark x1="56558" y1="27959" x2="56558" y2="27959"/>
                        <a14:foregroundMark x1="60419" y1="27071" x2="60419" y2="27071"/>
                        <a14:foregroundMark x1="64651" y1="27367" x2="64651" y2="27367"/>
                        <a14:foregroundMark x1="68140" y1="28846" x2="68140" y2="28846"/>
                        <a14:foregroundMark x1="71163" y1="27811" x2="71163" y2="27811"/>
                        <a14:foregroundMark x1="73395" y1="27811" x2="73395" y2="27811"/>
                        <a14:foregroundMark x1="50744" y1="50592" x2="50744" y2="50592"/>
                        <a14:foregroundMark x1="53721" y1="48669" x2="53721" y2="48669"/>
                        <a14:foregroundMark x1="56744" y1="48964" x2="56744" y2="48964"/>
                        <a14:foregroundMark x1="63302" y1="50296" x2="63302" y2="50296"/>
                        <a14:foregroundMark x1="67767" y1="48521" x2="67767" y2="48521"/>
                        <a14:foregroundMark x1="71535" y1="50296" x2="71535" y2="50296"/>
                        <a14:foregroundMark x1="74372" y1="50296" x2="74372" y2="50296"/>
                        <a14:foregroundMark x1="79395" y1="49556" x2="79395" y2="49556"/>
                        <a14:foregroundMark x1="85907" y1="49556" x2="85907" y2="49556"/>
                        <a14:foregroundMark x1="88465" y1="49556" x2="88465" y2="49556"/>
                        <a14:foregroundMark x1="92000" y1="48669" x2="92000" y2="48669"/>
                        <a14:backgroundMark x1="13349" y1="28994" x2="13349" y2="28994"/>
                        <a14:backgroundMark x1="13349" y1="34911" x2="13349" y2="34911"/>
                        <a14:backgroundMark x1="85116" y1="51331" x2="85116" y2="51331"/>
                        <a14:backgroundMark x1="85116" y1="53994" x2="85116" y2="53994"/>
                        <a14:backgroundMark x1="91674" y1="52367" x2="91674" y2="52367"/>
                        <a14:backgroundMark x1="61070" y1="28698" x2="61070" y2="28698"/>
                        <a14:backgroundMark x1="37442" y1="50444" x2="37442" y2="50444"/>
                        <a14:backgroundMark x1="37442" y1="55325" x2="37442" y2="55325"/>
                        <a14:backgroundMark x1="41674" y1="51036" x2="41674" y2="51036"/>
                        <a14:backgroundMark x1="53442" y1="50296" x2="53442" y2="50296"/>
                        <a14:backgroundMark x1="12093" y1="54290" x2="12093" y2="54290"/>
                        <a14:backgroundMark x1="13395" y1="32840" x2="13395" y2="32840"/>
                      </a14:backgroundRemoval>
                    </a14:imgEffect>
                  </a14:imgLayer>
                </a14:imgProps>
              </a:ext>
              <a:ext uri="{28A0092B-C50C-407E-A947-70E740481C1C}">
                <a14:useLocalDpi xmlns:a14="http://schemas.microsoft.com/office/drawing/2010/main" val="0"/>
              </a:ext>
            </a:extLst>
          </a:blip>
          <a:srcRect t="-1095" r="4275" b="-1"/>
          <a:stretch/>
        </p:blipFill>
        <p:spPr>
          <a:xfrm>
            <a:off x="12614902" y="2347985"/>
            <a:ext cx="4997161" cy="1659340"/>
          </a:xfrm>
          <a:prstGeom prst="rect">
            <a:avLst/>
          </a:prstGeom>
        </p:spPr>
      </p:pic>
      <p:sp>
        <p:nvSpPr>
          <p:cNvPr id="5" name="Rectangle 4">
            <a:extLst>
              <a:ext uri="{FF2B5EF4-FFF2-40B4-BE49-F238E27FC236}">
                <a16:creationId xmlns:a16="http://schemas.microsoft.com/office/drawing/2014/main" id="{C309E1DC-F2C9-480B-857D-005F96234127}"/>
              </a:ext>
            </a:extLst>
          </p:cNvPr>
          <p:cNvSpPr/>
          <p:nvPr/>
        </p:nvSpPr>
        <p:spPr>
          <a:xfrm>
            <a:off x="19422477" y="9751236"/>
            <a:ext cx="2025097" cy="48229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842"/>
          </a:p>
        </p:txBody>
      </p:sp>
      <p:sp>
        <p:nvSpPr>
          <p:cNvPr id="7" name="TextBox 6">
            <a:extLst>
              <a:ext uri="{FF2B5EF4-FFF2-40B4-BE49-F238E27FC236}">
                <a16:creationId xmlns:a16="http://schemas.microsoft.com/office/drawing/2014/main" id="{65210D5B-C0BD-4045-86DA-F781D2FEFEBC}"/>
              </a:ext>
            </a:extLst>
          </p:cNvPr>
          <p:cNvSpPr txBox="1"/>
          <p:nvPr/>
        </p:nvSpPr>
        <p:spPr>
          <a:xfrm>
            <a:off x="940617" y="4989114"/>
            <a:ext cx="14534857" cy="5057795"/>
          </a:xfrm>
          <a:prstGeom prst="rect">
            <a:avLst/>
          </a:prstGeom>
          <a:noFill/>
        </p:spPr>
        <p:txBody>
          <a:bodyPr wrap="square" rtlCol="0">
            <a:spAutoFit/>
          </a:bodyPr>
          <a:lstStyle/>
          <a:p>
            <a:pPr marL="0" marR="0">
              <a:spcBef>
                <a:spcPts val="0"/>
              </a:spcBef>
              <a:spcAft>
                <a:spcPts val="800"/>
              </a:spcAft>
            </a:pPr>
            <a:r>
              <a:rPr lang="en-CA" sz="2400" dirty="0">
                <a:effectLst/>
                <a:ea typeface="Verdana" panose="020B0604030504040204" pitchFamily="34" charset="0"/>
                <a:cs typeface="Mangal" panose="02040503050203030202" pitchFamily="18" charset="0"/>
              </a:rPr>
              <a:t>Many are by now familiar with the John Hopkins </a:t>
            </a:r>
            <a:r>
              <a:rPr lang="en-CA" sz="2400" u="sng" dirty="0">
                <a:solidFill>
                  <a:srgbClr val="0563C1"/>
                </a:solidFill>
                <a:effectLst/>
                <a:ea typeface="Verdana" panose="020B0604030504040204" pitchFamily="34" charset="0"/>
                <a:cs typeface="Mangal" panose="02040503050203030202" pitchFamily="18" charset="0"/>
                <a:hlinkClick r:id="rId12"/>
              </a:rPr>
              <a:t>COVID-19 Dashboard</a:t>
            </a:r>
            <a:r>
              <a:rPr lang="en-CA" sz="2400" dirty="0">
                <a:effectLst/>
                <a:ea typeface="Verdana" panose="020B0604030504040204" pitchFamily="34" charset="0"/>
                <a:cs typeface="Mangal" panose="02040503050203030202" pitchFamily="18" charset="0"/>
              </a:rPr>
              <a:t>, a powerful visual illustration of COVID-19 cases and deaths across the globe. This dashboard is typical of how most of us interact with information about COVID-19, through quantitative representations of harm. While critically important, consistent exposure to such statistics can create what researcher Paul </a:t>
            </a:r>
            <a:r>
              <a:rPr lang="en-CA" sz="2400" dirty="0" err="1">
                <a:effectLst/>
                <a:ea typeface="Verdana" panose="020B0604030504040204" pitchFamily="34" charset="0"/>
                <a:cs typeface="Mangal" panose="02040503050203030202" pitchFamily="18" charset="0"/>
              </a:rPr>
              <a:t>Slovic</a:t>
            </a:r>
            <a:r>
              <a:rPr lang="en-CA" sz="2400" dirty="0">
                <a:effectLst/>
                <a:ea typeface="Verdana" panose="020B0604030504040204" pitchFamily="34" charset="0"/>
                <a:cs typeface="Mangal" panose="02040503050203030202" pitchFamily="18" charset="0"/>
              </a:rPr>
              <a:t> calls “psychic numbing”, an emotional disconnect that impacts our actions and decision making (see NPR’s “</a:t>
            </a:r>
            <a:r>
              <a:rPr lang="en-CA" sz="2400" u="sng" dirty="0">
                <a:solidFill>
                  <a:srgbClr val="0563C1"/>
                </a:solidFill>
                <a:effectLst/>
                <a:ea typeface="Verdana" panose="020B0604030504040204" pitchFamily="34" charset="0"/>
                <a:cs typeface="Mangal" panose="02040503050203030202" pitchFamily="18" charset="0"/>
                <a:hlinkClick r:id="rId13"/>
              </a:rPr>
              <a:t>Why 500,000 COVID-19 Deaths May Not Feel Any Different</a:t>
            </a:r>
            <a:r>
              <a:rPr lang="en-CA" sz="2400" dirty="0">
                <a:effectLst/>
                <a:ea typeface="Verdana" panose="020B0604030504040204" pitchFamily="34" charset="0"/>
                <a:cs typeface="Mangal" panose="02040503050203030202" pitchFamily="18" charset="0"/>
              </a:rPr>
              <a:t>”). </a:t>
            </a:r>
          </a:p>
          <a:p>
            <a:pPr marL="0" marR="0">
              <a:spcBef>
                <a:spcPts val="0"/>
              </a:spcBef>
              <a:spcAft>
                <a:spcPts val="800"/>
              </a:spcAft>
            </a:pPr>
            <a:endParaRPr lang="en-CA" sz="400" dirty="0">
              <a:ea typeface="Verdana" panose="020B0604030504040204" pitchFamily="34" charset="0"/>
              <a:cs typeface="Mangal" panose="02040503050203030202" pitchFamily="18" charset="0"/>
            </a:endParaRPr>
          </a:p>
          <a:p>
            <a:pPr marL="0" marR="0">
              <a:spcBef>
                <a:spcPts val="0"/>
              </a:spcBef>
              <a:spcAft>
                <a:spcPts val="800"/>
              </a:spcAft>
            </a:pPr>
            <a:r>
              <a:rPr lang="en-CA" sz="2400" dirty="0">
                <a:effectLst/>
                <a:ea typeface="Verdana" panose="020B0604030504040204" pitchFamily="34" charset="0"/>
                <a:cs typeface="Mangal" panose="02040503050203030202" pitchFamily="18" charset="0"/>
              </a:rPr>
              <a:t>Our project, </a:t>
            </a:r>
            <a:r>
              <a:rPr lang="en-CA" sz="2400" i="1" u="sng" dirty="0">
                <a:solidFill>
                  <a:srgbClr val="0563C1"/>
                </a:solidFill>
                <a:effectLst/>
                <a:ea typeface="Verdana" panose="020B0604030504040204" pitchFamily="34" charset="0"/>
                <a:cs typeface="Mangal" panose="02040503050203030202" pitchFamily="18" charset="0"/>
                <a:hlinkClick r:id="rId14"/>
              </a:rPr>
              <a:t>Ecologies of Harm: Mapping Contexts of Vulnerability in the Time of COVID-19</a:t>
            </a:r>
            <a:r>
              <a:rPr lang="en-CA" sz="2400" dirty="0">
                <a:effectLst/>
                <a:ea typeface="Verdana" panose="020B0604030504040204" pitchFamily="34" charset="0"/>
                <a:cs typeface="Mangal" panose="02040503050203030202" pitchFamily="18" charset="0"/>
              </a:rPr>
              <a:t>, acts as a complement to statistical renderings of COVID-19, encouraging us to reflect on the lives beneath the numbers. In line with principles of counter-mapping, our research illustrates how harms caused by the pandemic intersect with other injustices and with specific geographies to exacerbate vulnerabilities of marginalized populations. </a:t>
            </a:r>
          </a:p>
          <a:p>
            <a:pPr marL="0" marR="0">
              <a:spcBef>
                <a:spcPts val="0"/>
              </a:spcBef>
              <a:spcAft>
                <a:spcPts val="800"/>
              </a:spcAft>
            </a:pPr>
            <a:endParaRPr lang="en-US" sz="400" dirty="0">
              <a:effectLst/>
              <a:ea typeface="Verdana" panose="020B0604030504040204" pitchFamily="34" charset="0"/>
              <a:cs typeface="Mangal" panose="02040503050203030202" pitchFamily="18" charset="0"/>
            </a:endParaRPr>
          </a:p>
          <a:p>
            <a:pPr marL="0" marR="0">
              <a:spcBef>
                <a:spcPts val="0"/>
              </a:spcBef>
              <a:spcAft>
                <a:spcPts val="800"/>
              </a:spcAft>
            </a:pPr>
            <a:r>
              <a:rPr lang="en-CA" sz="2400" dirty="0">
                <a:effectLst/>
                <a:ea typeface="Verdana" panose="020B0604030504040204" pitchFamily="34" charset="0"/>
                <a:cs typeface="Mangal" panose="02040503050203030202" pitchFamily="18" charset="0"/>
              </a:rPr>
              <a:t>Drawing on survey responses submitted by community-based researchers or local witnesses, </a:t>
            </a:r>
            <a:r>
              <a:rPr lang="en-CA" sz="2400" i="1" dirty="0">
                <a:effectLst/>
                <a:ea typeface="Verdana" panose="020B0604030504040204" pitchFamily="34" charset="0"/>
                <a:cs typeface="Mangal" panose="02040503050203030202" pitchFamily="18" charset="0"/>
              </a:rPr>
              <a:t>Ecologies of Harm </a:t>
            </a:r>
            <a:r>
              <a:rPr lang="en-CA" sz="2400" dirty="0">
                <a:effectLst/>
                <a:ea typeface="Verdana" panose="020B0604030504040204" pitchFamily="34" charset="0"/>
                <a:cs typeface="Mangal" panose="02040503050203030202" pitchFamily="18" charset="0"/>
              </a:rPr>
              <a:t>is creating a collaborative spatial archive to document locally defined conditions of vulnerability in order to generate opportunities for knowledge-sharing, dialogues, and solutions-based engagements.</a:t>
            </a:r>
            <a:endParaRPr lang="en-US" sz="2400" dirty="0">
              <a:effectLst/>
              <a:ea typeface="Verdana" panose="020B0604030504040204" pitchFamily="34" charset="0"/>
              <a:cs typeface="Mangal" panose="02040503050203030202" pitchFamily="18" charset="0"/>
            </a:endParaRPr>
          </a:p>
        </p:txBody>
      </p:sp>
      <p:sp>
        <p:nvSpPr>
          <p:cNvPr id="56" name="Rectangle 55">
            <a:extLst>
              <a:ext uri="{FF2B5EF4-FFF2-40B4-BE49-F238E27FC236}">
                <a16:creationId xmlns:a16="http://schemas.microsoft.com/office/drawing/2014/main" id="{E6E64062-405A-4226-B9DE-3FA954A0A33D}"/>
              </a:ext>
            </a:extLst>
          </p:cNvPr>
          <p:cNvSpPr/>
          <p:nvPr/>
        </p:nvSpPr>
        <p:spPr>
          <a:xfrm>
            <a:off x="15549659" y="5707455"/>
            <a:ext cx="528054" cy="48229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842"/>
          </a:p>
        </p:txBody>
      </p:sp>
      <p:sp>
        <p:nvSpPr>
          <p:cNvPr id="59" name="Textfeld 31">
            <a:extLst>
              <a:ext uri="{FF2B5EF4-FFF2-40B4-BE49-F238E27FC236}">
                <a16:creationId xmlns:a16="http://schemas.microsoft.com/office/drawing/2014/main" id="{2045A181-C2A3-43D2-83DF-8DE461604FE8}"/>
              </a:ext>
            </a:extLst>
          </p:cNvPr>
          <p:cNvSpPr txBox="1"/>
          <p:nvPr/>
        </p:nvSpPr>
        <p:spPr>
          <a:xfrm>
            <a:off x="943534" y="10329232"/>
            <a:ext cx="14534858" cy="725062"/>
          </a:xfrm>
          <a:prstGeom prst="rect">
            <a:avLst/>
          </a:prstGeom>
          <a:solidFill>
            <a:srgbClr val="26649A"/>
          </a:solidFill>
          <a:ln>
            <a:solidFill>
              <a:srgbClr val="26649A"/>
            </a:solidFill>
          </a:ln>
        </p:spPr>
        <p:txBody>
          <a:bodyPr wrap="square" lIns="131640" tIns="131640" rIns="131640" bIns="98730" rtlCol="0" anchor="t" anchorCtr="0">
            <a:spAutoFit/>
          </a:bodyPr>
          <a:lstStyle/>
          <a:p>
            <a:pPr marL="164556"/>
            <a:r>
              <a:rPr lang="de-DE" sz="3200" b="1" dirty="0">
                <a:solidFill>
                  <a:schemeClr val="bg1"/>
                </a:solidFill>
              </a:rPr>
              <a:t>Data Visualization &amp; Exploration</a:t>
            </a:r>
          </a:p>
        </p:txBody>
      </p:sp>
      <p:sp>
        <p:nvSpPr>
          <p:cNvPr id="9" name="Rectangle 8">
            <a:extLst>
              <a:ext uri="{FF2B5EF4-FFF2-40B4-BE49-F238E27FC236}">
                <a16:creationId xmlns:a16="http://schemas.microsoft.com/office/drawing/2014/main" id="{83495EF1-D569-49BA-A0FA-D689CDD780C7}"/>
              </a:ext>
            </a:extLst>
          </p:cNvPr>
          <p:cNvSpPr/>
          <p:nvPr/>
        </p:nvSpPr>
        <p:spPr>
          <a:xfrm>
            <a:off x="992775" y="4926392"/>
            <a:ext cx="14482699" cy="548984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842"/>
          </a:p>
        </p:txBody>
      </p:sp>
      <p:sp>
        <p:nvSpPr>
          <p:cNvPr id="65" name="TextBox 64">
            <a:extLst>
              <a:ext uri="{FF2B5EF4-FFF2-40B4-BE49-F238E27FC236}">
                <a16:creationId xmlns:a16="http://schemas.microsoft.com/office/drawing/2014/main" id="{36D6451C-AB0C-4A52-AD39-F1DA0779E95A}"/>
              </a:ext>
            </a:extLst>
          </p:cNvPr>
          <p:cNvSpPr txBox="1"/>
          <p:nvPr/>
        </p:nvSpPr>
        <p:spPr>
          <a:xfrm>
            <a:off x="15838469" y="4989114"/>
            <a:ext cx="6989798" cy="3902415"/>
          </a:xfrm>
          <a:prstGeom prst="rect">
            <a:avLst/>
          </a:prstGeom>
          <a:noFill/>
        </p:spPr>
        <p:txBody>
          <a:bodyPr wrap="square" rtlCol="0">
            <a:spAutoFit/>
          </a:bodyPr>
          <a:lstStyle/>
          <a:p>
            <a:pPr marL="0" marR="0">
              <a:lnSpc>
                <a:spcPct val="107000"/>
              </a:lnSpc>
              <a:spcBef>
                <a:spcPts val="0"/>
              </a:spcBef>
              <a:spcAft>
                <a:spcPts val="800"/>
              </a:spcAft>
            </a:pPr>
            <a:r>
              <a:rPr lang="en-CA" sz="2400" dirty="0">
                <a:effectLst/>
                <a:ea typeface="Calibri" panose="020F0502020204030204" pitchFamily="34" charset="0"/>
                <a:cs typeface="Mangal" panose="02040503050203030202" pitchFamily="18" charset="0"/>
              </a:rPr>
              <a:t>Using Survey123 Connect, we created a highly customized survey comprising questions eliciting text responses, multiple choice selections, and a map of the world where respondents could plot their location. </a:t>
            </a:r>
          </a:p>
          <a:p>
            <a:pPr marL="0" marR="0">
              <a:lnSpc>
                <a:spcPct val="107000"/>
              </a:lnSpc>
              <a:spcBef>
                <a:spcPts val="0"/>
              </a:spcBef>
              <a:spcAft>
                <a:spcPts val="800"/>
              </a:spcAft>
            </a:pPr>
            <a:endParaRPr lang="en-CA" sz="400" dirty="0">
              <a:ea typeface="Calibri" panose="020F0502020204030204" pitchFamily="34" charset="0"/>
              <a:cs typeface="Mangal" panose="02040503050203030202" pitchFamily="18" charset="0"/>
            </a:endParaRPr>
          </a:p>
          <a:p>
            <a:pPr marL="0" marR="0">
              <a:lnSpc>
                <a:spcPct val="107000"/>
              </a:lnSpc>
              <a:spcBef>
                <a:spcPts val="0"/>
              </a:spcBef>
              <a:spcAft>
                <a:spcPts val="800"/>
              </a:spcAft>
            </a:pPr>
            <a:r>
              <a:rPr lang="en-CA" sz="2400" dirty="0">
                <a:effectLst/>
                <a:ea typeface="Calibri" panose="020F0502020204030204" pitchFamily="34" charset="0"/>
                <a:cs typeface="Mangal" panose="02040503050203030202" pitchFamily="18" charset="0"/>
              </a:rPr>
              <a:t>Survey123 </a:t>
            </a:r>
            <a:r>
              <a:rPr lang="en-CA" sz="2400" dirty="0">
                <a:ea typeface="Calibri" panose="020F0502020204030204" pitchFamily="34" charset="0"/>
                <a:cs typeface="Mangal" panose="02040503050203030202" pitchFamily="18" charset="0"/>
              </a:rPr>
              <a:t>links to</a:t>
            </a:r>
            <a:r>
              <a:rPr lang="en-CA" sz="2400" dirty="0">
                <a:effectLst/>
                <a:ea typeface="Calibri" panose="020F0502020204030204" pitchFamily="34" charset="0"/>
                <a:cs typeface="Mangal" panose="02040503050203030202" pitchFamily="18" charset="0"/>
              </a:rPr>
              <a:t> a hosted feature layer of the survey responses in ArcGIS Online, and the location information is used to plot point locations of survey responses on a web map. When a new survey is submitted, the map is automatically updated.</a:t>
            </a:r>
          </a:p>
        </p:txBody>
      </p:sp>
      <p:grpSp>
        <p:nvGrpSpPr>
          <p:cNvPr id="11" name="Group 10">
            <a:extLst>
              <a:ext uri="{FF2B5EF4-FFF2-40B4-BE49-F238E27FC236}">
                <a16:creationId xmlns:a16="http://schemas.microsoft.com/office/drawing/2014/main" id="{32D8987D-194F-42D2-8AD7-2E495E80C84A}"/>
              </a:ext>
            </a:extLst>
          </p:cNvPr>
          <p:cNvGrpSpPr/>
          <p:nvPr/>
        </p:nvGrpSpPr>
        <p:grpSpPr>
          <a:xfrm>
            <a:off x="15683009" y="19121592"/>
            <a:ext cx="7014583" cy="3734967"/>
            <a:chOff x="15778259" y="18912042"/>
            <a:chExt cx="7014583" cy="3734967"/>
          </a:xfrm>
        </p:grpSpPr>
        <p:pic>
          <p:nvPicPr>
            <p:cNvPr id="68" name="Picture 67" descr="A picture containing text&#10;&#10;Description automatically generated">
              <a:extLst>
                <a:ext uri="{FF2B5EF4-FFF2-40B4-BE49-F238E27FC236}">
                  <a16:creationId xmlns:a16="http://schemas.microsoft.com/office/drawing/2014/main" id="{5483F222-DA16-4B7B-8A55-44B0101DDC4E}"/>
                </a:ext>
              </a:extLst>
            </p:cNvPr>
            <p:cNvPicPr/>
            <p:nvPr/>
          </p:nvPicPr>
          <p:blipFill>
            <a:blip r:embed="rId15">
              <a:extLst>
                <a:ext uri="{28A0092B-C50C-407E-A947-70E740481C1C}">
                  <a14:useLocalDpi xmlns:a14="http://schemas.microsoft.com/office/drawing/2010/main" val="0"/>
                </a:ext>
              </a:extLst>
            </a:blip>
            <a:stretch>
              <a:fillRect/>
            </a:stretch>
          </p:blipFill>
          <p:spPr>
            <a:xfrm>
              <a:off x="15778259" y="18912042"/>
              <a:ext cx="7014583" cy="3611079"/>
            </a:xfrm>
            <a:prstGeom prst="rect">
              <a:avLst/>
            </a:prstGeom>
          </p:spPr>
        </p:pic>
        <p:sp>
          <p:nvSpPr>
            <p:cNvPr id="34" name="Textfeld 33"/>
            <p:cNvSpPr txBox="1"/>
            <p:nvPr/>
          </p:nvSpPr>
          <p:spPr>
            <a:xfrm>
              <a:off x="15805769" y="22004995"/>
              <a:ext cx="6959566" cy="642014"/>
            </a:xfrm>
            <a:prstGeom prst="rect">
              <a:avLst/>
            </a:prstGeom>
            <a:solidFill>
              <a:srgbClr val="26649A"/>
            </a:solidFill>
            <a:ln>
              <a:solidFill>
                <a:srgbClr val="26649A"/>
              </a:solidFill>
            </a:ln>
          </p:spPr>
          <p:txBody>
            <a:bodyPr wrap="square" tIns="164550" rIns="164550" bIns="164550" numCol="1" rtlCol="0" anchor="b">
              <a:spAutoFit/>
            </a:bodyPr>
            <a:lstStyle/>
            <a:p>
              <a:pPr marL="164556">
                <a:lnSpc>
                  <a:spcPct val="140000"/>
                </a:lnSpc>
              </a:pPr>
              <a:r>
                <a:rPr lang="en-US" sz="1646" b="1" dirty="0">
                  <a:solidFill>
                    <a:schemeClr val="bg1"/>
                  </a:solidFill>
                  <a:latin typeface="Verdana" panose="020B0604030504040204" pitchFamily="34" charset="0"/>
                  <a:ea typeface="Verdana" panose="020B0604030504040204" pitchFamily="34" charset="0"/>
                  <a:cs typeface="Verdana" panose="020B0604030504040204" pitchFamily="34" charset="0"/>
                </a:rPr>
                <a:t>Visualize Word Clouds </a:t>
              </a:r>
              <a:r>
                <a:rPr lang="en-US" sz="1646" dirty="0">
                  <a:solidFill>
                    <a:schemeClr val="bg1"/>
                  </a:solidFill>
                  <a:latin typeface="Verdana" panose="020B0604030504040204" pitchFamily="34" charset="0"/>
                  <a:ea typeface="Verdana" panose="020B0604030504040204" pitchFamily="34" charset="0"/>
                  <a:cs typeface="Verdana" panose="020B0604030504040204" pitchFamily="34" charset="0"/>
                </a:rPr>
                <a:t>of survey responses.</a:t>
              </a:r>
              <a:endParaRPr lang="de-DE" sz="1097"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76" name="Textfeld 35">
            <a:extLst>
              <a:ext uri="{FF2B5EF4-FFF2-40B4-BE49-F238E27FC236}">
                <a16:creationId xmlns:a16="http://schemas.microsoft.com/office/drawing/2014/main" id="{D9075B37-4308-4C4E-B21D-CBE96C380B22}"/>
              </a:ext>
            </a:extLst>
          </p:cNvPr>
          <p:cNvSpPr txBox="1"/>
          <p:nvPr/>
        </p:nvSpPr>
        <p:spPr>
          <a:xfrm>
            <a:off x="15813686" y="3980822"/>
            <a:ext cx="7014582" cy="725062"/>
          </a:xfrm>
          <a:prstGeom prst="rect">
            <a:avLst/>
          </a:prstGeom>
          <a:solidFill>
            <a:srgbClr val="26649A"/>
          </a:solidFill>
          <a:ln cap="flat">
            <a:noFill/>
            <a:round/>
          </a:ln>
        </p:spPr>
        <p:txBody>
          <a:bodyPr wrap="square" lIns="131640" tIns="131640" rIns="131640" bIns="98730" rtlCol="0" anchor="t" anchorCtr="0">
            <a:spAutoFit/>
          </a:bodyPr>
          <a:lstStyle/>
          <a:p>
            <a:pPr marL="164556"/>
            <a:r>
              <a:rPr lang="de-DE" sz="3200" b="1" dirty="0">
                <a:solidFill>
                  <a:schemeClr val="bg1"/>
                </a:solidFill>
              </a:rPr>
              <a:t>Project Design</a:t>
            </a:r>
          </a:p>
        </p:txBody>
      </p:sp>
      <p:sp>
        <p:nvSpPr>
          <p:cNvPr id="80" name="Textfeld 31">
            <a:extLst>
              <a:ext uri="{FF2B5EF4-FFF2-40B4-BE49-F238E27FC236}">
                <a16:creationId xmlns:a16="http://schemas.microsoft.com/office/drawing/2014/main" id="{3BB7D2C0-1529-40F4-B73E-9F903BAA37FB}"/>
              </a:ext>
            </a:extLst>
          </p:cNvPr>
          <p:cNvSpPr txBox="1"/>
          <p:nvPr/>
        </p:nvSpPr>
        <p:spPr>
          <a:xfrm>
            <a:off x="921787" y="23170489"/>
            <a:ext cx="21862597" cy="725062"/>
          </a:xfrm>
          <a:prstGeom prst="rect">
            <a:avLst/>
          </a:prstGeom>
          <a:solidFill>
            <a:srgbClr val="26649A"/>
          </a:solidFill>
          <a:ln>
            <a:solidFill>
              <a:srgbClr val="26649A"/>
            </a:solidFill>
          </a:ln>
        </p:spPr>
        <p:txBody>
          <a:bodyPr wrap="square" lIns="131640" tIns="131640" rIns="131640" bIns="98730" rtlCol="0" anchor="t" anchorCtr="0">
            <a:spAutoFit/>
          </a:bodyPr>
          <a:lstStyle/>
          <a:p>
            <a:pPr marL="164556"/>
            <a:r>
              <a:rPr lang="de-DE" sz="3200" b="1" dirty="0">
                <a:solidFill>
                  <a:schemeClr val="bg1"/>
                </a:solidFill>
              </a:rPr>
              <a:t>Insights</a:t>
            </a:r>
          </a:p>
        </p:txBody>
      </p:sp>
      <p:pic>
        <p:nvPicPr>
          <p:cNvPr id="40" name="Picture 39">
            <a:extLst>
              <a:ext uri="{FF2B5EF4-FFF2-40B4-BE49-F238E27FC236}">
                <a16:creationId xmlns:a16="http://schemas.microsoft.com/office/drawing/2014/main" id="{13914A42-380B-4FDE-92E5-AFCC6C2B7DB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39522" y="11402124"/>
            <a:ext cx="10985019" cy="4965596"/>
          </a:xfrm>
          <a:prstGeom prst="rect">
            <a:avLst/>
          </a:prstGeom>
        </p:spPr>
      </p:pic>
      <p:pic>
        <p:nvPicPr>
          <p:cNvPr id="93" name="Picture 92" descr="Logo&#10;&#10;Description automatically generated">
            <a:extLst>
              <a:ext uri="{FF2B5EF4-FFF2-40B4-BE49-F238E27FC236}">
                <a16:creationId xmlns:a16="http://schemas.microsoft.com/office/drawing/2014/main" id="{E204DEDD-241B-485F-AD12-0CC3DFDDD41C}"/>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7273" r="94182">
                        <a14:foregroundMark x1="7636" y1="54000" x2="13091" y2="54000"/>
                        <a14:foregroundMark x1="58182" y1="48667" x2="58182" y2="48667"/>
                        <a14:foregroundMark x1="48727" y1="48000" x2="48727" y2="48000"/>
                        <a14:foregroundMark x1="44727" y1="46667" x2="44727" y2="46667"/>
                        <a14:foregroundMark x1="35636" y1="46667" x2="35636" y2="46667"/>
                        <a14:foregroundMark x1="25818" y1="46667" x2="25818" y2="46667"/>
                        <a14:foregroundMark x1="66545" y1="51333" x2="66545" y2="51333"/>
                        <a14:foregroundMark x1="74545" y1="51333" x2="74545" y2="51333"/>
                        <a14:foregroundMark x1="80727" y1="51333" x2="80727" y2="51333"/>
                        <a14:foregroundMark x1="89818" y1="51333" x2="89818" y2="51333"/>
                        <a14:foregroundMark x1="94182" y1="51333" x2="94182" y2="51333"/>
                        <a14:foregroundMark x1="66909" y1="58667" x2="66909" y2="58667"/>
                        <a14:foregroundMark x1="9818" y1="38667" x2="9818" y2="38667"/>
                        <a14:foregroundMark x1="12000" y1="38000" x2="12000" y2="38000"/>
                        <a14:foregroundMark x1="48364" y1="40000" x2="48364" y2="38667"/>
                        <a14:foregroundMark x1="94182" y1="50667" x2="94182" y2="50667"/>
                        <a14:foregroundMark x1="80364" y1="50667" x2="80364" y2="50667"/>
                        <a14:foregroundMark x1="80364" y1="50667" x2="80364" y2="50667"/>
                        <a14:foregroundMark x1="80364" y1="50667" x2="80364" y2="50667"/>
                        <a14:backgroundMark x1="58545" y1="50000" x2="58545" y2="50000"/>
                        <a14:backgroundMark x1="67273" y1="57333" x2="67273" y2="57333"/>
                        <a14:backgroundMark x1="66545" y1="58000" x2="66545" y2="58000"/>
                      </a14:backgroundRemoval>
                    </a14:imgEffect>
                  </a14:imgLayer>
                </a14:imgProps>
              </a:ext>
              <a:ext uri="{28A0092B-C50C-407E-A947-70E740481C1C}">
                <a14:useLocalDpi xmlns:a14="http://schemas.microsoft.com/office/drawing/2010/main" val="0"/>
              </a:ext>
            </a:extLst>
          </a:blip>
          <a:stretch>
            <a:fillRect/>
          </a:stretch>
        </p:blipFill>
        <p:spPr>
          <a:xfrm>
            <a:off x="18385599" y="1975342"/>
            <a:ext cx="3803024" cy="2074376"/>
          </a:xfrm>
          <a:prstGeom prst="rect">
            <a:avLst/>
          </a:prstGeom>
        </p:spPr>
      </p:pic>
      <p:sp>
        <p:nvSpPr>
          <p:cNvPr id="102" name="TextBox 101">
            <a:extLst>
              <a:ext uri="{FF2B5EF4-FFF2-40B4-BE49-F238E27FC236}">
                <a16:creationId xmlns:a16="http://schemas.microsoft.com/office/drawing/2014/main" id="{9C72713E-8D0D-4749-80EC-C489C1ABD0EC}"/>
              </a:ext>
            </a:extLst>
          </p:cNvPr>
          <p:cNvSpPr txBox="1"/>
          <p:nvPr/>
        </p:nvSpPr>
        <p:spPr>
          <a:xfrm>
            <a:off x="968077" y="16653180"/>
            <a:ext cx="22082892" cy="2050690"/>
          </a:xfrm>
          <a:prstGeom prst="rect">
            <a:avLst/>
          </a:prstGeom>
          <a:noFill/>
        </p:spPr>
        <p:txBody>
          <a:bodyPr wrap="square" rtlCol="0">
            <a:spAutoFit/>
          </a:bodyPr>
          <a:lstStyle/>
          <a:p>
            <a:pPr>
              <a:lnSpc>
                <a:spcPct val="107000"/>
              </a:lnSpc>
              <a:spcAft>
                <a:spcPts val="800"/>
              </a:spcAft>
            </a:pPr>
            <a:r>
              <a:rPr lang="en-CA" sz="2400" dirty="0">
                <a:effectLst/>
                <a:ea typeface="Calibri" panose="020F0502020204030204" pitchFamily="34" charset="0"/>
                <a:cs typeface="Mangal" panose="02040503050203030202" pitchFamily="18" charset="0"/>
              </a:rPr>
              <a:t>Although our research project collects primarily qualitative data, we were able to configure several widgets to allow map users to interact with the survey responses in multiple ways. </a:t>
            </a:r>
            <a:r>
              <a:rPr lang="en-CA" sz="2400" dirty="0">
                <a:ea typeface="Calibri" panose="020F0502020204030204" pitchFamily="34" charset="0"/>
                <a:cs typeface="Mangal" panose="02040503050203030202" pitchFamily="18" charset="0"/>
              </a:rPr>
              <a:t>The Filter widget filters the</a:t>
            </a:r>
            <a:r>
              <a:rPr lang="en-CA" sz="2400" dirty="0">
                <a:effectLst/>
                <a:ea typeface="Calibri" panose="020F0502020204030204" pitchFamily="34" charset="0"/>
                <a:cs typeface="Mangal" panose="02040503050203030202" pitchFamily="18" charset="0"/>
              </a:rPr>
              <a:t> data by 12 overlapping harms, while the Query widget enables users to filter, select, and download features which intersect with a user-defined shape on the map. Users can also view summaries of survey results via a link, which include word clouds, column charts, and photos submitted by respondents. The Time Slider widget interactively shows a chronology of survey submissions from April 2020 to the present. The Information Summary widget offers a way for the user to view the main narrative summarizing harms, with the ability to click on the text to generate a pop-up for that entry at the corresponding location on the map. </a:t>
            </a:r>
          </a:p>
        </p:txBody>
      </p:sp>
      <p:sp>
        <p:nvSpPr>
          <p:cNvPr id="103" name="TextBox 102">
            <a:extLst>
              <a:ext uri="{FF2B5EF4-FFF2-40B4-BE49-F238E27FC236}">
                <a16:creationId xmlns:a16="http://schemas.microsoft.com/office/drawing/2014/main" id="{A3DA54C2-3F39-472C-818C-8288858C5D27}"/>
              </a:ext>
            </a:extLst>
          </p:cNvPr>
          <p:cNvSpPr txBox="1"/>
          <p:nvPr/>
        </p:nvSpPr>
        <p:spPr>
          <a:xfrm>
            <a:off x="921787" y="11335565"/>
            <a:ext cx="3662773" cy="4816896"/>
          </a:xfrm>
          <a:prstGeom prst="rect">
            <a:avLst/>
          </a:prstGeom>
          <a:noFill/>
        </p:spPr>
        <p:txBody>
          <a:bodyPr wrap="square" rtlCol="0">
            <a:spAutoFit/>
          </a:bodyPr>
          <a:lstStyle/>
          <a:p>
            <a:pPr marL="0" marR="0">
              <a:lnSpc>
                <a:spcPct val="107000"/>
              </a:lnSpc>
              <a:spcBef>
                <a:spcPts val="0"/>
              </a:spcBef>
              <a:spcAft>
                <a:spcPts val="800"/>
              </a:spcAft>
            </a:pPr>
            <a:r>
              <a:rPr lang="en-CA" sz="2400" dirty="0">
                <a:effectLst/>
                <a:ea typeface="Calibri" panose="020F0502020204030204" pitchFamily="34" charset="0"/>
                <a:cs typeface="Mangal" panose="02040503050203030202" pitchFamily="18" charset="0"/>
              </a:rPr>
              <a:t>Using the Arcade language to create our own expressions, we configured customized pop-ups for the survey responses in a web map in ArcGIS Online. Some of the pop-ups contain user-uploaded images or links to websites. We used this web map to create a web application using the ArcGIS Web </a:t>
            </a:r>
            <a:r>
              <a:rPr lang="en-CA" sz="2400" dirty="0" err="1">
                <a:effectLst/>
                <a:ea typeface="Calibri" panose="020F0502020204030204" pitchFamily="34" charset="0"/>
                <a:cs typeface="Mangal" panose="02040503050203030202" pitchFamily="18" charset="0"/>
              </a:rPr>
              <a:t>AppBuilder</a:t>
            </a:r>
            <a:r>
              <a:rPr lang="en-CA" sz="2400" dirty="0">
                <a:effectLst/>
                <a:ea typeface="Calibri" panose="020F0502020204030204" pitchFamily="34" charset="0"/>
                <a:cs typeface="Mangal" panose="02040503050203030202" pitchFamily="18" charset="0"/>
              </a:rPr>
              <a:t>.</a:t>
            </a:r>
          </a:p>
        </p:txBody>
      </p:sp>
      <p:grpSp>
        <p:nvGrpSpPr>
          <p:cNvPr id="8" name="Group 7">
            <a:extLst>
              <a:ext uri="{FF2B5EF4-FFF2-40B4-BE49-F238E27FC236}">
                <a16:creationId xmlns:a16="http://schemas.microsoft.com/office/drawing/2014/main" id="{97D4A6B7-D18E-42B9-AEC1-8A59D26C3A5F}"/>
              </a:ext>
            </a:extLst>
          </p:cNvPr>
          <p:cNvGrpSpPr/>
          <p:nvPr/>
        </p:nvGrpSpPr>
        <p:grpSpPr>
          <a:xfrm>
            <a:off x="16097186" y="9282719"/>
            <a:ext cx="6700848" cy="3559046"/>
            <a:chOff x="16097186" y="9313199"/>
            <a:chExt cx="6700848" cy="3559046"/>
          </a:xfrm>
        </p:grpSpPr>
        <p:pic>
          <p:nvPicPr>
            <p:cNvPr id="90" name="Picture 89">
              <a:extLst>
                <a:ext uri="{FF2B5EF4-FFF2-40B4-BE49-F238E27FC236}">
                  <a16:creationId xmlns:a16="http://schemas.microsoft.com/office/drawing/2014/main" id="{801AB587-0FC3-4004-9E40-7A4753A75DA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097186" y="9578097"/>
              <a:ext cx="2936730" cy="3175195"/>
            </a:xfrm>
            <a:prstGeom prst="rect">
              <a:avLst/>
            </a:prstGeom>
            <a:ln w="28575">
              <a:solidFill>
                <a:srgbClr val="98CF3E"/>
              </a:solidFill>
            </a:ln>
          </p:spPr>
        </p:pic>
        <p:pic>
          <p:nvPicPr>
            <p:cNvPr id="84" name="Picture 83" descr="Logo, icon&#10;&#10;Description automatically generated">
              <a:extLst>
                <a:ext uri="{FF2B5EF4-FFF2-40B4-BE49-F238E27FC236}">
                  <a16:creationId xmlns:a16="http://schemas.microsoft.com/office/drawing/2014/main" id="{DF46A17D-23A6-45AC-B929-E96CAE7EE8A2}"/>
                </a:ext>
              </a:extLst>
            </p:cNvPr>
            <p:cNvPicPr>
              <a:picLocks noChangeAspect="1"/>
            </p:cNvPicPr>
            <p:nvPr/>
          </p:nvPicPr>
          <p:blipFill>
            <a:blip r:embed="rId20">
              <a:alphaModFix amt="20000"/>
              <a:extLst>
                <a:ext uri="{28A0092B-C50C-407E-A947-70E740481C1C}">
                  <a14:useLocalDpi xmlns:a14="http://schemas.microsoft.com/office/drawing/2010/main" val="0"/>
                </a:ext>
              </a:extLst>
            </a:blip>
            <a:stretch>
              <a:fillRect/>
            </a:stretch>
          </p:blipFill>
          <p:spPr>
            <a:xfrm>
              <a:off x="16148724" y="9604056"/>
              <a:ext cx="2936730" cy="3163312"/>
            </a:xfrm>
            <a:prstGeom prst="rect">
              <a:avLst/>
            </a:prstGeom>
            <a:ln w="28575">
              <a:noFill/>
            </a:ln>
          </p:spPr>
        </p:pic>
        <p:sp>
          <p:nvSpPr>
            <p:cNvPr id="91" name="Arrow: Right 90">
              <a:extLst>
                <a:ext uri="{FF2B5EF4-FFF2-40B4-BE49-F238E27FC236}">
                  <a16:creationId xmlns:a16="http://schemas.microsoft.com/office/drawing/2014/main" id="{7EAFBC46-B755-49B0-A1CB-F649D73CA568}"/>
                </a:ext>
              </a:extLst>
            </p:cNvPr>
            <p:cNvSpPr/>
            <p:nvPr/>
          </p:nvSpPr>
          <p:spPr>
            <a:xfrm>
              <a:off x="19180405" y="10990012"/>
              <a:ext cx="865145" cy="513946"/>
            </a:xfrm>
            <a:prstGeom prst="rightArrow">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105" name="Graphic 104" descr="Social network with solid fill">
              <a:extLst>
                <a:ext uri="{FF2B5EF4-FFF2-40B4-BE49-F238E27FC236}">
                  <a16:creationId xmlns:a16="http://schemas.microsoft.com/office/drawing/2014/main" id="{423B3EAF-0C92-41FA-B4A9-EE4BE3A5AFB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9622840" y="9313199"/>
              <a:ext cx="3175194" cy="3175194"/>
            </a:xfrm>
            <a:prstGeom prst="rect">
              <a:avLst/>
            </a:prstGeom>
          </p:spPr>
        </p:pic>
        <p:sp>
          <p:nvSpPr>
            <p:cNvPr id="107" name="Arrow: Right 106">
              <a:extLst>
                <a:ext uri="{FF2B5EF4-FFF2-40B4-BE49-F238E27FC236}">
                  <a16:creationId xmlns:a16="http://schemas.microsoft.com/office/drawing/2014/main" id="{6EDD61F1-4597-4D4F-A058-55F0B687E8CB}"/>
                </a:ext>
              </a:extLst>
            </p:cNvPr>
            <p:cNvSpPr/>
            <p:nvPr/>
          </p:nvSpPr>
          <p:spPr>
            <a:xfrm rot="5400000">
              <a:off x="20761214" y="12182700"/>
              <a:ext cx="865145" cy="513946"/>
            </a:xfrm>
            <a:prstGeom prst="rightArrow">
              <a:avLst/>
            </a:prstGeom>
            <a:gradFill flip="none" rotWithShape="1">
              <a:gsLst>
                <a:gs pos="0">
                  <a:srgbClr val="E46C0A">
                    <a:tint val="66000"/>
                    <a:satMod val="160000"/>
                  </a:srgbClr>
                </a:gs>
                <a:gs pos="50000">
                  <a:srgbClr val="E46C0A">
                    <a:tint val="44500"/>
                    <a:satMod val="160000"/>
                  </a:srgbClr>
                </a:gs>
                <a:gs pos="100000">
                  <a:srgbClr val="E46C0A">
                    <a:tint val="23500"/>
                    <a:satMod val="160000"/>
                  </a:srgbClr>
                </a:gs>
              </a:gsLst>
              <a:lin ang="8100000" scaled="1"/>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grpSp>
      <p:sp>
        <p:nvSpPr>
          <p:cNvPr id="114" name="Rectangle 113">
            <a:extLst>
              <a:ext uri="{FF2B5EF4-FFF2-40B4-BE49-F238E27FC236}">
                <a16:creationId xmlns:a16="http://schemas.microsoft.com/office/drawing/2014/main" id="{59D70FD2-A9E1-4158-BCF8-61F21653632A}"/>
              </a:ext>
            </a:extLst>
          </p:cNvPr>
          <p:cNvSpPr/>
          <p:nvPr/>
        </p:nvSpPr>
        <p:spPr>
          <a:xfrm>
            <a:off x="15813685" y="3994976"/>
            <a:ext cx="7014582" cy="12372744"/>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EA0347A-159E-47B7-879A-C3637F0CA88B}"/>
              </a:ext>
            </a:extLst>
          </p:cNvPr>
          <p:cNvGrpSpPr/>
          <p:nvPr/>
        </p:nvGrpSpPr>
        <p:grpSpPr>
          <a:xfrm>
            <a:off x="1266043" y="27375656"/>
            <a:ext cx="9960293" cy="4246281"/>
            <a:chOff x="13058751" y="24010819"/>
            <a:chExt cx="9929736" cy="3642271"/>
          </a:xfrm>
        </p:grpSpPr>
        <p:grpSp>
          <p:nvGrpSpPr>
            <p:cNvPr id="6" name="Group 5">
              <a:extLst>
                <a:ext uri="{FF2B5EF4-FFF2-40B4-BE49-F238E27FC236}">
                  <a16:creationId xmlns:a16="http://schemas.microsoft.com/office/drawing/2014/main" id="{08486B9D-5EEB-4620-8CCA-3FD9EB74C0E9}"/>
                </a:ext>
              </a:extLst>
            </p:cNvPr>
            <p:cNvGrpSpPr/>
            <p:nvPr/>
          </p:nvGrpSpPr>
          <p:grpSpPr>
            <a:xfrm>
              <a:off x="13058751" y="24010819"/>
              <a:ext cx="8053721" cy="3552368"/>
              <a:chOff x="12933351" y="23973366"/>
              <a:chExt cx="8053721" cy="3552368"/>
            </a:xfrm>
          </p:grpSpPr>
          <p:sp>
            <p:nvSpPr>
              <p:cNvPr id="129" name="Speech Bubble: Oval 128">
                <a:extLst>
                  <a:ext uri="{FF2B5EF4-FFF2-40B4-BE49-F238E27FC236}">
                    <a16:creationId xmlns:a16="http://schemas.microsoft.com/office/drawing/2014/main" id="{AE0EF2B0-7597-403C-B472-811981E33D2E}"/>
                  </a:ext>
                </a:extLst>
              </p:cNvPr>
              <p:cNvSpPr/>
              <p:nvPr/>
            </p:nvSpPr>
            <p:spPr>
              <a:xfrm>
                <a:off x="12933351" y="25460189"/>
                <a:ext cx="4925025" cy="2065545"/>
              </a:xfrm>
              <a:prstGeom prst="wedgeEllipseCallout">
                <a:avLst>
                  <a:gd name="adj1" fmla="val 23799"/>
                  <a:gd name="adj2" fmla="val -69284"/>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21" name="TextBox 120">
                <a:extLst>
                  <a:ext uri="{FF2B5EF4-FFF2-40B4-BE49-F238E27FC236}">
                    <a16:creationId xmlns:a16="http://schemas.microsoft.com/office/drawing/2014/main" id="{20D213F9-D537-42C5-AA28-1620F6551996}"/>
                  </a:ext>
                </a:extLst>
              </p:cNvPr>
              <p:cNvSpPr txBox="1"/>
              <p:nvPr/>
            </p:nvSpPr>
            <p:spPr>
              <a:xfrm>
                <a:off x="12959302" y="25870216"/>
                <a:ext cx="4798562" cy="1655518"/>
              </a:xfrm>
              <a:prstGeom prst="rect">
                <a:avLst/>
              </a:prstGeom>
              <a:noFill/>
            </p:spPr>
            <p:txBody>
              <a:bodyPr wrap="square" rtlCol="0">
                <a:spAutoFit/>
              </a:bodyPr>
              <a:lstStyle/>
              <a:p>
                <a:pPr marL="0" marR="0" algn="ctr">
                  <a:lnSpc>
                    <a:spcPct val="107000"/>
                  </a:lnSpc>
                  <a:spcBef>
                    <a:spcPts val="0"/>
                  </a:spcBef>
                  <a:spcAft>
                    <a:spcPts val="800"/>
                  </a:spcAft>
                </a:pPr>
                <a:r>
                  <a:rPr lang="en-US" sz="2400" i="1" dirty="0">
                    <a:effectLst/>
                    <a:ea typeface="Calibri" panose="020F0502020204030204" pitchFamily="34" charset="0"/>
                    <a:cs typeface="Mangal" panose="02040503050203030202" pitchFamily="18" charset="0"/>
                  </a:rPr>
                  <a:t>“Local fishing cooperatives have been mobilized to provide aid to vulnerable sections of the fishing population.”</a:t>
                </a:r>
              </a:p>
            </p:txBody>
          </p:sp>
          <p:sp>
            <p:nvSpPr>
              <p:cNvPr id="50" name="TextBox 49">
                <a:extLst>
                  <a:ext uri="{FF2B5EF4-FFF2-40B4-BE49-F238E27FC236}">
                    <a16:creationId xmlns:a16="http://schemas.microsoft.com/office/drawing/2014/main" id="{3794E49E-A2DC-4C25-91E8-E9892FEF0243}"/>
                  </a:ext>
                </a:extLst>
              </p:cNvPr>
              <p:cNvSpPr txBox="1"/>
              <p:nvPr/>
            </p:nvSpPr>
            <p:spPr>
              <a:xfrm>
                <a:off x="14528655" y="23973366"/>
                <a:ext cx="6458417" cy="797327"/>
              </a:xfrm>
              <a:prstGeom prst="rect">
                <a:avLst/>
              </a:prstGeom>
              <a:noFill/>
            </p:spPr>
            <p:txBody>
              <a:bodyPr wrap="square" rtlCol="0">
                <a:spAutoFit/>
              </a:bodyPr>
              <a:lstStyle/>
              <a:p>
                <a:pPr marL="0" marR="0" algn="ctr">
                  <a:lnSpc>
                    <a:spcPct val="107000"/>
                  </a:lnSpc>
                  <a:spcBef>
                    <a:spcPts val="0"/>
                  </a:spcBef>
                  <a:spcAft>
                    <a:spcPts val="800"/>
                  </a:spcAft>
                </a:pPr>
                <a:r>
                  <a:rPr lang="en-CA" sz="2600" b="1" dirty="0">
                    <a:latin typeface="+mj-lt"/>
                    <a:ea typeface="Calibri" panose="020F0502020204030204" pitchFamily="34" charset="0"/>
                    <a:cs typeface="Mangal" panose="02040503050203030202" pitchFamily="18" charset="0"/>
                  </a:rPr>
                  <a:t>Are there p</a:t>
                </a:r>
                <a:r>
                  <a:rPr lang="en-CA" sz="2600" b="1" dirty="0">
                    <a:effectLst/>
                    <a:latin typeface="+mj-lt"/>
                    <a:ea typeface="Calibri" panose="020F0502020204030204" pitchFamily="34" charset="0"/>
                    <a:cs typeface="Mangal" panose="02040503050203030202" pitchFamily="18" charset="0"/>
                  </a:rPr>
                  <a:t>ositive solidarities that have formed durin</a:t>
                </a:r>
                <a:r>
                  <a:rPr lang="en-CA" sz="2600" b="1" dirty="0">
                    <a:latin typeface="+mj-lt"/>
                    <a:ea typeface="Calibri" panose="020F0502020204030204" pitchFamily="34" charset="0"/>
                    <a:cs typeface="Mangal" panose="02040503050203030202" pitchFamily="18" charset="0"/>
                  </a:rPr>
                  <a:t>g the pandemic</a:t>
                </a:r>
                <a:r>
                  <a:rPr lang="en-CA" sz="2600" b="1" dirty="0">
                    <a:effectLst/>
                    <a:latin typeface="+mj-lt"/>
                    <a:ea typeface="Calibri" panose="020F0502020204030204" pitchFamily="34" charset="0"/>
                    <a:cs typeface="Mangal" panose="02040503050203030202" pitchFamily="18" charset="0"/>
                  </a:rPr>
                  <a:t>?</a:t>
                </a:r>
              </a:p>
            </p:txBody>
          </p:sp>
        </p:grpSp>
        <p:grpSp>
          <p:nvGrpSpPr>
            <p:cNvPr id="4" name="Group 3">
              <a:extLst>
                <a:ext uri="{FF2B5EF4-FFF2-40B4-BE49-F238E27FC236}">
                  <a16:creationId xmlns:a16="http://schemas.microsoft.com/office/drawing/2014/main" id="{709E7BC2-A2A2-493E-8942-5221D2FEDAED}"/>
                </a:ext>
              </a:extLst>
            </p:cNvPr>
            <p:cNvGrpSpPr/>
            <p:nvPr/>
          </p:nvGrpSpPr>
          <p:grpSpPr>
            <a:xfrm>
              <a:off x="17709999" y="25341657"/>
              <a:ext cx="5278488" cy="2311433"/>
              <a:chOff x="16094963" y="28030540"/>
              <a:chExt cx="5185117" cy="2620709"/>
            </a:xfrm>
          </p:grpSpPr>
          <p:sp>
            <p:nvSpPr>
              <p:cNvPr id="46" name="Speech Bubble: Oval 45">
                <a:extLst>
                  <a:ext uri="{FF2B5EF4-FFF2-40B4-BE49-F238E27FC236}">
                    <a16:creationId xmlns:a16="http://schemas.microsoft.com/office/drawing/2014/main" id="{FE3468E7-FB51-4A07-89AB-18B2AD3EF5F7}"/>
                  </a:ext>
                </a:extLst>
              </p:cNvPr>
              <p:cNvSpPr/>
              <p:nvPr/>
            </p:nvSpPr>
            <p:spPr>
              <a:xfrm>
                <a:off x="16094963" y="28030540"/>
                <a:ext cx="5185117" cy="2620709"/>
              </a:xfrm>
              <a:prstGeom prst="wedgeEllipseCallout">
                <a:avLst>
                  <a:gd name="adj1" fmla="val -31074"/>
                  <a:gd name="adj2" fmla="val -60826"/>
                </a:avLst>
              </a:prstGeom>
              <a:effectLst>
                <a:outerShdw blurRad="50800" dist="381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5" name="TextBox 44">
                <a:extLst>
                  <a:ext uri="{FF2B5EF4-FFF2-40B4-BE49-F238E27FC236}">
                    <a16:creationId xmlns:a16="http://schemas.microsoft.com/office/drawing/2014/main" id="{3A3E2A01-BC4F-4E34-865C-9B2FB46804A2}"/>
                  </a:ext>
                </a:extLst>
              </p:cNvPr>
              <p:cNvSpPr txBox="1"/>
              <p:nvPr/>
            </p:nvSpPr>
            <p:spPr>
              <a:xfrm>
                <a:off x="16661169" y="28573340"/>
                <a:ext cx="4420372" cy="1610033"/>
              </a:xfrm>
              <a:prstGeom prst="rect">
                <a:avLst/>
              </a:prstGeom>
              <a:noFill/>
            </p:spPr>
            <p:txBody>
              <a:bodyPr wrap="square" rtlCol="0">
                <a:spAutoFit/>
              </a:bodyPr>
              <a:lstStyle/>
              <a:p>
                <a:pPr marL="0" marR="0">
                  <a:lnSpc>
                    <a:spcPct val="107000"/>
                  </a:lnSpc>
                  <a:spcBef>
                    <a:spcPts val="0"/>
                  </a:spcBef>
                  <a:spcAft>
                    <a:spcPts val="800"/>
                  </a:spcAft>
                </a:pPr>
                <a:r>
                  <a:rPr lang="en-US" sz="2400" i="1" dirty="0">
                    <a:effectLst/>
                    <a:ea typeface="Calibri" panose="020F0502020204030204" pitchFamily="34" charset="0"/>
                    <a:cs typeface="Mangal" panose="02040503050203030202" pitchFamily="18" charset="0"/>
                  </a:rPr>
                  <a:t>“Some NGOs and individuals have taken it upon themselves to provide food parcels to people that are desperately in need of food.”</a:t>
                </a:r>
                <a:endParaRPr lang="en-CA" sz="2800" i="1" dirty="0">
                  <a:effectLst/>
                  <a:ea typeface="Calibri" panose="020F0502020204030204" pitchFamily="34" charset="0"/>
                  <a:cs typeface="Mangal" panose="02040503050203030202" pitchFamily="18" charset="0"/>
                </a:endParaRPr>
              </a:p>
            </p:txBody>
          </p:sp>
        </p:grpSp>
      </p:grpSp>
      <p:sp>
        <p:nvSpPr>
          <p:cNvPr id="57" name="Textfeld 29">
            <a:extLst>
              <a:ext uri="{FF2B5EF4-FFF2-40B4-BE49-F238E27FC236}">
                <a16:creationId xmlns:a16="http://schemas.microsoft.com/office/drawing/2014/main" id="{E84ACFDC-5043-4B9A-BB96-46A046C214F5}"/>
              </a:ext>
            </a:extLst>
          </p:cNvPr>
          <p:cNvSpPr txBox="1"/>
          <p:nvPr/>
        </p:nvSpPr>
        <p:spPr>
          <a:xfrm>
            <a:off x="11658601" y="24012698"/>
            <a:ext cx="11125784" cy="1961961"/>
          </a:xfrm>
          <a:prstGeom prst="rect">
            <a:avLst/>
          </a:prstGeom>
          <a:noFill/>
          <a:ln>
            <a:noFill/>
          </a:ln>
        </p:spPr>
        <p:txBody>
          <a:bodyPr wrap="square" lIns="164550" tIns="197460" rIns="329099" bIns="197460" numCol="1" spcCol="144000" rtlCol="0">
            <a:spAutoFit/>
          </a:bodyPr>
          <a:lstStyle/>
          <a:p>
            <a:pPr>
              <a:lnSpc>
                <a:spcPct val="107000"/>
              </a:lnSpc>
              <a:spcAft>
                <a:spcPts val="800"/>
              </a:spcAft>
            </a:pPr>
            <a:r>
              <a:rPr lang="en-US" sz="2400" dirty="0"/>
              <a:t>To date, our Web App shows that the greatest markers of intersecting harms due to the pandemic are stigmatization and loss of subsistence. The Filter widget shows that armed conflict is reported as an overlapping harm in five different locations spanning four continents, while gender violence is pervasive across all continents.</a:t>
            </a:r>
          </a:p>
        </p:txBody>
      </p:sp>
      <p:sp>
        <p:nvSpPr>
          <p:cNvPr id="52" name="Textfeld 29">
            <a:extLst>
              <a:ext uri="{FF2B5EF4-FFF2-40B4-BE49-F238E27FC236}">
                <a16:creationId xmlns:a16="http://schemas.microsoft.com/office/drawing/2014/main" id="{70F7D2C5-140F-472B-9EAC-9C79B1396A14}"/>
              </a:ext>
            </a:extLst>
          </p:cNvPr>
          <p:cNvSpPr txBox="1"/>
          <p:nvPr/>
        </p:nvSpPr>
        <p:spPr>
          <a:xfrm>
            <a:off x="12646436" y="30255154"/>
            <a:ext cx="10238148" cy="1629883"/>
          </a:xfrm>
          <a:prstGeom prst="rect">
            <a:avLst/>
          </a:prstGeom>
          <a:noFill/>
          <a:ln>
            <a:noFill/>
          </a:ln>
        </p:spPr>
        <p:txBody>
          <a:bodyPr wrap="square" lIns="164550" tIns="197460" rIns="329099" bIns="197460" numCol="1" spcCol="144000" rtlCol="0">
            <a:spAutoFit/>
          </a:bodyPr>
          <a:lstStyle/>
          <a:p>
            <a:pPr algn="just"/>
            <a:r>
              <a:rPr lang="en-US" sz="2000" b="1" dirty="0">
                <a:ea typeface="Verdana" panose="020B0604030504040204" pitchFamily="34" charset="0"/>
              </a:rPr>
              <a:t>Collaborators</a:t>
            </a:r>
          </a:p>
          <a:p>
            <a:pPr marL="285750" indent="-285750" algn="just">
              <a:buFont typeface="Arial" panose="020B0604020202020204" pitchFamily="34" charset="0"/>
              <a:buChar char="•"/>
            </a:pPr>
            <a:r>
              <a:rPr lang="en-US" sz="2000" dirty="0">
                <a:ea typeface="Verdana" panose="020B0604030504040204" pitchFamily="34" charset="0"/>
              </a:rPr>
              <a:t>Dr. Sally </a:t>
            </a:r>
            <a:r>
              <a:rPr lang="en-US" sz="2000" dirty="0" err="1">
                <a:ea typeface="Verdana" panose="020B0604030504040204" pitchFamily="34" charset="0"/>
              </a:rPr>
              <a:t>Babidge</a:t>
            </a:r>
            <a:r>
              <a:rPr lang="en-US" sz="2000" dirty="0">
                <a:ea typeface="Verdana" panose="020B0604030504040204" pitchFamily="34" charset="0"/>
              </a:rPr>
              <a:t>, Anthropology, University of Queensland, Queensland, Australia</a:t>
            </a:r>
          </a:p>
          <a:p>
            <a:pPr marL="285750" indent="-285750" algn="just">
              <a:buFont typeface="Arial" panose="020B0604020202020204" pitchFamily="34" charset="0"/>
              <a:buChar char="•"/>
            </a:pPr>
            <a:r>
              <a:rPr lang="en-US" sz="2000" dirty="0">
                <a:ea typeface="Verdana" panose="020B0604030504040204" pitchFamily="34" charset="0"/>
              </a:rPr>
              <a:t>Dr. Anita Lacey, Political Science, University of Melbourne, Victoria, Australia</a:t>
            </a:r>
          </a:p>
          <a:p>
            <a:pPr marL="285750" indent="-285750" algn="just">
              <a:buFont typeface="Arial" panose="020B0604020202020204" pitchFamily="34" charset="0"/>
              <a:buChar char="•"/>
            </a:pPr>
            <a:r>
              <a:rPr lang="en-US" sz="2000" dirty="0">
                <a:ea typeface="Verdana" panose="020B0604030504040204" pitchFamily="34" charset="0"/>
              </a:rPr>
              <a:t>The At-Risk Youth Study Youth Advisory Council, British Columbia Centre on Substance Use</a:t>
            </a:r>
          </a:p>
        </p:txBody>
      </p:sp>
      <p:sp>
        <p:nvSpPr>
          <p:cNvPr id="3" name="Rectangle 2">
            <a:extLst>
              <a:ext uri="{FF2B5EF4-FFF2-40B4-BE49-F238E27FC236}">
                <a16:creationId xmlns:a16="http://schemas.microsoft.com/office/drawing/2014/main" id="{8949F083-D3BD-4A85-BCF9-C267FB365186}"/>
              </a:ext>
            </a:extLst>
          </p:cNvPr>
          <p:cNvSpPr/>
          <p:nvPr/>
        </p:nvSpPr>
        <p:spPr>
          <a:xfrm>
            <a:off x="12579919" y="30304098"/>
            <a:ext cx="10055183" cy="1629883"/>
          </a:xfrm>
          <a:prstGeom prst="rect">
            <a:avLst/>
          </a:prstGeom>
          <a:solidFill>
            <a:schemeClr val="bg1">
              <a:lumMod val="95000"/>
              <a:alpha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53447061"/>
      </p:ext>
    </p:extLst>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1570</TotalTime>
  <Words>839</Words>
  <Application>Microsoft Office PowerPoint</Application>
  <PresentationFormat>Custom</PresentationFormat>
  <Paragraphs>32</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Verdana</vt:lpstr>
      <vt:lpstr>Office-Design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Tilla Theiss</dc:creator>
  <cp:lastModifiedBy>Corrie Maya Daurio</cp:lastModifiedBy>
  <cp:revision>243</cp:revision>
  <dcterms:created xsi:type="dcterms:W3CDTF">2013-11-20T10:57:14Z</dcterms:created>
  <dcterms:modified xsi:type="dcterms:W3CDTF">2021-05-10T18:08:26Z</dcterms:modified>
</cp:coreProperties>
</file>