
<file path=[Content_Types].xml><?xml version="1.0" encoding="utf-8"?>
<Types xmlns="http://schemas.openxmlformats.org/package/2006/content-types">
  <Default Extension="jpeg" ContentType="image/jpeg"/>
  <Default Extension="jp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68" r:id="rId4"/>
    <p:sldId id="265" r:id="rId5"/>
    <p:sldId id="269" r:id="rId6"/>
    <p:sldId id="262" r:id="rId7"/>
    <p:sldId id="266" r:id="rId8"/>
    <p:sldId id="267" r:id="rId9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671" autoAdjust="0"/>
    <p:restoredTop sz="86418"/>
  </p:normalViewPr>
  <p:slideViewPr>
    <p:cSldViewPr snapToGrid="0">
      <p:cViewPr varScale="1">
        <p:scale>
          <a:sx n="88" d="100"/>
          <a:sy n="88" d="100"/>
        </p:scale>
        <p:origin x="144" y="4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32" d="100"/>
          <a:sy n="132" d="100"/>
        </p:scale>
        <p:origin x="2600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1C53F15-924F-534D-B58E-8C2BE7C93D7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F07E3E-DB72-3141-A292-56FB35455C9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FDD530-4632-F844-A1C8-3462C49286E3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20EDF0-D1DB-AF41-BC88-8FB920B5D77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A1C4F1-76F3-C348-8DA3-AC52BDB4CCD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34BA6E-27E1-0A46-B6CB-8DD0F97AF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8810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BD61BF-E804-8246-9CCC-4683F9AC59BF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24DDB1-1448-F549-A18D-1D7E68B83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805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756FB-E05E-443F-88A1-CFC906389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4727" y="1597961"/>
            <a:ext cx="9144000" cy="316230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5DA97A-281B-4A77-9D2C-C5E6A860E6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4727" y="4902488"/>
            <a:ext cx="9144000" cy="985075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FD7BAE-E194-4223-BB4E-5E487863F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11/13/2021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21F6C9-7279-4DF8-9462-3EFEFA03F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457072-0A38-49AD-8D0D-0E42DD488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522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89E81-5CFF-4A28-B9C8-5D54E51DF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8A4CC8-DCB0-4E94-98A7-236E3D1866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D1F802-21C2-44B2-A419-55469D826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BDB709-08FF-4C4A-8670-4CCA9146F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395375-1CC8-4950-8439-877451C42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508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E8BDF0-A155-454D-B3E2-AD15D0905A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73242" y="827313"/>
            <a:ext cx="2280557" cy="5061857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244E0D-96EC-4B35-BA5C-5DAFCC7281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27313"/>
            <a:ext cx="8115300" cy="5061857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3ADC4E-9FB1-439F-B0FB-47F47B342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EE406-061A-4440-BA75-3B684FC84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6D93CF-F5F3-4897-A51E-47D577FDD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393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98199-C6CF-4DFF-A750-435F06CC7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F2D5EB-F993-411F-9DBA-971321FC00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5D216-27F9-4078-8349-ABC9F614A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4F8A8-FBA7-4F25-ADEA-AF346495D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4609F8-5897-4724-8FA6-3EFDE8F2D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323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C0F0C-7BA8-490D-B4C9-CCE145DCD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726" y="1709738"/>
            <a:ext cx="9143999" cy="3050523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290E61-B837-4BE4-9BC7-6AF706BCCA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4726" y="4902488"/>
            <a:ext cx="9143999" cy="9850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52E15F-E46D-44C6-9FB9-07B0BC545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BF6955-3667-4857-B35A-9E12F7988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14B309-D15E-4FA1-9B8D-8C1F3B56C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019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219AB-91F9-4F80-9B5D-2E6FE925F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19F334-D0CF-4DFD-BAA9-3ECD639B1F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7362" y="2227809"/>
            <a:ext cx="4942438" cy="394915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5E0B5D-4613-4DA7-BA20-58B19BE8A4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27809"/>
            <a:ext cx="4855265" cy="39491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F311AB-0603-424D-BC42-0CEAB3562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3AA2AC-0C5F-4835-BE47-D780C2989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6C54C0-DFDA-4778-9EE8-5E5C30E05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903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F3603-5B09-4916-8324-A6BDAB4E0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726" y="365125"/>
            <a:ext cx="9942739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74073C-C15B-4218-9B84-6758955176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4725" y="1681163"/>
            <a:ext cx="491285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116D27-36F6-440B-A9BE-8B9499047C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84726" y="2505075"/>
            <a:ext cx="4912849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12010D-7AC4-4A70-A211-6A29274119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85526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AE85B5-3350-49A4-86A1-E5DAED4916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85526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73E874-D08B-4D81-B82D-5DF242E4A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174067-0FFA-41C3-A3A6-E8907CC32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947985-FBC0-4118-8877-2E327F637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518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E0282-3DE7-4AB9-83AC-AFEDD22AF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A7436C-706A-443F-86CD-4444C8281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B53292-7EA5-45D0-957F-636A44FC0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76F59D-34BB-462C-B506-040B9E982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10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E55245-AB52-41B4-9B28-55E6527DA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73B8AE-58B0-4FDF-8430-9D8D3DD53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9E4D91-8619-43C1-841B-B5F47DE01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79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DA660-DF93-4947-B93F-BF118D3B5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727" y="457200"/>
            <a:ext cx="368729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0292E-B3E1-4FD6-A7FA-C165BAC21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5844277" cy="4873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FB0ECC-817B-4A71-AFB5-FC60A2BC3A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84727" y="2253343"/>
            <a:ext cx="3687298" cy="361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788E0B-6135-4F59-A35A-2CA1A8BA4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0DEF36-4037-4E6D-988F-CC8E3F11C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5C0D2D-D878-4723-A002-5A601EFB4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606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C59D5-B8A1-4C9C-A61F-E082A4433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727" y="720433"/>
            <a:ext cx="3687298" cy="15873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CB4F5F-E6E7-45C3-B35C-80F81FB1A5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58277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633AB7-4F8E-4A9F-AC15-89E6A6E003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84727" y="2449286"/>
            <a:ext cx="3687298" cy="341970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74B526-866D-4E11-A7F9-081BD4EDF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758BF8-E962-4367-8495-62438FDD4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C20AE1-C97D-4E6C-9DB2-B2904C2CF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72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AE192E3E-68A9-4F36-936C-1C8D0B9EF132}"/>
              </a:ext>
            </a:extLst>
          </p:cNvPr>
          <p:cNvSpPr/>
          <p:nvPr/>
        </p:nvSpPr>
        <p:spPr>
          <a:xfrm>
            <a:off x="8803792" y="3455896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214EB0-7E6D-4536-9350-5CB688B56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362" y="720434"/>
            <a:ext cx="9950103" cy="15073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F5455E-4725-4924-BF7D-2E1FC9E39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7362" y="2427316"/>
            <a:ext cx="9950103" cy="35135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CAD9D9-1A1D-4438-9F3D-E5E58FD72F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43751" y="6356350"/>
            <a:ext cx="22966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8C28A28C-4C6A-46EA-90C0-4EE0B89CC5C7}" type="datetimeFigureOut">
              <a:rPr lang="en-US" smtClean="0"/>
              <a:pPr/>
              <a:t>11/13/2021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0A827-D7BF-4CA4-8C29-5AE54ADA47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610380" y="1926575"/>
            <a:ext cx="38303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717188-1DE1-4DA5-8161-21179E4AD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0355" y="6356350"/>
            <a:ext cx="410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5DEF7F31-0B8A-474A-B86C-91F3817543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044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44" r:id="rId6"/>
    <p:sldLayoutId id="2147483740" r:id="rId7"/>
    <p:sldLayoutId id="2147483741" r:id="rId8"/>
    <p:sldLayoutId id="2147483742" r:id="rId9"/>
    <p:sldLayoutId id="2147483743" r:id="rId10"/>
    <p:sldLayoutId id="2147483745" r:id="rId11"/>
  </p:sldLayoutIdLst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b="1" kern="120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82296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729A30-F429-4967-81E8-45F6757C88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9FC137C-7F97-41FA-86A1-2E01C3837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967903" cy="68579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9FBFB9D3-7D34-4948-B4D0-73E7B6E52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 flipV="1">
            <a:off x="54949" y="-54949"/>
            <a:ext cx="6858005" cy="6967903"/>
          </a:xfrm>
          <a:custGeom>
            <a:avLst/>
            <a:gdLst>
              <a:gd name="connsiteX0" fmla="*/ 0 w 2559050"/>
              <a:gd name="connsiteY0" fmla="*/ 0 h 2559050"/>
              <a:gd name="connsiteX1" fmla="*/ 2559050 w 2559050"/>
              <a:gd name="connsiteY1" fmla="*/ 0 h 2559050"/>
              <a:gd name="connsiteX2" fmla="*/ 0 w 2559050"/>
              <a:gd name="connsiteY2" fmla="*/ 2559050 h 255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59050" h="2559050">
                <a:moveTo>
                  <a:pt x="0" y="0"/>
                </a:moveTo>
                <a:lnTo>
                  <a:pt x="2559050" y="0"/>
                </a:lnTo>
                <a:cubicBezTo>
                  <a:pt x="2559050" y="1413324"/>
                  <a:pt x="1413324" y="2559050"/>
                  <a:pt x="0" y="25590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BB246A-9CB7-4BC4-965F-82AA319859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193" y="4006818"/>
            <a:ext cx="3735401" cy="767228"/>
          </a:xfrm>
        </p:spPr>
        <p:txBody>
          <a:bodyPr>
            <a:normAutofit/>
          </a:bodyPr>
          <a:lstStyle/>
          <a:p>
            <a:r>
              <a:rPr lang="en-US" dirty="0"/>
              <a:t>Spatial Mismatch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B65B31-C07A-43EB-B95A-49D73BDDF9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193" y="4943844"/>
            <a:ext cx="3096699" cy="985075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</a:pPr>
            <a:r>
              <a:rPr lang="en-US" b="1" dirty="0"/>
              <a:t>Cheryl-lee Madden,</a:t>
            </a:r>
          </a:p>
          <a:p>
            <a:pPr>
              <a:spcBef>
                <a:spcPts val="0"/>
              </a:spcBef>
            </a:pPr>
            <a:r>
              <a:rPr lang="en-US" b="1" dirty="0"/>
              <a:t>BA Human Geography, </a:t>
            </a:r>
          </a:p>
          <a:p>
            <a:pPr>
              <a:spcBef>
                <a:spcPts val="0"/>
              </a:spcBef>
            </a:pPr>
            <a:r>
              <a:rPr lang="en-US" b="1" dirty="0"/>
              <a:t>University of British Columbia</a:t>
            </a:r>
          </a:p>
        </p:txBody>
      </p:sp>
      <p:pic>
        <p:nvPicPr>
          <p:cNvPr id="4" name="Picture 3" descr="Networking background">
            <a:extLst>
              <a:ext uri="{FF2B5EF4-FFF2-40B4-BE49-F238E27FC236}">
                <a16:creationId xmlns:a16="http://schemas.microsoft.com/office/drawing/2014/main" id="{29B3F616-D757-4F8F-9D5D-7A314FBE5C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973" r="36403" b="2"/>
          <a:stretch/>
        </p:blipFill>
        <p:spPr>
          <a:xfrm>
            <a:off x="6967903" y="-14"/>
            <a:ext cx="5236733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5EFDC65-C642-44E5-9F53-D3A9523421E7}"/>
              </a:ext>
            </a:extLst>
          </p:cNvPr>
          <p:cNvSpPr txBox="1"/>
          <p:nvPr/>
        </p:nvSpPr>
        <p:spPr>
          <a:xfrm>
            <a:off x="841193" y="2220210"/>
            <a:ext cx="4645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GIS Day 2021 SFU &amp; UBC</a:t>
            </a:r>
          </a:p>
          <a:p>
            <a:r>
              <a:rPr lang="en-US" b="1" dirty="0"/>
              <a:t>November 17</a:t>
            </a:r>
          </a:p>
        </p:txBody>
      </p:sp>
    </p:spTree>
    <p:extLst>
      <p:ext uri="{BB962C8B-B14F-4D97-AF65-F5344CB8AC3E}">
        <p14:creationId xmlns:p14="http://schemas.microsoft.com/office/powerpoint/2010/main" val="2291739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AE192E3E-68A9-4F36-936C-1C8D0B9EF1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03792" y="3455896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998D6E90-577B-4973-B60A-2700290E68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3FA95682-BEE6-4B33-BA34-7E7BE49782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03792" y="3455896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14F9DE0-869F-4B65-AF4B-29153BF876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" r="921"/>
          <a:stretch/>
        </p:blipFill>
        <p:spPr>
          <a:xfrm>
            <a:off x="1598790" y="-7812"/>
            <a:ext cx="8834747" cy="695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533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ADC23-498A-AA4F-9889-D59BD51D4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4331" y="230104"/>
            <a:ext cx="7348330" cy="611409"/>
          </a:xfrm>
        </p:spPr>
        <p:txBody>
          <a:bodyPr>
            <a:normAutofit fontScale="90000"/>
          </a:bodyPr>
          <a:lstStyle/>
          <a:p>
            <a:r>
              <a:rPr lang="en-US" dirty="0"/>
              <a:t>Simply Analytics – Environics 2021 data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D1F2071-DA65-4341-B9E5-F0786B5AC3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96" y="841513"/>
            <a:ext cx="11564174" cy="5725368"/>
          </a:xfrm>
        </p:spPr>
      </p:pic>
    </p:spTree>
    <p:extLst>
      <p:ext uri="{BB962C8B-B14F-4D97-AF65-F5344CB8AC3E}">
        <p14:creationId xmlns:p14="http://schemas.microsoft.com/office/powerpoint/2010/main" val="1511726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BFDC7-70A9-9D40-8DA6-370246B7A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927" y="391885"/>
            <a:ext cx="9950103" cy="991863"/>
          </a:xfrm>
        </p:spPr>
        <p:txBody>
          <a:bodyPr>
            <a:normAutofit fontScale="90000"/>
          </a:bodyPr>
          <a:lstStyle/>
          <a:p>
            <a:r>
              <a:rPr lang="en-US" dirty="0"/>
              <a:t>Geolive crowdsourced map could bring CMA scale to the Street-Level </a:t>
            </a:r>
            <a:r>
              <a:rPr lang="en-US" b="0" dirty="0">
                <a:solidFill>
                  <a:srgbClr val="FF0000"/>
                </a:solidFill>
              </a:rPr>
              <a:t>https://</a:t>
            </a:r>
            <a:r>
              <a:rPr lang="en-US" b="0" dirty="0" err="1">
                <a:solidFill>
                  <a:srgbClr val="FF0000"/>
                </a:solidFill>
              </a:rPr>
              <a:t>localnewsmap.geolive.ca</a:t>
            </a:r>
            <a:r>
              <a:rPr lang="en-US" b="0" dirty="0">
                <a:solidFill>
                  <a:srgbClr val="FF0000"/>
                </a:solidFill>
              </a:rPr>
              <a:t>/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79D36F2-C833-0347-96FB-C57F9EAFD9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1" y="1306286"/>
            <a:ext cx="12171160" cy="5144756"/>
          </a:xfrm>
        </p:spPr>
      </p:pic>
    </p:spTree>
    <p:extLst>
      <p:ext uri="{BB962C8B-B14F-4D97-AF65-F5344CB8AC3E}">
        <p14:creationId xmlns:p14="http://schemas.microsoft.com/office/powerpoint/2010/main" val="3174399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14F9DE0-869F-4B65-AF4B-29153BF876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" r="921"/>
          <a:stretch/>
        </p:blipFill>
        <p:spPr>
          <a:xfrm>
            <a:off x="1598790" y="-7812"/>
            <a:ext cx="8834747" cy="695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933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2E45883-3104-4981-9E3F-49430A06F816}"/>
              </a:ext>
            </a:extLst>
          </p:cNvPr>
          <p:cNvSpPr txBox="1"/>
          <p:nvPr/>
        </p:nvSpPr>
        <p:spPr>
          <a:xfrm>
            <a:off x="453876" y="323468"/>
            <a:ext cx="11349317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References:   </a:t>
            </a:r>
            <a:endParaRPr lang="en-CA" dirty="0"/>
          </a:p>
          <a:p>
            <a:r>
              <a:rPr lang="en-US" dirty="0"/>
              <a:t> </a:t>
            </a:r>
            <a:endParaRPr lang="en-CA" dirty="0"/>
          </a:p>
          <a:p>
            <a:r>
              <a:rPr lang="en-US" dirty="0"/>
              <a:t>Atkinson, R. (1998) </a:t>
            </a:r>
            <a:r>
              <a:rPr lang="en-US" i="1" dirty="0"/>
              <a:t>The Life Story Interview</a:t>
            </a:r>
            <a:r>
              <a:rPr lang="en-US" dirty="0"/>
              <a:t>, Sage, pp.22-39. </a:t>
            </a:r>
            <a:endParaRPr lang="en-CA" dirty="0"/>
          </a:p>
          <a:p>
            <a:r>
              <a:rPr lang="en-US" dirty="0"/>
              <a:t> </a:t>
            </a:r>
            <a:endParaRPr lang="en-CA" dirty="0"/>
          </a:p>
          <a:p>
            <a:r>
              <a:rPr lang="en-US" dirty="0" err="1"/>
              <a:t>Drolet</a:t>
            </a:r>
            <a:r>
              <a:rPr lang="en-US" dirty="0"/>
              <a:t>, J. &amp; Teixeira, C. (2020) Fostering immigrant settlement and housing in small cities:</a:t>
            </a:r>
            <a:endParaRPr lang="en-CA" dirty="0"/>
          </a:p>
          <a:p>
            <a:r>
              <a:rPr lang="en-US" dirty="0"/>
              <a:t>	Voices of settlement practitioners and service providers in British Columbia, Canada, </a:t>
            </a:r>
            <a:r>
              <a:rPr lang="en-US" i="1" dirty="0"/>
              <a:t>The Social Science Journal</a:t>
            </a:r>
            <a:r>
              <a:rPr lang="en-US" dirty="0"/>
              <a:t>, 1-15. </a:t>
            </a:r>
            <a:endParaRPr lang="en-CA" dirty="0"/>
          </a:p>
          <a:p>
            <a:r>
              <a:rPr lang="en-US" dirty="0"/>
              <a:t> </a:t>
            </a:r>
            <a:endParaRPr lang="en-CA" dirty="0"/>
          </a:p>
          <a:p>
            <a:r>
              <a:rPr lang="en-US" dirty="0"/>
              <a:t>Francis, J. &amp; Hiebert, D. (2014) Shaky foundations: Refugees in Vancouver’s housing market,</a:t>
            </a:r>
            <a:endParaRPr lang="en-CA" dirty="0"/>
          </a:p>
          <a:p>
            <a:r>
              <a:rPr lang="en-US" dirty="0"/>
              <a:t>	</a:t>
            </a:r>
            <a:r>
              <a:rPr lang="en-US" i="1" dirty="0"/>
              <a:t>The Canadian Geographer</a:t>
            </a:r>
            <a:r>
              <a:rPr lang="en-US" dirty="0"/>
              <a:t>, 58(1):63-78.</a:t>
            </a:r>
            <a:endParaRPr lang="en-CA" dirty="0"/>
          </a:p>
          <a:p>
            <a:r>
              <a:rPr lang="en-US" dirty="0"/>
              <a:t> </a:t>
            </a:r>
            <a:endParaRPr lang="en-CA" dirty="0"/>
          </a:p>
          <a:p>
            <a:r>
              <a:rPr lang="en-US" dirty="0" err="1"/>
              <a:t>Kain</a:t>
            </a:r>
            <a:r>
              <a:rPr lang="en-US" dirty="0"/>
              <a:t>, J.F. (1968) Housing Segregation, Negro Employment, and Metropolitan Decentralization,</a:t>
            </a:r>
            <a:endParaRPr lang="en-CA" dirty="0"/>
          </a:p>
          <a:p>
            <a:r>
              <a:rPr lang="en-US" dirty="0"/>
              <a:t>	</a:t>
            </a:r>
            <a:r>
              <a:rPr lang="en-US" i="1" dirty="0"/>
              <a:t>The Quarterly Journal of Economics</a:t>
            </a:r>
            <a:r>
              <a:rPr lang="en-US" dirty="0"/>
              <a:t>, 82(2):175-197.</a:t>
            </a:r>
            <a:endParaRPr lang="en-CA" dirty="0"/>
          </a:p>
          <a:p>
            <a:r>
              <a:rPr lang="en-US" dirty="0"/>
              <a:t> </a:t>
            </a:r>
            <a:endParaRPr lang="en-CA" dirty="0"/>
          </a:p>
          <a:p>
            <a:r>
              <a:rPr lang="en-US" dirty="0"/>
              <a:t>Kern, L. (2013) All aboard? Women working the spaces of gentrification in Toronto's Junction,</a:t>
            </a:r>
            <a:endParaRPr lang="en-CA" dirty="0"/>
          </a:p>
          <a:p>
            <a:r>
              <a:rPr lang="en-US" i="1" dirty="0"/>
              <a:t>Gender, Place &amp; Culture</a:t>
            </a:r>
            <a:r>
              <a:rPr lang="en-US" dirty="0"/>
              <a:t>, 20(4):510-527</a:t>
            </a:r>
            <a:endParaRPr lang="en-CA" dirty="0"/>
          </a:p>
          <a:p>
            <a:r>
              <a:rPr lang="en-US" dirty="0"/>
              <a:t> </a:t>
            </a:r>
            <a:endParaRPr lang="en-CA" dirty="0"/>
          </a:p>
          <a:p>
            <a:r>
              <a:rPr lang="en-US" dirty="0" err="1"/>
              <a:t>Kovesi</a:t>
            </a:r>
            <a:r>
              <a:rPr lang="en-US" dirty="0"/>
              <a:t>, C. &amp; Kern, L. (2018) “I choose to be here”: The tensions between autonomy and</a:t>
            </a:r>
            <a:endParaRPr lang="en-CA" dirty="0"/>
          </a:p>
          <a:p>
            <a:r>
              <a:rPr lang="en-US" dirty="0"/>
              <a:t>precarity in craft market vendors’ work, </a:t>
            </a:r>
            <a:r>
              <a:rPr lang="en-US" i="1" dirty="0"/>
              <a:t>City &amp; Community</a:t>
            </a:r>
            <a:r>
              <a:rPr lang="en-US" dirty="0"/>
              <a:t>, 17(1):170-186.   </a:t>
            </a:r>
            <a:endParaRPr lang="en-CA" dirty="0"/>
          </a:p>
          <a:p>
            <a:r>
              <a:rPr lang="en-US" dirty="0"/>
              <a:t> </a:t>
            </a:r>
            <a:endParaRPr lang="en-CA" dirty="0"/>
          </a:p>
          <a:p>
            <a:r>
              <a:rPr lang="en-US" dirty="0"/>
              <a:t>Ley, D., Mountz, A., Mendez, P., Lees, L., Walton-Roberts, M., &amp; </a:t>
            </a:r>
            <a:r>
              <a:rPr lang="en-US" dirty="0" err="1"/>
              <a:t>Helbrecht</a:t>
            </a:r>
            <a:r>
              <a:rPr lang="en-US" dirty="0"/>
              <a:t>, I. (2020). Housing</a:t>
            </a:r>
            <a:endParaRPr lang="en-CA" dirty="0"/>
          </a:p>
          <a:p>
            <a:r>
              <a:rPr lang="en-US" dirty="0"/>
              <a:t>Vancouver, 1972–2017: A personal urban geography and a professional response, </a:t>
            </a:r>
            <a:r>
              <a:rPr lang="en-US" i="1" dirty="0"/>
              <a:t>The Canadian Geographer</a:t>
            </a:r>
            <a:r>
              <a:rPr lang="en-US" dirty="0"/>
              <a:t>, 64(4), 438–466. 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34142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272D61E-5831-4943-8252-12618F6E7D3D}"/>
              </a:ext>
            </a:extLst>
          </p:cNvPr>
          <p:cNvSpPr txBox="1"/>
          <p:nvPr/>
        </p:nvSpPr>
        <p:spPr>
          <a:xfrm>
            <a:off x="602901" y="472273"/>
            <a:ext cx="1034980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dirty="0"/>
          </a:p>
          <a:p>
            <a:r>
              <a:rPr lang="en-CA" dirty="0"/>
              <a:t>Lindgren, A., Corbett, J. &amp; Hodson, J. (2017). Canada’s local news “poverty”, Policy Options, January 23. https://</a:t>
            </a:r>
            <a:r>
              <a:rPr lang="en-CA" dirty="0" err="1"/>
              <a:t>policyoptions.irpp.org</a:t>
            </a:r>
            <a:r>
              <a:rPr lang="en-CA" dirty="0"/>
              <a:t>/magazines/january-2017/</a:t>
            </a:r>
            <a:r>
              <a:rPr lang="en-CA" dirty="0" err="1"/>
              <a:t>canadas</a:t>
            </a:r>
            <a:r>
              <a:rPr lang="en-CA" dirty="0"/>
              <a:t>-local-news-poverty/</a:t>
            </a:r>
          </a:p>
          <a:p>
            <a:br>
              <a:rPr lang="en-CA" dirty="0"/>
            </a:br>
            <a:r>
              <a:rPr lang="en-US" dirty="0"/>
              <a:t>Madden, C-l (2021) </a:t>
            </a:r>
            <a:r>
              <a:rPr lang="en-US" i="1" dirty="0"/>
              <a:t>The 6th </a:t>
            </a:r>
            <a:r>
              <a:rPr lang="en-US" i="1" dirty="0" err="1"/>
              <a:t>Eviction:Shining</a:t>
            </a:r>
            <a:r>
              <a:rPr lang="en-US" i="1" dirty="0"/>
              <a:t> a Light on the Dark Side of </a:t>
            </a:r>
            <a:r>
              <a:rPr lang="en-US" i="1" dirty="0" err="1"/>
              <a:t>Vancouverism</a:t>
            </a:r>
            <a:r>
              <a:rPr lang="en-US" dirty="0"/>
              <a:t>,</a:t>
            </a:r>
            <a:endParaRPr lang="en-CA" dirty="0"/>
          </a:p>
          <a:p>
            <a:r>
              <a:rPr lang="en-US" dirty="0" err="1"/>
              <a:t>BCCampus</a:t>
            </a:r>
            <a:r>
              <a:rPr lang="en-US" dirty="0"/>
              <a:t>: </a:t>
            </a:r>
            <a:r>
              <a:rPr lang="en-US" dirty="0" err="1"/>
              <a:t>Pressbooks</a:t>
            </a:r>
            <a:r>
              <a:rPr lang="en-US" dirty="0"/>
              <a:t>. https://</a:t>
            </a:r>
            <a:r>
              <a:rPr lang="en-US" dirty="0" err="1"/>
              <a:t>pressbooks.bccampus.ca</a:t>
            </a:r>
            <a:r>
              <a:rPr lang="en-US" dirty="0"/>
              <a:t>/</a:t>
            </a:r>
            <a:r>
              <a:rPr lang="en-US" dirty="0" err="1"/>
              <a:t>vancouverism</a:t>
            </a:r>
            <a:r>
              <a:rPr lang="en-US" dirty="0"/>
              <a:t>/ </a:t>
            </a:r>
            <a:endParaRPr lang="en-CA" dirty="0"/>
          </a:p>
          <a:p>
            <a:r>
              <a:rPr lang="en-US" dirty="0"/>
              <a:t> </a:t>
            </a:r>
            <a:endParaRPr lang="en-CA" dirty="0"/>
          </a:p>
          <a:p>
            <a:r>
              <a:rPr lang="en-US" dirty="0" err="1"/>
              <a:t>McLafferty</a:t>
            </a:r>
            <a:r>
              <a:rPr lang="en-US" dirty="0"/>
              <a:t>, S. &amp; Preston, V. (1992) Spatial Mismatch and Labor Market Segmentation for</a:t>
            </a:r>
            <a:endParaRPr lang="en-CA" dirty="0"/>
          </a:p>
          <a:p>
            <a:r>
              <a:rPr lang="en-US" dirty="0"/>
              <a:t>African-American and Latina Women, </a:t>
            </a:r>
            <a:r>
              <a:rPr lang="en-US" i="1" dirty="0"/>
              <a:t>Economic Geography</a:t>
            </a:r>
            <a:r>
              <a:rPr lang="en-US" dirty="0"/>
              <a:t>, 68(4):406-431.  </a:t>
            </a:r>
            <a:endParaRPr lang="en-CA" dirty="0"/>
          </a:p>
          <a:p>
            <a:r>
              <a:rPr lang="en-US" dirty="0"/>
              <a:t> </a:t>
            </a:r>
            <a:endParaRPr lang="en-CA" dirty="0"/>
          </a:p>
          <a:p>
            <a:r>
              <a:rPr lang="en-US" dirty="0" err="1"/>
              <a:t>McLafferty</a:t>
            </a:r>
            <a:r>
              <a:rPr lang="en-US" dirty="0"/>
              <a:t>, S. &amp; Preston, V. (1996) Spatial Mismatch and Employment in a Decade of</a:t>
            </a:r>
            <a:r>
              <a:rPr lang="en-CA" dirty="0"/>
              <a:t> </a:t>
            </a:r>
            <a:r>
              <a:rPr lang="en-US" dirty="0"/>
              <a:t>Restructuring, </a:t>
            </a:r>
            <a:r>
              <a:rPr lang="en-US" i="1" dirty="0"/>
              <a:t>Professional Geographer</a:t>
            </a:r>
            <a:r>
              <a:rPr lang="en-US" dirty="0"/>
              <a:t>, 48(4):420-431.    </a:t>
            </a:r>
            <a:endParaRPr lang="en-CA" dirty="0"/>
          </a:p>
          <a:p>
            <a:r>
              <a:rPr lang="en-US" dirty="0"/>
              <a:t> </a:t>
            </a:r>
            <a:endParaRPr lang="en-CA" dirty="0"/>
          </a:p>
          <a:p>
            <a:r>
              <a:rPr lang="en-US" dirty="0"/>
              <a:t>Peck, J., </a:t>
            </a:r>
            <a:r>
              <a:rPr lang="en-US" dirty="0" err="1"/>
              <a:t>Siemiatycki</a:t>
            </a:r>
            <a:r>
              <a:rPr lang="en-US" dirty="0"/>
              <a:t>, E., &amp; Wyly, E. (2014). Vancouver’s suburban involution. </a:t>
            </a:r>
            <a:r>
              <a:rPr lang="en-US" i="1" dirty="0"/>
              <a:t>City</a:t>
            </a:r>
            <a:r>
              <a:rPr lang="en-US" dirty="0"/>
              <a:t>, 18(4–5),</a:t>
            </a:r>
            <a:r>
              <a:rPr lang="en-CA" dirty="0"/>
              <a:t> </a:t>
            </a:r>
            <a:r>
              <a:rPr lang="en-US" dirty="0"/>
              <a:t>386–415.  </a:t>
            </a:r>
            <a:endParaRPr lang="en-CA" dirty="0"/>
          </a:p>
          <a:p>
            <a:r>
              <a:rPr lang="en-US" dirty="0"/>
              <a:t> </a:t>
            </a:r>
            <a:endParaRPr lang="en-CA" dirty="0"/>
          </a:p>
          <a:p>
            <a:r>
              <a:rPr lang="en-US" dirty="0" err="1"/>
              <a:t>Sassen</a:t>
            </a:r>
            <a:r>
              <a:rPr lang="en-US" dirty="0"/>
              <a:t>, S. (1991). </a:t>
            </a:r>
            <a:r>
              <a:rPr lang="en-US" i="1" dirty="0"/>
              <a:t>The Global City: New York, London, Tokyo</a:t>
            </a:r>
            <a:r>
              <a:rPr lang="en-US" dirty="0"/>
              <a:t>. (Core Textbook ed.). Princeton:</a:t>
            </a:r>
            <a:r>
              <a:rPr lang="en-CA" dirty="0"/>
              <a:t> </a:t>
            </a:r>
            <a:r>
              <a:rPr lang="en-US" dirty="0"/>
              <a:t>Princeton University Press. https://</a:t>
            </a:r>
            <a:r>
              <a:rPr lang="en-US" dirty="0" err="1"/>
              <a:t>www.jstor.org</a:t>
            </a:r>
            <a:r>
              <a:rPr lang="en-US" dirty="0"/>
              <a:t>/stable/j.ctt2jc93q </a:t>
            </a:r>
            <a:endParaRPr lang="en-CA" dirty="0"/>
          </a:p>
          <a:p>
            <a:r>
              <a:rPr lang="en-US" dirty="0"/>
              <a:t> </a:t>
            </a:r>
            <a:endParaRPr lang="en-CA" dirty="0"/>
          </a:p>
          <a:p>
            <a:r>
              <a:rPr lang="en-US" dirty="0"/>
              <a:t>Stanford, J. (2020) Work After COVID-19: Building a Stronger, Healthier </a:t>
            </a:r>
            <a:r>
              <a:rPr lang="en-US" dirty="0" err="1"/>
              <a:t>Labour</a:t>
            </a:r>
            <a:r>
              <a:rPr lang="en-US" dirty="0"/>
              <a:t> Market,</a:t>
            </a:r>
            <a:r>
              <a:rPr lang="en-CA" dirty="0"/>
              <a:t> </a:t>
            </a:r>
            <a:r>
              <a:rPr lang="en-US" i="1" dirty="0"/>
              <a:t>Centre for Future Work: Rebuild Canada Project</a:t>
            </a:r>
            <a:r>
              <a:rPr lang="en-US" dirty="0"/>
              <a:t>, https://</a:t>
            </a:r>
            <a:r>
              <a:rPr lang="en-US" dirty="0" err="1"/>
              <a:t>ppforum.ca</a:t>
            </a:r>
            <a:r>
              <a:rPr lang="en-US" dirty="0"/>
              <a:t>/publications/work-after-covid-19/ 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5254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6A703B-210F-FB4D-B239-BE04D81C3AC2}"/>
              </a:ext>
            </a:extLst>
          </p:cNvPr>
          <p:cNvSpPr txBox="1"/>
          <p:nvPr/>
        </p:nvSpPr>
        <p:spPr>
          <a:xfrm>
            <a:off x="371789" y="442127"/>
            <a:ext cx="1067134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Teixeira, C. (2008) Barriers and Outcomes in the Housing Searches of New Immigrants and</a:t>
            </a:r>
            <a:endParaRPr lang="en-CA" dirty="0"/>
          </a:p>
          <a:p>
            <a:r>
              <a:rPr lang="en-US" dirty="0"/>
              <a:t>Refugees: A case study of ‘‘Black’’ Africans in Toronto’s rental market, </a:t>
            </a:r>
            <a:r>
              <a:rPr lang="en-US" i="1" dirty="0"/>
              <a:t>Journal of Housing and the Built Environment</a:t>
            </a:r>
            <a:r>
              <a:rPr lang="en-US" dirty="0"/>
              <a:t>, 23:253–276. </a:t>
            </a:r>
            <a:endParaRPr lang="en-CA" dirty="0"/>
          </a:p>
          <a:p>
            <a:r>
              <a:rPr lang="en-US" dirty="0"/>
              <a:t> </a:t>
            </a:r>
            <a:endParaRPr lang="en-CA" dirty="0"/>
          </a:p>
          <a:p>
            <a:r>
              <a:rPr lang="en-US" dirty="0"/>
              <a:t>Wheatley, G. (2021, March 4). Pandemic job losses threaten to leave women behind permanently, RBC warns. </a:t>
            </a:r>
            <a:r>
              <a:rPr lang="en-US" i="1" dirty="0"/>
              <a:t>Canadian Broadcasting Corporation News</a:t>
            </a:r>
            <a:r>
              <a:rPr lang="en-US" dirty="0"/>
              <a:t>. https://</a:t>
            </a:r>
            <a:r>
              <a:rPr lang="en-US" dirty="0" err="1"/>
              <a:t>www.cbc.ca</a:t>
            </a:r>
            <a:r>
              <a:rPr lang="en-US" dirty="0"/>
              <a:t>/news/business/longterm-female-unemployment-1.5935882  </a:t>
            </a:r>
            <a:endParaRPr lang="en-CA" dirty="0"/>
          </a:p>
          <a:p>
            <a:r>
              <a:rPr lang="en-US" dirty="0"/>
              <a:t> </a:t>
            </a:r>
            <a:endParaRPr lang="en-CA" dirty="0"/>
          </a:p>
          <a:p>
            <a:r>
              <a:rPr lang="en-US" dirty="0"/>
              <a:t>Wilson, W.J. (2012) </a:t>
            </a:r>
            <a:r>
              <a:rPr lang="en-US" i="1" dirty="0"/>
              <a:t>The Truly Disadvantaged: The Inner City, the Underclass, and Public Policy</a:t>
            </a:r>
            <a:r>
              <a:rPr lang="en-US" dirty="0"/>
              <a:t>, University of Chicago Press.   </a:t>
            </a:r>
            <a:endParaRPr lang="en-CA" dirty="0"/>
          </a:p>
          <a:p>
            <a:r>
              <a:rPr lang="en-US" dirty="0"/>
              <a:t> </a:t>
            </a:r>
            <a:endParaRPr lang="en-CA" dirty="0"/>
          </a:p>
          <a:p>
            <a:r>
              <a:rPr lang="en-US" dirty="0"/>
              <a:t>Wyly, E.K. (1996) Race, Gender, and Spatial Segmentation in the Twin Cities, </a:t>
            </a:r>
            <a:r>
              <a:rPr lang="en-US" i="1" dirty="0"/>
              <a:t>Professional Geographer</a:t>
            </a:r>
            <a:r>
              <a:rPr lang="en-US" dirty="0"/>
              <a:t>, 48(4):431-444.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90279376"/>
      </p:ext>
    </p:extLst>
  </p:cSld>
  <p:clrMapOvr>
    <a:masterClrMapping/>
  </p:clrMapOvr>
</p:sld>
</file>

<file path=ppt/theme/theme1.xml><?xml version="1.0" encoding="utf-8"?>
<a:theme xmlns:a="http://schemas.openxmlformats.org/drawingml/2006/main" name="BlocksVTI">
  <a:themeElements>
    <a:clrScheme name="AnalogousFromLightSeedLeftStep">
      <a:dk1>
        <a:srgbClr val="000000"/>
      </a:dk1>
      <a:lt1>
        <a:srgbClr val="FFFFFF"/>
      </a:lt1>
      <a:dk2>
        <a:srgbClr val="243441"/>
      </a:dk2>
      <a:lt2>
        <a:srgbClr val="E8E5E2"/>
      </a:lt2>
      <a:accent1>
        <a:srgbClr val="72A9D2"/>
      </a:accent1>
      <a:accent2>
        <a:srgbClr val="5AB0B1"/>
      </a:accent2>
      <a:accent3>
        <a:srgbClr val="67AF92"/>
      </a:accent3>
      <a:accent4>
        <a:srgbClr val="5BB36B"/>
      </a:accent4>
      <a:accent5>
        <a:srgbClr val="7BB16A"/>
      </a:accent5>
      <a:accent6>
        <a:srgbClr val="8FAD58"/>
      </a:accent6>
      <a:hlink>
        <a:srgbClr val="A1795A"/>
      </a:hlink>
      <a:folHlink>
        <a:srgbClr val="7F7F7F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cksVTI" id="{31656FE6-20D8-4105-85EA-706EC9332BE9}" vid="{039DFFC9-9B25-4063-9235-B287A446F5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685</Words>
  <Application>Microsoft Office PowerPoint</Application>
  <PresentationFormat>Widescreen</PresentationFormat>
  <Paragraphs>52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Avenir Next LT Pro</vt:lpstr>
      <vt:lpstr>Avenir Next LT Pro Light</vt:lpstr>
      <vt:lpstr>Calibri</vt:lpstr>
      <vt:lpstr>BlocksVTI</vt:lpstr>
      <vt:lpstr>Spatial Mismatch</vt:lpstr>
      <vt:lpstr>PowerPoint Presentation</vt:lpstr>
      <vt:lpstr>Simply Analytics – Environics 2021 data</vt:lpstr>
      <vt:lpstr>Geolive crowdsourced map could bring CMA scale to the Street-Level https://localnewsmap.geolive.ca/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Spatial Mismatch</dc:title>
  <dc:creator>clmadden@student.ubc.ca</dc:creator>
  <cp:lastModifiedBy>clmadden@student.ubc.ca</cp:lastModifiedBy>
  <cp:revision>35</cp:revision>
  <dcterms:created xsi:type="dcterms:W3CDTF">2021-10-03T19:17:47Z</dcterms:created>
  <dcterms:modified xsi:type="dcterms:W3CDTF">2021-11-14T06:32:16Z</dcterms:modified>
</cp:coreProperties>
</file>