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0" r:id="rId4"/>
    <p:sldId id="269" r:id="rId5"/>
    <p:sldId id="264" r:id="rId6"/>
    <p:sldId id="263" r:id="rId7"/>
    <p:sldId id="266" r:id="rId8"/>
    <p:sldId id="268" r:id="rId9"/>
    <p:sldId id="271" r:id="rId10"/>
    <p:sldId id="265" r:id="rId11"/>
    <p:sldId id="267" r:id="rId12"/>
    <p:sldId id="272" r:id="rId13"/>
    <p:sldId id="273" r:id="rId14"/>
    <p:sldId id="276" r:id="rId15"/>
    <p:sldId id="275" r:id="rId16"/>
    <p:sldId id="274" r:id="rId17"/>
    <p:sldId id="262" r:id="rId18"/>
    <p:sldId id="280" r:id="rId19"/>
    <p:sldId id="279" r:id="rId20"/>
    <p:sldId id="278" r:id="rId21"/>
    <p:sldId id="281" r:id="rId22"/>
    <p:sldId id="282" r:id="rId23"/>
    <p:sldId id="283" r:id="rId24"/>
    <p:sldId id="2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819" y="-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84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777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8769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699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0721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4118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419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81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0215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35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14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0688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FEB82-CA10-4CEE-9A58-E39088F40E23}" type="datetimeFigureOut">
              <a:rPr lang="en-CA" smtClean="0"/>
              <a:t>2021-11-16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27F1C-36C5-4B03-9F78-C224AE5A33B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56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ochworks.com/" TargetMode="External"/><Relationship Id="rId7" Type="http://schemas.openxmlformats.org/officeDocument/2006/relationships/image" Target="../media/image35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tiff"/><Relationship Id="rId4" Type="http://schemas.openxmlformats.org/officeDocument/2006/relationships/hyperlink" Target="mailto:Tom.Koch@geog.ubc.ca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307/3178066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ideshare.net/ajturner/how-neogeography-killed-gis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adventuresinmapping.com/2017/12/13/map-made-by-han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1086" y="528975"/>
            <a:ext cx="9144000" cy="1152751"/>
          </a:xfrm>
        </p:spPr>
        <p:txBody>
          <a:bodyPr/>
          <a:lstStyle/>
          <a:p>
            <a:r>
              <a:rPr lang="en-CA" dirty="0" smtClean="0"/>
              <a:t>GIS Day: 2021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228" y="1663223"/>
            <a:ext cx="9144000" cy="1035276"/>
          </a:xfrm>
        </p:spPr>
        <p:txBody>
          <a:bodyPr>
            <a:normAutofit/>
          </a:bodyPr>
          <a:lstStyle/>
          <a:p>
            <a:r>
              <a:rPr lang="en-CA" sz="3200" b="1" dirty="0"/>
              <a:t>Is Cartography dead? Is GIS a dying craft? Covid dashboards and what they signal.</a:t>
            </a:r>
            <a:r>
              <a:rPr lang="en-CA" sz="3200" dirty="0"/>
              <a:t>   </a:t>
            </a:r>
          </a:p>
        </p:txBody>
      </p:sp>
      <p:sp>
        <p:nvSpPr>
          <p:cNvPr id="4" name="Rectangle 3"/>
          <p:cNvSpPr/>
          <p:nvPr/>
        </p:nvSpPr>
        <p:spPr>
          <a:xfrm>
            <a:off x="6662058" y="5763040"/>
            <a:ext cx="5159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Tom Koch, </a:t>
            </a:r>
          </a:p>
          <a:p>
            <a:r>
              <a:rPr lang="en-US" sz="2400" dirty="0" smtClean="0"/>
              <a:t>Adjunct Professor, Dept. of Geography (Medical), UBC.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1" y="3511731"/>
            <a:ext cx="2213066" cy="2389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325" y="3202309"/>
            <a:ext cx="1574276" cy="20990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2698500"/>
            <a:ext cx="2808513" cy="41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0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15" y="365125"/>
            <a:ext cx="10515600" cy="1325563"/>
          </a:xfrm>
        </p:spPr>
        <p:txBody>
          <a:bodyPr/>
          <a:lstStyle/>
          <a:p>
            <a:r>
              <a:rPr lang="en-CA" dirty="0" smtClean="0"/>
              <a:t>The Magician’s Hat, unpacked.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143" y="2407087"/>
            <a:ext cx="4554107" cy="4828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5828" y="3262363"/>
            <a:ext cx="4116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Digital data from public sources</a:t>
            </a:r>
            <a:endParaRPr lang="en-C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2710" y="5421477"/>
            <a:ext cx="28444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Data presented by</a:t>
            </a:r>
          </a:p>
          <a:p>
            <a:r>
              <a:rPr lang="en-CA" sz="2400" dirty="0" smtClean="0"/>
              <a:t>Automated programs</a:t>
            </a:r>
            <a:endParaRPr lang="en-C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85057" y="2955918"/>
            <a:ext cx="3864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Data summarized and carted </a:t>
            </a:r>
          </a:p>
          <a:p>
            <a:r>
              <a:rPr lang="en-CA" sz="2400" dirty="0" smtClean="0"/>
              <a:t>Automatically, and continually updated.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862884" y="4221148"/>
            <a:ext cx="3329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A mapped summary,</a:t>
            </a:r>
          </a:p>
          <a:p>
            <a:r>
              <a:rPr lang="en-CA" sz="2400" dirty="0" smtClean="0"/>
              <a:t>Generated automatically,</a:t>
            </a:r>
          </a:p>
          <a:p>
            <a:r>
              <a:rPr lang="en-CA" sz="2400" dirty="0" smtClean="0"/>
              <a:t>No cartographer needed.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95857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Maps of Corona Virus: Data embedded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13513"/>
            <a:ext cx="10515600" cy="1463449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93" y="1612582"/>
            <a:ext cx="10059272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37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 map of Covid-19 in </a:t>
            </a:r>
            <a:r>
              <a:rPr lang="en-CA" dirty="0" err="1" smtClean="0"/>
              <a:t>Wisconson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29" y="1153885"/>
            <a:ext cx="9711870" cy="54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63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There were still great maps generated by cartographers and graphic artists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391451"/>
            <a:ext cx="50091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NY Times ‘spike map’ of Covid-19</a:t>
            </a:r>
          </a:p>
          <a:p>
            <a:r>
              <a:rPr lang="en-CA" sz="2800" dirty="0" smtClean="0"/>
              <a:t>April 2020</a:t>
            </a:r>
            <a:r>
              <a:rPr lang="en-CA" dirty="0" smtClean="0"/>
              <a:t>. 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6890657" y="2068286"/>
            <a:ext cx="364671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Washington Post; Travel routes from Beijing to the world</a:t>
            </a:r>
          </a:p>
          <a:p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51114" y="4495800"/>
            <a:ext cx="103523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Note: Maps presented in the online talk are withheld from transmission to conform to copyright restrictions.</a:t>
            </a:r>
          </a:p>
          <a:p>
            <a:r>
              <a:rPr lang="en-CA" sz="2800" dirty="0" smtClean="0"/>
              <a:t>Placing these maps in the popular domain would cost approximately $1600 US. Both were used in the brief, online presentation as examples of especially creative maps produced by cartographers/illustrators working at these newspapers. </a:t>
            </a:r>
          </a:p>
        </p:txBody>
      </p:sp>
    </p:spTree>
    <p:extLst>
      <p:ext uri="{BB962C8B-B14F-4D97-AF65-F5344CB8AC3E}">
        <p14:creationId xmlns:p14="http://schemas.microsoft.com/office/powerpoint/2010/main" val="1932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43" y="177160"/>
            <a:ext cx="10515600" cy="1325563"/>
          </a:xfrm>
        </p:spPr>
        <p:txBody>
          <a:bodyPr/>
          <a:lstStyle/>
          <a:p>
            <a:r>
              <a:rPr lang="en-CA" dirty="0" smtClean="0"/>
              <a:t>A US.census.gov. automatic map: Poverty.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208809"/>
            <a:ext cx="6930358" cy="535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0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4200" cy="1325563"/>
          </a:xfrm>
        </p:spPr>
        <p:txBody>
          <a:bodyPr/>
          <a:lstStyle/>
          <a:p>
            <a:r>
              <a:rPr lang="en-CA" dirty="0" smtClean="0"/>
              <a:t>Alexandra Enders Map, Poverty in US Counties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1564368"/>
            <a:ext cx="6026935" cy="4657048"/>
          </a:xfrm>
        </p:spPr>
      </p:pic>
      <p:sp>
        <p:nvSpPr>
          <p:cNvPr id="5" name="TextBox 4"/>
          <p:cNvSpPr txBox="1"/>
          <p:nvPr/>
        </p:nvSpPr>
        <p:spPr>
          <a:xfrm>
            <a:off x="533400" y="6389914"/>
            <a:ext cx="686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With permission. Koch, T. Ethics in Everyday Places. NY: MIT Press, 2017.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77863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Amateur Maps, automatic programs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771" y="1541810"/>
            <a:ext cx="5635029" cy="5196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1" y="2188028"/>
            <a:ext cx="50945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This is a summary of a report by the Atlanta Constitution and Washington Post on Covid-19 outbreaks based on patient residence, and population. Further work on the ethnicity of workers in long-term care was added with analysis and maps generated by the program R.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04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486" y="367838"/>
            <a:ext cx="5301343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Rethinking “GIS”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7" y="5774302"/>
            <a:ext cx="2165684" cy="108369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72" y="2105025"/>
            <a:ext cx="3171825" cy="4752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257" y="1872343"/>
            <a:ext cx="483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Name                                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6" y="2721429"/>
            <a:ext cx="674928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Geographic?                          No, Spatial</a:t>
            </a:r>
          </a:p>
          <a:p>
            <a:r>
              <a:rPr lang="en-CA" sz="2800" dirty="0" smtClean="0"/>
              <a:t>Information?                         No, Data.</a:t>
            </a:r>
          </a:p>
          <a:p>
            <a:r>
              <a:rPr lang="en-CA" sz="2800" dirty="0" smtClean="0"/>
              <a:t>System?                                  Maybe</a:t>
            </a:r>
          </a:p>
          <a:p>
            <a:r>
              <a:rPr lang="en-CA" sz="2800" dirty="0" smtClean="0"/>
              <a:t>Science                                   Not Necessarily</a:t>
            </a:r>
          </a:p>
          <a:p>
            <a:endParaRPr lang="en-CA" sz="2800" dirty="0"/>
          </a:p>
          <a:p>
            <a:r>
              <a:rPr lang="en-CA" sz="2800" b="1" dirty="0" smtClean="0"/>
              <a:t>GIS</a:t>
            </a:r>
            <a:r>
              <a:rPr lang="en-CA" sz="2800" dirty="0" smtClean="0"/>
              <a:t>?                                         </a:t>
            </a:r>
            <a:r>
              <a:rPr lang="en-CA" sz="2800" b="1" dirty="0" smtClean="0"/>
              <a:t>SDS </a:t>
            </a:r>
            <a:r>
              <a:rPr lang="en-CA" sz="2800" dirty="0" smtClean="0"/>
              <a:t>(Science data</a:t>
            </a:r>
          </a:p>
          <a:p>
            <a:r>
              <a:rPr lang="en-CA" sz="2800" dirty="0"/>
              <a:t> </a:t>
            </a:r>
            <a:r>
              <a:rPr lang="en-CA" sz="2800" dirty="0" smtClean="0"/>
              <a:t>                                                 system)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207528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Digital librarians, keepers of the library are the heroes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9" y="1045028"/>
            <a:ext cx="5545357" cy="5557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47862"/>
            <a:ext cx="4987471" cy="3134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912" y="5340018"/>
            <a:ext cx="2095317" cy="117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80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3" y="1325563"/>
            <a:ext cx="8160367" cy="5544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057" y="0"/>
            <a:ext cx="10515600" cy="1325563"/>
          </a:xfrm>
        </p:spPr>
        <p:txBody>
          <a:bodyPr/>
          <a:lstStyle/>
          <a:p>
            <a:r>
              <a:rPr lang="en-CA" dirty="0" smtClean="0"/>
              <a:t>It’s not the world, but what we make it.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05" y="1534885"/>
            <a:ext cx="2592452" cy="2038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252" y="3652391"/>
            <a:ext cx="2564782" cy="307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“Cartography is Dead (Thank God!)”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91416"/>
            <a:ext cx="5660714" cy="350384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47094" y="2407783"/>
            <a:ext cx="2824163" cy="31045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98" y="2253342"/>
            <a:ext cx="3158916" cy="3461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6324600"/>
            <a:ext cx="831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Wood, D. Cartographic is Dead (Thank God!). Cartographic Perspectives, 2003; 45: 4-7.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16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London by wheel chair and transit.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8" y="1496336"/>
            <a:ext cx="7163432" cy="4806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5435" y="6585857"/>
            <a:ext cx="8967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Koch, T. E</a:t>
            </a:r>
            <a:r>
              <a:rPr lang="en-CA" i="1" dirty="0" smtClean="0"/>
              <a:t>thics in Everyday Places: Mapping Moral Stress, Distress, and Injury</a:t>
            </a:r>
            <a:r>
              <a:rPr lang="en-CA" dirty="0" smtClean="0"/>
              <a:t>. MIT Press 2017.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601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 You.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17" y="113683"/>
            <a:ext cx="1562158" cy="2144486"/>
          </a:xfrm>
        </p:spPr>
      </p:pic>
      <p:sp>
        <p:nvSpPr>
          <p:cNvPr id="6" name="TextBox 5"/>
          <p:cNvSpPr txBox="1"/>
          <p:nvPr/>
        </p:nvSpPr>
        <p:spPr>
          <a:xfrm>
            <a:off x="456055" y="1957931"/>
            <a:ext cx="450469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Tom Koch</a:t>
            </a:r>
          </a:p>
          <a:p>
            <a:r>
              <a:rPr lang="en-CA" sz="2800" dirty="0" smtClean="0"/>
              <a:t>University of British Columbia</a:t>
            </a:r>
          </a:p>
          <a:p>
            <a:r>
              <a:rPr lang="en-CA" sz="2800" dirty="0" smtClean="0"/>
              <a:t>Dept. of Geography (Medical)</a:t>
            </a:r>
          </a:p>
          <a:p>
            <a:r>
              <a:rPr lang="en-CA" sz="2800" dirty="0" smtClean="0"/>
              <a:t>Vancouver BC.</a:t>
            </a:r>
          </a:p>
          <a:p>
            <a:r>
              <a:rPr lang="en-CA" sz="2800" dirty="0" smtClean="0">
                <a:hlinkClick r:id="rId3"/>
              </a:rPr>
              <a:t>http://kochworks.com</a:t>
            </a:r>
            <a:endParaRPr lang="en-CA" sz="2800" dirty="0" smtClean="0"/>
          </a:p>
          <a:p>
            <a:r>
              <a:rPr lang="en-CA" sz="2800" dirty="0" smtClean="0">
                <a:hlinkClick r:id="rId4"/>
              </a:rPr>
              <a:t>Tom.Koch@geog.ubc.ca</a:t>
            </a:r>
            <a:endParaRPr lang="en-CA" sz="2800" dirty="0" smtClean="0"/>
          </a:p>
          <a:p>
            <a:r>
              <a:rPr lang="en-CA" sz="2800" dirty="0" smtClean="0"/>
              <a:t>tomkochworks@gmail.com</a:t>
            </a:r>
            <a:endParaRPr lang="en-CA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365" y="2531799"/>
            <a:ext cx="3459892" cy="426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15" y="2531799"/>
            <a:ext cx="3003620" cy="4285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227365"/>
            <a:ext cx="1450032" cy="19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References.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447800"/>
            <a:ext cx="10515600" cy="58864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baseline="30000" dirty="0" smtClean="0"/>
          </a:p>
          <a:p>
            <a:r>
              <a:rPr lang="en-CA" sz="3600" baseline="30000" dirty="0" smtClean="0"/>
              <a:t>Wood</a:t>
            </a:r>
            <a:r>
              <a:rPr lang="en-CA" sz="3600" baseline="30000" dirty="0"/>
              <a:t>, D. Cartography is Dead (Thank God!). </a:t>
            </a:r>
            <a:r>
              <a:rPr lang="en-CA" sz="3600" i="1" baseline="30000" dirty="0"/>
              <a:t>Cartographic Perspectives</a:t>
            </a:r>
            <a:r>
              <a:rPr lang="en-CA" sz="3600" baseline="30000" dirty="0"/>
              <a:t> 2003, 45: 4-7</a:t>
            </a:r>
            <a:r>
              <a:rPr lang="en-CA" baseline="30000" dirty="0"/>
              <a:t>.</a:t>
            </a:r>
          </a:p>
          <a:p>
            <a:r>
              <a:rPr lang="en-CA" dirty="0" smtClean="0"/>
              <a:t>Wood</a:t>
            </a:r>
            <a:r>
              <a:rPr lang="en-CA" dirty="0"/>
              <a:t>, D. </a:t>
            </a:r>
            <a:r>
              <a:rPr lang="en-CA" i="1" dirty="0"/>
              <a:t>The Power of Maps.</a:t>
            </a:r>
            <a:r>
              <a:rPr lang="en-CA" dirty="0"/>
              <a:t> NY: Guilford Press, 1992. </a:t>
            </a:r>
          </a:p>
          <a:p>
            <a:r>
              <a:rPr lang="en-CA" dirty="0"/>
              <a:t>Wood, D. </a:t>
            </a:r>
            <a:r>
              <a:rPr lang="en-CA" dirty="0" err="1"/>
              <a:t>Krygier</a:t>
            </a:r>
            <a:r>
              <a:rPr lang="en-CA" dirty="0"/>
              <a:t>, J., Thatcher, J.E., Dalton, C. Critical Cartography</a:t>
            </a:r>
            <a:r>
              <a:rPr lang="en-CA" i="1" dirty="0"/>
              <a:t>. International Encyclopedia of Human Geography, 2nd edition, Volume 3</a:t>
            </a:r>
            <a:r>
              <a:rPr lang="en-CA" dirty="0"/>
              <a:t>.  https://doi.org/10.1016/B978-0-08-102295-5.10529-3 25-28.</a:t>
            </a:r>
          </a:p>
          <a:p>
            <a:r>
              <a:rPr lang="en-CA" dirty="0"/>
              <a:t>Wood, D. </a:t>
            </a:r>
            <a:r>
              <a:rPr lang="en-CA" dirty="0" err="1"/>
              <a:t>Krygier</a:t>
            </a:r>
            <a:r>
              <a:rPr lang="en-CA" dirty="0"/>
              <a:t>, J., Thatcher, J.E., Dalton, C. Critical Cartography</a:t>
            </a:r>
            <a:r>
              <a:rPr lang="en-CA" i="1" dirty="0"/>
              <a:t>. International Encyclopedia of Human Geography, 2nd edition, Volume 3</a:t>
            </a:r>
            <a:r>
              <a:rPr lang="en-CA" dirty="0"/>
              <a:t>.  https://doi.org/10.1016/B978-0-08-102295-5.10529-3 25-28.</a:t>
            </a:r>
          </a:p>
          <a:p>
            <a:r>
              <a:rPr lang="en-CA" dirty="0" smtClean="0"/>
              <a:t>Hathaway </a:t>
            </a:r>
            <a:r>
              <a:rPr lang="en-CA" dirty="0"/>
              <a:t>D. Situated </a:t>
            </a:r>
            <a:r>
              <a:rPr lang="en-CA" dirty="0" err="1"/>
              <a:t>Knowledges</a:t>
            </a:r>
            <a:r>
              <a:rPr lang="en-CA" dirty="0"/>
              <a:t>: The Science Question in Feminism and the Privilege of Partial Perspective. </a:t>
            </a:r>
            <a:r>
              <a:rPr lang="en-CA" i="1" dirty="0"/>
              <a:t>Feminist Studies</a:t>
            </a:r>
            <a:r>
              <a:rPr lang="en-CA" dirty="0"/>
              <a:t> 1988; 14 (3) (Autumn): 575-599. </a:t>
            </a:r>
            <a:r>
              <a:rPr lang="en-CA" dirty="0">
                <a:hlinkClick r:id="rId2" tooltip="This link opens in a new window"/>
              </a:rPr>
              <a:t>https://doi.org/10.2307/3178066</a:t>
            </a:r>
            <a:r>
              <a:rPr lang="en-CA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28718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 References, Continued.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Koch </a:t>
            </a:r>
            <a:r>
              <a:rPr lang="en-CA" dirty="0"/>
              <a:t>T. What do we call it now? Commentary on, “Cartography is Dead (Thank God</a:t>
            </a:r>
            <a:r>
              <a:rPr lang="en-CA" dirty="0" smtClean="0"/>
              <a:t>!).” </a:t>
            </a:r>
            <a:r>
              <a:rPr lang="en-CA" i="1" dirty="0" smtClean="0"/>
              <a:t>Cartographic </a:t>
            </a:r>
            <a:r>
              <a:rPr lang="en-CA" i="1" dirty="0"/>
              <a:t>Perspectives</a:t>
            </a:r>
            <a:r>
              <a:rPr lang="en-CA" dirty="0"/>
              <a:t> 48, 4-5.</a:t>
            </a:r>
          </a:p>
          <a:p>
            <a:r>
              <a:rPr lang="en-US" dirty="0" smtClean="0"/>
              <a:t>Wilson </a:t>
            </a:r>
            <a:r>
              <a:rPr lang="en-US" dirty="0"/>
              <a:t>N.W. </a:t>
            </a:r>
            <a:r>
              <a:rPr lang="en-US" dirty="0" err="1"/>
              <a:t>Neogeography</a:t>
            </a:r>
            <a:r>
              <a:rPr lang="en-US" dirty="0"/>
              <a:t>. </a:t>
            </a:r>
            <a:r>
              <a:rPr lang="en-US" i="1" dirty="0"/>
              <a:t>Geography</a:t>
            </a:r>
            <a:r>
              <a:rPr lang="en-US" dirty="0"/>
              <a:t>, Oxford Bibliographies. 2018.</a:t>
            </a:r>
            <a:r>
              <a:rPr lang="en-US" cap="all" dirty="0"/>
              <a:t> </a:t>
            </a:r>
            <a:r>
              <a:rPr lang="en-CA" cap="all" dirty="0"/>
              <a:t>DOI: 10.1093/OBO/9780199874002-0152</a:t>
            </a:r>
            <a:endParaRPr lang="en-CA" dirty="0"/>
          </a:p>
          <a:p>
            <a:r>
              <a:rPr lang="en-CA" dirty="0" err="1" smtClean="0"/>
              <a:t>Kullenberg</a:t>
            </a:r>
            <a:r>
              <a:rPr lang="en-CA" dirty="0" smtClean="0"/>
              <a:t> </a:t>
            </a:r>
            <a:r>
              <a:rPr lang="en-CA" dirty="0"/>
              <a:t>C. Citizen Science. Environmental Science. </a:t>
            </a:r>
            <a:r>
              <a:rPr lang="en-CA" i="1" dirty="0"/>
              <a:t>Oxford Bibliographies</a:t>
            </a:r>
            <a:r>
              <a:rPr lang="en-CA" dirty="0"/>
              <a:t> 2021, </a:t>
            </a:r>
            <a:r>
              <a:rPr lang="en-CA" cap="all" dirty="0"/>
              <a:t>DOI: 10.1093/OBO/9780199363445-0133.</a:t>
            </a:r>
            <a:endParaRPr lang="en-CA" dirty="0"/>
          </a:p>
          <a:p>
            <a:r>
              <a:rPr lang="en-CA" dirty="0" smtClean="0"/>
              <a:t>Turner </a:t>
            </a:r>
            <a:r>
              <a:rPr lang="en-CA" dirty="0"/>
              <a:t>A. How </a:t>
            </a:r>
            <a:r>
              <a:rPr lang="en-CA" dirty="0" err="1"/>
              <a:t>Neogeography</a:t>
            </a:r>
            <a:r>
              <a:rPr lang="en-CA" dirty="0"/>
              <a:t> killed GIS. </a:t>
            </a:r>
            <a:r>
              <a:rPr lang="en-CA" dirty="0" err="1"/>
              <a:t>Geocommons</a:t>
            </a:r>
            <a:r>
              <a:rPr lang="en-CA" dirty="0"/>
              <a:t>: </a:t>
            </a:r>
            <a:r>
              <a:rPr lang="en-CA" i="1" dirty="0" err="1"/>
              <a:t>SlideShare</a:t>
            </a:r>
            <a:r>
              <a:rPr lang="en-CA" dirty="0"/>
              <a:t>, 2009. </a:t>
            </a:r>
            <a:r>
              <a:rPr lang="en-CA" dirty="0">
                <a:hlinkClick r:id="rId2"/>
              </a:rPr>
              <a:t>https://www.slideshare.net/ajturner/how-neogeography-killed-gis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47864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Maps-Administrative and Urban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49" y="2416630"/>
            <a:ext cx="7727079" cy="45939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66057" y="1509939"/>
            <a:ext cx="10515600" cy="1363889"/>
          </a:xfrm>
        </p:spPr>
        <p:txBody>
          <a:bodyPr/>
          <a:lstStyle/>
          <a:p>
            <a:r>
              <a:rPr lang="en-CA" dirty="0" err="1" smtClean="0"/>
              <a:t>Faithorne’s</a:t>
            </a:r>
            <a:r>
              <a:rPr lang="en-CA" dirty="0" smtClean="0"/>
              <a:t> map of London was a model of the evolving late seventeenth century urban maps used by civil authorities and early planners.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942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7372" y="5333999"/>
            <a:ext cx="5257799" cy="1167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000" i="1" dirty="0" smtClean="0"/>
              <a:t>Adventures in mapping</a:t>
            </a:r>
            <a:r>
              <a:rPr lang="en-CA" sz="2000" dirty="0" smtClean="0"/>
              <a:t>: Map Made by hand. </a:t>
            </a:r>
            <a:r>
              <a:rPr lang="en-US" sz="2000" dirty="0" smtClean="0">
                <a:hlinkClick r:id="rId2"/>
              </a:rPr>
              <a:t>Map </a:t>
            </a:r>
            <a:r>
              <a:rPr lang="en-US" sz="2000" dirty="0">
                <a:hlinkClick r:id="rId2"/>
              </a:rPr>
              <a:t>Made By Hand – Adventures In Mapping</a:t>
            </a:r>
            <a:endParaRPr lang="en-CA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3" y="712504"/>
            <a:ext cx="5698821" cy="42741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71" y="1600199"/>
            <a:ext cx="6171178" cy="4626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Cartography by hand.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3859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All Maps are grounded in three things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60771" cy="4351338"/>
          </a:xfrm>
        </p:spPr>
        <p:txBody>
          <a:bodyPr/>
          <a:lstStyle/>
          <a:p>
            <a:r>
              <a:rPr lang="en-CA" dirty="0" smtClean="0"/>
              <a:t>A set of data that sets a phenomenon in a spatial context.</a:t>
            </a:r>
          </a:p>
          <a:p>
            <a:r>
              <a:rPr lang="en-CA" dirty="0" smtClean="0"/>
              <a:t>A means by which the data is analyzed and then presented.</a:t>
            </a:r>
          </a:p>
          <a:p>
            <a:r>
              <a:rPr lang="en-CA" dirty="0" smtClean="0"/>
              <a:t>An idea about the things to be mapped and the way in which they should be perceived. 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486" y="1825624"/>
            <a:ext cx="3680731" cy="489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Nineteenth Century crafts 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254" y="212724"/>
            <a:ext cx="4630261" cy="6177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90688"/>
            <a:ext cx="5830823" cy="3882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6542" y="5944942"/>
            <a:ext cx="4909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Hot led printing, lithography, and page layout by hand</a:t>
            </a:r>
            <a:r>
              <a:rPr lang="en-US" dirty="0" smtClean="0"/>
              <a:t>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990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GIS—Geographic Information Systems. 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79" y="2167051"/>
            <a:ext cx="4067121" cy="22852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599" y="1690688"/>
            <a:ext cx="5639156" cy="4094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9715" y="5903893"/>
            <a:ext cx="9873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mapmaker’s craft becomes a semi-automated, digital trade. But the essentials of the craft did not change</a:t>
            </a:r>
            <a:r>
              <a:rPr lang="en-US" dirty="0" smtClean="0"/>
              <a:t>.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5144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3" y="1402608"/>
            <a:ext cx="4554311" cy="4825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mapping and the Magician’s Hat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1" y="4122511"/>
            <a:ext cx="5508171" cy="1298575"/>
          </a:xfrm>
        </p:spPr>
        <p:txBody>
          <a:bodyPr>
            <a:noAutofit/>
          </a:bodyPr>
          <a:lstStyle/>
          <a:p>
            <a:r>
              <a:rPr lang="en-US" dirty="0" smtClean="0"/>
              <a:t>What’s the data that sits beneath the image of the world the map seeks to present?</a:t>
            </a:r>
          </a:p>
          <a:p>
            <a:r>
              <a:rPr lang="en-US" dirty="0" smtClean="0"/>
              <a:t>Old style, or new, cartography presented an argument about the world in which we never saw the data that made it.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44" y="1798976"/>
            <a:ext cx="3160139" cy="207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200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827" y="234496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The Covid Dashboard: July 2020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91" y="1338942"/>
            <a:ext cx="9502017" cy="5344885"/>
          </a:xfrm>
        </p:spPr>
      </p:pic>
      <p:sp>
        <p:nvSpPr>
          <p:cNvPr id="5" name="Rectangle 4"/>
          <p:cNvSpPr/>
          <p:nvPr/>
        </p:nvSpPr>
        <p:spPr>
          <a:xfrm>
            <a:off x="168578" y="3937277"/>
            <a:ext cx="1077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Database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922" y="2564002"/>
            <a:ext cx="1077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Sum</a:t>
            </a:r>
            <a:endParaRPr lang="en-US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008" y="3940817"/>
            <a:ext cx="1072989" cy="365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82825" y="2967335"/>
            <a:ext cx="4226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Your text 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87596" y="5247770"/>
            <a:ext cx="152939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Summary </a:t>
            </a:r>
          </a:p>
          <a:p>
            <a:pPr algn="ctr"/>
            <a:r>
              <a:rPr lang="en-US" sz="25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chart</a:t>
            </a:r>
            <a:endParaRPr lang="en-US" sz="2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1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085" y="336777"/>
            <a:ext cx="6531429" cy="1325563"/>
          </a:xfrm>
        </p:spPr>
        <p:txBody>
          <a:bodyPr>
            <a:normAutofit/>
          </a:bodyPr>
          <a:lstStyle/>
          <a:p>
            <a:r>
              <a:rPr lang="en-CA" dirty="0" smtClean="0"/>
              <a:t>The new map Untouched by cartographic hands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41514" y="1825625"/>
            <a:ext cx="1172410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/>
              <a:t>In the new mapping world the data and its chart summary surround the map, </a:t>
            </a:r>
          </a:p>
          <a:p>
            <a:r>
              <a:rPr lang="en-CA" sz="2800" dirty="0" smtClean="0"/>
              <a:t>the epi-text making real the map at the centre. All … automated.</a:t>
            </a:r>
          </a:p>
          <a:p>
            <a:r>
              <a:rPr lang="en-CA" sz="2800" dirty="0"/>
              <a:t> </a:t>
            </a:r>
            <a:r>
              <a:rPr lang="en-CA" sz="2800" dirty="0" smtClean="0"/>
              <a:t>    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 </a:t>
            </a:r>
            <a:r>
              <a:rPr lang="en-CA" sz="2800" dirty="0" smtClean="0"/>
              <a:t>  Data: </a:t>
            </a:r>
            <a:r>
              <a:rPr lang="en-CA" sz="2800" dirty="0" err="1" smtClean="0"/>
              <a:t>Syndromically</a:t>
            </a:r>
            <a:r>
              <a:rPr lang="en-CA" sz="2800" dirty="0" smtClean="0"/>
              <a:t> collected and continually updated from digital 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 </a:t>
            </a:r>
            <a:r>
              <a:rPr lang="en-CA" sz="2800" dirty="0" smtClean="0"/>
              <a:t>  Data presented: As tables based on programming 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 </a:t>
            </a:r>
            <a:r>
              <a:rPr lang="en-CA" sz="2800" dirty="0" smtClean="0"/>
              <a:t>   Data summarized: By the dashboard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/>
              <a:t> </a:t>
            </a:r>
            <a:r>
              <a:rPr lang="en-CA" sz="2800" dirty="0" smtClean="0"/>
              <a:t>   Map, automatically generated by the dashboard program.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043337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896</Words>
  <Application>Microsoft Office PowerPoint</Application>
  <PresentationFormat>Widescreen</PresentationFormat>
  <Paragraphs>90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GIS Day: 2021</vt:lpstr>
      <vt:lpstr>“Cartography is Dead (Thank God!)”</vt:lpstr>
      <vt:lpstr>Cartography by hand.</vt:lpstr>
      <vt:lpstr>All Maps are grounded in three things</vt:lpstr>
      <vt:lpstr>Nineteenth Century crafts </vt:lpstr>
      <vt:lpstr>GIS—Geographic Information Systems. </vt:lpstr>
      <vt:lpstr>Digital mapping and the Magician’s Hat</vt:lpstr>
      <vt:lpstr> The Covid Dashboard: July 2020</vt:lpstr>
      <vt:lpstr>The new map Untouched by cartographic hands</vt:lpstr>
      <vt:lpstr>The Magician’s Hat, unpacked.</vt:lpstr>
      <vt:lpstr>Maps of Corona Virus: Data embedded </vt:lpstr>
      <vt:lpstr>A map of Covid-19 in Wisconson </vt:lpstr>
      <vt:lpstr>There were still great maps generated by cartographers and graphic artists</vt:lpstr>
      <vt:lpstr>A US.census.gov. automatic map: Poverty.</vt:lpstr>
      <vt:lpstr>Alexandra Enders Map, Poverty in US Counties</vt:lpstr>
      <vt:lpstr>Amateur Maps, automatic programs </vt:lpstr>
      <vt:lpstr> Rethinking “GIS”</vt:lpstr>
      <vt:lpstr>Digital librarians, keepers of the library are the heroes </vt:lpstr>
      <vt:lpstr>It’s not the world, but what we make it.</vt:lpstr>
      <vt:lpstr>London by wheel chair and transit.</vt:lpstr>
      <vt:lpstr>Thank You.</vt:lpstr>
      <vt:lpstr>Select References.</vt:lpstr>
      <vt:lpstr>Select References, Continued.</vt:lpstr>
      <vt:lpstr>Maps-Administrative and Urban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GIS Day: 2021</dc:title>
  <dc:creator>Tom Koch</dc:creator>
  <cp:lastModifiedBy>Tom Koch</cp:lastModifiedBy>
  <cp:revision>27</cp:revision>
  <dcterms:created xsi:type="dcterms:W3CDTF">2021-10-24T17:58:05Z</dcterms:created>
  <dcterms:modified xsi:type="dcterms:W3CDTF">2021-11-16T16:49:19Z</dcterms:modified>
</cp:coreProperties>
</file>