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  <p:sldId id="272" r:id="rId11"/>
    <p:sldId id="273" r:id="rId12"/>
    <p:sldId id="266" r:id="rId13"/>
    <p:sldId id="261" r:id="rId14"/>
    <p:sldId id="263" r:id="rId15"/>
    <p:sldId id="262" r:id="rId16"/>
    <p:sldId id="26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737" autoAdjust="0"/>
  </p:normalViewPr>
  <p:slideViewPr>
    <p:cSldViewPr snapToGrid="0">
      <p:cViewPr varScale="1">
        <p:scale>
          <a:sx n="82" d="100"/>
          <a:sy n="82" d="100"/>
        </p:scale>
        <p:origin x="157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2B4-63A6-4EAA-B6D5-F8AB7153FBDB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A289F-DB31-4AC8-8E3F-D2AEF60A6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1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past 3 years I’ve gotten my students involved in a citizen science project which monitors the health of sea star species affected by a phenomenon called sea star wasting. This past year, I thought it would be a great thing to incorporate into my GIS class. In doing so, I tested ESRI’s collector app to streamline data collection and compiling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A289F-DB31-4AC8-8E3F-D2AEF60A67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76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off, what exactly is this?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Sources not completely understood yet</a:t>
            </a:r>
          </a:p>
          <a:p>
            <a:pPr marL="171450" indent="-171450">
              <a:buFontTx/>
              <a:buChar char="-"/>
            </a:pPr>
            <a:r>
              <a:rPr lang="en-US" dirty="0"/>
              <a:t>Relatively new phenomenon – first really looked at in 2011ish</a:t>
            </a:r>
          </a:p>
          <a:p>
            <a:pPr marL="171450" indent="-171450">
              <a:buFontTx/>
              <a:buChar char="-"/>
            </a:pPr>
            <a:r>
              <a:rPr lang="en-US" dirty="0"/>
              <a:t>Affects pacific sea stars from California to Alaska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A289F-DB31-4AC8-8E3F-D2AEF60A67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7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asks for the help of the community to monitor sites in their areas and to submit observations here</a:t>
            </a:r>
          </a:p>
          <a:p>
            <a:endParaRPr lang="en-US" dirty="0"/>
          </a:p>
          <a:p>
            <a:r>
              <a:rPr lang="en-US" dirty="0"/>
              <a:t>My class has been doing this for the past 3 years</a:t>
            </a:r>
          </a:p>
          <a:p>
            <a:endParaRPr lang="en-US" dirty="0"/>
          </a:p>
          <a:p>
            <a:r>
              <a:rPr lang="en-US" dirty="0"/>
              <a:t>I think it is a win-win to get students involved in these types of projects. </a:t>
            </a:r>
          </a:p>
          <a:p>
            <a:endParaRPr lang="en-US" dirty="0"/>
          </a:p>
          <a:p>
            <a:r>
              <a:rPr lang="en-US" dirty="0"/>
              <a:t>Valuable experience for the students and valuable data for projects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A289F-DB31-4AC8-8E3F-D2AEF60A67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37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downloaded collector on their devices and set up an account.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A289F-DB31-4AC8-8E3F-D2AEF60A678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14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7E10-9EBE-4355-998A-108753D57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6F3BC-7177-40C7-A4FB-C0B050C32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59A29-871B-4D4A-82EC-243DA386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141F6-7283-4D75-A8CC-47108FF3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0C87F-967A-4022-A8B6-2DB36564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70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C0A2-97F1-492D-ADF0-A7F28D70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4F0E5-9CBC-434A-9095-1B66FCDFA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4F42-5CBB-4F29-9329-19DD415FA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ADF23-43A7-4C46-8FAB-2DEA47C2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0996D-94F8-440D-B57A-14C98C5A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438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A14C06-68EF-4F75-A52E-48F8AD762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66AFF-E454-4653-BDFD-FADCEE898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0601A-A36F-4BAD-95B7-07E12EF3F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84A12-5F0C-4D7A-A2F4-3FA2E228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5BED8-A0B4-4C8B-B700-AA1D4131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812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80D0-57E8-4D34-8F0E-668AC7EB7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64F72-E746-4B63-B936-F65C23B03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7947-DB50-40BB-9F26-7C6502F4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8AF76-8C04-42BE-AA61-02A64037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FD61E-9B63-4364-BBE3-67D44E83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022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5D7E-283D-4FC7-BF25-14F0352C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40747-5C6E-4E64-A20C-043F2C43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6787A-E633-4FB6-BFE7-202776514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C829A-AA12-4EE8-B1E5-4DB06125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548DE-C7FE-48BA-BD57-15D6126A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73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7D4F7-BB1F-47A2-B41C-E617A25C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D075A-BC8B-41D8-9489-21A9C1528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FA4AC-06D0-44E8-A530-10714BD4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D709A-5216-405D-B019-C7D9B004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0CD6B-D743-4BA0-AE9D-230ACF7F1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C342C-2351-4B7E-9961-F3FC73C9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50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3825-9834-4FC2-AA37-99E54B84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B0953-F1ED-4766-A1C1-E544F8AEA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EB20F-1036-4804-86C5-8E161D7FB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D2E51-3AB5-4726-A154-BC09E711A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D7E92-E260-49CC-B6D8-8A4B781A3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32DC0-7B8E-4B20-8068-75BAFE91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66C14-D5F6-4167-BF59-C59EB578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A481D-2C7D-44D3-A587-2FE6C67E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179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3F13-22BA-4DF3-BE81-83FB23B1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98EBE9-A98A-460E-8F89-69DA91A3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3608A-AF6A-418F-91B9-550641B5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65E34-9AD5-4C69-ABAB-0F86116D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2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7CABA-26A2-446E-BF90-3C343FA5A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B80E97-95DF-46B6-A23B-BC68D3D5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FBBD6-285A-4890-9A75-9C90D837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6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B184B-D4B3-46DB-9C90-97B84852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4E3B1-D2A1-47EA-AB60-1FF11D5F5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C28EF-7C02-4508-B207-7D384876E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009C4-B8CC-4DE7-B38F-003273C2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8682B-663C-4525-8182-55B5A2D5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BD9B4-A1C7-43F7-A74E-75A68ADA3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21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D2788-7CB2-4DBB-BBDC-8DCC8894C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061B1-2FD2-4D86-A8C6-2F9B219D1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ED81A-3361-4DF0-AE82-950B7C5F6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AE54F-A306-478B-BBE3-F6B0B071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3B316-A03E-4168-A9AC-41C659F1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63E68-3D37-4B16-8F05-B079432D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58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F9351-91C3-48D6-AF73-C051E4AD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3B3B6-02A0-44B8-8B6A-DBE4443C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5E452-9E0D-409A-B73F-5E649BA56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53C7-A7D4-47E2-AA9C-3399CCCDC632}" type="datetimeFigureOut">
              <a:rPr lang="en-CA" smtClean="0"/>
              <a:t>2021-11-23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C66DC-0285-4E08-8700-7A21FCE21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1BFC0-E699-4C3B-9D1F-4FA49E339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C35E-DF9E-485D-A532-D8B971D2E0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610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6BD03-3B83-4D76-B270-676FC482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Using GIS tools to enhance post-secondary student engagement: ArcGIS collector and sick sea stars</a:t>
            </a: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A8E90-B079-44B9-ACC1-6B4C134F53CA}"/>
              </a:ext>
            </a:extLst>
          </p:cNvPr>
          <p:cNvSpPr txBox="1"/>
          <p:nvPr/>
        </p:nvSpPr>
        <p:spPr>
          <a:xfrm>
            <a:off x="8029319" y="4532650"/>
            <a:ext cx="3424739" cy="2003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</a:rPr>
              <a:t>Kirk Hart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</a:rPr>
              <a:t>Coast Mountain College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</a:rPr>
              <a:t>Prince Rupert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73167-360A-421B-968C-7F2BFD4BBE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2435" t="22735" r="20256" b="15864"/>
          <a:stretch/>
        </p:blipFill>
        <p:spPr>
          <a:xfrm>
            <a:off x="779391" y="321732"/>
            <a:ext cx="6154616" cy="4210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CA419-13C8-4358-92E9-273EE0FFF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655" y="321732"/>
            <a:ext cx="4335613" cy="3251710"/>
          </a:xfrm>
          <a:prstGeom prst="rect">
            <a:avLst/>
          </a:prstGeom>
        </p:spPr>
      </p:pic>
      <p:pic>
        <p:nvPicPr>
          <p:cNvPr id="5122" name="Picture 2" descr="Institutional - SFU Communicators Toolkit - Simon Fraser University">
            <a:extLst>
              <a:ext uri="{FF2B5EF4-FFF2-40B4-BE49-F238E27FC236}">
                <a16:creationId xmlns:a16="http://schemas.microsoft.com/office/drawing/2014/main" id="{9FB9007D-BD93-4B7E-B6D9-33A435566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60"/>
          <a:stretch/>
        </p:blipFill>
        <p:spPr bwMode="auto">
          <a:xfrm>
            <a:off x="7827733" y="3781239"/>
            <a:ext cx="964576" cy="75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ast Mountain College (@CMTNcollege) / Twitter">
            <a:extLst>
              <a:ext uri="{FF2B5EF4-FFF2-40B4-BE49-F238E27FC236}">
                <a16:creationId xmlns:a16="http://schemas.microsoft.com/office/drawing/2014/main" id="{B53DAC2A-90FE-4697-AB60-2C97710C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314" y="3619780"/>
            <a:ext cx="1074330" cy="10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0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2474-DD10-4E82-AD99-103CA4BC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FB0D-4936-4999-8EF9-CAE4E362C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A909C-4729-4F10-8143-45737827E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4287"/>
            <a:ext cx="84010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4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E4B1-5781-404B-8138-4D3179614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6D0F0-2611-4B3C-B569-7AD597079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FECAE-8D78-4FF1-84AD-CC0CD61A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98"/>
            <a:ext cx="12192000" cy="66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2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2A012-23ED-43CC-AF9E-7393BEA3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Benefits of Collector in a class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118DB-3EF7-4D3A-BBC3-A23E71002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Real time data upload</a:t>
            </a:r>
          </a:p>
          <a:p>
            <a:pPr lvl="1"/>
            <a:r>
              <a:rPr lang="en-CA" dirty="0"/>
              <a:t>No loss of data</a:t>
            </a:r>
          </a:p>
          <a:p>
            <a:pPr lvl="1"/>
            <a:r>
              <a:rPr lang="en-CA" dirty="0"/>
              <a:t>Instantly shared with class</a:t>
            </a:r>
          </a:p>
          <a:p>
            <a:pPr lvl="1"/>
            <a:endParaRPr lang="en-CA" dirty="0"/>
          </a:p>
          <a:p>
            <a:r>
              <a:rPr lang="en-CA" dirty="0"/>
              <a:t>User friendly</a:t>
            </a:r>
          </a:p>
          <a:p>
            <a:endParaRPr lang="en-CA" dirty="0"/>
          </a:p>
          <a:p>
            <a:r>
              <a:rPr lang="en-CA" dirty="0"/>
              <a:t>Robust data</a:t>
            </a:r>
          </a:p>
          <a:p>
            <a:pPr lvl="1"/>
            <a:r>
              <a:rPr lang="en-CA" dirty="0"/>
              <a:t>Location</a:t>
            </a:r>
          </a:p>
          <a:p>
            <a:pPr lvl="1"/>
            <a:r>
              <a:rPr lang="en-CA" dirty="0"/>
              <a:t>Many fields (can be from pre-set list)</a:t>
            </a:r>
          </a:p>
          <a:p>
            <a:pPr lvl="1"/>
            <a:r>
              <a:rPr lang="en-CA" dirty="0"/>
              <a:t>Multimedia </a:t>
            </a:r>
          </a:p>
        </p:txBody>
      </p:sp>
    </p:spTree>
    <p:extLst>
      <p:ext uri="{BB962C8B-B14F-4D97-AF65-F5344CB8AC3E}">
        <p14:creationId xmlns:p14="http://schemas.microsoft.com/office/powerpoint/2010/main" val="2849012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Aerial view of beach coastline">
            <a:extLst>
              <a:ext uri="{FF2B5EF4-FFF2-40B4-BE49-F238E27FC236}">
                <a16:creationId xmlns:a16="http://schemas.microsoft.com/office/drawing/2014/main" id="{8561533B-28CC-4204-86A6-D8BBF6339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1376" b="1362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6C8F1-173F-4B32-839E-24C7096DD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358936" cy="914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Future uses: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327C6-D1A9-4F29-8BC3-11ACADA40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50" y="1175718"/>
            <a:ext cx="3376565" cy="205704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Shoreline Bathymetry</a:t>
            </a:r>
          </a:p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Clam morphometrics and species diversity</a:t>
            </a:r>
          </a:p>
          <a:p>
            <a:pPr marL="0" indent="0" algn="ctr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My own research</a:t>
            </a:r>
          </a:p>
        </p:txBody>
      </p:sp>
      <p:pic>
        <p:nvPicPr>
          <p:cNvPr id="7" name="Picture 2" descr="ACE field studies">
            <a:extLst>
              <a:ext uri="{FF2B5EF4-FFF2-40B4-BE49-F238E27FC236}">
                <a16:creationId xmlns:a16="http://schemas.microsoft.com/office/drawing/2014/main" id="{1516C4F5-9969-4805-AFAB-6C531745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23" y="-32093"/>
            <a:ext cx="5322277" cy="68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89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AB15-9C17-4955-B13D-21E71C9B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26D5F-F2B9-494B-A73B-7728489AC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13A2A-3216-4BB0-BE4F-2FD5E76F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" y="1488831"/>
            <a:ext cx="12190545" cy="5369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3447BE-8A17-428E-A7E3-20658AB7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280" y="1"/>
            <a:ext cx="701766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05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0330-2AE1-4769-B608-5EB47E1A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33BD2-09BB-437A-8FF1-7916DB413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F7F85-DF71-4A08-ABA5-C166041E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89"/>
            <a:ext cx="12192000" cy="692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0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F342-3B01-4066-AE98-B815CE40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12B62-4584-424F-A0A1-49764974B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A4393-FABF-40C0-9AF5-04251C972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8" t="233" r="3492" b="-233"/>
          <a:stretch/>
        </p:blipFill>
        <p:spPr>
          <a:xfrm>
            <a:off x="-1" y="0"/>
            <a:ext cx="12192001" cy="68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C27E5-CF3B-4CC4-B850-2CCC6780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B1C3C-F8F4-4D9D-A69E-D31138C2A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0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Ochre Sea Star « Inhabitat – Green Design, Innovation, Architecture, Green  Building">
            <a:extLst>
              <a:ext uri="{FF2B5EF4-FFF2-40B4-BE49-F238E27FC236}">
                <a16:creationId xmlns:a16="http://schemas.microsoft.com/office/drawing/2014/main" id="{5C45865E-6FE1-4162-989C-B3788291F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r="16075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rategy Spotlight: Sea Star Wasting Syndrome – Oregon Conservation Strategy">
            <a:extLst>
              <a:ext uri="{FF2B5EF4-FFF2-40B4-BE49-F238E27FC236}">
                <a16:creationId xmlns:a16="http://schemas.microsoft.com/office/drawing/2014/main" id="{AC84B748-82BB-4E7E-97C5-34449B852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r="31416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ame 7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9A272-E0AE-401F-8BF2-B49B86884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Sea Star Wasting</a:t>
            </a:r>
          </a:p>
        </p:txBody>
      </p:sp>
    </p:spTree>
    <p:extLst>
      <p:ext uri="{BB962C8B-B14F-4D97-AF65-F5344CB8AC3E}">
        <p14:creationId xmlns:p14="http://schemas.microsoft.com/office/powerpoint/2010/main" val="26186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973FF-B5EB-467D-9ED9-A864745B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Citizen Science – Get students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00F5-6F27-4F4E-90AA-AA9D65BE6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Show SSWD project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C4356-4793-478B-B918-E718E2ED9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61912"/>
            <a:ext cx="1168717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4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9BFA-503B-44A8-9992-6FBF054E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in 3 easy steps: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8BE1E-0188-495B-8371-53FD8C971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667000" cy="3429000"/>
          </a:xfrm>
        </p:spPr>
        <p:txBody>
          <a:bodyPr/>
          <a:lstStyle/>
          <a:p>
            <a:r>
              <a:rPr lang="en-US" dirty="0"/>
              <a:t>Step 1: </a:t>
            </a:r>
            <a:br>
              <a:rPr lang="en-US" dirty="0"/>
            </a:br>
            <a:r>
              <a:rPr lang="en-US" dirty="0"/>
              <a:t>Go out in the field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2BBD9-F468-496C-B0DB-F0818708D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33400"/>
            <a:ext cx="9525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2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42B4A-340A-4306-9255-D95B51572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CAE11-F31D-41EA-9B45-2371B1C1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35415" cy="492369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Step 2: Get rained 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43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C06C-B04F-4C1E-B32C-49EA7318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23" y="892664"/>
            <a:ext cx="2737339" cy="243669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Step 3: Return with soaked data sheet </a:t>
            </a:r>
            <a:br>
              <a:rPr lang="en-US" sz="4000" dirty="0"/>
            </a:br>
            <a:r>
              <a:rPr lang="en-US" sz="4000" dirty="0"/>
              <a:t>(if anything)</a:t>
            </a:r>
            <a:endParaRPr lang="en-GB" sz="4000" dirty="0"/>
          </a:p>
        </p:txBody>
      </p:sp>
      <p:pic>
        <p:nvPicPr>
          <p:cNvPr id="4" name="Picture 2" descr="Wet notes – The Carbonelli Expedition">
            <a:extLst>
              <a:ext uri="{FF2B5EF4-FFF2-40B4-BE49-F238E27FC236}">
                <a16:creationId xmlns:a16="http://schemas.microsoft.com/office/drawing/2014/main" id="{963B69A1-2A92-4723-AE52-94EAAC33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7" y="0"/>
            <a:ext cx="9155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7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B42D-576A-44F9-9DA6-36DFE995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not streamline?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01C577-95DD-4FB3-A647-14B7A1F8E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ollector for ArcGIS - Useful Links - Esri Community">
            <a:extLst>
              <a:ext uri="{FF2B5EF4-FFF2-40B4-BE49-F238E27FC236}">
                <a16:creationId xmlns:a16="http://schemas.microsoft.com/office/drawing/2014/main" id="{5903B9FB-578B-4C5F-81A4-369803A4E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825625"/>
            <a:ext cx="102489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8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1470A9-BAEC-450E-8020-E413FE971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73" r="-1" b="-1"/>
          <a:stretch/>
        </p:blipFill>
        <p:spPr>
          <a:xfrm>
            <a:off x="0" y="1271"/>
            <a:ext cx="12192000" cy="68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73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2598</TotalTime>
  <Words>294</Words>
  <Application>Microsoft Office PowerPoint</Application>
  <PresentationFormat>Widescreen</PresentationFormat>
  <Paragraphs>48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Using GIS tools to enhance post-secondary student engagement: ArcGIS collector and sick sea stars</vt:lpstr>
      <vt:lpstr>Sea Star Wasting</vt:lpstr>
      <vt:lpstr>Citizen Science – Get students involved</vt:lpstr>
      <vt:lpstr>Data collection in 3 easy steps:</vt:lpstr>
      <vt:lpstr>Step 1:  Go out in the field</vt:lpstr>
      <vt:lpstr>Step 2: Get rained on</vt:lpstr>
      <vt:lpstr>Step 3: Return with soaked data sheet  (if anything)</vt:lpstr>
      <vt:lpstr>Why not streamline?</vt:lpstr>
      <vt:lpstr>PowerPoint Presentation</vt:lpstr>
      <vt:lpstr>PowerPoint Presentation</vt:lpstr>
      <vt:lpstr>PowerPoint Presentation</vt:lpstr>
      <vt:lpstr>Benefits of Collector in a class setting</vt:lpstr>
      <vt:lpstr>Future uses: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 Hart</dc:creator>
  <cp:lastModifiedBy>Kirk Hart</cp:lastModifiedBy>
  <cp:revision>20</cp:revision>
  <dcterms:created xsi:type="dcterms:W3CDTF">2021-11-15T16:55:32Z</dcterms:created>
  <dcterms:modified xsi:type="dcterms:W3CDTF">2021-11-23T20:47:25Z</dcterms:modified>
</cp:coreProperties>
</file>