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Montserrat"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59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urveymonkey.ca/r/CommunityScholarsZotero"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8e6bd62f94_2_8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8e6bd62f94_2_8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465887" lvl="0" indent="-234391"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a:p>
            <a:pPr marL="155296"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Welcome/intro from Kate</a:t>
            </a:r>
            <a:endParaRPr/>
          </a:p>
          <a:p>
            <a:pPr marL="155296" marR="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Jess’ intro</a:t>
            </a:r>
            <a:r>
              <a:rPr lang="en-US"/>
              <a:t> </a:t>
            </a:r>
            <a:endParaRPr/>
          </a:p>
          <a:p>
            <a:pPr marL="155296"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Workshop goals: today we</a:t>
            </a:r>
            <a:r>
              <a:rPr lang="en-US"/>
              <a:t>’ll be covering the basics of Zotero, which is a citation management tool; we’ll go over what this means later. T</a:t>
            </a:r>
            <a:r>
              <a:rPr lang="en-US" sz="1200">
                <a:latin typeface="Arial"/>
                <a:ea typeface="Arial"/>
                <a:cs typeface="Arial"/>
                <a:sym typeface="Arial"/>
              </a:rPr>
              <a:t>he goal of this workshop is to introduce basics of Zotero to use within your teams to manage</a:t>
            </a:r>
            <a:r>
              <a:rPr lang="en-US"/>
              <a:t> and </a:t>
            </a:r>
            <a:r>
              <a:rPr lang="en-US" sz="1200">
                <a:latin typeface="Arial"/>
                <a:ea typeface="Arial"/>
                <a:cs typeface="Arial"/>
                <a:sym typeface="Arial"/>
              </a:rPr>
              <a:t>cite sources, </a:t>
            </a:r>
            <a:r>
              <a:rPr lang="en-US"/>
              <a:t>such as when you’re writing</a:t>
            </a:r>
            <a:r>
              <a:rPr lang="en-US" sz="1200">
                <a:latin typeface="Arial"/>
                <a:ea typeface="Arial"/>
                <a:cs typeface="Arial"/>
                <a:sym typeface="Arial"/>
              </a:rPr>
              <a:t> grant applications</a:t>
            </a:r>
            <a:endParaRPr/>
          </a:p>
          <a:p>
            <a:pPr marL="155296" lvl="0" indent="0" algn="l" rtl="0">
              <a:lnSpc>
                <a:spcPct val="100000"/>
              </a:lnSpc>
              <a:spcBef>
                <a:spcPts val="0"/>
              </a:spcBef>
              <a:spcAft>
                <a:spcPts val="0"/>
              </a:spcAft>
              <a:buClr>
                <a:schemeClr val="dk1"/>
              </a:buClr>
              <a:buSzPts val="1200"/>
              <a:buFont typeface="Arial"/>
              <a:buNone/>
            </a:pPr>
            <a:r>
              <a:rPr lang="en-US" sz="1200"/>
              <a:t>The good thing is that even though there’s a lot of features, you really only need to grasp a few of them to see its value. </a:t>
            </a:r>
            <a:endParaRPr/>
          </a:p>
          <a:p>
            <a:pPr marL="155296" lvl="0" indent="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a:p>
            <a:pPr marL="155296"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A couple things to note. </a:t>
            </a:r>
            <a:endParaRPr/>
          </a:p>
          <a:p>
            <a:pPr marL="326746" lvl="0" indent="-171450" algn="l" rtl="0">
              <a:lnSpc>
                <a:spcPct val="100000"/>
              </a:lnSpc>
              <a:spcBef>
                <a:spcPts val="0"/>
              </a:spcBef>
              <a:spcAft>
                <a:spcPts val="0"/>
              </a:spcAft>
              <a:buClr>
                <a:schemeClr val="dk1"/>
              </a:buClr>
              <a:buSzPts val="1200"/>
              <a:buFont typeface="Arial"/>
              <a:buChar char="-"/>
            </a:pPr>
            <a:r>
              <a:rPr lang="en-US"/>
              <a:t>You should have received these slides and a handout in an email that Kate sent. They’ll also be available on the Community Scholars webpage</a:t>
            </a:r>
            <a:endParaRPr/>
          </a:p>
          <a:p>
            <a:pPr marL="326746" lvl="0" indent="-171450" algn="l" rtl="0">
              <a:lnSpc>
                <a:spcPct val="100000"/>
              </a:lnSpc>
              <a:spcBef>
                <a:spcPts val="0"/>
              </a:spcBef>
              <a:spcAft>
                <a:spcPts val="0"/>
              </a:spcAft>
              <a:buClr>
                <a:schemeClr val="dk1"/>
              </a:buClr>
              <a:buSzPts val="1200"/>
              <a:buFont typeface="Arial"/>
              <a:buChar char="-"/>
            </a:pPr>
            <a:r>
              <a:rPr lang="en-US" sz="1200">
                <a:latin typeface="Arial"/>
                <a:ea typeface="Arial"/>
                <a:cs typeface="Arial"/>
                <a:sym typeface="Arial"/>
              </a:rPr>
              <a:t>You don’t have to download them for this workshop, but you can if it makes following along easier. </a:t>
            </a:r>
            <a:endParaRPr/>
          </a:p>
          <a:p>
            <a:pPr marL="326746" lvl="0" indent="-171450" algn="l" rtl="0">
              <a:lnSpc>
                <a:spcPct val="100000"/>
              </a:lnSpc>
              <a:spcBef>
                <a:spcPts val="0"/>
              </a:spcBef>
              <a:spcAft>
                <a:spcPts val="0"/>
              </a:spcAft>
              <a:buClr>
                <a:schemeClr val="dk1"/>
              </a:buClr>
              <a:buSzPts val="1200"/>
              <a:buFont typeface="Arial"/>
              <a:buChar char="-"/>
            </a:pPr>
            <a:r>
              <a:rPr lang="en-US" sz="1200">
                <a:latin typeface="Arial"/>
                <a:ea typeface="Arial"/>
                <a:cs typeface="Arial"/>
                <a:sym typeface="Arial"/>
              </a:rPr>
              <a:t>They’re meant so you can refer back to them after this workshop. </a:t>
            </a:r>
            <a:endParaRPr/>
          </a:p>
          <a:p>
            <a:pPr marL="155296" lvl="0" indent="0" algn="l" rtl="0">
              <a:lnSpc>
                <a:spcPct val="100000"/>
              </a:lnSpc>
              <a:spcBef>
                <a:spcPts val="0"/>
              </a:spcBef>
              <a:spcAft>
                <a:spcPts val="0"/>
              </a:spcAft>
              <a:buClr>
                <a:schemeClr val="dk1"/>
              </a:buClr>
              <a:buSzPts val="1200"/>
              <a:buFont typeface="Arial"/>
              <a:buNone/>
            </a:pPr>
            <a:endParaRPr sz="1200">
              <a:latin typeface="Arial"/>
              <a:ea typeface="Arial"/>
              <a:cs typeface="Arial"/>
              <a:sym typeface="Arial"/>
            </a:endParaRPr>
          </a:p>
          <a:p>
            <a:pPr marL="155296"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Workshop:</a:t>
            </a:r>
            <a:endParaRPr/>
          </a:p>
          <a:p>
            <a:pPr marL="326745" lvl="0" indent="-171450" algn="l" rtl="0">
              <a:lnSpc>
                <a:spcPct val="100000"/>
              </a:lnSpc>
              <a:spcBef>
                <a:spcPts val="0"/>
              </a:spcBef>
              <a:spcAft>
                <a:spcPts val="0"/>
              </a:spcAft>
              <a:buClr>
                <a:schemeClr val="dk1"/>
              </a:buClr>
              <a:buSzPts val="1200"/>
              <a:buFont typeface="Arial"/>
              <a:buChar char="-"/>
            </a:pPr>
            <a:r>
              <a:rPr lang="en-US"/>
              <a:t>Interactive: We tried to make this workshop have a bit of balance between “instruction” and</a:t>
            </a:r>
            <a:r>
              <a:rPr lang="en-US" sz="1200">
                <a:latin typeface="Arial"/>
                <a:ea typeface="Arial"/>
                <a:cs typeface="Arial"/>
                <a:sym typeface="Arial"/>
              </a:rPr>
              <a:t> time to try things out</a:t>
            </a:r>
            <a:endParaRPr/>
          </a:p>
          <a:p>
            <a:pPr marL="326745" lvl="0" indent="-171450" algn="l" rtl="0">
              <a:lnSpc>
                <a:spcPct val="100000"/>
              </a:lnSpc>
              <a:spcBef>
                <a:spcPts val="0"/>
              </a:spcBef>
              <a:spcAft>
                <a:spcPts val="0"/>
              </a:spcAft>
              <a:buClr>
                <a:schemeClr val="dk1"/>
              </a:buClr>
              <a:buSzPts val="1200"/>
              <a:buFont typeface="Arial"/>
              <a:buChar char="-"/>
            </a:pPr>
            <a:r>
              <a:rPr lang="en-US" sz="1200">
                <a:latin typeface="Arial"/>
                <a:ea typeface="Arial"/>
                <a:cs typeface="Arial"/>
                <a:sym typeface="Arial"/>
              </a:rPr>
              <a:t>If </a:t>
            </a:r>
            <a:r>
              <a:rPr lang="en-US"/>
              <a:t>you have any issues, questions, or comments any time throughout this workshop feel free to</a:t>
            </a:r>
            <a:r>
              <a:rPr lang="en-US" sz="1200">
                <a:latin typeface="Arial"/>
                <a:ea typeface="Arial"/>
                <a:cs typeface="Arial"/>
                <a:sym typeface="Arial"/>
              </a:rPr>
              <a:t> write in chat/speak up and Kate (and I) can help; can also make use of things like breakout rooms if anyone has a very specific or technical problem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8e6bd62f94_2_15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8e6bd62f94_2_15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The Zotero icon may change, depending on the type of item you’re looking at (book, magazine article, journal article)</a:t>
            </a:r>
            <a:endParaRPr>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e6bd62f94_2_1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where you might use the Zotero Connector the most. This is the Community Scholars Portal which you may be familiar with – it’s the portal for all the electronic resources, articles, ebooks, and so on, that you can access as part of the community scholars program. You can find it on the Community Scholars Program page or you may have a bookmarked page or received a direct link in your email to the portal.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 recommend bookmarking or saving the Community Scholars home page. This way, you’ll have easy access to both the portal AND tips and advice on the left hand side. We’ll paste the link in the chat: www.communityscholars.ca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Make sure that everyone is able to get to this step.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Check for questions about login, barcode issues</a:t>
            </a:r>
            <a:endParaRPr/>
          </a:p>
        </p:txBody>
      </p:sp>
      <p:sp>
        <p:nvSpPr>
          <p:cNvPr id="267" name="Google Shape;267;g8e6bd62f94_2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8ca7d9f61b_2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8ca7d9f61b_2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None/>
            </a:pPr>
            <a:r>
              <a:rPr lang="en-US"/>
              <a:t>So hopefully you all can now see this page. This is the portal. We won’t be covering the features of the portal in this workshop, such as how to search or use filters, but there are many helpful tutorials and videos. You can also get to the search tips page through the home page that we just sent (www.communityscholars.ca)</a:t>
            </a:r>
            <a:endParaRPr/>
          </a:p>
          <a:p>
            <a:pPr marL="457200" lvl="0" indent="-228600" algn="l" rtl="0">
              <a:spcBef>
                <a:spcPts val="0"/>
              </a:spcBef>
              <a:spcAft>
                <a:spcPts val="0"/>
              </a:spcAft>
              <a:buNone/>
            </a:pPr>
            <a:endParaRPr/>
          </a:p>
          <a:p>
            <a:pPr marL="457200" lvl="0" indent="-228600" algn="l" rtl="0">
              <a:spcBef>
                <a:spcPts val="0"/>
              </a:spcBef>
              <a:spcAft>
                <a:spcPts val="0"/>
              </a:spcAft>
              <a:buNone/>
            </a:pPr>
            <a:r>
              <a:rPr lang="en-US"/>
              <a:t>Now I’ll show a GIF (animation) demonstrating how to add sources using this portal. I’ll let it play a couple of times.</a:t>
            </a:r>
            <a:endParaRPr/>
          </a:p>
          <a:p>
            <a:pPr marL="457200" lvl="0" indent="-228600" algn="l" rtl="0">
              <a:spcBef>
                <a:spcPts val="0"/>
              </a:spcBef>
              <a:spcAft>
                <a:spcPts val="0"/>
              </a:spcAft>
              <a:buNone/>
            </a:pPr>
            <a:endParaRPr/>
          </a:p>
          <a:p>
            <a:pPr marL="457200" lvl="0" indent="-228600" algn="l" rtl="0">
              <a:spcBef>
                <a:spcPts val="0"/>
              </a:spcBef>
              <a:spcAft>
                <a:spcPts val="0"/>
              </a:spcAft>
              <a:buClr>
                <a:schemeClr val="dk1"/>
              </a:buClr>
              <a:buSzPts val="1400"/>
              <a:buFont typeface="Arial"/>
              <a:buNone/>
            </a:pPr>
            <a:r>
              <a:rPr lang="en-US"/>
              <a:t>[I’ve found that one should not talk during GIFs!]</a:t>
            </a:r>
            <a:endParaRPr/>
          </a:p>
        </p:txBody>
      </p:sp>
      <p:sp>
        <p:nvSpPr>
          <p:cNvPr id="278" name="Google Shape;278;g8ca7d9f61b_2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8e6bd62f94_2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8e6bd62f94_2_1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Things to note:</a:t>
            </a:r>
            <a:endParaRPr/>
          </a:p>
          <a:p>
            <a:pPr marL="0" marR="0" lvl="0" indent="0" algn="l" rtl="0">
              <a:lnSpc>
                <a:spcPct val="100000"/>
              </a:lnSpc>
              <a:spcBef>
                <a:spcPts val="0"/>
              </a:spcBef>
              <a:spcAft>
                <a:spcPts val="0"/>
              </a:spcAft>
              <a:buSzPts val="1400"/>
              <a:buNone/>
            </a:pPr>
            <a:endParaRPr/>
          </a:p>
          <a:p>
            <a:pPr marL="457200" marR="0" lvl="0" indent="-317500" algn="l" rtl="0">
              <a:lnSpc>
                <a:spcPct val="100000"/>
              </a:lnSpc>
              <a:spcBef>
                <a:spcPts val="0"/>
              </a:spcBef>
              <a:spcAft>
                <a:spcPts val="0"/>
              </a:spcAft>
              <a:buSzPts val="1400"/>
              <a:buChar char="-"/>
            </a:pPr>
            <a:r>
              <a:rPr lang="en-US"/>
              <a:t>You need to navigate to the article first before using the connector</a:t>
            </a:r>
            <a:endParaRPr/>
          </a:p>
          <a:p>
            <a:pPr marL="457200" marR="0" lvl="0" indent="-317500" algn="l" rtl="0">
              <a:lnSpc>
                <a:spcPct val="100000"/>
              </a:lnSpc>
              <a:spcBef>
                <a:spcPts val="0"/>
              </a:spcBef>
              <a:spcAft>
                <a:spcPts val="0"/>
              </a:spcAft>
              <a:buSzPts val="1400"/>
              <a:buChar char="-"/>
            </a:pPr>
            <a:r>
              <a:rPr lang="en-US"/>
              <a:t>You need to have Zotero open, or else you’ll see a prompt asking you to open Zotero</a:t>
            </a:r>
            <a:endParaRPr/>
          </a:p>
          <a:p>
            <a:pPr marL="457200" marR="0" lvl="0" indent="-317500" algn="l" rtl="0">
              <a:lnSpc>
                <a:spcPct val="100000"/>
              </a:lnSpc>
              <a:spcBef>
                <a:spcPts val="0"/>
              </a:spcBef>
              <a:spcAft>
                <a:spcPts val="0"/>
              </a:spcAft>
              <a:buSzPts val="1400"/>
              <a:buChar char="-"/>
            </a:pPr>
            <a:r>
              <a:rPr lang="en-US"/>
              <a:t>We’ll talk about folders/collections later, but the connector will automatically add the item to the library or folder you have highlighted in Zotero</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US"/>
              <a:t>Any questions about this method?</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US"/>
              <a:t>[Possibly pause here to allow them to try, then just quickly go over the other 3 methods]</a:t>
            </a:r>
            <a:endParaRPr/>
          </a:p>
        </p:txBody>
      </p:sp>
      <p:sp>
        <p:nvSpPr>
          <p:cNvPr id="286" name="Google Shape;286;g8e6bd62f94_2_1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8e6bd62f94_2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8e6bd62f94_2_1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PAUSE for </a:t>
            </a:r>
            <a:r>
              <a:rPr lang="en-US"/>
              <a:t>5 minutes to allow them to try; check back in (another 2-3 minutes)</a:t>
            </a:r>
            <a:r>
              <a:rPr lang="en-US"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Check in when you’ve got an item in your library (please enter a ‘done’ message in the chat when you’ve done this). If </a:t>
            </a:r>
            <a:r>
              <a:rPr lang="en-US"/>
              <a:t>you have any issues while you’re trying it out, let us know!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On the left is a screenshot showing the kind of information you should be seeing once you’ve added an item</a:t>
            </a:r>
            <a:endParaRPr/>
          </a:p>
        </p:txBody>
      </p:sp>
      <p:sp>
        <p:nvSpPr>
          <p:cNvPr id="293" name="Google Shape;293;g8e6bd62f94_2_1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e6bd62f94_2_17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8e6bd62f94_2_17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None/>
            </a:pPr>
            <a:r>
              <a:rPr lang="en-US"/>
              <a:t>*Skippable</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sz="1200">
                <a:solidFill>
                  <a:schemeClr val="dk1"/>
                </a:solidFill>
                <a:latin typeface="Arial"/>
                <a:ea typeface="Arial"/>
                <a:cs typeface="Arial"/>
                <a:sym typeface="Arial"/>
              </a:rPr>
              <a:t>If you have a PDF saved on your computer, it’s very easy to add it to your Zotero library. Simply drag and drop the item into “My Library.”</a:t>
            </a:r>
            <a:endParaRPr>
              <a:solidFill>
                <a:schemeClr val="dk2"/>
              </a:solidFill>
            </a:endParaRPr>
          </a:p>
          <a:p>
            <a:pPr marL="0" lvl="0" indent="0" algn="l" rtl="0">
              <a:lnSpc>
                <a:spcPct val="100000"/>
              </a:lnSpc>
              <a:spcBef>
                <a:spcPts val="0"/>
              </a:spcBef>
              <a:spcAft>
                <a:spcPts val="0"/>
              </a:spcAft>
              <a:buNone/>
            </a:pPr>
            <a:endParaRPr>
              <a:solidFill>
                <a:schemeClr val="dk2"/>
              </a:solidFill>
            </a:endParaRPr>
          </a:p>
          <a:p>
            <a:pPr marL="0" lvl="0" indent="0" algn="l" rtl="0">
              <a:lnSpc>
                <a:spcPct val="100000"/>
              </a:lnSpc>
              <a:spcBef>
                <a:spcPts val="0"/>
              </a:spcBef>
              <a:spcAft>
                <a:spcPts val="0"/>
              </a:spcAft>
              <a:buNone/>
            </a:pPr>
            <a:r>
              <a:rPr lang="en-US" sz="1200">
                <a:solidFill>
                  <a:schemeClr val="dk1"/>
                </a:solidFill>
                <a:latin typeface="Arial"/>
                <a:ea typeface="Arial"/>
                <a:cs typeface="Arial"/>
                <a:sym typeface="Arial"/>
              </a:rPr>
              <a:t>If the item has been identified by Zotero before, or, the item has a DOI, Zotero should be able to locate all of the relevant bibliographic information</a:t>
            </a:r>
            <a:r>
              <a:rPr lang="en-US"/>
              <a:t>, i</a:t>
            </a:r>
            <a:r>
              <a:rPr lang="en-US" sz="1200">
                <a:solidFill>
                  <a:schemeClr val="dk1"/>
                </a:solidFill>
                <a:latin typeface="Arial"/>
                <a:ea typeface="Arial"/>
                <a:cs typeface="Arial"/>
                <a:sym typeface="Arial"/>
              </a:rPr>
              <a:t>t should do this automatically. You don</a:t>
            </a:r>
            <a:r>
              <a:rPr lang="en-US"/>
              <a:t>’t have to worry about how it does this, but you should double check that it worked.</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Also, this will only work with PDFs that have the information embedded into the file (eg articles from publishers). This will not work with photocopied book chapters, or PDFs that don’t have this information embedded. If you check and the information isn’t there, I recommend going back to the source of the article, depending on where you retrieved it from, and trying the Zotero Connector to see if that works.</a:t>
            </a:r>
            <a:endParaRPr/>
          </a:p>
          <a:p>
            <a:pPr marL="0" marR="0" lvl="0" indent="0" algn="l" rtl="0">
              <a:lnSpc>
                <a:spcPct val="100000"/>
              </a:lnSpc>
              <a:spcBef>
                <a:spcPts val="1630"/>
              </a:spcBef>
              <a:spcAft>
                <a:spcPts val="0"/>
              </a:spcAft>
              <a:buNone/>
            </a:pPr>
            <a:r>
              <a:rPr lang="en-US" sz="1200">
                <a:solidFill>
                  <a:schemeClr val="dk1"/>
                </a:solidFill>
                <a:latin typeface="Arial"/>
                <a:ea typeface="Arial"/>
                <a:cs typeface="Arial"/>
                <a:sym typeface="Arial"/>
              </a:rPr>
              <a:t>If it doesn’t do this automatically, right-click on the item and select “retrieve metadata for PDF.” [This option </a:t>
            </a:r>
            <a:r>
              <a:rPr lang="en-US"/>
              <a:t>often comes with a host of issues, so might be worth not even mentioning.]</a:t>
            </a:r>
            <a:endParaRPr/>
          </a:p>
          <a:p>
            <a:pPr marL="0" lvl="0" indent="0" algn="l" rtl="0">
              <a:spcBef>
                <a:spcPts val="1630"/>
              </a:spcBef>
              <a:spcAft>
                <a:spcPts val="0"/>
              </a:spcAft>
              <a:buNone/>
            </a:pPr>
            <a:r>
              <a:rPr lang="en-US"/>
              <a:t>https://www.zotero.org/support/retrieve_pdf_metadata</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8e6bd62f94_2_18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8e6bd62f94_2_18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a:t>*Skippable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An ISBN you will usually find on top of the barcode of a book</a:t>
            </a: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A DOI you can either find in an article’s description and sometimes in the URL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e6bd62f94_2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8e6bd62f94_2_1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Sometimes you may need to add sources that Zotero can’t add automatically, like emails, podcasts, and so on. Or rarely, Zotero Connector might have issues. But you still want to have all your sources in your library, so you might want to add it manually. The arrow points to the icon you will need to click for adding items manually. </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400"/>
              <a:buFont typeface="Arial"/>
              <a:buNone/>
            </a:pPr>
            <a:r>
              <a:rPr lang="en-US"/>
              <a:t>Check-in questions:</a:t>
            </a:r>
            <a:endParaRPr/>
          </a:p>
          <a:p>
            <a:pPr marL="171450" lvl="0" indent="-171450" algn="l" rtl="0">
              <a:spcBef>
                <a:spcPts val="0"/>
              </a:spcBef>
              <a:spcAft>
                <a:spcPts val="0"/>
              </a:spcAft>
              <a:buClr>
                <a:schemeClr val="dk1"/>
              </a:buClr>
              <a:buSzPts val="1400"/>
              <a:buChar char="-"/>
            </a:pPr>
            <a:r>
              <a:rPr lang="en-US"/>
              <a:t>Which method did you try? </a:t>
            </a:r>
            <a:endParaRPr/>
          </a:p>
          <a:p>
            <a:pPr marL="171450" lvl="0" indent="-171450" algn="l" rtl="0">
              <a:spcBef>
                <a:spcPts val="0"/>
              </a:spcBef>
              <a:spcAft>
                <a:spcPts val="0"/>
              </a:spcAft>
              <a:buClr>
                <a:schemeClr val="dk1"/>
              </a:buClr>
              <a:buSzPts val="1400"/>
              <a:buChar char="-"/>
            </a:pPr>
            <a:r>
              <a:rPr lang="en-US"/>
              <a:t>Which one do you think or predict would be most useful?</a:t>
            </a:r>
            <a:endParaRPr/>
          </a:p>
          <a:p>
            <a:pPr marL="171450" lvl="0" indent="-171450" algn="l" rtl="0">
              <a:spcBef>
                <a:spcPts val="0"/>
              </a:spcBef>
              <a:spcAft>
                <a:spcPts val="0"/>
              </a:spcAft>
              <a:buClr>
                <a:schemeClr val="dk1"/>
              </a:buClr>
              <a:buSzPts val="1400"/>
              <a:buChar char="-"/>
            </a:pPr>
            <a:r>
              <a:rPr lang="en-US" b="1"/>
              <a:t>Are there any you’d like to go back over?</a:t>
            </a:r>
            <a:endParaRPr/>
          </a:p>
        </p:txBody>
      </p:sp>
      <p:sp>
        <p:nvSpPr>
          <p:cNvPr id="315" name="Google Shape;315;g8e6bd62f94_2_1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8e6bd62f94_2_20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8e6bd62f94_2_20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a:t>The following features listed here will help keep your library organized.  </a:t>
            </a:r>
            <a:endParaRPr/>
          </a:p>
          <a:p>
            <a:pPr marL="0" lvl="0" indent="0" algn="l" rtl="0">
              <a:lnSpc>
                <a:spcPct val="100000"/>
              </a:lnSpc>
              <a:spcBef>
                <a:spcPts val="0"/>
              </a:spcBef>
              <a:spcAft>
                <a:spcPts val="0"/>
              </a:spcAft>
              <a:buSzPts val="1400"/>
              <a:buNone/>
            </a:pPr>
            <a:r>
              <a:rPr lang="en-US"/>
              <a:t>Saving sources to folders. Note that folders are called collections in Zotero. They mean the same thing.</a:t>
            </a:r>
            <a:endParaRPr/>
          </a:p>
          <a:p>
            <a:pPr marL="0" lvl="0" indent="0" algn="l" rtl="0">
              <a:lnSpc>
                <a:spcPct val="100000"/>
              </a:lnSpc>
              <a:spcBef>
                <a:spcPts val="0"/>
              </a:spcBef>
              <a:spcAft>
                <a:spcPts val="0"/>
              </a:spcAft>
              <a:buSzPts val="1400"/>
              <a:buNone/>
            </a:pPr>
            <a:r>
              <a:rPr lang="en-US"/>
              <a:t>Adding or browsing tags</a:t>
            </a:r>
            <a:endParaRPr/>
          </a:p>
          <a:p>
            <a:pPr marL="0" lvl="0" indent="0" algn="l" rtl="0">
              <a:lnSpc>
                <a:spcPct val="100000"/>
              </a:lnSpc>
              <a:spcBef>
                <a:spcPts val="0"/>
              </a:spcBef>
              <a:spcAft>
                <a:spcPts val="0"/>
              </a:spcAft>
              <a:buSzPts val="1400"/>
              <a:buNone/>
            </a:pPr>
            <a:r>
              <a:rPr lang="en-US"/>
              <a:t>Searching collections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8e6bd62f94_2_2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8e6bd62f94_2_21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You can add items to multiple collections. </a:t>
            </a:r>
            <a:r>
              <a:rPr lang="en-US"/>
              <a:t>T</a:t>
            </a:r>
            <a:r>
              <a:rPr lang="en-US" sz="1200">
                <a:solidFill>
                  <a:schemeClr val="dk1"/>
                </a:solidFill>
                <a:latin typeface="Arial"/>
                <a:ea typeface="Arial"/>
                <a:cs typeface="Arial"/>
                <a:sym typeface="Arial"/>
              </a:rPr>
              <a:t>his won’t duplicate your item. It’s like creating an iTunes playlist</a:t>
            </a:r>
            <a:r>
              <a:rPr lang="en-US"/>
              <a:t>...All of your sources are in your Library. When you create a folder and add sources to the folder, your source is still in your library, the folder contents are kind of “on top” of the library or like a shortcut. So in this way it’s different from creating a folder for files on your computer.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If you have a specific folder/collection highlighted when you go to add a source using the connector, it will add the item to your library AND create that shortcut in the folder/collection.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we get to group libraries, this works the same way.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e6bd62f94_2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8e6bd62f94_2_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Raleway"/>
              <a:buNone/>
            </a:pPr>
            <a:r>
              <a:rPr lang="en-US" sz="1200">
                <a:solidFill>
                  <a:srgbClr val="000000"/>
                </a:solidFill>
              </a:rPr>
              <a:t>Before we begin, I would like to acknowledge that SFU’s campuses are located on the unceded, traditional, and current territories of the Musqueam, Squamish, </a:t>
            </a:r>
            <a:r>
              <a:rPr lang="en-US" sz="1200" i="0" u="none" strike="noStrike" cap="none">
                <a:solidFill>
                  <a:schemeClr val="dk1"/>
                </a:solidFill>
              </a:rPr>
              <a:t>Tsleil-Waututh(slay-wah-tooth), Katzie (kut-zee) and Kwikwitlem (kway-kwit-lem) First Nations. Personally, I am on the traditional, ancestral, and unceded territory of the Musqueam, Squamish, and Tsleil-Waututh People.</a:t>
            </a:r>
            <a:endParaRPr sz="1200" i="0" u="none" strike="noStrike" cap="none">
              <a:solidFill>
                <a:schemeClr val="dk1"/>
              </a:solidFill>
            </a:endParaRPr>
          </a:p>
          <a:p>
            <a:pPr marL="0" marR="0" lvl="0" indent="0" algn="l" rtl="0">
              <a:lnSpc>
                <a:spcPct val="100000"/>
              </a:lnSpc>
              <a:spcBef>
                <a:spcPts val="0"/>
              </a:spcBef>
              <a:spcAft>
                <a:spcPts val="0"/>
              </a:spcAft>
              <a:buClr>
                <a:schemeClr val="lt1"/>
              </a:buClr>
              <a:buSzPts val="1200"/>
              <a:buFont typeface="Raleway"/>
              <a:buNone/>
            </a:pPr>
            <a:endParaRPr/>
          </a:p>
          <a:p>
            <a:pPr marL="0" marR="0" lvl="0" indent="0" algn="l" rtl="0">
              <a:lnSpc>
                <a:spcPct val="100000"/>
              </a:lnSpc>
              <a:spcBef>
                <a:spcPts val="0"/>
              </a:spcBef>
              <a:spcAft>
                <a:spcPts val="0"/>
              </a:spcAft>
              <a:buClr>
                <a:schemeClr val="lt1"/>
              </a:buClr>
              <a:buSzPts val="1200"/>
              <a:buFont typeface="Raleway"/>
              <a:buNone/>
            </a:pPr>
            <a:r>
              <a:rPr lang="en-US"/>
              <a:t>Since we’re all spread out at the moment, if anyone would like to make their own land acknowledgement, I’ll pause a for a few seconds right now so that you can. [7 second rule!]</a:t>
            </a:r>
            <a:endParaRPr/>
          </a:p>
          <a:p>
            <a:pPr marL="0" marR="0" lvl="0" indent="0" algn="l" rtl="0">
              <a:lnSpc>
                <a:spcPct val="100000"/>
              </a:lnSpc>
              <a:spcBef>
                <a:spcPts val="0"/>
              </a:spcBef>
              <a:spcAft>
                <a:spcPts val="0"/>
              </a:spcAft>
              <a:buClr>
                <a:schemeClr val="lt1"/>
              </a:buClr>
              <a:buSzPts val="1200"/>
              <a:buFont typeface="Raleway"/>
              <a:buNone/>
            </a:pPr>
            <a:endParaRPr/>
          </a:p>
          <a:p>
            <a:pPr marL="0" marR="0" lvl="0" indent="0" algn="l" rtl="0">
              <a:lnSpc>
                <a:spcPct val="100000"/>
              </a:lnSpc>
              <a:spcBef>
                <a:spcPts val="0"/>
              </a:spcBef>
              <a:spcAft>
                <a:spcPts val="0"/>
              </a:spcAft>
              <a:buClr>
                <a:schemeClr val="lt1"/>
              </a:buClr>
              <a:buSzPts val="1200"/>
              <a:buFont typeface="Raleway"/>
              <a:buNone/>
            </a:pPr>
            <a:r>
              <a:rPr lang="en-US"/>
              <a:t>I want to address why recognizing the land we are on is important when we’re talking about citation and using citation software. As you may know, scholarship &amp; research doesn’t have the best track record in terms of inclusivity. So we need to be mindful when gathering citations, look at the intent + diversity of who we’re citing and make sure it’s not the same circle of people again and again. </a:t>
            </a:r>
            <a:endParaRPr/>
          </a:p>
          <a:p>
            <a:pPr marL="0" marR="0" lvl="0" indent="0" algn="l" rtl="0">
              <a:lnSpc>
                <a:spcPct val="100000"/>
              </a:lnSpc>
              <a:spcBef>
                <a:spcPts val="0"/>
              </a:spcBef>
              <a:spcAft>
                <a:spcPts val="0"/>
              </a:spcAft>
              <a:buClr>
                <a:schemeClr val="lt1"/>
              </a:buClr>
              <a:buSzPts val="1200"/>
              <a:buFont typeface="Raleway"/>
              <a:buNone/>
            </a:pPr>
            <a:endParaRPr/>
          </a:p>
          <a:p>
            <a:pPr marL="0" marR="0" lvl="0" indent="0" algn="l" rtl="0">
              <a:lnSpc>
                <a:spcPct val="100000"/>
              </a:lnSpc>
              <a:spcBef>
                <a:spcPts val="0"/>
              </a:spcBef>
              <a:spcAft>
                <a:spcPts val="0"/>
              </a:spcAft>
              <a:buClr>
                <a:schemeClr val="lt1"/>
              </a:buClr>
              <a:buSzPts val="1200"/>
              <a:buFont typeface="Raleway"/>
              <a:buNone/>
            </a:pPr>
            <a:r>
              <a:rPr lang="en-US"/>
              <a:t>If you’re interested in this topic, I recommend taking a look at the link, which we’ll leave in the chat: http://www.criticalethnicstudiesjournal.org/citation-practices</a:t>
            </a:r>
            <a:endParaRPr/>
          </a:p>
          <a:p>
            <a:pPr marL="0" marR="0" lvl="0" indent="0" algn="l" rtl="0">
              <a:lnSpc>
                <a:spcPct val="100000"/>
              </a:lnSpc>
              <a:spcBef>
                <a:spcPts val="0"/>
              </a:spcBef>
              <a:spcAft>
                <a:spcPts val="0"/>
              </a:spcAft>
              <a:buClr>
                <a:schemeClr val="lt1"/>
              </a:buClr>
              <a:buSzPts val="1200"/>
              <a:buFont typeface="Raleway"/>
              <a:buNone/>
            </a:pPr>
            <a:endParaRPr sz="1200" i="0" u="none" strike="noStrike" cap="none">
              <a:solidFill>
                <a:schemeClr val="dk1"/>
              </a:solidFill>
            </a:endParaRPr>
          </a:p>
          <a:p>
            <a:pPr marL="0" marR="0" lvl="0" indent="0" algn="l" rtl="0">
              <a:lnSpc>
                <a:spcPct val="100000"/>
              </a:lnSpc>
              <a:spcBef>
                <a:spcPts val="0"/>
              </a:spcBef>
              <a:spcAft>
                <a:spcPts val="0"/>
              </a:spcAft>
              <a:buClr>
                <a:schemeClr val="dk1"/>
              </a:buClr>
              <a:buSzPts val="1200"/>
              <a:buFont typeface="Arial"/>
              <a:buNone/>
            </a:pPr>
            <a:r>
              <a:rPr lang="en-US" sz="1200" i="0" u="none" strike="noStrike" cap="none">
                <a:solidFill>
                  <a:schemeClr val="dk1"/>
                </a:solidFill>
              </a:rPr>
              <a:t>[Optional reading for facilitator: Justice, Daniel Heath. (2018). “Bibliographic essay: Citational relations.” </a:t>
            </a:r>
            <a:r>
              <a:rPr lang="en-US" sz="1200" i="1" u="none" strike="noStrike" cap="none">
                <a:solidFill>
                  <a:schemeClr val="dk1"/>
                </a:solidFill>
              </a:rPr>
              <a:t>Why Indigenous literatures matter</a:t>
            </a:r>
            <a:r>
              <a:rPr lang="en-US" sz="1200" i="0" u="none" strike="noStrike" cap="none">
                <a:solidFill>
                  <a:schemeClr val="dk1"/>
                </a:solidFill>
              </a:rPr>
              <a:t>. Waterloo, Ontario: Wilfrid Laurier University Press.]</a:t>
            </a:r>
            <a:endParaRPr/>
          </a:p>
        </p:txBody>
      </p:sp>
      <p:sp>
        <p:nvSpPr>
          <p:cNvPr id="186" name="Google Shape;186;g8e6bd62f94_2_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8e6bd62f94_2_2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8e6bd62f94_2_2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Another way to organize your sources is by adding tags and notes. In this example, you can see that tags can be anything - they can be about the content or subjects of the article, or you can use them to keep track of which articles are “to-read.”</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You do already have folders/collections, but one reason you might want to use tags as well is when, for instance, you’ve already used folders to organize your sources for different areas or projects. But you still want another way to show which articles are “to-read” you would use tags.</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The next slide shows another GIF (animation) on adding tags.</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You can also add longer notes to your sources.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8e6bd62f94_2_2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g8e6bd62f94_2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8e6bd62f94_2_24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8e6bd62f94_2_24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a:t>This is one of the most important and useful tools that Zotero provides. There are two ways you can quickly create citations and add bibliographies. You can just drag and drop - this is really simple, but it’s “static” which means that it won’t automatically update. Also, if you’re creating a bibliography, you have to make sure it’s complete and final before you drag and drop, otherwise you’ll have to do it again if you make any changes to it.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Option 2 is more popular and shows where the full power of Zotero and its word processor plugin becomes apparent. </a:t>
            </a:r>
            <a:r>
              <a:rPr lang="en-US"/>
              <a:t>This one just has to be set up, but then it’s easy to use. We’ll go over both now.</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8e6bd62f94_2_26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8e6bd62f94_2_26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To add references by drag n’ drop, open a document either on word or google docs and drag the source from your Zotero library into the document. Then click shift and drag a source to create in-text citations.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e6bd62f94_2_26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8e6bd62f94_2_26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a:t>Word add-in/plug-in</a:t>
            </a:r>
            <a:endParaRPr/>
          </a:p>
          <a:p>
            <a:pPr marL="0" lvl="0" indent="0" algn="l" rtl="0">
              <a:lnSpc>
                <a:spcPct val="100000"/>
              </a:lnSpc>
              <a:spcBef>
                <a:spcPts val="0"/>
              </a:spcBef>
              <a:spcAft>
                <a:spcPts val="0"/>
              </a:spcAft>
              <a:buClr>
                <a:schemeClr val="dk1"/>
              </a:buClr>
              <a:buSzPts val="1100"/>
              <a:buFont typeface="Arial"/>
              <a:buNone/>
            </a:pPr>
            <a:endParaRPr sz="1100"/>
          </a:p>
          <a:p>
            <a:pPr marL="0" marR="0" lvl="0" indent="0" algn="l" rtl="0">
              <a:lnSpc>
                <a:spcPct val="100000"/>
              </a:lnSpc>
              <a:spcBef>
                <a:spcPts val="0"/>
              </a:spcBef>
              <a:spcAft>
                <a:spcPts val="0"/>
              </a:spcAft>
              <a:buClr>
                <a:schemeClr val="dk1"/>
              </a:buClr>
              <a:buSzPts val="1100"/>
              <a:buFont typeface="Arial"/>
              <a:buNone/>
            </a:pPr>
            <a:r>
              <a:rPr lang="en-US" sz="1100"/>
              <a:t>NOTE: </a:t>
            </a:r>
            <a:r>
              <a:rPr lang="en-US" sz="1200">
                <a:solidFill>
                  <a:schemeClr val="dk1"/>
                </a:solidFill>
                <a:latin typeface="Arial"/>
                <a:ea typeface="Arial"/>
                <a:cs typeface="Arial"/>
                <a:sym typeface="Arial"/>
              </a:rPr>
              <a:t>There is a common issue that usually comes up every workshop, where some participants will not be able to find the Zotero tab in their version of Word. If online, consider asking participants to let you know when they see it (via chat, poll, thumbs-up). You can move to the next slide for the troubleshooting steps that fixes the issue 90% of the time.</a:t>
            </a:r>
            <a:endParaRPr/>
          </a:p>
          <a:p>
            <a:pPr marL="0" lvl="0" indent="0" algn="l" rtl="0">
              <a:lnSpc>
                <a:spcPct val="100000"/>
              </a:lnSpc>
              <a:spcBef>
                <a:spcPts val="0"/>
              </a:spcBef>
              <a:spcAft>
                <a:spcPts val="0"/>
              </a:spcAft>
              <a:buClr>
                <a:schemeClr val="dk1"/>
              </a:buClr>
              <a:buSzPts val="1100"/>
              <a:buFont typeface="Arial"/>
              <a:buNone/>
            </a:pPr>
            <a:endParaRPr sz="1100"/>
          </a:p>
          <a:p>
            <a:pPr marL="0" lvl="0" indent="0" algn="l" rtl="0">
              <a:lnSpc>
                <a:spcPct val="100000"/>
              </a:lnSpc>
              <a:spcBef>
                <a:spcPts val="0"/>
              </a:spcBef>
              <a:spcAft>
                <a:spcPts val="0"/>
              </a:spcAft>
              <a:buClr>
                <a:schemeClr val="dk1"/>
              </a:buClr>
              <a:buSzPts val="1100"/>
              <a:buFont typeface="Arial"/>
              <a:buNone/>
            </a:pPr>
            <a:r>
              <a:rPr lang="en-US" sz="1100" b="1"/>
              <a:t>Troubleshooting? See next slide.</a:t>
            </a:r>
            <a:endParaRPr sz="1100"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8e6bd62f94_2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8e6bd62f94_2_2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Arial"/>
                <a:ea typeface="Arial"/>
                <a:cs typeface="Arial"/>
                <a:sym typeface="Arial"/>
              </a:rPr>
              <a:t>Let’s go through some Troubleshooting. Something that might happen to you is finding that the Zotero tab is not appearing. </a:t>
            </a:r>
            <a:r>
              <a:rPr lang="en-US" sz="1200">
                <a:solidFill>
                  <a:schemeClr val="dk1"/>
                </a:solidFill>
                <a:latin typeface="Arial"/>
                <a:ea typeface="Arial"/>
                <a:cs typeface="Arial"/>
                <a:sym typeface="Arial"/>
              </a:rPr>
              <a:t>Here are the most common steps for getting the Zotero Word plugin to show up.</a:t>
            </a:r>
            <a:endParaRPr/>
          </a:p>
          <a:p>
            <a:pPr marL="0" lvl="0" indent="0" algn="l" rtl="0">
              <a:lnSpc>
                <a:spcPct val="100000"/>
              </a:lnSpc>
              <a:spcBef>
                <a:spcPts val="0"/>
              </a:spcBef>
              <a:spcAft>
                <a:spcPts val="0"/>
              </a:spcAft>
              <a:buSzPts val="1400"/>
              <a:buNone/>
            </a:pPr>
            <a:br>
              <a:rPr lang="en-US" sz="1200">
                <a:solidFill>
                  <a:schemeClr val="dk1"/>
                </a:solidFill>
                <a:latin typeface="Arial"/>
                <a:ea typeface="Arial"/>
                <a:cs typeface="Arial"/>
                <a:sym typeface="Arial"/>
              </a:rPr>
            </a:br>
            <a:r>
              <a:rPr lang="en-US" sz="1200" b="1">
                <a:solidFill>
                  <a:schemeClr val="dk1"/>
                </a:solidFill>
                <a:latin typeface="Arial"/>
                <a:ea typeface="Arial"/>
                <a:cs typeface="Arial"/>
                <a:sym typeface="Arial"/>
              </a:rPr>
              <a:t>First steps to try, from the Zotero forums: </a:t>
            </a:r>
            <a:r>
              <a:rPr lang="en-US" sz="1200">
                <a:solidFill>
                  <a:schemeClr val="dk1"/>
                </a:solidFill>
                <a:latin typeface="Arial"/>
                <a:ea typeface="Arial"/>
                <a:cs typeface="Arial"/>
                <a:sym typeface="Arial"/>
              </a:rPr>
              <a:t>(this most often works)</a:t>
            </a: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If the Zotero tab or toolbar (or </a:t>
            </a:r>
            <a:r>
              <a:rPr lang="en-US" sz="1200" u="sng">
                <a:solidFill>
                  <a:schemeClr val="dk1"/>
                </a:solidFill>
                <a:latin typeface="Arial"/>
                <a:ea typeface="Arial"/>
                <a:cs typeface="Arial"/>
                <a:sym typeface="Arial"/>
              </a:rPr>
              <a:t>Zotero scripts menu</a:t>
            </a:r>
            <a:r>
              <a:rPr lang="en-US" sz="1200">
                <a:solidFill>
                  <a:schemeClr val="dk1"/>
                </a:solidFill>
                <a:latin typeface="Arial"/>
                <a:ea typeface="Arial"/>
                <a:cs typeface="Arial"/>
                <a:sym typeface="Arial"/>
              </a:rPr>
              <a:t> for Word 2008/2011 for Mac) does not appear, follow these steps: </a:t>
            </a: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Close and quit Word or LibreOffice. This means not just closing the documents you have open, but actually right clicking the word icon to completely close it. </a:t>
            </a: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In Zotero, go to Tools → Add-ons → Extensions. </a:t>
            </a: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If “Zotero Word for Mac/Windows Integration” or “Zotero LibreOffice Integration” are disabled, click the “Enable” button to re-enable the extension.</a:t>
            </a: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If the “Enable” button for “Zotero Word for Mac/Windows Integration” is grayed out, and you are unable to click it, click the “Remove” button and restart Zotero. </a:t>
            </a: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If you don't see “Zotero Word for Mac/Windows Integration” or “Zotero LibreOffice Integration” in the Extensions window at all, then you should </a:t>
            </a:r>
            <a:r>
              <a:rPr lang="en-US" sz="1200" u="sng">
                <a:solidFill>
                  <a:schemeClr val="dk1"/>
                </a:solidFill>
                <a:latin typeface="Arial"/>
                <a:ea typeface="Arial"/>
                <a:cs typeface="Arial"/>
                <a:sym typeface="Arial"/>
              </a:rPr>
              <a:t>re-download</a:t>
            </a:r>
            <a:r>
              <a:rPr lang="en-US" sz="1200">
                <a:solidFill>
                  <a:schemeClr val="dk1"/>
                </a:solidFill>
                <a:latin typeface="Arial"/>
                <a:ea typeface="Arial"/>
                <a:cs typeface="Arial"/>
                <a:sym typeface="Arial"/>
              </a:rPr>
              <a:t> and re-install Zotero. It’s not necessary to uninstall Zotero before re-installing; simply install Zotero on top of the existing installation. Please note that re-installing Zotero rarely fixes problems though and should not be used as a general troubleshooting step. This is one of the few instances where re-installation is helpful.)</a:t>
            </a: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In Zotero, go to Preferences </a:t>
            </a:r>
            <a:r>
              <a:rPr lang="en-US" sz="1200" u="sng">
                <a:solidFill>
                  <a:schemeClr val="dk1"/>
                </a:solidFill>
                <a:latin typeface="Arial"/>
                <a:ea typeface="Arial"/>
                <a:cs typeface="Arial"/>
                <a:sym typeface="Arial"/>
              </a:rPr>
              <a:t>Cite pane</a:t>
            </a:r>
            <a:r>
              <a:rPr lang="en-US" sz="1200">
                <a:solidFill>
                  <a:schemeClr val="dk1"/>
                </a:solidFill>
                <a:latin typeface="Arial"/>
                <a:ea typeface="Arial"/>
                <a:cs typeface="Arial"/>
                <a:sym typeface="Arial"/>
              </a:rPr>
              <a:t>, and open the “Word Processors” tab.</a:t>
            </a: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Click “Reinstall LibreOffice/Microsoft Word Add-in” and then restart your word processor.</a:t>
            </a:r>
            <a:endParaRPr/>
          </a:p>
          <a:p>
            <a:pPr marL="0" lvl="0" indent="0" algn="l" rtl="0">
              <a:lnSpc>
                <a:spcPct val="100000"/>
              </a:lnSpc>
              <a:spcBef>
                <a:spcPts val="0"/>
              </a:spcBef>
              <a:spcAft>
                <a:spcPts val="0"/>
              </a:spcAft>
              <a:buSzPts val="1400"/>
              <a:buNone/>
            </a:pPr>
            <a:br>
              <a:rPr lang="en-US" sz="1200">
                <a:solidFill>
                  <a:schemeClr val="dk1"/>
                </a:solidFill>
                <a:latin typeface="Arial"/>
                <a:ea typeface="Arial"/>
                <a:cs typeface="Arial"/>
                <a:sym typeface="Arial"/>
              </a:rPr>
            </a:b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200" b="1">
                <a:solidFill>
                  <a:schemeClr val="dk1"/>
                </a:solidFill>
                <a:latin typeface="Arial"/>
                <a:ea typeface="Arial"/>
                <a:cs typeface="Arial"/>
                <a:sym typeface="Arial"/>
              </a:rPr>
              <a:t>A second set of (similar) steps in case the above does not work: </a:t>
            </a:r>
            <a:br>
              <a:rPr lang="en-US" sz="1200">
                <a:solidFill>
                  <a:schemeClr val="dk1"/>
                </a:solidFill>
                <a:latin typeface="Arial"/>
                <a:ea typeface="Arial"/>
                <a:cs typeface="Arial"/>
                <a:sym typeface="Arial"/>
              </a:rPr>
            </a:b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Quit Word.</a:t>
            </a: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Uninstall Zotero 5.0 from your computer. (You will not lose access to the references in your Zotero library, as you will be able to re-log-in once you reinstall.)</a:t>
            </a: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Reinstall Zotero 5.0: </a:t>
            </a:r>
            <a:r>
              <a:rPr lang="en-US" sz="1200" u="sng">
                <a:solidFill>
                  <a:schemeClr val="dk1"/>
                </a:solidFill>
                <a:latin typeface="Arial"/>
                <a:ea typeface="Arial"/>
                <a:cs typeface="Arial"/>
                <a:sym typeface="Arial"/>
              </a:rPr>
              <a:t>https://www.zotero.org/support/installation</a:t>
            </a: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Log in to Zotero 5.0 (under Preferences - Sync)</a:t>
            </a: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Check to make sure Word Plugin is </a:t>
            </a:r>
            <a:r>
              <a:rPr lang="en-US" sz="1200" i="1">
                <a:solidFill>
                  <a:schemeClr val="dk1"/>
                </a:solidFill>
                <a:latin typeface="Arial"/>
                <a:ea typeface="Arial"/>
                <a:cs typeface="Arial"/>
                <a:sym typeface="Arial"/>
              </a:rPr>
              <a:t>enabled </a:t>
            </a:r>
            <a:r>
              <a:rPr lang="en-US" sz="1200">
                <a:solidFill>
                  <a:schemeClr val="dk1"/>
                </a:solidFill>
                <a:latin typeface="Arial"/>
                <a:ea typeface="Arial"/>
                <a:cs typeface="Arial"/>
                <a:sym typeface="Arial"/>
              </a:rPr>
              <a:t>in Zotero 5.0 (under Tools - Add-ons).</a:t>
            </a: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Open Word, and look for the Zotero tab.</a:t>
            </a:r>
            <a:endParaRPr/>
          </a:p>
          <a:p>
            <a:pPr marL="0" lvl="0" indent="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For other troubleshooting solutions, you can visit Zotero.org/support and search for word processor plugin troubleshooting.</a:t>
            </a:r>
            <a:br>
              <a:rPr lang="en-US" sz="1200">
                <a:solidFill>
                  <a:schemeClr val="dk1"/>
                </a:solidFill>
                <a:latin typeface="Arial"/>
                <a:ea typeface="Arial"/>
                <a:cs typeface="Arial"/>
                <a:sym typeface="Arial"/>
              </a:rPr>
            </a:br>
            <a:endParaRPr sz="1200" i="1">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200" i="1">
                <a:solidFill>
                  <a:schemeClr val="dk1"/>
                </a:solidFill>
                <a:latin typeface="Arial"/>
                <a:ea typeface="Arial"/>
                <a:cs typeface="Arial"/>
                <a:sym typeface="Arial"/>
              </a:rPr>
              <a:t>Beyond that, there are more complex troubleshooting that you likely won't have time to get into during the workshop, but can follow up with them afterwards: </a:t>
            </a:r>
            <a:r>
              <a:rPr lang="en-US" sz="1200" i="1" u="sng">
                <a:solidFill>
                  <a:schemeClr val="dk1"/>
                </a:solidFill>
                <a:latin typeface="Arial"/>
                <a:ea typeface="Arial"/>
                <a:cs typeface="Arial"/>
                <a:sym typeface="Arial"/>
              </a:rPr>
              <a:t>https://www.zotero.org/support/word_processor_plugin_troubleshooting</a:t>
            </a:r>
            <a:endParaRPr sz="1200" i="1">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br>
              <a:rPr lang="en-US" sz="1200">
                <a:solidFill>
                  <a:schemeClr val="dk1"/>
                </a:solidFill>
                <a:latin typeface="Arial"/>
                <a:ea typeface="Arial"/>
                <a:cs typeface="Arial"/>
                <a:sym typeface="Arial"/>
              </a:rPr>
            </a:b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385" name="Google Shape;385;g8e6bd62f94_2_2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e6bd62f94_2_28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8e6bd62f94_2_28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This slide is just to illustrate where you would click to add in-text citations + bibliography. These can be referenced again in the handout.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8e6bd62f94_2_31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8e6bd62f94_2_31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8e6bd62f94_2_29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8e6bd62f94_2_29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(Alternatively, you can live demo this instead of showing the GIF!)</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8e6bd62f94_2_29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8e6bd62f94_2_29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This slide is just to illustrate what it would look like if you wanted to cite more than one author.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e6bd62f94_2_9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g8e6bd62f94_2_9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After today, if you have any questions, about Zotero, about the community scholars portal, or anything else please reach out to your Community Scholars Librarian by email, and you can also set up appointments as well (which will be virtual for the time being).</a:t>
            </a:r>
            <a:br>
              <a:rPr lang="en-US" sz="1200">
                <a:solidFill>
                  <a:schemeClr val="dk1"/>
                </a:solidFill>
                <a:latin typeface="Arial"/>
                <a:ea typeface="Arial"/>
                <a:cs typeface="Arial"/>
                <a:sym typeface="Arial"/>
              </a:rPr>
            </a:br>
            <a:endParaRPr sz="1200">
              <a:solidFill>
                <a:schemeClr val="dk1"/>
              </a:solidFill>
              <a:latin typeface="Arial"/>
              <a:ea typeface="Arial"/>
              <a:cs typeface="Arial"/>
              <a:sym typeface="Arial"/>
            </a:endParaRPr>
          </a:p>
          <a:p>
            <a:pPr marL="465887" lvl="0" indent="-310591" algn="l" rtl="0">
              <a:lnSpc>
                <a:spcPct val="100000"/>
              </a:lnSpc>
              <a:spcBef>
                <a:spcPts val="0"/>
              </a:spcBef>
              <a:spcAft>
                <a:spcPts val="0"/>
              </a:spcAft>
              <a:buSzPts val="1400"/>
              <a:buNone/>
            </a:pPr>
            <a:endParaRPr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8e6bd62f94_2_30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8e6bd62f94_2_30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PAUSE here for 5 minutes to let people try adding in-text citations and bibliographies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8e6bd62f94_2_31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g8e6bd62f94_2_31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a:t>Just going over a couple of other features...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8e6bd62f94_2_3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highlight>
                  <a:srgbClr val="FFFFFF"/>
                </a:highlight>
                <a:latin typeface="Calibri"/>
                <a:ea typeface="Calibri"/>
                <a:cs typeface="Calibri"/>
                <a:sym typeface="Calibri"/>
              </a:rPr>
              <a:t>You are welcome to share the resources you find in the Community Scholars Portal with your immediate work team. Zotero groups can be one way of sharing a collection of articles, by asking your team members to set up their own Zotero account and log in to see the shared library. We do ask that you not share the licensed resources from the portal publicly or with clients outside of your work team. However, if you are interested in finding resources that you can share with outside clients, we have another workshop next week on this topic. We'll share more info at the end.</a:t>
            </a:r>
            <a:endParaRPr>
              <a:highlight>
                <a:srgbClr val="FFFFFF"/>
              </a:highlight>
              <a:latin typeface="Calibri"/>
              <a:ea typeface="Calibri"/>
              <a:cs typeface="Calibri"/>
              <a:sym typeface="Calibri"/>
            </a:endParaRPr>
          </a:p>
          <a:p>
            <a:pPr marL="0" lvl="0" indent="0" algn="l" rtl="0">
              <a:lnSpc>
                <a:spcPct val="100000"/>
              </a:lnSpc>
              <a:spcBef>
                <a:spcPts val="0"/>
              </a:spcBef>
              <a:spcAft>
                <a:spcPts val="0"/>
              </a:spcAft>
              <a:buSzPts val="1400"/>
              <a:buNone/>
            </a:pPr>
            <a:endParaRPr>
              <a:highlight>
                <a:srgbClr val="FFFFFF"/>
              </a:highlight>
              <a:latin typeface="Calibri"/>
              <a:ea typeface="Calibri"/>
              <a:cs typeface="Calibri"/>
              <a:sym typeface="Calibri"/>
            </a:endParaRPr>
          </a:p>
          <a:p>
            <a:pPr marL="0" lvl="0" indent="0" algn="l" rtl="0">
              <a:lnSpc>
                <a:spcPct val="100000"/>
              </a:lnSpc>
              <a:spcBef>
                <a:spcPts val="0"/>
              </a:spcBef>
              <a:spcAft>
                <a:spcPts val="0"/>
              </a:spcAft>
              <a:buSzPts val="1400"/>
              <a:buNone/>
            </a:pPr>
            <a:r>
              <a:rPr lang="en-US">
                <a:highlight>
                  <a:srgbClr val="FFFFFF"/>
                </a:highlight>
                <a:latin typeface="Calibri"/>
                <a:ea typeface="Calibri"/>
                <a:cs typeface="Calibri"/>
                <a:sym typeface="Calibri"/>
              </a:rPr>
              <a:t>You can add items to group libraries, create folders/collections, in the same way that you do for your own initial library. After creating your group library, wait a bit or click on “sync” in Zotero if the group library doesn’t appear automatically.</a:t>
            </a:r>
            <a:endParaRPr>
              <a:highlight>
                <a:srgbClr val="FFFFFF"/>
              </a:highlight>
              <a:latin typeface="Calibri"/>
              <a:ea typeface="Calibri"/>
              <a:cs typeface="Calibri"/>
              <a:sym typeface="Calibri"/>
            </a:endParaRPr>
          </a:p>
        </p:txBody>
      </p:sp>
      <p:sp>
        <p:nvSpPr>
          <p:cNvPr id="436" name="Google Shape;436;g8e6bd62f94_2_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8e6bd62f94_2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8e6bd62f94_2_3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*Skippable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Depending on time: do they have questions about any of these features? </a:t>
            </a:r>
            <a:endParaRPr/>
          </a:p>
          <a:p>
            <a:pPr marL="0" lvl="0" indent="0" algn="l" rtl="0">
              <a:lnSpc>
                <a:spcPct val="100000"/>
              </a:lnSpc>
              <a:spcBef>
                <a:spcPts val="0"/>
              </a:spcBef>
              <a:spcAft>
                <a:spcPts val="0"/>
              </a:spcAft>
              <a:buSzPts val="1400"/>
              <a:buNone/>
            </a:pP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Mobile options: https://www.zotero.org/support/mobile</a:t>
            </a:r>
            <a:endParaRPr/>
          </a:p>
        </p:txBody>
      </p:sp>
      <p:sp>
        <p:nvSpPr>
          <p:cNvPr id="444" name="Google Shape;444;g8e6bd62f94_2_3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8e6bd62f94_2_33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8e6bd62f94_2_33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465886" lvl="0" indent="-310591" algn="l" rtl="0">
              <a:lnSpc>
                <a:spcPct val="100000"/>
              </a:lnSpc>
              <a:spcBef>
                <a:spcPts val="0"/>
              </a:spcBef>
              <a:spcAft>
                <a:spcPts val="0"/>
              </a:spcAft>
              <a:buSzPts val="1400"/>
              <a:buNone/>
            </a:pPr>
            <a:r>
              <a:rPr lang="en-US"/>
              <a:t>If you have a minute, please fill out our survey - we’d love to get your feedback on how to improve workshops in the future (</a:t>
            </a:r>
            <a:r>
              <a:rPr lang="en-US" u="sng">
                <a:solidFill>
                  <a:schemeClr val="hlink"/>
                </a:solidFill>
                <a:hlinkClick r:id="rId3"/>
              </a:rPr>
              <a:t>https://www.surveymonkey.ca/r/CommunityScholarsZotero</a:t>
            </a:r>
            <a:r>
              <a:rPr lang="en-US"/>
              <a:t>)</a:t>
            </a:r>
            <a:endParaRPr/>
          </a:p>
          <a:p>
            <a:pPr marL="465886" lvl="0" indent="-310591" algn="l" rtl="0">
              <a:lnSpc>
                <a:spcPct val="100000"/>
              </a:lnSpc>
              <a:spcBef>
                <a:spcPts val="0"/>
              </a:spcBef>
              <a:spcAft>
                <a:spcPts val="0"/>
              </a:spcAft>
              <a:buSzPts val="1400"/>
              <a:buNone/>
            </a:pPr>
            <a:endParaRPr/>
          </a:p>
          <a:p>
            <a:pPr marL="155295" lvl="0" indent="0" algn="l" rtl="0">
              <a:lnSpc>
                <a:spcPct val="100000"/>
              </a:lnSpc>
              <a:spcBef>
                <a:spcPts val="0"/>
              </a:spcBef>
              <a:spcAft>
                <a:spcPts val="0"/>
              </a:spcAft>
              <a:buSzPts val="1400"/>
              <a:buNone/>
            </a:pPr>
            <a:endParaRPr/>
          </a:p>
          <a:p>
            <a:pPr marL="155295" lvl="0" indent="0" algn="l" rtl="0">
              <a:lnSpc>
                <a:spcPct val="100000"/>
              </a:lnSpc>
              <a:spcBef>
                <a:spcPts val="0"/>
              </a:spcBef>
              <a:spcAft>
                <a:spcPts val="0"/>
              </a:spcAft>
              <a:buSzPts val="1400"/>
              <a:buNone/>
            </a:pPr>
            <a:r>
              <a:rPr lang="en-US"/>
              <a:t>On August 4th, Kate will be giving a different workshop - this one is on called Sharing research beyond your team: How to find openly licensed research to share with clients. This is a great opportunity to learn about how to share research articles you’ve found using the Portal with external clients that you’re working with. The focus is on ways to tell which articles are openly licensed</a:t>
            </a:r>
            <a:endParaRPr/>
          </a:p>
          <a:p>
            <a:pPr marL="155295" lvl="0" indent="0" algn="l" rtl="0">
              <a:lnSpc>
                <a:spcPct val="100000"/>
              </a:lnSpc>
              <a:spcBef>
                <a:spcPts val="0"/>
              </a:spcBef>
              <a:spcAft>
                <a:spcPts val="0"/>
              </a:spcAft>
              <a:buSzPts val="1400"/>
              <a:buNone/>
            </a:pPr>
            <a:r>
              <a:rPr lang="en-US"/>
              <a:t>You will also be discussing ways to cite works to give credit to the author, so you can improve knowledge sharing while respecting intellectual property.</a:t>
            </a:r>
            <a:endParaRPr>
              <a:highlight>
                <a:srgbClr val="FFFFFF"/>
              </a:highlight>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8e6bd62f94_2_10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8e6bd62f94_2_10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There are lots of great reasons to get started with Zotero.</a:t>
            </a:r>
            <a:endParaRPr/>
          </a:p>
          <a:p>
            <a:pPr marL="0" lvl="0" indent="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a:t>But first, w</a:t>
            </a:r>
            <a:r>
              <a:rPr lang="en-US" sz="1200">
                <a:solidFill>
                  <a:schemeClr val="dk1"/>
                </a:solidFill>
                <a:latin typeface="Arial"/>
                <a:ea typeface="Arial"/>
                <a:cs typeface="Arial"/>
                <a:sym typeface="Arial"/>
              </a:rPr>
              <a:t>hat even is Zotero? And what is a citation management tool? </a:t>
            </a: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Basically, it’s a piece of software that collects your sources, organizes them, and then </a:t>
            </a:r>
            <a:r>
              <a:rPr lang="en-US"/>
              <a:t>lets you quickly </a:t>
            </a:r>
            <a:r>
              <a:rPr lang="en-US" sz="1200">
                <a:solidFill>
                  <a:schemeClr val="dk1"/>
                </a:solidFill>
                <a:latin typeface="Arial"/>
                <a:ea typeface="Arial"/>
                <a:cs typeface="Arial"/>
                <a:sym typeface="Arial"/>
              </a:rPr>
              <a:t>create reliable citations and bibliographies. You can also create a group library for your team or organization, which means that if you have multiple people working on something, you have a library that updates and syncs. </a:t>
            </a:r>
            <a:endParaRPr/>
          </a:p>
          <a:p>
            <a:pPr marL="0" lvl="0" indent="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Zotero, compared to the other ones, is free and also has a lot of support as people are constantly working on improving it. </a:t>
            </a:r>
            <a:endParaRPr/>
          </a:p>
          <a:p>
            <a:pPr marL="0" lvl="0" indent="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But it’s also important to mention that Zotero (this is true of most of the major citation management options) stores data on US servers, which means the account information is subject to US privacy laws. This usually isn’t an issue because normally you’re collecting articles that are already published and should have gone through anonymization, etc. but if you</a:t>
            </a:r>
            <a:r>
              <a:rPr lang="en-US"/>
              <a:t>’re citing personal emails, for instance, </a:t>
            </a:r>
            <a:r>
              <a:rPr lang="en-US" sz="1200">
                <a:solidFill>
                  <a:schemeClr val="dk1"/>
                </a:solidFill>
                <a:latin typeface="Arial"/>
                <a:ea typeface="Arial"/>
                <a:cs typeface="Arial"/>
                <a:sym typeface="Arial"/>
              </a:rPr>
              <a:t>you can also use Zotero offline which eliminates that problem as long as you don’t sync to an online account.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Other options are listed on the Citation Management page: https://www.lib.sfu.ca/find/research-tools/citation-software#comparing-citation-management-tools</a:t>
            </a:r>
            <a:br>
              <a:rPr lang="en-US" sz="1200">
                <a:solidFill>
                  <a:schemeClr val="dk1"/>
                </a:solidFill>
                <a:latin typeface="Arial"/>
                <a:ea typeface="Arial"/>
                <a:cs typeface="Arial"/>
                <a:sym typeface="Arial"/>
              </a:rPr>
            </a:b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Storage: 300mb for free (you can pay for additional storage). This is approx. 500-600 PDFs.</a:t>
            </a:r>
            <a:br>
              <a:rPr lang="en-US" sz="1200">
                <a:solidFill>
                  <a:schemeClr val="dk1"/>
                </a:solidFill>
                <a:latin typeface="Arial"/>
                <a:ea typeface="Arial"/>
                <a:cs typeface="Arial"/>
                <a:sym typeface="Arial"/>
              </a:rPr>
            </a:b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a:t>T</a:t>
            </a:r>
            <a:r>
              <a:rPr lang="en-US" sz="1200">
                <a:solidFill>
                  <a:schemeClr val="dk1"/>
                </a:solidFill>
                <a:latin typeface="Arial"/>
                <a:ea typeface="Arial"/>
                <a:cs typeface="Arial"/>
                <a:sym typeface="Arial"/>
              </a:rPr>
              <a:t>here are third party apps for iOS and Android. https://www.zotero.org/support/mobile</a:t>
            </a:r>
            <a:endParaRPr/>
          </a:p>
          <a:p>
            <a:pPr marL="0" lvl="0" indent="0" algn="l" rtl="0">
              <a:lnSpc>
                <a:spcPct val="100000"/>
              </a:lnSpc>
              <a:spcBef>
                <a:spcPts val="0"/>
              </a:spcBef>
              <a:spcAft>
                <a:spcPts val="0"/>
              </a:spcAft>
              <a:buSzPts val="1400"/>
              <a:buNone/>
            </a:pPr>
            <a:br>
              <a:rPr lang="en-US" sz="1200">
                <a:solidFill>
                  <a:schemeClr val="dk1"/>
                </a:solidFill>
                <a:latin typeface="Arial"/>
                <a:ea typeface="Arial"/>
                <a:cs typeface="Arial"/>
                <a:sym typeface="Arial"/>
              </a:rPr>
            </a:b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br>
              <a:rPr lang="en-US" sz="1200">
                <a:solidFill>
                  <a:schemeClr val="dk1"/>
                </a:solidFill>
                <a:latin typeface="Arial"/>
                <a:ea typeface="Arial"/>
                <a:cs typeface="Arial"/>
                <a:sym typeface="Arial"/>
              </a:rPr>
            </a:br>
            <a:endParaRPr sz="1200">
              <a:solidFill>
                <a:schemeClr val="dk1"/>
              </a:solidFill>
              <a:latin typeface="Arial"/>
              <a:ea typeface="Arial"/>
              <a:cs typeface="Arial"/>
              <a:sym typeface="Arial"/>
            </a:endParaRPr>
          </a:p>
          <a:p>
            <a:pPr marL="142354" lvl="0" indent="0" algn="l" rtl="0">
              <a:lnSpc>
                <a:spcPct val="100000"/>
              </a:lnSpc>
              <a:spcBef>
                <a:spcPts val="0"/>
              </a:spcBef>
              <a:spcAft>
                <a:spcPts val="0"/>
              </a:spcAft>
              <a:buClr>
                <a:schemeClr val="dk1"/>
              </a:buClr>
              <a:buSzPts val="12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e6bd62f94_2_10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8e6bd62f94_2_107: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Go over agenda</a:t>
            </a:r>
            <a:endParaRPr/>
          </a:p>
          <a:p>
            <a:pPr marL="0" marR="0" lvl="0" indent="0" algn="l" rtl="0">
              <a:lnSpc>
                <a:spcPct val="100000"/>
              </a:lnSpc>
              <a:spcBef>
                <a:spcPts val="0"/>
              </a:spcBef>
              <a:spcAft>
                <a:spcPts val="0"/>
              </a:spcAft>
              <a:buClr>
                <a:schemeClr val="dk1"/>
              </a:buClr>
              <a:buSzPts val="1200"/>
              <a:buFont typeface="Arial"/>
              <a:buNone/>
            </a:pPr>
            <a:r>
              <a:rPr lang="en-US"/>
              <a:t>Ask if everyone has Zotero downloaded and registered for an account (should we make this a poll? If it turns out a ton of people haven’t finished this process, it might make sense to go over it together.)</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a:t>Collect any other questions before moving on</a:t>
            </a:r>
            <a:endParaRPr/>
          </a:p>
          <a:p>
            <a:pPr marL="457200" marR="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 don’t have to register for an account to use the downloaded software. But having an account lets you use the browser version from anywhere, and it also syncs any changes you or a team member makes to the library.]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8e6bd62f94_2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8e6bd62f94_2_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 all have a Zotero account and also installed Zotero…Let’s get the sync up and running. Syncing will link your online &amp; desktop version regularly.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Go through this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Wait for a bit, but not too long, as they can do this step by themselves afterwards too (isn’t required for adding sources to library or creating citations)</a:t>
            </a:r>
            <a:endParaRPr/>
          </a:p>
        </p:txBody>
      </p:sp>
      <p:sp>
        <p:nvSpPr>
          <p:cNvPr id="216" name="Google Shape;216;g8e6bd62f94_2_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8e6bd62f94_2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8e6bd62f94_2_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Another thing to have installed before we move 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Zotero Connector is an add-on in your browser that will allow you to quickly and easily add resources to your library while you’re browsing the web</a:t>
            </a:r>
            <a:r>
              <a:rPr lang="en-US"/>
              <a:t>, or using the Community Scholars Portal.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Some of you may have already installed this when you were installing Zotero. If you haven’t, and would like to practice with it during this workshop, please head over to zotero.org/download to do so.</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In this screenshot of the Zotero downloads page, you can see on the right that Zotero has recognized I’m in the Chrome browser and prompts me to install the add-on in Chrome.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Zotero does not work with Microsoft Explorer or Microsoft Edge, and is being discontinued for Safari 12. If you are using one of those browsers, please let me know and we can discuss your options. </a:t>
            </a: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For facilitator: the options are:</a:t>
            </a: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Use the Zotero bookmarklet for any browser (IE, Edge, Opera): https://www.zotero.org/downloadbookmarklet </a:t>
            </a:r>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Safari 13+ is not currently (Sept 2019) operable with Zotero Connector or the bookmarklet. Info and options for Safari 13: https://www.zotero.org/support/kb/safari_compatibility</a:t>
            </a: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Other options for getting sources into Zotero (drag &amp; drop, magic wand, etc.)</a:t>
            </a:r>
            <a:endParaRPr/>
          </a:p>
          <a:p>
            <a:pPr marL="0" lvl="0" indent="0" algn="l" rtl="0">
              <a:lnSpc>
                <a:spcPct val="100000"/>
              </a:lnSpc>
              <a:spcBef>
                <a:spcPts val="0"/>
              </a:spcBef>
              <a:spcAft>
                <a:spcPts val="0"/>
              </a:spcAft>
              <a:buSzPts val="1400"/>
              <a:buNone/>
            </a:pPr>
            <a:endParaRPr/>
          </a:p>
        </p:txBody>
      </p:sp>
      <p:sp>
        <p:nvSpPr>
          <p:cNvPr id="230" name="Google Shape;230;g8e6bd62f94_2_1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e6bd62f94_2_13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8e6bd62f94_2_13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Check-in questions/poll ideas:</a:t>
            </a:r>
            <a:endParaRPr/>
          </a:p>
          <a:p>
            <a:pPr marL="171450" lvl="0" indent="-171450" algn="l" rtl="0">
              <a:lnSpc>
                <a:spcPct val="100000"/>
              </a:lnSpc>
              <a:spcBef>
                <a:spcPts val="0"/>
              </a:spcBef>
              <a:spcAft>
                <a:spcPts val="0"/>
              </a:spcAft>
              <a:buSzPts val="1400"/>
              <a:buFont typeface="Arial"/>
              <a:buChar char="-"/>
            </a:pPr>
            <a:r>
              <a:rPr lang="en-US" sz="1200">
                <a:solidFill>
                  <a:schemeClr val="dk1"/>
                </a:solidFill>
                <a:latin typeface="Arial"/>
                <a:ea typeface="Arial"/>
                <a:cs typeface="Arial"/>
                <a:sym typeface="Arial"/>
              </a:rPr>
              <a:t>Have you used the portal recently?</a:t>
            </a:r>
            <a:endParaRPr/>
          </a:p>
          <a:p>
            <a:pPr marL="171450" lvl="0" indent="-171450" algn="l" rtl="0">
              <a:lnSpc>
                <a:spcPct val="100000"/>
              </a:lnSpc>
              <a:spcBef>
                <a:spcPts val="0"/>
              </a:spcBef>
              <a:spcAft>
                <a:spcPts val="0"/>
              </a:spcAft>
              <a:buSzPts val="1400"/>
              <a:buFont typeface="Arial"/>
              <a:buChar char="-"/>
            </a:pPr>
            <a:r>
              <a:rPr lang="en-US" sz="1200">
                <a:solidFill>
                  <a:schemeClr val="dk1"/>
                </a:solidFill>
                <a:latin typeface="Arial"/>
                <a:ea typeface="Arial"/>
                <a:cs typeface="Arial"/>
                <a:sym typeface="Arial"/>
              </a:rPr>
              <a:t>Which types of resources do you work with (articles, books, other materials, etc.)?</a:t>
            </a: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Today we’ll mainly be focusing on using the Zotero Connector -- it’s the most common and also one of the most useful ways to add sources to your Zotero library. As we’ll see, the Zotero Connector works through your web browser. This means you can use it for a wide variety of content you access using your browser (articles, ebooks, citations for physical books, websites, news articles, and so on). However, we’ll try to stick to examples from the Community Scholars portal, as these are probably the type of scholarly articles you’ll be citing the most.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There are also other ways to add sources. We’ll quickly go over these, but as these aren’t as common, we won’t spend too much time on them. These ways are: drag and dropping PDFs, using unique identifiers, and entering citations manually. Remember that Zotero’s usefulness comes from NOT having to enter information manually, so this last one is for those items that can’t be automatically added to Zotero.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For any slides we skip, you also have the slides to refer back to.</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What we’ll do is go over the Zotero Connector, as well as adding sources using the Community Scholars Portal. Then I’ll pause for a few minutes to give you time to try it. That way everyone will have at least one item in their library before we move on. The other methods I’ll quickly demo. If there’s time at the end, we can come back and you can try the other methods out too.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8e6bd62f94_2_1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8e6bd62f94_2_14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solidFill>
                  <a:schemeClr val="dk1"/>
                </a:solidFill>
              </a:rPr>
              <a:t>Go over where to find the Zotero icon in different browsers (right hand side for Chrome and Firefox; for Safari, it’s just to the left of the address bar.) </a:t>
            </a:r>
            <a:endParaRPr>
              <a:solidFill>
                <a:schemeClr val="dk1"/>
              </a:solidFill>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a:solidFill>
                  <a:schemeClr val="dk1"/>
                </a:solidFill>
              </a:rPr>
              <a:t>To add an item to your library, simply click on the Zotero icon. The item and all its accompanying metadata will be added to your library, including a link back to the page it was retrieved from, and a PDF, if applicable. </a:t>
            </a:r>
            <a:endParaRPr/>
          </a:p>
          <a:p>
            <a:pPr marL="0" lvl="0" indent="0" algn="l" rtl="0">
              <a:lnSpc>
                <a:spcPct val="100000"/>
              </a:lnSpc>
              <a:spcBef>
                <a:spcPts val="0"/>
              </a:spcBef>
              <a:spcAft>
                <a:spcPts val="0"/>
              </a:spcAft>
              <a:buClr>
                <a:schemeClr val="dk1"/>
              </a:buClr>
              <a:buSzPts val="1200"/>
              <a:buFont typeface="Arial"/>
              <a:buNone/>
            </a:pP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
        <p:cNvGrpSpPr/>
        <p:nvPr/>
      </p:nvGrpSpPr>
      <p:grpSpPr>
        <a:xfrm>
          <a:off x="0" y="0"/>
          <a:ext cx="0" cy="0"/>
          <a:chOff x="0" y="0"/>
          <a:chExt cx="0" cy="0"/>
        </a:xfrm>
      </p:grpSpPr>
      <p:sp>
        <p:nvSpPr>
          <p:cNvPr id="101" name="Google Shape;10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3" name="Google Shape;10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
        <p:nvSpPr>
          <p:cNvPr id="107" name="Google Shape;10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2" name="Google Shape;112;p1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2133"/>
              </a:spcBef>
              <a:spcAft>
                <a:spcPts val="0"/>
              </a:spcAft>
              <a:buClr>
                <a:schemeClr val="dk1"/>
              </a:buClr>
              <a:buSzPts val="1400"/>
              <a:buChar char="○"/>
              <a:defRPr/>
            </a:lvl2pPr>
            <a:lvl3pPr marL="1371600" lvl="2" indent="-317500" algn="l">
              <a:lnSpc>
                <a:spcPct val="90000"/>
              </a:lnSpc>
              <a:spcBef>
                <a:spcPts val="2133"/>
              </a:spcBef>
              <a:spcAft>
                <a:spcPts val="0"/>
              </a:spcAft>
              <a:buClr>
                <a:schemeClr val="dk1"/>
              </a:buClr>
              <a:buSzPts val="1400"/>
              <a:buChar char="■"/>
              <a:defRPr/>
            </a:lvl3pPr>
            <a:lvl4pPr marL="1828800" lvl="3" indent="-317500" algn="l">
              <a:lnSpc>
                <a:spcPct val="90000"/>
              </a:lnSpc>
              <a:spcBef>
                <a:spcPts val="2133"/>
              </a:spcBef>
              <a:spcAft>
                <a:spcPts val="0"/>
              </a:spcAft>
              <a:buClr>
                <a:schemeClr val="dk1"/>
              </a:buClr>
              <a:buSzPts val="1400"/>
              <a:buChar char="●"/>
              <a:defRPr/>
            </a:lvl4pPr>
            <a:lvl5pPr marL="2286000" lvl="4" indent="-317500" algn="l">
              <a:lnSpc>
                <a:spcPct val="90000"/>
              </a:lnSpc>
              <a:spcBef>
                <a:spcPts val="2133"/>
              </a:spcBef>
              <a:spcAft>
                <a:spcPts val="0"/>
              </a:spcAft>
              <a:buClr>
                <a:schemeClr val="dk1"/>
              </a:buClr>
              <a:buSzPts val="1400"/>
              <a:buChar char="○"/>
              <a:defRPr/>
            </a:lvl5pPr>
            <a:lvl6pPr marL="2743200" lvl="5" indent="-317500" algn="l">
              <a:lnSpc>
                <a:spcPct val="90000"/>
              </a:lnSpc>
              <a:spcBef>
                <a:spcPts val="2133"/>
              </a:spcBef>
              <a:spcAft>
                <a:spcPts val="0"/>
              </a:spcAft>
              <a:buClr>
                <a:schemeClr val="dk1"/>
              </a:buClr>
              <a:buSzPts val="1400"/>
              <a:buChar char="■"/>
              <a:defRPr/>
            </a:lvl6pPr>
            <a:lvl7pPr marL="3200400" lvl="6" indent="-317500" algn="l">
              <a:lnSpc>
                <a:spcPct val="90000"/>
              </a:lnSpc>
              <a:spcBef>
                <a:spcPts val="2133"/>
              </a:spcBef>
              <a:spcAft>
                <a:spcPts val="0"/>
              </a:spcAft>
              <a:buClr>
                <a:schemeClr val="dk1"/>
              </a:buClr>
              <a:buSzPts val="1400"/>
              <a:buChar char="●"/>
              <a:defRPr/>
            </a:lvl7pPr>
            <a:lvl8pPr marL="3657600" lvl="7" indent="-317500" algn="l">
              <a:lnSpc>
                <a:spcPct val="90000"/>
              </a:lnSpc>
              <a:spcBef>
                <a:spcPts val="2133"/>
              </a:spcBef>
              <a:spcAft>
                <a:spcPts val="0"/>
              </a:spcAft>
              <a:buClr>
                <a:schemeClr val="dk1"/>
              </a:buClr>
              <a:buSzPts val="1400"/>
              <a:buChar char="○"/>
              <a:defRPr/>
            </a:lvl8pPr>
            <a:lvl9pPr marL="4114800" lvl="8" indent="-317500" algn="l">
              <a:lnSpc>
                <a:spcPct val="90000"/>
              </a:lnSpc>
              <a:spcBef>
                <a:spcPts val="2133"/>
              </a:spcBef>
              <a:spcAft>
                <a:spcPts val="2133"/>
              </a:spcAft>
              <a:buClr>
                <a:schemeClr val="dk1"/>
              </a:buClr>
              <a:buSzPts val="1400"/>
              <a:buChar char="■"/>
              <a:defRPr/>
            </a:lvl9pPr>
          </a:lstStyle>
          <a:p>
            <a:endParaRPr/>
          </a:p>
        </p:txBody>
      </p:sp>
      <p:sp>
        <p:nvSpPr>
          <p:cNvPr id="113" name="Google Shape;113;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4" name="Google Shape;114;p18"/>
          <p:cNvPicPr preferRelativeResize="0"/>
          <p:nvPr/>
        </p:nvPicPr>
        <p:blipFill rotWithShape="1">
          <a:blip r:embed="rId2">
            <a:alphaModFix/>
          </a:blip>
          <a:srcRect/>
          <a:stretch/>
        </p:blipFill>
        <p:spPr>
          <a:xfrm>
            <a:off x="7703820" y="6596099"/>
            <a:ext cx="4442460" cy="27704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9" name="Google Shape;12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2" name="Google Shape;142;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4" name="Google Shape;144;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8"/>
        <p:cNvGrpSpPr/>
        <p:nvPr/>
      </p:nvGrpSpPr>
      <p:grpSpPr>
        <a:xfrm>
          <a:off x="0" y="0"/>
          <a:ext cx="0" cy="0"/>
          <a:chOff x="0" y="0"/>
          <a:chExt cx="0" cy="0"/>
        </a:xfrm>
      </p:grpSpPr>
      <p:sp>
        <p:nvSpPr>
          <p:cNvPr id="149" name="Google Shape;14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1" name="Google Shape;15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2" name="Google Shape;15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5"/>
        <p:cNvGrpSpPr/>
        <p:nvPr/>
      </p:nvGrpSpPr>
      <p:grpSpPr>
        <a:xfrm>
          <a:off x="0" y="0"/>
          <a:ext cx="0" cy="0"/>
          <a:chOff x="0" y="0"/>
          <a:chExt cx="0" cy="0"/>
        </a:xfrm>
      </p:grpSpPr>
      <p:sp>
        <p:nvSpPr>
          <p:cNvPr id="156" name="Google Shape;15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9" name="Google Shape;15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2"/>
        <p:cNvGrpSpPr/>
        <p:nvPr/>
      </p:nvGrpSpPr>
      <p:grpSpPr>
        <a:xfrm>
          <a:off x="0" y="0"/>
          <a:ext cx="0" cy="0"/>
          <a:chOff x="0" y="0"/>
          <a:chExt cx="0" cy="0"/>
        </a:xfrm>
      </p:grpSpPr>
      <p:sp>
        <p:nvSpPr>
          <p:cNvPr id="163" name="Google Shape;16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8"/>
        <p:cNvGrpSpPr/>
        <p:nvPr/>
      </p:nvGrpSpPr>
      <p:grpSpPr>
        <a:xfrm>
          <a:off x="0" y="0"/>
          <a:ext cx="0" cy="0"/>
          <a:chOff x="0" y="0"/>
          <a:chExt cx="0" cy="0"/>
        </a:xfrm>
      </p:grpSpPr>
      <p:sp>
        <p:nvSpPr>
          <p:cNvPr id="169" name="Google Shape;16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2133"/>
              </a:spcBef>
              <a:spcAft>
                <a:spcPts val="0"/>
              </a:spcAft>
              <a:buClr>
                <a:schemeClr val="dk1"/>
              </a:buClr>
              <a:buSzPts val="1400"/>
              <a:buChar char="○"/>
              <a:defRPr/>
            </a:lvl2pPr>
            <a:lvl3pPr marL="1371600" lvl="2" indent="-317500" algn="l">
              <a:lnSpc>
                <a:spcPct val="90000"/>
              </a:lnSpc>
              <a:spcBef>
                <a:spcPts val="2133"/>
              </a:spcBef>
              <a:spcAft>
                <a:spcPts val="0"/>
              </a:spcAft>
              <a:buClr>
                <a:schemeClr val="dk1"/>
              </a:buClr>
              <a:buSzPts val="1400"/>
              <a:buChar char="■"/>
              <a:defRPr/>
            </a:lvl3pPr>
            <a:lvl4pPr marL="1828800" lvl="3" indent="-317500" algn="l">
              <a:lnSpc>
                <a:spcPct val="90000"/>
              </a:lnSpc>
              <a:spcBef>
                <a:spcPts val="2133"/>
              </a:spcBef>
              <a:spcAft>
                <a:spcPts val="0"/>
              </a:spcAft>
              <a:buClr>
                <a:schemeClr val="dk1"/>
              </a:buClr>
              <a:buSzPts val="1400"/>
              <a:buChar char="●"/>
              <a:defRPr/>
            </a:lvl4pPr>
            <a:lvl5pPr marL="2286000" lvl="4" indent="-317500" algn="l">
              <a:lnSpc>
                <a:spcPct val="90000"/>
              </a:lnSpc>
              <a:spcBef>
                <a:spcPts val="2133"/>
              </a:spcBef>
              <a:spcAft>
                <a:spcPts val="0"/>
              </a:spcAft>
              <a:buClr>
                <a:schemeClr val="dk1"/>
              </a:buClr>
              <a:buSzPts val="1400"/>
              <a:buChar char="○"/>
              <a:defRPr/>
            </a:lvl5pPr>
            <a:lvl6pPr marL="2743200" lvl="5" indent="-317500" algn="l">
              <a:lnSpc>
                <a:spcPct val="90000"/>
              </a:lnSpc>
              <a:spcBef>
                <a:spcPts val="2133"/>
              </a:spcBef>
              <a:spcAft>
                <a:spcPts val="0"/>
              </a:spcAft>
              <a:buClr>
                <a:schemeClr val="dk1"/>
              </a:buClr>
              <a:buSzPts val="1400"/>
              <a:buChar char="■"/>
              <a:defRPr/>
            </a:lvl6pPr>
            <a:lvl7pPr marL="3200400" lvl="6" indent="-317500" algn="l">
              <a:lnSpc>
                <a:spcPct val="90000"/>
              </a:lnSpc>
              <a:spcBef>
                <a:spcPts val="2133"/>
              </a:spcBef>
              <a:spcAft>
                <a:spcPts val="0"/>
              </a:spcAft>
              <a:buClr>
                <a:schemeClr val="dk1"/>
              </a:buClr>
              <a:buSzPts val="1400"/>
              <a:buChar char="●"/>
              <a:defRPr/>
            </a:lvl7pPr>
            <a:lvl8pPr marL="3657600" lvl="7" indent="-317500" algn="l">
              <a:lnSpc>
                <a:spcPct val="90000"/>
              </a:lnSpc>
              <a:spcBef>
                <a:spcPts val="2133"/>
              </a:spcBef>
              <a:spcAft>
                <a:spcPts val="0"/>
              </a:spcAft>
              <a:buClr>
                <a:schemeClr val="dk1"/>
              </a:buClr>
              <a:buSzPts val="1400"/>
              <a:buChar char="○"/>
              <a:defRPr/>
            </a:lvl8pPr>
            <a:lvl9pPr marL="4114800" lvl="8" indent="-317500" algn="l">
              <a:lnSpc>
                <a:spcPct val="90000"/>
              </a:lnSpc>
              <a:spcBef>
                <a:spcPts val="2133"/>
              </a:spcBef>
              <a:spcAft>
                <a:spcPts val="2133"/>
              </a:spcAft>
              <a:buClr>
                <a:schemeClr val="dk1"/>
              </a:buClr>
              <a:buSzPts val="1400"/>
              <a:buChar char="■"/>
              <a:defRPr/>
            </a:lvl9pPr>
          </a:lstStyle>
          <a:p>
            <a:endParaRPr/>
          </a:p>
        </p:txBody>
      </p:sp>
      <p:sp>
        <p:nvSpPr>
          <p:cNvPr id="28" name="Google Shape;28;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rgbClr val="888888"/>
              </a:buClr>
              <a:buSzPts val="1200"/>
              <a:buFont typeface="Arial"/>
              <a:buNone/>
              <a:defRPr sz="1200">
                <a:solidFill>
                  <a:srgbClr val="888888"/>
                </a:solidFill>
                <a:latin typeface="Arial"/>
                <a:ea typeface="Arial"/>
                <a:cs typeface="Arial"/>
                <a:sym typeface="Arial"/>
              </a:defRPr>
            </a:lvl1pPr>
            <a:lvl2pPr marL="0" lvl="1" indent="0" algn="r">
              <a:buClr>
                <a:srgbClr val="888888"/>
              </a:buClr>
              <a:buSzPts val="1200"/>
              <a:buFont typeface="Arial"/>
              <a:buNone/>
              <a:defRPr sz="1200">
                <a:solidFill>
                  <a:srgbClr val="888888"/>
                </a:solidFill>
                <a:latin typeface="Arial"/>
                <a:ea typeface="Arial"/>
                <a:cs typeface="Arial"/>
                <a:sym typeface="Arial"/>
              </a:defRPr>
            </a:lvl2pPr>
            <a:lvl3pPr marL="0" lvl="2" indent="0" algn="r">
              <a:buClr>
                <a:srgbClr val="888888"/>
              </a:buClr>
              <a:buSzPts val="1200"/>
              <a:buFont typeface="Arial"/>
              <a:buNone/>
              <a:defRPr sz="1200">
                <a:solidFill>
                  <a:srgbClr val="888888"/>
                </a:solidFill>
                <a:latin typeface="Arial"/>
                <a:ea typeface="Arial"/>
                <a:cs typeface="Arial"/>
                <a:sym typeface="Arial"/>
              </a:defRPr>
            </a:lvl3pPr>
            <a:lvl4pPr marL="0" lvl="3" indent="0" algn="r">
              <a:buClr>
                <a:srgbClr val="888888"/>
              </a:buClr>
              <a:buSzPts val="1200"/>
              <a:buFont typeface="Arial"/>
              <a:buNone/>
              <a:defRPr sz="1200">
                <a:solidFill>
                  <a:srgbClr val="888888"/>
                </a:solidFill>
                <a:latin typeface="Arial"/>
                <a:ea typeface="Arial"/>
                <a:cs typeface="Arial"/>
                <a:sym typeface="Arial"/>
              </a:defRPr>
            </a:lvl4pPr>
            <a:lvl5pPr marL="0" lvl="4" indent="0" algn="r">
              <a:buClr>
                <a:srgbClr val="888888"/>
              </a:buClr>
              <a:buSzPts val="1200"/>
              <a:buFont typeface="Arial"/>
              <a:buNone/>
              <a:defRPr sz="1200">
                <a:solidFill>
                  <a:srgbClr val="888888"/>
                </a:solidFill>
                <a:latin typeface="Arial"/>
                <a:ea typeface="Arial"/>
                <a:cs typeface="Arial"/>
                <a:sym typeface="Arial"/>
              </a:defRPr>
            </a:lvl5pPr>
            <a:lvl6pPr marL="0" lvl="5" indent="0" algn="r">
              <a:buClr>
                <a:srgbClr val="888888"/>
              </a:buClr>
              <a:buSzPts val="1200"/>
              <a:buFont typeface="Arial"/>
              <a:buNone/>
              <a:defRPr sz="1200">
                <a:solidFill>
                  <a:srgbClr val="888888"/>
                </a:solidFill>
                <a:latin typeface="Arial"/>
                <a:ea typeface="Arial"/>
                <a:cs typeface="Arial"/>
                <a:sym typeface="Arial"/>
              </a:defRPr>
            </a:lvl6pPr>
            <a:lvl7pPr marL="0" lvl="6" indent="0" algn="r">
              <a:buClr>
                <a:srgbClr val="888888"/>
              </a:buClr>
              <a:buSzPts val="1200"/>
              <a:buFont typeface="Arial"/>
              <a:buNone/>
              <a:defRPr sz="1200">
                <a:solidFill>
                  <a:srgbClr val="888888"/>
                </a:solidFill>
                <a:latin typeface="Arial"/>
                <a:ea typeface="Arial"/>
                <a:cs typeface="Arial"/>
                <a:sym typeface="Arial"/>
              </a:defRPr>
            </a:lvl7pPr>
            <a:lvl8pPr marL="0" lvl="7" indent="0" algn="r">
              <a:buClr>
                <a:srgbClr val="888888"/>
              </a:buClr>
              <a:buSzPts val="1200"/>
              <a:buFont typeface="Arial"/>
              <a:buNone/>
              <a:defRPr sz="1200">
                <a:solidFill>
                  <a:srgbClr val="888888"/>
                </a:solidFill>
                <a:latin typeface="Arial"/>
                <a:ea typeface="Arial"/>
                <a:cs typeface="Arial"/>
                <a:sym typeface="Arial"/>
              </a:defRPr>
            </a:lvl8pPr>
            <a:lvl9pPr marL="0" lvl="8" indent="0" algn="r">
              <a:buClr>
                <a:srgbClr val="888888"/>
              </a:buClr>
              <a:buSzPts val="1200"/>
              <a:buFont typeface="Arial"/>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9" name="Google Shape;29;p4"/>
          <p:cNvPicPr preferRelativeResize="0"/>
          <p:nvPr/>
        </p:nvPicPr>
        <p:blipFill rotWithShape="1">
          <a:blip r:embed="rId2">
            <a:alphaModFix/>
          </a:blip>
          <a:srcRect/>
          <a:stretch/>
        </p:blipFill>
        <p:spPr>
          <a:xfrm>
            <a:off x="7703820" y="6596099"/>
            <a:ext cx="4442460" cy="27704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5"/>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Clr>
                <a:schemeClr val="dk1"/>
              </a:buClr>
              <a:buSzPts val="1400"/>
              <a:buChar char="●"/>
              <a:defRPr sz="1867"/>
            </a:lvl1pPr>
            <a:lvl2pPr marL="914400" lvl="1" indent="-304800" algn="l">
              <a:lnSpc>
                <a:spcPct val="90000"/>
              </a:lnSpc>
              <a:spcBef>
                <a:spcPts val="2133"/>
              </a:spcBef>
              <a:spcAft>
                <a:spcPts val="0"/>
              </a:spcAft>
              <a:buClr>
                <a:schemeClr val="dk1"/>
              </a:buClr>
              <a:buSzPts val="1200"/>
              <a:buChar char="○"/>
              <a:defRPr sz="1600"/>
            </a:lvl2pPr>
            <a:lvl3pPr marL="1371600" lvl="2" indent="-304800" algn="l">
              <a:lnSpc>
                <a:spcPct val="90000"/>
              </a:lnSpc>
              <a:spcBef>
                <a:spcPts val="2133"/>
              </a:spcBef>
              <a:spcAft>
                <a:spcPts val="0"/>
              </a:spcAft>
              <a:buClr>
                <a:schemeClr val="dk1"/>
              </a:buClr>
              <a:buSzPts val="1200"/>
              <a:buChar char="■"/>
              <a:defRPr sz="1600"/>
            </a:lvl3pPr>
            <a:lvl4pPr marL="1828800" lvl="3" indent="-304800" algn="l">
              <a:lnSpc>
                <a:spcPct val="90000"/>
              </a:lnSpc>
              <a:spcBef>
                <a:spcPts val="2133"/>
              </a:spcBef>
              <a:spcAft>
                <a:spcPts val="0"/>
              </a:spcAft>
              <a:buClr>
                <a:schemeClr val="dk1"/>
              </a:buClr>
              <a:buSzPts val="1200"/>
              <a:buChar char="●"/>
              <a:defRPr sz="1600"/>
            </a:lvl4pPr>
            <a:lvl5pPr marL="2286000" lvl="4" indent="-304800" algn="l">
              <a:lnSpc>
                <a:spcPct val="90000"/>
              </a:lnSpc>
              <a:spcBef>
                <a:spcPts val="2133"/>
              </a:spcBef>
              <a:spcAft>
                <a:spcPts val="0"/>
              </a:spcAft>
              <a:buClr>
                <a:schemeClr val="dk1"/>
              </a:buClr>
              <a:buSzPts val="1200"/>
              <a:buChar char="○"/>
              <a:defRPr sz="1600"/>
            </a:lvl5pPr>
            <a:lvl6pPr marL="2743200" lvl="5" indent="-304800" algn="l">
              <a:lnSpc>
                <a:spcPct val="90000"/>
              </a:lnSpc>
              <a:spcBef>
                <a:spcPts val="2133"/>
              </a:spcBef>
              <a:spcAft>
                <a:spcPts val="0"/>
              </a:spcAft>
              <a:buClr>
                <a:schemeClr val="dk1"/>
              </a:buClr>
              <a:buSzPts val="1200"/>
              <a:buChar char="■"/>
              <a:defRPr sz="1600"/>
            </a:lvl6pPr>
            <a:lvl7pPr marL="3200400" lvl="6" indent="-304800" algn="l">
              <a:lnSpc>
                <a:spcPct val="90000"/>
              </a:lnSpc>
              <a:spcBef>
                <a:spcPts val="2133"/>
              </a:spcBef>
              <a:spcAft>
                <a:spcPts val="0"/>
              </a:spcAft>
              <a:buClr>
                <a:schemeClr val="dk1"/>
              </a:buClr>
              <a:buSzPts val="1200"/>
              <a:buChar char="●"/>
              <a:defRPr sz="1600"/>
            </a:lvl7pPr>
            <a:lvl8pPr marL="3657600" lvl="7" indent="-304800" algn="l">
              <a:lnSpc>
                <a:spcPct val="90000"/>
              </a:lnSpc>
              <a:spcBef>
                <a:spcPts val="2133"/>
              </a:spcBef>
              <a:spcAft>
                <a:spcPts val="0"/>
              </a:spcAft>
              <a:buClr>
                <a:schemeClr val="dk1"/>
              </a:buClr>
              <a:buSzPts val="1200"/>
              <a:buChar char="○"/>
              <a:defRPr sz="1600"/>
            </a:lvl8pPr>
            <a:lvl9pPr marL="4114800" lvl="8" indent="-304800" algn="l">
              <a:lnSpc>
                <a:spcPct val="90000"/>
              </a:lnSpc>
              <a:spcBef>
                <a:spcPts val="2133"/>
              </a:spcBef>
              <a:spcAft>
                <a:spcPts val="2133"/>
              </a:spcAft>
              <a:buClr>
                <a:schemeClr val="dk1"/>
              </a:buClr>
              <a:buSzPts val="1200"/>
              <a:buChar char="■"/>
              <a:defRPr sz="1600"/>
            </a:lvl9pPr>
          </a:lstStyle>
          <a:p>
            <a:endParaRPr/>
          </a:p>
        </p:txBody>
      </p:sp>
      <p:sp>
        <p:nvSpPr>
          <p:cNvPr id="33" name="Google Shape;33;p5"/>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Clr>
                <a:schemeClr val="dk1"/>
              </a:buClr>
              <a:buSzPts val="1400"/>
              <a:buChar char="●"/>
              <a:defRPr sz="1867"/>
            </a:lvl1pPr>
            <a:lvl2pPr marL="914400" lvl="1" indent="-304800" algn="l">
              <a:lnSpc>
                <a:spcPct val="90000"/>
              </a:lnSpc>
              <a:spcBef>
                <a:spcPts val="2133"/>
              </a:spcBef>
              <a:spcAft>
                <a:spcPts val="0"/>
              </a:spcAft>
              <a:buClr>
                <a:schemeClr val="dk1"/>
              </a:buClr>
              <a:buSzPts val="1200"/>
              <a:buChar char="○"/>
              <a:defRPr sz="1600"/>
            </a:lvl2pPr>
            <a:lvl3pPr marL="1371600" lvl="2" indent="-304800" algn="l">
              <a:lnSpc>
                <a:spcPct val="90000"/>
              </a:lnSpc>
              <a:spcBef>
                <a:spcPts val="2133"/>
              </a:spcBef>
              <a:spcAft>
                <a:spcPts val="0"/>
              </a:spcAft>
              <a:buClr>
                <a:schemeClr val="dk1"/>
              </a:buClr>
              <a:buSzPts val="1200"/>
              <a:buChar char="■"/>
              <a:defRPr sz="1600"/>
            </a:lvl3pPr>
            <a:lvl4pPr marL="1828800" lvl="3" indent="-304800" algn="l">
              <a:lnSpc>
                <a:spcPct val="90000"/>
              </a:lnSpc>
              <a:spcBef>
                <a:spcPts val="2133"/>
              </a:spcBef>
              <a:spcAft>
                <a:spcPts val="0"/>
              </a:spcAft>
              <a:buClr>
                <a:schemeClr val="dk1"/>
              </a:buClr>
              <a:buSzPts val="1200"/>
              <a:buChar char="●"/>
              <a:defRPr sz="1600"/>
            </a:lvl4pPr>
            <a:lvl5pPr marL="2286000" lvl="4" indent="-304800" algn="l">
              <a:lnSpc>
                <a:spcPct val="90000"/>
              </a:lnSpc>
              <a:spcBef>
                <a:spcPts val="2133"/>
              </a:spcBef>
              <a:spcAft>
                <a:spcPts val="0"/>
              </a:spcAft>
              <a:buClr>
                <a:schemeClr val="dk1"/>
              </a:buClr>
              <a:buSzPts val="1200"/>
              <a:buChar char="○"/>
              <a:defRPr sz="1600"/>
            </a:lvl5pPr>
            <a:lvl6pPr marL="2743200" lvl="5" indent="-304800" algn="l">
              <a:lnSpc>
                <a:spcPct val="90000"/>
              </a:lnSpc>
              <a:spcBef>
                <a:spcPts val="2133"/>
              </a:spcBef>
              <a:spcAft>
                <a:spcPts val="0"/>
              </a:spcAft>
              <a:buClr>
                <a:schemeClr val="dk1"/>
              </a:buClr>
              <a:buSzPts val="1200"/>
              <a:buChar char="■"/>
              <a:defRPr sz="1600"/>
            </a:lvl6pPr>
            <a:lvl7pPr marL="3200400" lvl="6" indent="-304800" algn="l">
              <a:lnSpc>
                <a:spcPct val="90000"/>
              </a:lnSpc>
              <a:spcBef>
                <a:spcPts val="2133"/>
              </a:spcBef>
              <a:spcAft>
                <a:spcPts val="0"/>
              </a:spcAft>
              <a:buClr>
                <a:schemeClr val="dk1"/>
              </a:buClr>
              <a:buSzPts val="1200"/>
              <a:buChar char="●"/>
              <a:defRPr sz="1600"/>
            </a:lvl7pPr>
            <a:lvl8pPr marL="3657600" lvl="7" indent="-304800" algn="l">
              <a:lnSpc>
                <a:spcPct val="90000"/>
              </a:lnSpc>
              <a:spcBef>
                <a:spcPts val="2133"/>
              </a:spcBef>
              <a:spcAft>
                <a:spcPts val="0"/>
              </a:spcAft>
              <a:buClr>
                <a:schemeClr val="dk1"/>
              </a:buClr>
              <a:buSzPts val="1200"/>
              <a:buChar char="○"/>
              <a:defRPr sz="1600"/>
            </a:lvl8pPr>
            <a:lvl9pPr marL="4114800" lvl="8" indent="-304800" algn="l">
              <a:lnSpc>
                <a:spcPct val="90000"/>
              </a:lnSpc>
              <a:spcBef>
                <a:spcPts val="2133"/>
              </a:spcBef>
              <a:spcAft>
                <a:spcPts val="2133"/>
              </a:spcAft>
              <a:buClr>
                <a:schemeClr val="dk1"/>
              </a:buClr>
              <a:buSzPts val="1200"/>
              <a:buChar char="■"/>
              <a:defRPr sz="1600"/>
            </a:lvl9pPr>
          </a:lstStyle>
          <a:p>
            <a:endParaRPr/>
          </a:p>
        </p:txBody>
      </p:sp>
      <p:sp>
        <p:nvSpPr>
          <p:cNvPr id="34" name="Google Shape;34;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rgbClr val="888888"/>
              </a:buClr>
              <a:buSzPts val="1200"/>
              <a:buFont typeface="Arial"/>
              <a:buNone/>
              <a:defRPr sz="1200">
                <a:solidFill>
                  <a:srgbClr val="888888"/>
                </a:solidFill>
                <a:latin typeface="Arial"/>
                <a:ea typeface="Arial"/>
                <a:cs typeface="Arial"/>
                <a:sym typeface="Arial"/>
              </a:defRPr>
            </a:lvl1pPr>
            <a:lvl2pPr marL="0" lvl="1" indent="0" algn="r">
              <a:buClr>
                <a:srgbClr val="888888"/>
              </a:buClr>
              <a:buSzPts val="1200"/>
              <a:buFont typeface="Arial"/>
              <a:buNone/>
              <a:defRPr sz="1200">
                <a:solidFill>
                  <a:srgbClr val="888888"/>
                </a:solidFill>
                <a:latin typeface="Arial"/>
                <a:ea typeface="Arial"/>
                <a:cs typeface="Arial"/>
                <a:sym typeface="Arial"/>
              </a:defRPr>
            </a:lvl2pPr>
            <a:lvl3pPr marL="0" lvl="2" indent="0" algn="r">
              <a:buClr>
                <a:srgbClr val="888888"/>
              </a:buClr>
              <a:buSzPts val="1200"/>
              <a:buFont typeface="Arial"/>
              <a:buNone/>
              <a:defRPr sz="1200">
                <a:solidFill>
                  <a:srgbClr val="888888"/>
                </a:solidFill>
                <a:latin typeface="Arial"/>
                <a:ea typeface="Arial"/>
                <a:cs typeface="Arial"/>
                <a:sym typeface="Arial"/>
              </a:defRPr>
            </a:lvl3pPr>
            <a:lvl4pPr marL="0" lvl="3" indent="0" algn="r">
              <a:buClr>
                <a:srgbClr val="888888"/>
              </a:buClr>
              <a:buSzPts val="1200"/>
              <a:buFont typeface="Arial"/>
              <a:buNone/>
              <a:defRPr sz="1200">
                <a:solidFill>
                  <a:srgbClr val="888888"/>
                </a:solidFill>
                <a:latin typeface="Arial"/>
                <a:ea typeface="Arial"/>
                <a:cs typeface="Arial"/>
                <a:sym typeface="Arial"/>
              </a:defRPr>
            </a:lvl4pPr>
            <a:lvl5pPr marL="0" lvl="4" indent="0" algn="r">
              <a:buClr>
                <a:srgbClr val="888888"/>
              </a:buClr>
              <a:buSzPts val="1200"/>
              <a:buFont typeface="Arial"/>
              <a:buNone/>
              <a:defRPr sz="1200">
                <a:solidFill>
                  <a:srgbClr val="888888"/>
                </a:solidFill>
                <a:latin typeface="Arial"/>
                <a:ea typeface="Arial"/>
                <a:cs typeface="Arial"/>
                <a:sym typeface="Arial"/>
              </a:defRPr>
            </a:lvl5pPr>
            <a:lvl6pPr marL="0" lvl="5" indent="0" algn="r">
              <a:buClr>
                <a:srgbClr val="888888"/>
              </a:buClr>
              <a:buSzPts val="1200"/>
              <a:buFont typeface="Arial"/>
              <a:buNone/>
              <a:defRPr sz="1200">
                <a:solidFill>
                  <a:srgbClr val="888888"/>
                </a:solidFill>
                <a:latin typeface="Arial"/>
                <a:ea typeface="Arial"/>
                <a:cs typeface="Arial"/>
                <a:sym typeface="Arial"/>
              </a:defRPr>
            </a:lvl6pPr>
            <a:lvl7pPr marL="0" lvl="6" indent="0" algn="r">
              <a:buClr>
                <a:srgbClr val="888888"/>
              </a:buClr>
              <a:buSzPts val="1200"/>
              <a:buFont typeface="Arial"/>
              <a:buNone/>
              <a:defRPr sz="1200">
                <a:solidFill>
                  <a:srgbClr val="888888"/>
                </a:solidFill>
                <a:latin typeface="Arial"/>
                <a:ea typeface="Arial"/>
                <a:cs typeface="Arial"/>
                <a:sym typeface="Arial"/>
              </a:defRPr>
            </a:lvl7pPr>
            <a:lvl8pPr marL="0" lvl="7" indent="0" algn="r">
              <a:buClr>
                <a:srgbClr val="888888"/>
              </a:buClr>
              <a:buSzPts val="1200"/>
              <a:buFont typeface="Arial"/>
              <a:buNone/>
              <a:defRPr sz="1200">
                <a:solidFill>
                  <a:srgbClr val="888888"/>
                </a:solidFill>
                <a:latin typeface="Arial"/>
                <a:ea typeface="Arial"/>
                <a:cs typeface="Arial"/>
                <a:sym typeface="Arial"/>
              </a:defRPr>
            </a:lvl8pPr>
            <a:lvl9pPr marL="0" lvl="8" indent="0" algn="r">
              <a:buClr>
                <a:srgbClr val="888888"/>
              </a:buClr>
              <a:buSzPts val="1200"/>
              <a:buFont typeface="Arial"/>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9" name="Google Shape;4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6" name="Google Shape;9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shuttle@sfu.ca"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hyperlink" Target="http://www.communityscholars.c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hyperlink" Target="http://www.communityscholars.c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www.criticalethnicstudiesjournal.org/citation-practic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hyperlink" Target="mailto:comschol@sfu.c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s://www.zotero.org/groups/" TargetMode="External"/><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40.gi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hyperlink" Target="https://www.surveymonkey.ca/r/CommunityScholarsZotero" TargetMode="External"/><Relationship Id="rId4" Type="http://schemas.openxmlformats.org/officeDocument/2006/relationships/hyperlink" Target="mailto:comschol@sfu.ca"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8"/>
          <p:cNvSpPr txBox="1"/>
          <p:nvPr/>
        </p:nvSpPr>
        <p:spPr>
          <a:xfrm>
            <a:off x="908375" y="5438177"/>
            <a:ext cx="10667400" cy="1122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Kate Shuttleworth | Community Scholars Librarian; Librarian, Digital Publishing </a:t>
            </a:r>
            <a:endParaRPr sz="2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0" i="0" u="sng" strike="noStrike" cap="none">
                <a:solidFill>
                  <a:schemeClr val="hlink"/>
                </a:solidFill>
                <a:latin typeface="Calibri"/>
                <a:ea typeface="Calibri"/>
                <a:cs typeface="Calibri"/>
                <a:sym typeface="Calibri"/>
                <a:hlinkClick r:id="rId3"/>
              </a:rPr>
              <a:t>kshuttle@sfu.ca</a:t>
            </a:r>
            <a:r>
              <a:rPr lang="en-US" sz="20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July 28 | Presenters: </a:t>
            </a:r>
            <a:r>
              <a:rPr lang="en-US" sz="1700">
                <a:solidFill>
                  <a:schemeClr val="dk1"/>
                </a:solidFill>
                <a:latin typeface="Calibri"/>
                <a:ea typeface="Calibri"/>
                <a:cs typeface="Calibri"/>
                <a:sym typeface="Calibri"/>
              </a:rPr>
              <a:t>Kate Shuttleworth, </a:t>
            </a:r>
            <a:r>
              <a:rPr lang="en-US" sz="1700" b="0" i="0" u="none" strike="noStrike" cap="none">
                <a:solidFill>
                  <a:schemeClr val="dk1"/>
                </a:solidFill>
                <a:latin typeface="Calibri"/>
                <a:ea typeface="Calibri"/>
                <a:cs typeface="Calibri"/>
                <a:sym typeface="Calibri"/>
              </a:rPr>
              <a:t>Jess Yao</a:t>
            </a:r>
            <a:endParaRPr sz="1700" b="0" i="0" u="none" strike="noStrike" cap="none">
              <a:solidFill>
                <a:schemeClr val="dk1"/>
              </a:solidFill>
              <a:latin typeface="Calibri"/>
              <a:ea typeface="Calibri"/>
              <a:cs typeface="Calibri"/>
              <a:sym typeface="Calibri"/>
            </a:endParaRPr>
          </a:p>
        </p:txBody>
      </p:sp>
      <p:pic>
        <p:nvPicPr>
          <p:cNvPr id="179" name="Google Shape;179;p28"/>
          <p:cNvPicPr preferRelativeResize="0"/>
          <p:nvPr/>
        </p:nvPicPr>
        <p:blipFill rotWithShape="1">
          <a:blip r:embed="rId4">
            <a:alphaModFix/>
          </a:blip>
          <a:srcRect/>
          <a:stretch/>
        </p:blipFill>
        <p:spPr>
          <a:xfrm>
            <a:off x="7979497" y="3938923"/>
            <a:ext cx="3750477" cy="885500"/>
          </a:xfrm>
          <a:prstGeom prst="rect">
            <a:avLst/>
          </a:prstGeom>
          <a:noFill/>
          <a:ln>
            <a:noFill/>
          </a:ln>
        </p:spPr>
      </p:pic>
      <p:sp>
        <p:nvSpPr>
          <p:cNvPr id="180" name="Google Shape;180;p28"/>
          <p:cNvSpPr txBox="1"/>
          <p:nvPr/>
        </p:nvSpPr>
        <p:spPr>
          <a:xfrm>
            <a:off x="775082" y="2110925"/>
            <a:ext cx="6723000" cy="1785000"/>
          </a:xfrm>
          <a:prstGeom prst="rect">
            <a:avLst/>
          </a:prstGeom>
          <a:solidFill>
            <a:srgbClr val="F4B081"/>
          </a:solidFill>
          <a:ln w="19050" cap="flat" cmpd="dbl">
            <a:solidFill>
              <a:srgbClr val="F4B08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Calibri"/>
                <a:ea typeface="Calibri"/>
                <a:cs typeface="Calibri"/>
                <a:sym typeface="Calibri"/>
              </a:rPr>
              <a:t>In advance of this workshop, you should have</a:t>
            </a:r>
            <a:endParaRPr sz="1400" b="0" i="0" u="none" strike="noStrike" cap="none">
              <a:solidFill>
                <a:srgbClr val="000000"/>
              </a:solidFill>
              <a:latin typeface="Arial"/>
              <a:ea typeface="Arial"/>
              <a:cs typeface="Arial"/>
              <a:sym typeface="Arial"/>
            </a:endParaRPr>
          </a:p>
          <a:p>
            <a:pPr marL="285750" marR="0" lvl="0" indent="-285750" algn="ctr" rtl="0">
              <a:lnSpc>
                <a:spcPct val="100000"/>
              </a:lnSpc>
              <a:spcBef>
                <a:spcPts val="0"/>
              </a:spcBef>
              <a:spcAft>
                <a:spcPts val="0"/>
              </a:spcAft>
              <a:buClr>
                <a:schemeClr val="dk1"/>
              </a:buClr>
              <a:buSzPts val="2200"/>
              <a:buFont typeface="Calibri"/>
              <a:buChar char="-"/>
            </a:pPr>
            <a:r>
              <a:rPr lang="en-US" sz="2200" b="0" i="0" u="none" strike="noStrike" cap="none">
                <a:solidFill>
                  <a:schemeClr val="dk1"/>
                </a:solidFill>
                <a:latin typeface="Calibri"/>
                <a:ea typeface="Calibri"/>
                <a:cs typeface="Calibri"/>
                <a:sym typeface="Calibri"/>
              </a:rPr>
              <a:t>Registered for a Zotero account</a:t>
            </a:r>
            <a:endParaRPr sz="1400" b="0" i="0" u="none" strike="noStrike" cap="none">
              <a:solidFill>
                <a:srgbClr val="000000"/>
              </a:solidFill>
              <a:latin typeface="Arial"/>
              <a:ea typeface="Arial"/>
              <a:cs typeface="Arial"/>
              <a:sym typeface="Arial"/>
            </a:endParaRPr>
          </a:p>
          <a:p>
            <a:pPr marL="285750" marR="0" lvl="0" indent="-285750" algn="ctr" rtl="0">
              <a:lnSpc>
                <a:spcPct val="100000"/>
              </a:lnSpc>
              <a:spcBef>
                <a:spcPts val="0"/>
              </a:spcBef>
              <a:spcAft>
                <a:spcPts val="0"/>
              </a:spcAft>
              <a:buClr>
                <a:schemeClr val="dk1"/>
              </a:buClr>
              <a:buSzPts val="2200"/>
              <a:buFont typeface="Calibri"/>
              <a:buChar char="-"/>
            </a:pPr>
            <a:r>
              <a:rPr lang="en-US" sz="2200" b="0" i="0" u="none" strike="noStrike" cap="none">
                <a:solidFill>
                  <a:schemeClr val="dk1"/>
                </a:solidFill>
                <a:latin typeface="Calibri"/>
                <a:ea typeface="Calibri"/>
                <a:cs typeface="Calibri"/>
                <a:sym typeface="Calibri"/>
              </a:rPr>
              <a:t>Downloaded and installed Zotero 5.0</a:t>
            </a:r>
            <a:endParaRPr sz="1400" b="0" i="0" u="none" strike="noStrike" cap="none">
              <a:solidFill>
                <a:srgbClr val="000000"/>
              </a:solidFill>
              <a:latin typeface="Arial"/>
              <a:ea typeface="Arial"/>
              <a:cs typeface="Arial"/>
              <a:sym typeface="Arial"/>
            </a:endParaRPr>
          </a:p>
          <a:p>
            <a:pPr marL="285750" marR="0" lvl="0" indent="-146050" algn="ctr" rtl="0">
              <a:lnSpc>
                <a:spcPct val="100000"/>
              </a:lnSpc>
              <a:spcBef>
                <a:spcPts val="0"/>
              </a:spcBef>
              <a:spcAft>
                <a:spcPts val="0"/>
              </a:spcAft>
              <a:buClr>
                <a:schemeClr val="dk1"/>
              </a:buClr>
              <a:buSzPts val="2200"/>
              <a:buFont typeface="Calibri"/>
              <a:buNone/>
            </a:pPr>
            <a:endParaRPr sz="2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Calibri"/>
                <a:ea typeface="Calibri"/>
                <a:cs typeface="Calibri"/>
                <a:sym typeface="Calibri"/>
              </a:rPr>
              <a:t>https://www.zotero.org/download/</a:t>
            </a:r>
            <a:endParaRPr sz="2200" b="0" i="0" u="none" strike="noStrike" cap="none">
              <a:solidFill>
                <a:schemeClr val="dk1"/>
              </a:solidFill>
              <a:latin typeface="Calibri"/>
              <a:ea typeface="Calibri"/>
              <a:cs typeface="Calibri"/>
              <a:sym typeface="Calibri"/>
            </a:endParaRPr>
          </a:p>
        </p:txBody>
      </p:sp>
      <p:sp>
        <p:nvSpPr>
          <p:cNvPr id="181" name="Google Shape;181;p28"/>
          <p:cNvSpPr txBox="1"/>
          <p:nvPr/>
        </p:nvSpPr>
        <p:spPr>
          <a:xfrm>
            <a:off x="2228582" y="4381294"/>
            <a:ext cx="3816000" cy="571500"/>
          </a:xfrm>
          <a:prstGeom prst="rect">
            <a:avLst/>
          </a:prstGeom>
          <a:solidFill>
            <a:srgbClr val="F4B081"/>
          </a:solidFill>
          <a:ln w="19050" cap="flat" cmpd="sng">
            <a:solidFill>
              <a:srgbClr val="F4B08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Calibri"/>
                <a:ea typeface="Calibri"/>
                <a:cs typeface="Calibri"/>
                <a:sym typeface="Calibri"/>
              </a:rPr>
              <a:t>Slides &amp; Handout Available</a:t>
            </a:r>
            <a:endParaRPr sz="2200" b="0" i="0" u="none" strike="noStrike" cap="none">
              <a:solidFill>
                <a:schemeClr val="dk1"/>
              </a:solidFill>
              <a:latin typeface="Calibri"/>
              <a:ea typeface="Calibri"/>
              <a:cs typeface="Calibri"/>
              <a:sym typeface="Calibri"/>
            </a:endParaRPr>
          </a:p>
        </p:txBody>
      </p:sp>
      <p:sp>
        <p:nvSpPr>
          <p:cNvPr id="182" name="Google Shape;182;p28"/>
          <p:cNvSpPr txBox="1"/>
          <p:nvPr/>
        </p:nvSpPr>
        <p:spPr>
          <a:xfrm>
            <a:off x="846425" y="424375"/>
            <a:ext cx="10791300" cy="159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00000"/>
                </a:solidFill>
                <a:latin typeface="Montserrat"/>
                <a:ea typeface="Montserrat"/>
                <a:cs typeface="Montserrat"/>
                <a:sym typeface="Montserrat"/>
              </a:rPr>
              <a:t>USING ZOTERO TO SAVE, CITE, AND SHARE RESEARCH WITH YOUR TEAM</a:t>
            </a:r>
            <a:endParaRPr sz="4000" b="1"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7" descr="Zoteronewspaper.png"/>
          <p:cNvPicPr preferRelativeResize="0"/>
          <p:nvPr/>
        </p:nvPicPr>
        <p:blipFill rotWithShape="1">
          <a:blip r:embed="rId3">
            <a:alphaModFix/>
          </a:blip>
          <a:srcRect/>
          <a:stretch/>
        </p:blipFill>
        <p:spPr>
          <a:xfrm>
            <a:off x="1974001" y="706280"/>
            <a:ext cx="5801679" cy="1577617"/>
          </a:xfrm>
          <a:prstGeom prst="rect">
            <a:avLst/>
          </a:prstGeom>
          <a:noFill/>
          <a:ln w="28575" cap="flat" cmpd="sng">
            <a:solidFill>
              <a:srgbClr val="999999"/>
            </a:solidFill>
            <a:prstDash val="solid"/>
            <a:round/>
            <a:headEnd type="none" w="sm" len="sm"/>
            <a:tailEnd type="none" w="sm" len="sm"/>
          </a:ln>
        </p:spPr>
      </p:pic>
      <p:pic>
        <p:nvPicPr>
          <p:cNvPr id="257" name="Google Shape;257;p37" descr="Zoteronews2.png"/>
          <p:cNvPicPr preferRelativeResize="0"/>
          <p:nvPr/>
        </p:nvPicPr>
        <p:blipFill rotWithShape="1">
          <a:blip r:embed="rId4">
            <a:alphaModFix/>
          </a:blip>
          <a:srcRect l="195" t="13085"/>
          <a:stretch/>
        </p:blipFill>
        <p:spPr>
          <a:xfrm>
            <a:off x="9657615" y="1303051"/>
            <a:ext cx="418284" cy="408405"/>
          </a:xfrm>
          <a:prstGeom prst="rect">
            <a:avLst/>
          </a:prstGeom>
          <a:noFill/>
          <a:ln w="9525" cap="flat" cmpd="sng">
            <a:solidFill>
              <a:srgbClr val="EFEFEF"/>
            </a:solidFill>
            <a:prstDash val="solid"/>
            <a:round/>
            <a:headEnd type="none" w="sm" len="sm"/>
            <a:tailEnd type="none" w="sm" len="sm"/>
          </a:ln>
        </p:spPr>
      </p:pic>
      <p:pic>
        <p:nvPicPr>
          <p:cNvPr id="258" name="Google Shape;258;p37" descr="Zoterobook2.png"/>
          <p:cNvPicPr preferRelativeResize="0"/>
          <p:nvPr/>
        </p:nvPicPr>
        <p:blipFill rotWithShape="1">
          <a:blip r:embed="rId5">
            <a:alphaModFix/>
          </a:blip>
          <a:srcRect/>
          <a:stretch/>
        </p:blipFill>
        <p:spPr>
          <a:xfrm>
            <a:off x="9657615" y="2966509"/>
            <a:ext cx="444500" cy="419100"/>
          </a:xfrm>
          <a:prstGeom prst="rect">
            <a:avLst/>
          </a:prstGeom>
          <a:noFill/>
          <a:ln w="9525" cap="flat" cmpd="sng">
            <a:solidFill>
              <a:srgbClr val="EFEFEF"/>
            </a:solidFill>
            <a:prstDash val="solid"/>
            <a:round/>
            <a:headEnd type="none" w="sm" len="sm"/>
            <a:tailEnd type="none" w="sm" len="sm"/>
          </a:ln>
        </p:spPr>
      </p:pic>
      <p:pic>
        <p:nvPicPr>
          <p:cNvPr id="259" name="Google Shape;259;p37" descr="Zoteroarticle.png"/>
          <p:cNvPicPr preferRelativeResize="0"/>
          <p:nvPr/>
        </p:nvPicPr>
        <p:blipFill rotWithShape="1">
          <a:blip r:embed="rId6">
            <a:alphaModFix/>
          </a:blip>
          <a:srcRect/>
          <a:stretch/>
        </p:blipFill>
        <p:spPr>
          <a:xfrm>
            <a:off x="2189800" y="3904859"/>
            <a:ext cx="4587115" cy="2178890"/>
          </a:xfrm>
          <a:prstGeom prst="rect">
            <a:avLst/>
          </a:prstGeom>
          <a:noFill/>
          <a:ln w="28575" cap="flat" cmpd="sng">
            <a:solidFill>
              <a:srgbClr val="999999"/>
            </a:solidFill>
            <a:prstDash val="solid"/>
            <a:round/>
            <a:headEnd type="none" w="sm" len="sm"/>
            <a:tailEnd type="none" w="sm" len="sm"/>
          </a:ln>
        </p:spPr>
      </p:pic>
      <p:pic>
        <p:nvPicPr>
          <p:cNvPr id="260" name="Google Shape;260;p37" descr="Zoteroarticle2.png"/>
          <p:cNvPicPr preferRelativeResize="0"/>
          <p:nvPr/>
        </p:nvPicPr>
        <p:blipFill rotWithShape="1">
          <a:blip r:embed="rId7">
            <a:alphaModFix/>
          </a:blip>
          <a:srcRect/>
          <a:stretch/>
        </p:blipFill>
        <p:spPr>
          <a:xfrm>
            <a:off x="9657615" y="4628890"/>
            <a:ext cx="406400" cy="406400"/>
          </a:xfrm>
          <a:prstGeom prst="rect">
            <a:avLst/>
          </a:prstGeom>
          <a:noFill/>
          <a:ln w="9525" cap="flat" cmpd="sng">
            <a:solidFill>
              <a:srgbClr val="EFEFEF"/>
            </a:solidFill>
            <a:prstDash val="solid"/>
            <a:round/>
            <a:headEnd type="none" w="sm" len="sm"/>
            <a:tailEnd type="none" w="sm" len="sm"/>
          </a:ln>
        </p:spPr>
      </p:pic>
      <p:pic>
        <p:nvPicPr>
          <p:cNvPr id="261" name="Google Shape;261;p37"/>
          <p:cNvPicPr preferRelativeResize="0"/>
          <p:nvPr/>
        </p:nvPicPr>
        <p:blipFill rotWithShape="1">
          <a:blip r:embed="rId8">
            <a:alphaModFix/>
          </a:blip>
          <a:srcRect r="32785" b="43588"/>
          <a:stretch/>
        </p:blipFill>
        <p:spPr>
          <a:xfrm>
            <a:off x="2059368" y="2394529"/>
            <a:ext cx="5679401" cy="1407700"/>
          </a:xfrm>
          <a:prstGeom prst="rect">
            <a:avLst/>
          </a:prstGeom>
          <a:noFill/>
          <a:ln w="28575" cap="flat" cmpd="sng">
            <a:solidFill>
              <a:srgbClr val="999999"/>
            </a:solidFill>
            <a:prstDash val="solid"/>
            <a:round/>
            <a:headEnd type="none" w="sm" len="sm"/>
            <a:tailEnd type="none" w="sm" len="sm"/>
          </a:ln>
        </p:spPr>
      </p:pic>
      <p:pic>
        <p:nvPicPr>
          <p:cNvPr id="262" name="Google Shape;262;p37"/>
          <p:cNvPicPr preferRelativeResize="0"/>
          <p:nvPr/>
        </p:nvPicPr>
        <p:blipFill rotWithShape="1">
          <a:blip r:embed="rId9">
            <a:alphaModFix/>
          </a:blip>
          <a:srcRect/>
          <a:stretch/>
        </p:blipFill>
        <p:spPr>
          <a:xfrm>
            <a:off x="7844926" y="4645780"/>
            <a:ext cx="1748559" cy="389510"/>
          </a:xfrm>
          <a:prstGeom prst="rect">
            <a:avLst/>
          </a:prstGeom>
          <a:noFill/>
          <a:ln>
            <a:noFill/>
          </a:ln>
        </p:spPr>
      </p:pic>
      <p:pic>
        <p:nvPicPr>
          <p:cNvPr id="263" name="Google Shape;263;p37"/>
          <p:cNvPicPr preferRelativeResize="0"/>
          <p:nvPr/>
        </p:nvPicPr>
        <p:blipFill rotWithShape="1">
          <a:blip r:embed="rId9">
            <a:alphaModFix/>
          </a:blip>
          <a:srcRect/>
          <a:stretch/>
        </p:blipFill>
        <p:spPr>
          <a:xfrm>
            <a:off x="7844926" y="2987212"/>
            <a:ext cx="1748559" cy="389510"/>
          </a:xfrm>
          <a:prstGeom prst="rect">
            <a:avLst/>
          </a:prstGeom>
          <a:noFill/>
          <a:ln>
            <a:noFill/>
          </a:ln>
        </p:spPr>
      </p:pic>
      <p:pic>
        <p:nvPicPr>
          <p:cNvPr id="264" name="Google Shape;264;p37"/>
          <p:cNvPicPr preferRelativeResize="0"/>
          <p:nvPr/>
        </p:nvPicPr>
        <p:blipFill rotWithShape="1">
          <a:blip r:embed="rId9">
            <a:alphaModFix/>
          </a:blip>
          <a:srcRect/>
          <a:stretch/>
        </p:blipFill>
        <p:spPr>
          <a:xfrm>
            <a:off x="7844926" y="1333376"/>
            <a:ext cx="1748559" cy="38951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415600" y="384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sz="3959"/>
              <a:t>Add sources from the Community Scholars Portal</a:t>
            </a:r>
            <a:endParaRPr sz="3959"/>
          </a:p>
        </p:txBody>
      </p:sp>
      <p:pic>
        <p:nvPicPr>
          <p:cNvPr id="270" name="Google Shape;270;p38"/>
          <p:cNvPicPr preferRelativeResize="0"/>
          <p:nvPr/>
        </p:nvPicPr>
        <p:blipFill rotWithShape="1">
          <a:blip r:embed="rId3">
            <a:alphaModFix/>
          </a:blip>
          <a:srcRect/>
          <a:stretch/>
        </p:blipFill>
        <p:spPr>
          <a:xfrm>
            <a:off x="415600" y="1161610"/>
            <a:ext cx="7237005" cy="4201273"/>
          </a:xfrm>
          <a:prstGeom prst="rect">
            <a:avLst/>
          </a:prstGeom>
          <a:noFill/>
          <a:ln>
            <a:noFill/>
          </a:ln>
        </p:spPr>
      </p:pic>
      <p:sp>
        <p:nvSpPr>
          <p:cNvPr id="271" name="Google Shape;271;p38"/>
          <p:cNvSpPr/>
          <p:nvPr/>
        </p:nvSpPr>
        <p:spPr>
          <a:xfrm>
            <a:off x="1624177" y="3556755"/>
            <a:ext cx="2170583" cy="672345"/>
          </a:xfrm>
          <a:prstGeom prst="ellipse">
            <a:avLst/>
          </a:prstGeom>
          <a:noFill/>
          <a:ln w="76200" cap="flat" cmpd="sng">
            <a:solidFill>
              <a:srgbClr val="CD2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 name="Google Shape;272;p38"/>
          <p:cNvSpPr txBox="1"/>
          <p:nvPr/>
        </p:nvSpPr>
        <p:spPr>
          <a:xfrm>
            <a:off x="8049639" y="1791871"/>
            <a:ext cx="3263069" cy="176488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000000"/>
                </a:solidFill>
                <a:latin typeface="Calibri"/>
                <a:ea typeface="Calibri"/>
                <a:cs typeface="Calibri"/>
                <a:sym typeface="Calibri"/>
              </a:rPr>
              <a:t>Use the CSP homepage, a direct link to the Portal, or your bookmarked page</a:t>
            </a:r>
            <a:endParaRPr sz="2300" b="0" i="0" u="none" strike="noStrike" cap="none">
              <a:solidFill>
                <a:srgbClr val="000000"/>
              </a:solidFill>
              <a:latin typeface="Calibri"/>
              <a:ea typeface="Calibri"/>
              <a:cs typeface="Calibri"/>
              <a:sym typeface="Calibri"/>
            </a:endParaRPr>
          </a:p>
        </p:txBody>
      </p:sp>
      <p:sp>
        <p:nvSpPr>
          <p:cNvPr id="273" name="Google Shape;273;p38"/>
          <p:cNvSpPr/>
          <p:nvPr/>
        </p:nvSpPr>
        <p:spPr>
          <a:xfrm>
            <a:off x="278382" y="6126483"/>
            <a:ext cx="5817618"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u="sng">
                <a:solidFill>
                  <a:schemeClr val="hlink"/>
                </a:solidFill>
                <a:highlight>
                  <a:srgbClr val="FFFFFF"/>
                </a:highlight>
                <a:latin typeface="Calibri"/>
                <a:ea typeface="Calibri"/>
                <a:cs typeface="Calibri"/>
                <a:sym typeface="Calibri"/>
                <a:hlinkClick r:id="rId4"/>
              </a:rPr>
              <a:t>www.communityscholars.ca</a:t>
            </a:r>
            <a:endParaRPr sz="2200" b="0" i="0" u="none" strike="noStrike" cap="none">
              <a:solidFill>
                <a:srgbClr val="000000"/>
              </a:solidFill>
              <a:latin typeface="Arial"/>
              <a:ea typeface="Arial"/>
              <a:cs typeface="Arial"/>
              <a:sym typeface="Arial"/>
            </a:endParaRPr>
          </a:p>
        </p:txBody>
      </p:sp>
      <p:pic>
        <p:nvPicPr>
          <p:cNvPr id="274" name="Google Shape;274;p38"/>
          <p:cNvPicPr preferRelativeResize="0"/>
          <p:nvPr/>
        </p:nvPicPr>
        <p:blipFill rotWithShape="1">
          <a:blip r:embed="rId5">
            <a:alphaModFix/>
          </a:blip>
          <a:srcRect l="314" t="22427" r="24816" b="17081"/>
          <a:stretch/>
        </p:blipFill>
        <p:spPr>
          <a:xfrm>
            <a:off x="6190658" y="4009034"/>
            <a:ext cx="5519085" cy="193831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9"/>
          <p:cNvPicPr preferRelativeResize="0"/>
          <p:nvPr/>
        </p:nvPicPr>
        <p:blipFill>
          <a:blip r:embed="rId3">
            <a:alphaModFix/>
          </a:blip>
          <a:stretch>
            <a:fillRect/>
          </a:stretch>
        </p:blipFill>
        <p:spPr>
          <a:xfrm>
            <a:off x="2632375" y="1298624"/>
            <a:ext cx="6595026" cy="4673349"/>
          </a:xfrm>
          <a:prstGeom prst="rect">
            <a:avLst/>
          </a:prstGeom>
          <a:noFill/>
          <a:ln>
            <a:noFill/>
          </a:ln>
        </p:spPr>
      </p:pic>
      <p:sp>
        <p:nvSpPr>
          <p:cNvPr id="281" name="Google Shape;281;p39"/>
          <p:cNvSpPr txBox="1">
            <a:spLocks noGrp="1"/>
          </p:cNvSpPr>
          <p:nvPr>
            <p:ph type="title"/>
          </p:nvPr>
        </p:nvSpPr>
        <p:spPr>
          <a:xfrm>
            <a:off x="415600" y="384367"/>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sz="3959"/>
              <a:t>Add sources from the Community Scholars Portal</a:t>
            </a:r>
            <a:endParaRPr sz="3959"/>
          </a:p>
        </p:txBody>
      </p:sp>
      <p:sp>
        <p:nvSpPr>
          <p:cNvPr id="282" name="Google Shape;282;p39"/>
          <p:cNvSpPr/>
          <p:nvPr/>
        </p:nvSpPr>
        <p:spPr>
          <a:xfrm>
            <a:off x="415600" y="6278240"/>
            <a:ext cx="70791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700" u="sng">
                <a:solidFill>
                  <a:schemeClr val="hlink"/>
                </a:solidFill>
                <a:highlight>
                  <a:srgbClr val="FFFFFF"/>
                </a:highlight>
                <a:latin typeface="Calibri"/>
                <a:ea typeface="Calibri"/>
                <a:cs typeface="Calibri"/>
                <a:sym typeface="Calibri"/>
                <a:hlinkClick r:id="rId4"/>
              </a:rPr>
              <a:t>www.communityscholars.ca</a:t>
            </a:r>
            <a:endParaRPr sz="1900" b="1"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415600" y="271983"/>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Community Scholars Portal</a:t>
            </a:r>
            <a:endParaRPr/>
          </a:p>
        </p:txBody>
      </p:sp>
      <p:pic>
        <p:nvPicPr>
          <p:cNvPr id="289" name="Google Shape;289;p40"/>
          <p:cNvPicPr preferRelativeResize="0"/>
          <p:nvPr/>
        </p:nvPicPr>
        <p:blipFill rotWithShape="1">
          <a:blip r:embed="rId3">
            <a:alphaModFix/>
          </a:blip>
          <a:srcRect/>
          <a:stretch/>
        </p:blipFill>
        <p:spPr>
          <a:xfrm>
            <a:off x="207800" y="885085"/>
            <a:ext cx="11776400" cy="527439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1"/>
          <p:cNvSpPr txBox="1"/>
          <p:nvPr/>
        </p:nvSpPr>
        <p:spPr>
          <a:xfrm>
            <a:off x="6395000" y="768375"/>
            <a:ext cx="5432700" cy="633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Start building your library!</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Use </a:t>
            </a:r>
            <a:r>
              <a:rPr lang="en-US" sz="2400">
                <a:solidFill>
                  <a:schemeClr val="dk1"/>
                </a:solidFill>
                <a:latin typeface="Calibri"/>
                <a:ea typeface="Calibri"/>
                <a:cs typeface="Calibri"/>
                <a:sym typeface="Calibri"/>
              </a:rPr>
              <a:t>the Zotero Connector to </a:t>
            </a:r>
            <a:r>
              <a:rPr lang="en-US" sz="2400" b="0" i="0" u="none" strike="noStrike" cap="none">
                <a:solidFill>
                  <a:schemeClr val="dk1"/>
                </a:solidFill>
                <a:latin typeface="Calibri"/>
                <a:ea typeface="Calibri"/>
                <a:cs typeface="Calibri"/>
                <a:sym typeface="Calibri"/>
              </a:rPr>
              <a:t>add a source to your Zotero library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Go to the Community Scholars Portal to find a resource and add it using </a:t>
            </a:r>
            <a:r>
              <a:rPr lang="en-US" sz="2400" b="1" i="0" u="none" strike="noStrike" cap="none">
                <a:solidFill>
                  <a:schemeClr val="accent1"/>
                </a:solidFill>
                <a:latin typeface="Calibri"/>
                <a:ea typeface="Calibri"/>
                <a:cs typeface="Calibri"/>
                <a:sym typeface="Calibri"/>
              </a:rPr>
              <a:t>Zotero Connector</a:t>
            </a:r>
            <a:endParaRPr sz="2400" b="1" i="0" u="none" strike="noStrike" cap="none">
              <a:solidFill>
                <a:schemeClr val="accent1"/>
              </a:solidFill>
              <a:latin typeface="Calibri"/>
              <a:ea typeface="Calibri"/>
              <a:cs typeface="Calibri"/>
              <a:sym typeface="Calibri"/>
            </a:endParaRPr>
          </a:p>
          <a:p>
            <a:pPr marL="457200" marR="0" lvl="0" indent="0" algn="l" rtl="0">
              <a:lnSpc>
                <a:spcPct val="100000"/>
              </a:lnSpc>
              <a:spcBef>
                <a:spcPts val="0"/>
              </a:spcBef>
              <a:spcAft>
                <a:spcPts val="0"/>
              </a:spcAft>
              <a:buNone/>
            </a:pPr>
            <a:endParaRPr sz="2400" b="1">
              <a:solidFill>
                <a:schemeClr val="accent1"/>
              </a:solidFill>
              <a:latin typeface="Calibri"/>
              <a:ea typeface="Calibri"/>
              <a:cs typeface="Calibri"/>
              <a:sym typeface="Calibri"/>
            </a:endParaRPr>
          </a:p>
          <a:p>
            <a:pPr marL="285750" marR="0" lvl="0" indent="-285750" algn="l" rtl="0">
              <a:lnSpc>
                <a:spcPct val="100000"/>
              </a:lnSpc>
              <a:spcBef>
                <a:spcPts val="0"/>
              </a:spcBef>
              <a:spcAft>
                <a:spcPts val="0"/>
              </a:spcAft>
              <a:buSzPts val="2400"/>
              <a:buFont typeface="Calibri"/>
              <a:buChar char="•"/>
            </a:pPr>
            <a:r>
              <a:rPr lang="en-US" sz="2400" b="1">
                <a:latin typeface="Calibri"/>
                <a:ea typeface="Calibri"/>
                <a:cs typeface="Calibri"/>
                <a:sym typeface="Calibri"/>
              </a:rPr>
              <a:t>Check back in once you have 1+ items in your library, or if you have issues </a:t>
            </a:r>
            <a:endParaRPr sz="2400" b="1">
              <a:latin typeface="Calibri"/>
              <a:ea typeface="Calibri"/>
              <a:cs typeface="Calibri"/>
              <a:sym typeface="Calibri"/>
            </a:endParaRPr>
          </a:p>
        </p:txBody>
      </p:sp>
      <p:pic>
        <p:nvPicPr>
          <p:cNvPr id="296" name="Google Shape;296;p41"/>
          <p:cNvPicPr preferRelativeResize="0"/>
          <p:nvPr/>
        </p:nvPicPr>
        <p:blipFill>
          <a:blip r:embed="rId3">
            <a:alphaModFix/>
          </a:blip>
          <a:stretch>
            <a:fillRect/>
          </a:stretch>
        </p:blipFill>
        <p:spPr>
          <a:xfrm>
            <a:off x="-3562575" y="129988"/>
            <a:ext cx="9600222" cy="65980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a:spLocks noGrp="1"/>
          </p:cNvSpPr>
          <p:nvPr>
            <p:ph type="title"/>
          </p:nvPr>
        </p:nvSpPr>
        <p:spPr>
          <a:xfrm>
            <a:off x="464733" y="29618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Add sources by drag + drop </a:t>
            </a:r>
            <a:endParaRPr/>
          </a:p>
        </p:txBody>
      </p:sp>
      <p:sp>
        <p:nvSpPr>
          <p:cNvPr id="302" name="Google Shape;302;p42"/>
          <p:cNvSpPr txBox="1"/>
          <p:nvPr/>
        </p:nvSpPr>
        <p:spPr>
          <a:xfrm>
            <a:off x="464733" y="1659669"/>
            <a:ext cx="3124287" cy="4302020"/>
          </a:xfrm>
          <a:prstGeom prst="rect">
            <a:avLst/>
          </a:prstGeom>
          <a:noFill/>
          <a:ln>
            <a:noFill/>
          </a:ln>
        </p:spPr>
        <p:txBody>
          <a:bodyPr spcFirstLastPara="1" wrap="square" lIns="121900" tIns="121900" rIns="121900" bIns="121900" anchor="t" anchorCtr="0">
            <a:noAutofit/>
          </a:bodyPr>
          <a:lstStyle/>
          <a:p>
            <a:pPr marL="169329"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Drag + drop a PDF from your computer into Zotero</a:t>
            </a:r>
            <a:endParaRPr sz="2400" b="0" i="0" u="none" strike="noStrike" cap="none">
              <a:solidFill>
                <a:schemeClr val="dk1"/>
              </a:solidFill>
              <a:latin typeface="Calibri"/>
              <a:ea typeface="Calibri"/>
              <a:cs typeface="Calibri"/>
              <a:sym typeface="Calibri"/>
            </a:endParaRPr>
          </a:p>
          <a:p>
            <a:pPr marL="457200" marR="0" lvl="0" indent="-289560" algn="l" rtl="0">
              <a:lnSpc>
                <a:spcPct val="100000"/>
              </a:lnSpc>
              <a:spcBef>
                <a:spcPts val="0"/>
              </a:spcBef>
              <a:spcAft>
                <a:spcPts val="0"/>
              </a:spcAft>
              <a:buClr>
                <a:schemeClr val="dk1"/>
              </a:buClr>
              <a:buSzPts val="2640"/>
              <a:buFont typeface="Arial"/>
              <a:buNone/>
            </a:pPr>
            <a:endParaRPr sz="2400" b="0" i="0" u="none" strike="noStrike" cap="none">
              <a:solidFill>
                <a:schemeClr val="dk1"/>
              </a:solidFill>
              <a:latin typeface="Calibri"/>
              <a:ea typeface="Calibri"/>
              <a:cs typeface="Calibri"/>
              <a:sym typeface="Calibri"/>
            </a:endParaRPr>
          </a:p>
          <a:p>
            <a:pPr marL="457200" marR="0" lvl="0" indent="-289560" algn="l" rtl="0">
              <a:lnSpc>
                <a:spcPct val="100000"/>
              </a:lnSpc>
              <a:spcBef>
                <a:spcPts val="0"/>
              </a:spcBef>
              <a:spcAft>
                <a:spcPts val="0"/>
              </a:spcAft>
              <a:buClr>
                <a:schemeClr val="dk1"/>
              </a:buClr>
              <a:buSzPts val="2640"/>
              <a:buFont typeface="Arial"/>
              <a:buNone/>
            </a:pPr>
            <a:endParaRPr sz="2400" b="0" i="0" u="none" strike="noStrike" cap="none">
              <a:solidFill>
                <a:schemeClr val="dk1"/>
              </a:solidFill>
              <a:latin typeface="Calibri"/>
              <a:ea typeface="Calibri"/>
              <a:cs typeface="Calibri"/>
              <a:sym typeface="Calibri"/>
            </a:endParaRPr>
          </a:p>
          <a:p>
            <a:pPr marL="169329"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If it doesn’t automatically get the full citation information: </a:t>
            </a:r>
            <a:endParaRPr sz="1400" b="0" i="0" u="none" strike="noStrike" cap="none">
              <a:solidFill>
                <a:srgbClr val="000000"/>
              </a:solidFill>
              <a:latin typeface="Arial"/>
              <a:ea typeface="Arial"/>
              <a:cs typeface="Arial"/>
              <a:sym typeface="Arial"/>
            </a:endParaRPr>
          </a:p>
          <a:p>
            <a:pPr marL="169329"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Right click + select “Retrieve Metadata for PDF”</a:t>
            </a:r>
            <a:endParaRPr sz="2400" b="0" i="0" u="none" strike="noStrike" cap="none">
              <a:solidFill>
                <a:schemeClr val="dk1"/>
              </a:solidFill>
              <a:latin typeface="Calibri"/>
              <a:ea typeface="Calibri"/>
              <a:cs typeface="Calibri"/>
              <a:sym typeface="Calibri"/>
            </a:endParaRPr>
          </a:p>
        </p:txBody>
      </p:sp>
      <p:pic>
        <p:nvPicPr>
          <p:cNvPr id="303" name="Google Shape;303;p42"/>
          <p:cNvPicPr preferRelativeResize="0"/>
          <p:nvPr/>
        </p:nvPicPr>
        <p:blipFill rotWithShape="1">
          <a:blip r:embed="rId3">
            <a:alphaModFix/>
          </a:blip>
          <a:srcRect/>
          <a:stretch/>
        </p:blipFill>
        <p:spPr>
          <a:xfrm>
            <a:off x="3737610" y="1151980"/>
            <a:ext cx="8271510" cy="53173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3"/>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Add an item by identifier (ISBN or DOI)</a:t>
            </a:r>
            <a:endParaRPr/>
          </a:p>
        </p:txBody>
      </p:sp>
      <p:sp>
        <p:nvSpPr>
          <p:cNvPr id="309" name="Google Shape;309;p43"/>
          <p:cNvSpPr txBox="1"/>
          <p:nvPr/>
        </p:nvSpPr>
        <p:spPr>
          <a:xfrm>
            <a:off x="228600" y="1577340"/>
            <a:ext cx="4042728" cy="5099670"/>
          </a:xfrm>
          <a:prstGeom prst="rect">
            <a:avLst/>
          </a:prstGeom>
          <a:noFill/>
          <a:ln>
            <a:noFill/>
          </a:ln>
        </p:spPr>
        <p:txBody>
          <a:bodyPr spcFirstLastPara="1" wrap="square" lIns="121900" tIns="121900" rIns="121900" bIns="121900" anchor="t" anchorCtr="0">
            <a:noAutofit/>
          </a:bodyPr>
          <a:lstStyle/>
          <a:p>
            <a:pPr marL="169329"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Zotero’s “Magic Wand” tool. </a:t>
            </a:r>
            <a:endParaRPr sz="1400" b="0" i="0" u="none" strike="noStrike" cap="none">
              <a:solidFill>
                <a:srgbClr val="000000"/>
              </a:solidFill>
              <a:latin typeface="Arial"/>
              <a:ea typeface="Arial"/>
              <a:cs typeface="Arial"/>
              <a:sym typeface="Arial"/>
            </a:endParaRPr>
          </a:p>
          <a:p>
            <a:pPr marL="169329"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169329"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Enter a unique identifier for your source &amp; Zotero will search for it.</a:t>
            </a:r>
            <a:endParaRPr sz="1400" b="0" i="0" u="none" strike="noStrike" cap="none">
              <a:solidFill>
                <a:srgbClr val="000000"/>
              </a:solidFill>
              <a:latin typeface="Arial"/>
              <a:ea typeface="Arial"/>
              <a:cs typeface="Arial"/>
              <a:sym typeface="Arial"/>
            </a:endParaRPr>
          </a:p>
        </p:txBody>
      </p:sp>
      <p:pic>
        <p:nvPicPr>
          <p:cNvPr id="310" name="Google Shape;310;p43"/>
          <p:cNvPicPr preferRelativeResize="0"/>
          <p:nvPr/>
        </p:nvPicPr>
        <p:blipFill rotWithShape="1">
          <a:blip r:embed="rId3">
            <a:alphaModFix/>
          </a:blip>
          <a:srcRect/>
          <a:stretch/>
        </p:blipFill>
        <p:spPr>
          <a:xfrm>
            <a:off x="4271328" y="1356967"/>
            <a:ext cx="7653020" cy="4919799"/>
          </a:xfrm>
          <a:prstGeom prst="rect">
            <a:avLst/>
          </a:prstGeom>
          <a:noFill/>
          <a:ln>
            <a:noFill/>
          </a:ln>
        </p:spPr>
      </p:pic>
      <p:sp>
        <p:nvSpPr>
          <p:cNvPr id="311" name="Google Shape;311;p43"/>
          <p:cNvSpPr txBox="1"/>
          <p:nvPr/>
        </p:nvSpPr>
        <p:spPr>
          <a:xfrm>
            <a:off x="228600" y="5143057"/>
            <a:ext cx="3955774" cy="1477328"/>
          </a:xfrm>
          <a:prstGeom prst="rect">
            <a:avLst/>
          </a:prstGeom>
          <a:noFill/>
          <a:ln>
            <a:noFill/>
          </a:ln>
        </p:spPr>
        <p:txBody>
          <a:bodyPr spcFirstLastPara="1" wrap="square" lIns="91425" tIns="45700" rIns="91425" bIns="45700" anchor="t" anchorCtr="0">
            <a:noAutofit/>
          </a:bodyPr>
          <a:lstStyle/>
          <a:p>
            <a:pPr marL="169329"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030A0"/>
                </a:solidFill>
                <a:latin typeface="Calibri"/>
                <a:ea typeface="Calibri"/>
                <a:cs typeface="Calibri"/>
                <a:sym typeface="Calibri"/>
              </a:rPr>
              <a:t>ISBN</a:t>
            </a:r>
            <a:r>
              <a:rPr lang="en-US" sz="1800" b="0" i="0" u="none" strike="noStrike" cap="none">
                <a:solidFill>
                  <a:schemeClr val="dk1"/>
                </a:solidFill>
                <a:latin typeface="Calibri"/>
                <a:ea typeface="Calibri"/>
                <a:cs typeface="Calibri"/>
                <a:sym typeface="Calibri"/>
              </a:rPr>
              <a:t> (International Standard Book Number): unique identifier for books</a:t>
            </a:r>
            <a:endParaRPr sz="1400" b="0" i="0" u="none" strike="noStrike" cap="none">
              <a:solidFill>
                <a:srgbClr val="000000"/>
              </a:solidFill>
              <a:latin typeface="Arial"/>
              <a:ea typeface="Arial"/>
              <a:cs typeface="Arial"/>
              <a:sym typeface="Arial"/>
            </a:endParaRPr>
          </a:p>
          <a:p>
            <a:pPr marL="169329"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030A0"/>
                </a:solidFill>
                <a:latin typeface="Calibri"/>
                <a:ea typeface="Calibri"/>
                <a:cs typeface="Calibri"/>
                <a:sym typeface="Calibri"/>
              </a:rPr>
              <a:t>DOI</a:t>
            </a:r>
            <a:r>
              <a:rPr lang="en-US" sz="1800" b="0" i="0" u="none" strike="noStrike" cap="none">
                <a:solidFill>
                  <a:schemeClr val="dk1"/>
                </a:solidFill>
                <a:latin typeface="Calibri"/>
                <a:ea typeface="Calibri"/>
                <a:cs typeface="Calibri"/>
                <a:sym typeface="Calibri"/>
              </a:rPr>
              <a:t> (Digital Object Identifier): unique identifier for online articles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sz="3959"/>
              <a:t>You can also add items manually!</a:t>
            </a:r>
            <a:endParaRPr/>
          </a:p>
        </p:txBody>
      </p:sp>
      <p:sp>
        <p:nvSpPr>
          <p:cNvPr id="318" name="Google Shape;318;p44"/>
          <p:cNvSpPr txBox="1">
            <a:spLocks noGrp="1"/>
          </p:cNvSpPr>
          <p:nvPr>
            <p:ph type="body" idx="1"/>
          </p:nvPr>
        </p:nvSpPr>
        <p:spPr>
          <a:xfrm>
            <a:off x="415600" y="1536633"/>
            <a:ext cx="6583552" cy="4555200"/>
          </a:xfrm>
          <a:prstGeom prst="rect">
            <a:avLst/>
          </a:prstGeom>
          <a:noFill/>
          <a:ln>
            <a:noFill/>
          </a:ln>
        </p:spPr>
        <p:txBody>
          <a:bodyPr spcFirstLastPara="1" wrap="square" lIns="91425" tIns="91425" rIns="91425" bIns="91425" anchor="t" anchorCtr="0">
            <a:noAutofit/>
          </a:bodyPr>
          <a:lstStyle/>
          <a:p>
            <a:pPr marL="152396" lvl="0" indent="0" algn="l" rtl="0">
              <a:lnSpc>
                <a:spcPct val="90000"/>
              </a:lnSpc>
              <a:spcBef>
                <a:spcPts val="0"/>
              </a:spcBef>
              <a:spcAft>
                <a:spcPts val="0"/>
              </a:spcAft>
              <a:buClr>
                <a:schemeClr val="dk1"/>
              </a:buClr>
              <a:buSzPts val="1800"/>
              <a:buNone/>
            </a:pPr>
            <a:r>
              <a:rPr lang="en-US"/>
              <a:t>Click on the round green plus icon to add an item manually</a:t>
            </a:r>
            <a:endParaRPr/>
          </a:p>
          <a:p>
            <a:pPr marL="152396" lvl="0" indent="0" algn="l" rtl="0">
              <a:lnSpc>
                <a:spcPct val="90000"/>
              </a:lnSpc>
              <a:spcBef>
                <a:spcPts val="0"/>
              </a:spcBef>
              <a:spcAft>
                <a:spcPts val="0"/>
              </a:spcAft>
              <a:buClr>
                <a:schemeClr val="dk1"/>
              </a:buClr>
              <a:buSzPts val="1800"/>
              <a:buNone/>
            </a:pPr>
            <a:endParaRPr/>
          </a:p>
          <a:p>
            <a:pPr marL="152396" lvl="0" indent="0" algn="l" rtl="0">
              <a:lnSpc>
                <a:spcPct val="90000"/>
              </a:lnSpc>
              <a:spcBef>
                <a:spcPts val="0"/>
              </a:spcBef>
              <a:spcAft>
                <a:spcPts val="0"/>
              </a:spcAft>
              <a:buClr>
                <a:schemeClr val="dk1"/>
              </a:buClr>
              <a:buSzPts val="1800"/>
              <a:buNone/>
            </a:pPr>
            <a:endParaRPr/>
          </a:p>
          <a:p>
            <a:pPr marL="152396" lvl="0" indent="0" algn="l" rtl="0">
              <a:lnSpc>
                <a:spcPct val="90000"/>
              </a:lnSpc>
              <a:spcBef>
                <a:spcPts val="0"/>
              </a:spcBef>
              <a:spcAft>
                <a:spcPts val="0"/>
              </a:spcAft>
              <a:buClr>
                <a:schemeClr val="dk1"/>
              </a:buClr>
              <a:buSzPts val="1800"/>
              <a:buNone/>
            </a:pPr>
            <a:r>
              <a:rPr lang="en-US" b="1"/>
              <a:t>Why might this be useful?</a:t>
            </a:r>
            <a:endParaRPr/>
          </a:p>
          <a:p>
            <a:pPr marL="609585" lvl="0" indent="-457188" algn="l" rtl="0">
              <a:lnSpc>
                <a:spcPct val="90000"/>
              </a:lnSpc>
              <a:spcBef>
                <a:spcPts val="0"/>
              </a:spcBef>
              <a:spcAft>
                <a:spcPts val="0"/>
              </a:spcAft>
              <a:buClr>
                <a:schemeClr val="dk1"/>
              </a:buClr>
              <a:buSzPts val="1800"/>
              <a:buChar char="●"/>
            </a:pPr>
            <a:r>
              <a:rPr lang="en-US"/>
              <a:t>Emails</a:t>
            </a:r>
            <a:endParaRPr/>
          </a:p>
          <a:p>
            <a:pPr marL="609585" lvl="0" indent="-457188" algn="l" rtl="0">
              <a:lnSpc>
                <a:spcPct val="90000"/>
              </a:lnSpc>
              <a:spcBef>
                <a:spcPts val="0"/>
              </a:spcBef>
              <a:spcAft>
                <a:spcPts val="0"/>
              </a:spcAft>
              <a:buClr>
                <a:schemeClr val="dk1"/>
              </a:buClr>
              <a:buSzPts val="1800"/>
              <a:buChar char="●"/>
            </a:pPr>
            <a:r>
              <a:rPr lang="en-US"/>
              <a:t>Episodes of a podcast</a:t>
            </a:r>
            <a:endParaRPr/>
          </a:p>
          <a:p>
            <a:pPr marL="609585" lvl="0" indent="-457188" algn="l" rtl="0">
              <a:lnSpc>
                <a:spcPct val="90000"/>
              </a:lnSpc>
              <a:spcBef>
                <a:spcPts val="0"/>
              </a:spcBef>
              <a:spcAft>
                <a:spcPts val="0"/>
              </a:spcAft>
              <a:buClr>
                <a:schemeClr val="dk1"/>
              </a:buClr>
              <a:buSzPts val="1800"/>
              <a:buChar char="●"/>
            </a:pPr>
            <a:r>
              <a:rPr lang="en-US"/>
              <a:t>TV show</a:t>
            </a:r>
            <a:endParaRPr/>
          </a:p>
          <a:p>
            <a:pPr marL="609585" lvl="0" indent="-457188" algn="l" rtl="0">
              <a:lnSpc>
                <a:spcPct val="90000"/>
              </a:lnSpc>
              <a:spcBef>
                <a:spcPts val="0"/>
              </a:spcBef>
              <a:spcAft>
                <a:spcPts val="0"/>
              </a:spcAft>
              <a:buClr>
                <a:schemeClr val="dk1"/>
              </a:buClr>
              <a:buSzPts val="1800"/>
              <a:buChar char="●"/>
            </a:pPr>
            <a:r>
              <a:rPr lang="en-US"/>
              <a:t>Radio broadcast</a:t>
            </a:r>
            <a:endParaRPr/>
          </a:p>
          <a:p>
            <a:pPr marL="152396" lvl="0" indent="0" algn="l" rtl="0">
              <a:lnSpc>
                <a:spcPct val="90000"/>
              </a:lnSpc>
              <a:spcBef>
                <a:spcPts val="0"/>
              </a:spcBef>
              <a:spcAft>
                <a:spcPts val="0"/>
              </a:spcAft>
              <a:buClr>
                <a:schemeClr val="dk1"/>
              </a:buClr>
              <a:buSzPts val="1800"/>
              <a:buNone/>
            </a:pPr>
            <a:r>
              <a:rPr lang="en-US"/>
              <a:t>Etc.</a:t>
            </a:r>
            <a:endParaRPr/>
          </a:p>
        </p:txBody>
      </p:sp>
      <p:pic>
        <p:nvPicPr>
          <p:cNvPr id="319" name="Google Shape;319;p44"/>
          <p:cNvPicPr preferRelativeResize="0"/>
          <p:nvPr/>
        </p:nvPicPr>
        <p:blipFill rotWithShape="1">
          <a:blip r:embed="rId3">
            <a:alphaModFix/>
          </a:blip>
          <a:srcRect/>
          <a:stretch/>
        </p:blipFill>
        <p:spPr>
          <a:xfrm>
            <a:off x="6999152" y="1356967"/>
            <a:ext cx="10893695" cy="6858000"/>
          </a:xfrm>
          <a:prstGeom prst="rect">
            <a:avLst/>
          </a:prstGeom>
          <a:noFill/>
          <a:ln>
            <a:noFill/>
          </a:ln>
        </p:spPr>
      </p:pic>
      <p:sp>
        <p:nvSpPr>
          <p:cNvPr id="320" name="Google Shape;320;p44"/>
          <p:cNvSpPr/>
          <p:nvPr/>
        </p:nvSpPr>
        <p:spPr>
          <a:xfrm rot="-471811">
            <a:off x="6504878" y="1808629"/>
            <a:ext cx="2467309" cy="290089"/>
          </a:xfrm>
          <a:prstGeom prst="righ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5"/>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6" name="Google Shape;326;p45"/>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7" name="Google Shape;327;p45"/>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2800"/>
              <a:buFont typeface="Calibri"/>
              <a:buNone/>
            </a:pPr>
            <a:r>
              <a:rPr lang="en-US">
                <a:solidFill>
                  <a:srgbClr val="FFFFFF"/>
                </a:solidFill>
              </a:rPr>
              <a:t>Organize Your Zotero Library</a:t>
            </a:r>
            <a:endParaRPr/>
          </a:p>
        </p:txBody>
      </p:sp>
      <p:sp>
        <p:nvSpPr>
          <p:cNvPr id="328" name="Google Shape;328;p45"/>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9" name="Google Shape;329;p45"/>
          <p:cNvSpPr txBox="1">
            <a:spLocks noGrp="1"/>
          </p:cNvSpPr>
          <p:nvPr>
            <p:ph type="body" idx="1"/>
          </p:nvPr>
        </p:nvSpPr>
        <p:spPr>
          <a:xfrm>
            <a:off x="4095633" y="591343"/>
            <a:ext cx="7409533" cy="5585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100"/>
              <a:buNone/>
            </a:pPr>
            <a:r>
              <a:rPr lang="en-US"/>
              <a:t>Keep your references organized with these features:</a:t>
            </a:r>
            <a:endParaRPr/>
          </a:p>
          <a:p>
            <a:pPr marL="0" lvl="0" indent="0" algn="l" rtl="0">
              <a:lnSpc>
                <a:spcPct val="90000"/>
              </a:lnSpc>
              <a:spcBef>
                <a:spcPts val="600"/>
              </a:spcBef>
              <a:spcAft>
                <a:spcPts val="0"/>
              </a:spcAft>
              <a:buClr>
                <a:schemeClr val="dk1"/>
              </a:buClr>
              <a:buSzPts val="2100"/>
              <a:buNone/>
            </a:pPr>
            <a:endParaRPr/>
          </a:p>
          <a:p>
            <a:pPr marL="609585" lvl="0" indent="-457188" algn="l" rtl="0">
              <a:lnSpc>
                <a:spcPct val="200000"/>
              </a:lnSpc>
              <a:spcBef>
                <a:spcPts val="0"/>
              </a:spcBef>
              <a:spcAft>
                <a:spcPts val="0"/>
              </a:spcAft>
              <a:buSzPts val="2100"/>
              <a:buChar char="●"/>
            </a:pPr>
            <a:r>
              <a:rPr lang="en-US"/>
              <a:t>Save sources to </a:t>
            </a:r>
            <a:r>
              <a:rPr lang="en-US" b="1"/>
              <a:t>folders</a:t>
            </a:r>
            <a:r>
              <a:rPr lang="en-US"/>
              <a:t> (called </a:t>
            </a:r>
            <a:r>
              <a:rPr lang="en-US" b="1"/>
              <a:t>Collections</a:t>
            </a:r>
            <a:r>
              <a:rPr lang="en-US"/>
              <a:t>)</a:t>
            </a:r>
            <a:endParaRPr/>
          </a:p>
          <a:p>
            <a:pPr marL="609583" lvl="0" indent="-457187" algn="l" rtl="0">
              <a:lnSpc>
                <a:spcPct val="200000"/>
              </a:lnSpc>
              <a:spcBef>
                <a:spcPts val="0"/>
              </a:spcBef>
              <a:spcAft>
                <a:spcPts val="0"/>
              </a:spcAft>
              <a:buSzPts val="2100"/>
              <a:buChar char="●"/>
            </a:pPr>
            <a:r>
              <a:rPr lang="en-US"/>
              <a:t>Add notes or tags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6"/>
          <p:cNvSpPr txBox="1">
            <a:spLocks noGrp="1"/>
          </p:cNvSpPr>
          <p:nvPr>
            <p:ph type="title"/>
          </p:nvPr>
        </p:nvSpPr>
        <p:spPr>
          <a:xfrm>
            <a:off x="415600" y="459552"/>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Save sources to folders</a:t>
            </a:r>
            <a:endParaRPr/>
          </a:p>
        </p:txBody>
      </p:sp>
      <p:sp>
        <p:nvSpPr>
          <p:cNvPr id="335" name="Google Shape;335;p46"/>
          <p:cNvSpPr txBox="1"/>
          <p:nvPr/>
        </p:nvSpPr>
        <p:spPr>
          <a:xfrm>
            <a:off x="484045" y="1577340"/>
            <a:ext cx="2762076" cy="5099670"/>
          </a:xfrm>
          <a:prstGeom prst="rect">
            <a:avLst/>
          </a:prstGeom>
          <a:noFill/>
          <a:ln>
            <a:noFill/>
          </a:ln>
        </p:spPr>
        <p:txBody>
          <a:bodyPr spcFirstLastPara="1" wrap="square" lIns="121900" tIns="121900" rIns="121900" bIns="121900" anchor="t" anchorCtr="0">
            <a:noAutofit/>
          </a:bodyPr>
          <a:lstStyle/>
          <a:p>
            <a:pPr marL="169329"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Click on the folder icon to create a collection.</a:t>
            </a:r>
            <a:endParaRPr sz="1400" b="0" i="0" u="none" strike="noStrike" cap="none">
              <a:solidFill>
                <a:srgbClr val="000000"/>
              </a:solidFill>
              <a:latin typeface="Arial"/>
              <a:ea typeface="Arial"/>
              <a:cs typeface="Arial"/>
              <a:sym typeface="Arial"/>
            </a:endParaRPr>
          </a:p>
          <a:p>
            <a:pPr marL="169329"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169329"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Drag sources into the created collection.</a:t>
            </a:r>
            <a:endParaRPr sz="2800" b="0" i="0" u="none" strike="noStrike" cap="none">
              <a:solidFill>
                <a:schemeClr val="dk1"/>
              </a:solidFill>
              <a:latin typeface="Calibri"/>
              <a:ea typeface="Calibri"/>
              <a:cs typeface="Calibri"/>
              <a:sym typeface="Calibri"/>
            </a:endParaRPr>
          </a:p>
        </p:txBody>
      </p:sp>
      <p:pic>
        <p:nvPicPr>
          <p:cNvPr id="336" name="Google Shape;336;p46"/>
          <p:cNvPicPr preferRelativeResize="0"/>
          <p:nvPr/>
        </p:nvPicPr>
        <p:blipFill rotWithShape="1">
          <a:blip r:embed="rId3">
            <a:alphaModFix/>
          </a:blip>
          <a:srcRect/>
          <a:stretch/>
        </p:blipFill>
        <p:spPr>
          <a:xfrm>
            <a:off x="3626945" y="1203513"/>
            <a:ext cx="8081010" cy="519493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9"/>
          <p:cNvPicPr preferRelativeResize="0"/>
          <p:nvPr/>
        </p:nvPicPr>
        <p:blipFill rotWithShape="1">
          <a:blip r:embed="rId3">
            <a:alphaModFix/>
          </a:blip>
          <a:srcRect/>
          <a:stretch/>
        </p:blipFill>
        <p:spPr>
          <a:xfrm>
            <a:off x="0" y="-1008185"/>
            <a:ext cx="12192000" cy="8915329"/>
          </a:xfrm>
          <a:prstGeom prst="rect">
            <a:avLst/>
          </a:prstGeom>
          <a:noFill/>
          <a:ln>
            <a:noFill/>
          </a:ln>
        </p:spPr>
      </p:pic>
      <p:sp>
        <p:nvSpPr>
          <p:cNvPr id="189" name="Google Shape;189;p29"/>
          <p:cNvSpPr/>
          <p:nvPr/>
        </p:nvSpPr>
        <p:spPr>
          <a:xfrm>
            <a:off x="1086620" y="153731"/>
            <a:ext cx="10169959"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SFU’s campuses are located on the unceded, traditional, and current territories of the xʷməθkwəy̓əm, Sḵwx̱wú7mesh Úxwumixw, Səl̓ílwətaɬ, q̓íc̓əy̓, and kʷikʷəƛə̓ m Nations.</a:t>
            </a:r>
            <a:endParaRPr sz="1400" b="0" i="0" u="none" strike="noStrike" cap="none">
              <a:solidFill>
                <a:srgbClr val="000000"/>
              </a:solidFill>
              <a:latin typeface="Arial"/>
              <a:ea typeface="Arial"/>
              <a:cs typeface="Arial"/>
              <a:sym typeface="Arial"/>
            </a:endParaRPr>
          </a:p>
        </p:txBody>
      </p:sp>
      <p:sp>
        <p:nvSpPr>
          <p:cNvPr id="190" name="Google Shape;190;p29"/>
          <p:cNvSpPr/>
          <p:nvPr/>
        </p:nvSpPr>
        <p:spPr>
          <a:xfrm>
            <a:off x="1980129" y="5775661"/>
            <a:ext cx="7884787"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hlink"/>
                </a:solidFill>
                <a:latin typeface="Calibri"/>
                <a:ea typeface="Calibri"/>
                <a:cs typeface="Calibri"/>
                <a:sym typeface="Calibri"/>
                <a:hlinkClick r:id="rId4"/>
              </a:rPr>
              <a:t>http://www.criticalethnicstudiesjournal.org/citation-practices</a:t>
            </a:r>
            <a:endParaRPr sz="2400" b="0" i="0" u="none" strike="noStrike" cap="non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47"/>
          <p:cNvPicPr preferRelativeResize="0"/>
          <p:nvPr/>
        </p:nvPicPr>
        <p:blipFill rotWithShape="1">
          <a:blip r:embed="rId3">
            <a:alphaModFix/>
          </a:blip>
          <a:srcRect/>
          <a:stretch/>
        </p:blipFill>
        <p:spPr>
          <a:xfrm>
            <a:off x="107795" y="1479631"/>
            <a:ext cx="11976410" cy="4412362"/>
          </a:xfrm>
          <a:prstGeom prst="rect">
            <a:avLst/>
          </a:prstGeom>
          <a:noFill/>
          <a:ln>
            <a:noFill/>
          </a:ln>
        </p:spPr>
      </p:pic>
      <p:sp>
        <p:nvSpPr>
          <p:cNvPr id="342" name="Google Shape;342;p47"/>
          <p:cNvSpPr txBox="1">
            <a:spLocks noGrp="1"/>
          </p:cNvSpPr>
          <p:nvPr>
            <p:ph type="title"/>
          </p:nvPr>
        </p:nvSpPr>
        <p:spPr>
          <a:xfrm>
            <a:off x="415600" y="437250"/>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Create tags for your sources</a:t>
            </a:r>
            <a:endParaRPr/>
          </a:p>
        </p:txBody>
      </p:sp>
      <p:sp>
        <p:nvSpPr>
          <p:cNvPr id="343" name="Google Shape;343;p47"/>
          <p:cNvSpPr txBox="1"/>
          <p:nvPr/>
        </p:nvSpPr>
        <p:spPr>
          <a:xfrm>
            <a:off x="7974054" y="646737"/>
            <a:ext cx="2448633" cy="54156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833C0B"/>
                </a:solidFill>
                <a:latin typeface="Calibri"/>
                <a:ea typeface="Calibri"/>
                <a:cs typeface="Calibri"/>
                <a:sym typeface="Calibri"/>
              </a:rPr>
              <a:t>Add tags and notes to a source</a:t>
            </a:r>
            <a:endParaRPr sz="2400" b="1" i="0" u="none" strike="noStrike" cap="none">
              <a:solidFill>
                <a:srgbClr val="833C0B"/>
              </a:solidFill>
              <a:latin typeface="Calibri"/>
              <a:ea typeface="Calibri"/>
              <a:cs typeface="Calibri"/>
              <a:sym typeface="Calibri"/>
            </a:endParaRPr>
          </a:p>
        </p:txBody>
      </p:sp>
      <p:sp>
        <p:nvSpPr>
          <p:cNvPr id="344" name="Google Shape;344;p47"/>
          <p:cNvSpPr txBox="1"/>
          <p:nvPr/>
        </p:nvSpPr>
        <p:spPr>
          <a:xfrm rot="-893488">
            <a:off x="537521" y="5233711"/>
            <a:ext cx="1401902" cy="1132058"/>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833C0B"/>
                </a:solidFill>
                <a:latin typeface="Calibri"/>
                <a:ea typeface="Calibri"/>
                <a:cs typeface="Calibri"/>
                <a:sym typeface="Calibri"/>
              </a:rPr>
              <a:t>Browse your tag cluster</a:t>
            </a:r>
            <a:endParaRPr sz="2400" b="1" i="0" u="none" strike="noStrike" cap="none">
              <a:solidFill>
                <a:srgbClr val="833C0B"/>
              </a:solidFill>
              <a:latin typeface="Calibri"/>
              <a:ea typeface="Calibri"/>
              <a:cs typeface="Calibri"/>
              <a:sym typeface="Calibri"/>
            </a:endParaRPr>
          </a:p>
        </p:txBody>
      </p:sp>
      <p:sp>
        <p:nvSpPr>
          <p:cNvPr id="345" name="Google Shape;345;p47"/>
          <p:cNvSpPr/>
          <p:nvPr/>
        </p:nvSpPr>
        <p:spPr>
          <a:xfrm>
            <a:off x="-60645" y="4471639"/>
            <a:ext cx="2121990" cy="906730"/>
          </a:xfrm>
          <a:prstGeom prst="ellipse">
            <a:avLst/>
          </a:prstGeom>
          <a:noFill/>
          <a:ln w="38100" cap="flat" cmpd="sng">
            <a:solidFill>
              <a:srgbClr val="CD2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p47"/>
          <p:cNvSpPr/>
          <p:nvPr/>
        </p:nvSpPr>
        <p:spPr>
          <a:xfrm>
            <a:off x="7774946" y="2036955"/>
            <a:ext cx="1056820" cy="572430"/>
          </a:xfrm>
          <a:prstGeom prst="ellipse">
            <a:avLst/>
          </a:prstGeom>
          <a:noFill/>
          <a:ln w="38100" cap="flat" cmpd="sng">
            <a:solidFill>
              <a:srgbClr val="CD28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sz="3959"/>
              <a:t>Creating tags for sources</a:t>
            </a:r>
            <a:endParaRPr sz="3959"/>
          </a:p>
        </p:txBody>
      </p:sp>
      <p:pic>
        <p:nvPicPr>
          <p:cNvPr id="352" name="Google Shape;352;p48" descr="A screenshot of a cell phone&#10;&#10;Description automatically generated"/>
          <p:cNvPicPr preferRelativeResize="0"/>
          <p:nvPr/>
        </p:nvPicPr>
        <p:blipFill rotWithShape="1">
          <a:blip r:embed="rId3">
            <a:alphaModFix/>
          </a:blip>
          <a:srcRect/>
          <a:stretch/>
        </p:blipFill>
        <p:spPr>
          <a:xfrm>
            <a:off x="415600" y="1562332"/>
            <a:ext cx="10828027" cy="42028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9"/>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8" name="Google Shape;358;p49"/>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9" name="Google Shape;359;p49"/>
          <p:cNvSpPr txBox="1">
            <a:spLocks noGrp="1"/>
          </p:cNvSpPr>
          <p:nvPr>
            <p:ph type="title"/>
          </p:nvPr>
        </p:nvSpPr>
        <p:spPr>
          <a:xfrm>
            <a:off x="400050" y="1153572"/>
            <a:ext cx="3487184" cy="44611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2800"/>
              <a:buFont typeface="Calibri"/>
              <a:buNone/>
            </a:pPr>
            <a:r>
              <a:rPr lang="en-US">
                <a:solidFill>
                  <a:srgbClr val="FFFFFF"/>
                </a:solidFill>
              </a:rPr>
              <a:t>Create Citations &amp; Bibliographies</a:t>
            </a:r>
            <a:endParaRPr/>
          </a:p>
        </p:txBody>
      </p:sp>
      <p:sp>
        <p:nvSpPr>
          <p:cNvPr id="360" name="Google Shape;360;p49"/>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1" name="Google Shape;361;p49"/>
          <p:cNvSpPr txBox="1">
            <a:spLocks noGrp="1"/>
          </p:cNvSpPr>
          <p:nvPr>
            <p:ph type="body" idx="1"/>
          </p:nvPr>
        </p:nvSpPr>
        <p:spPr>
          <a:xfrm>
            <a:off x="4095633" y="591343"/>
            <a:ext cx="7409533" cy="5585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100"/>
              <a:buNone/>
            </a:pPr>
            <a:r>
              <a:rPr lang="en-US"/>
              <a:t>Two useful ways to do this:</a:t>
            </a:r>
            <a:endParaRPr/>
          </a:p>
          <a:p>
            <a:pPr marL="0" lvl="0" indent="0" algn="l" rtl="0">
              <a:lnSpc>
                <a:spcPct val="90000"/>
              </a:lnSpc>
              <a:spcBef>
                <a:spcPts val="600"/>
              </a:spcBef>
              <a:spcAft>
                <a:spcPts val="0"/>
              </a:spcAft>
              <a:buClr>
                <a:schemeClr val="dk1"/>
              </a:buClr>
              <a:buSzPts val="2100"/>
              <a:buNone/>
            </a:pPr>
            <a:endParaRPr/>
          </a:p>
          <a:p>
            <a:pPr marL="609585" lvl="0" indent="-457188" algn="l" rtl="0">
              <a:lnSpc>
                <a:spcPct val="100000"/>
              </a:lnSpc>
              <a:spcBef>
                <a:spcPts val="0"/>
              </a:spcBef>
              <a:spcAft>
                <a:spcPts val="0"/>
              </a:spcAft>
              <a:buSzPts val="2100"/>
              <a:buChar char="●"/>
            </a:pPr>
            <a:r>
              <a:rPr lang="en-US"/>
              <a:t>By drag + drop (in-text citations, references)</a:t>
            </a:r>
            <a:endParaRPr/>
          </a:p>
          <a:p>
            <a:pPr marL="152396" lvl="0" indent="0" algn="l" rtl="0">
              <a:lnSpc>
                <a:spcPct val="100000"/>
              </a:lnSpc>
              <a:spcBef>
                <a:spcPts val="0"/>
              </a:spcBef>
              <a:spcAft>
                <a:spcPts val="0"/>
              </a:spcAft>
              <a:buSzPts val="2100"/>
              <a:buNone/>
            </a:pPr>
            <a:endParaRPr/>
          </a:p>
          <a:p>
            <a:pPr marL="609585" lvl="0" indent="-457188" algn="l" rtl="0">
              <a:lnSpc>
                <a:spcPct val="100000"/>
              </a:lnSpc>
              <a:spcBef>
                <a:spcPts val="0"/>
              </a:spcBef>
              <a:spcAft>
                <a:spcPts val="0"/>
              </a:spcAft>
              <a:buSzPts val="2100"/>
              <a:buChar char="●"/>
            </a:pPr>
            <a:r>
              <a:rPr lang="en-US"/>
              <a:t>Using the word processor plug-in for Word, GoogleDocs, or Libre Office (integrated in-text citations and references)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0"/>
          <p:cNvSpPr txBox="1">
            <a:spLocks noGrp="1"/>
          </p:cNvSpPr>
          <p:nvPr>
            <p:ph type="body" idx="1"/>
          </p:nvPr>
        </p:nvSpPr>
        <p:spPr>
          <a:xfrm>
            <a:off x="415600" y="1356830"/>
            <a:ext cx="11360800" cy="4555200"/>
          </a:xfrm>
          <a:prstGeom prst="rect">
            <a:avLst/>
          </a:prstGeom>
          <a:noFill/>
          <a:ln>
            <a:noFill/>
          </a:ln>
        </p:spPr>
        <p:txBody>
          <a:bodyPr spcFirstLastPara="1" wrap="square" lIns="121900" tIns="121900" rIns="121900" bIns="121900" anchor="t" anchorCtr="0">
            <a:noAutofit/>
          </a:bodyPr>
          <a:lstStyle/>
          <a:p>
            <a:pPr marL="609585" lvl="0" indent="-457188" algn="l" rtl="0">
              <a:lnSpc>
                <a:spcPct val="90000"/>
              </a:lnSpc>
              <a:spcBef>
                <a:spcPts val="0"/>
              </a:spcBef>
              <a:spcAft>
                <a:spcPts val="0"/>
              </a:spcAft>
              <a:buClr>
                <a:schemeClr val="dk1"/>
              </a:buClr>
              <a:buSzPts val="1800"/>
              <a:buFont typeface="Arial"/>
              <a:buAutoNum type="arabicPeriod"/>
            </a:pPr>
            <a:r>
              <a:rPr lang="en-US"/>
              <a:t>Open a word document (e.g. MS Word, Google Docs).</a:t>
            </a:r>
            <a:endParaRPr/>
          </a:p>
          <a:p>
            <a:pPr marL="609585" lvl="0" indent="-457188" algn="l" rtl="0">
              <a:lnSpc>
                <a:spcPct val="90000"/>
              </a:lnSpc>
              <a:spcBef>
                <a:spcPts val="0"/>
              </a:spcBef>
              <a:spcAft>
                <a:spcPts val="0"/>
              </a:spcAft>
              <a:buClr>
                <a:schemeClr val="dk1"/>
              </a:buClr>
              <a:buSzPts val="1800"/>
              <a:buFont typeface="Arial"/>
              <a:buAutoNum type="arabicPeriod"/>
            </a:pPr>
            <a:r>
              <a:rPr lang="en-US"/>
              <a:t>Drag source(s) from your Zotero library into the document.</a:t>
            </a:r>
            <a:endParaRPr/>
          </a:p>
          <a:p>
            <a:pPr marL="609585" lvl="0" indent="-457188" algn="l" rtl="0">
              <a:lnSpc>
                <a:spcPct val="90000"/>
              </a:lnSpc>
              <a:spcBef>
                <a:spcPts val="0"/>
              </a:spcBef>
              <a:spcAft>
                <a:spcPts val="0"/>
              </a:spcAft>
              <a:buClr>
                <a:schemeClr val="dk1"/>
              </a:buClr>
              <a:buSzPts val="1800"/>
              <a:buFont typeface="Arial"/>
              <a:buAutoNum type="arabicPeriod"/>
            </a:pPr>
            <a:r>
              <a:rPr lang="en-US"/>
              <a:t>Hold SHIFT and drag a source to create in-text citations.</a:t>
            </a:r>
            <a:endParaRPr/>
          </a:p>
          <a:p>
            <a:pPr marL="609585" lvl="0" indent="-342888" algn="l" rtl="0">
              <a:lnSpc>
                <a:spcPct val="90000"/>
              </a:lnSpc>
              <a:spcBef>
                <a:spcPts val="0"/>
              </a:spcBef>
              <a:spcAft>
                <a:spcPts val="0"/>
              </a:spcAft>
              <a:buClr>
                <a:schemeClr val="dk1"/>
              </a:buClr>
              <a:buSzPts val="1800"/>
              <a:buFont typeface="Arial"/>
              <a:buNone/>
            </a:pPr>
            <a:endParaRPr/>
          </a:p>
          <a:p>
            <a:pPr marL="609585" lvl="0" indent="-342888" algn="l" rtl="0">
              <a:lnSpc>
                <a:spcPct val="90000"/>
              </a:lnSpc>
              <a:spcBef>
                <a:spcPts val="0"/>
              </a:spcBef>
              <a:spcAft>
                <a:spcPts val="0"/>
              </a:spcAft>
              <a:buClr>
                <a:schemeClr val="dk1"/>
              </a:buClr>
              <a:buSzPts val="1800"/>
              <a:buFont typeface="Arial"/>
              <a:buNone/>
            </a:pPr>
            <a:endParaRPr/>
          </a:p>
        </p:txBody>
      </p:sp>
      <p:sp>
        <p:nvSpPr>
          <p:cNvPr id="367" name="Google Shape;367;p50"/>
          <p:cNvSpPr txBox="1">
            <a:spLocks noGrp="1"/>
          </p:cNvSpPr>
          <p:nvPr>
            <p:ph type="title"/>
          </p:nvPr>
        </p:nvSpPr>
        <p:spPr>
          <a:xfrm>
            <a:off x="415600" y="523856"/>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Add references by drag + drop</a:t>
            </a:r>
            <a:endParaRPr/>
          </a:p>
        </p:txBody>
      </p:sp>
      <p:pic>
        <p:nvPicPr>
          <p:cNvPr id="368" name="Google Shape;368;p50"/>
          <p:cNvPicPr preferRelativeResize="0"/>
          <p:nvPr/>
        </p:nvPicPr>
        <p:blipFill rotWithShape="1">
          <a:blip r:embed="rId3">
            <a:alphaModFix/>
          </a:blip>
          <a:srcRect/>
          <a:stretch/>
        </p:blipFill>
        <p:spPr>
          <a:xfrm>
            <a:off x="447029" y="2889508"/>
            <a:ext cx="5457436" cy="3558379"/>
          </a:xfrm>
          <a:prstGeom prst="rect">
            <a:avLst/>
          </a:prstGeom>
          <a:noFill/>
          <a:ln>
            <a:noFill/>
          </a:ln>
          <a:effectLst>
            <a:outerShdw blurRad="57150" dist="19050" dir="5400000" algn="bl" rotWithShape="0">
              <a:srgbClr val="000000">
                <a:alpha val="49411"/>
              </a:srgbClr>
            </a:outerShdw>
          </a:effectLst>
        </p:spPr>
      </p:pic>
      <p:pic>
        <p:nvPicPr>
          <p:cNvPr id="369" name="Google Shape;369;p50"/>
          <p:cNvPicPr preferRelativeResize="0"/>
          <p:nvPr/>
        </p:nvPicPr>
        <p:blipFill rotWithShape="1">
          <a:blip r:embed="rId4">
            <a:alphaModFix/>
          </a:blip>
          <a:srcRect b="40696"/>
          <a:stretch/>
        </p:blipFill>
        <p:spPr>
          <a:xfrm>
            <a:off x="4474395" y="3262204"/>
            <a:ext cx="5118538" cy="3185683"/>
          </a:xfrm>
          <a:prstGeom prst="rect">
            <a:avLst/>
          </a:prstGeom>
          <a:noFill/>
          <a:ln>
            <a:noFill/>
          </a:ln>
          <a:effectLst>
            <a:outerShdw blurRad="57150" dist="19050" dir="5400000" algn="bl" rotWithShape="0">
              <a:srgbClr val="000000">
                <a:alpha val="49411"/>
              </a:srgbClr>
            </a:outerShdw>
          </a:effectLst>
        </p:spPr>
      </p:pic>
      <p:pic>
        <p:nvPicPr>
          <p:cNvPr id="370" name="Google Shape;370;p50"/>
          <p:cNvPicPr preferRelativeResize="0"/>
          <p:nvPr/>
        </p:nvPicPr>
        <p:blipFill rotWithShape="1">
          <a:blip r:embed="rId5">
            <a:alphaModFix/>
          </a:blip>
          <a:srcRect/>
          <a:stretch/>
        </p:blipFill>
        <p:spPr>
          <a:xfrm rot="-1746455">
            <a:off x="3605708" y="3247739"/>
            <a:ext cx="1558952" cy="262745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1"/>
          <p:cNvSpPr txBox="1">
            <a:spLocks noGrp="1"/>
          </p:cNvSpPr>
          <p:nvPr>
            <p:ph type="title"/>
          </p:nvPr>
        </p:nvSpPr>
        <p:spPr>
          <a:xfrm>
            <a:off x="415600" y="52391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Zotero Word Add-In</a:t>
            </a:r>
            <a:endParaRPr/>
          </a:p>
        </p:txBody>
      </p:sp>
      <p:sp>
        <p:nvSpPr>
          <p:cNvPr id="376" name="Google Shape;376;p51"/>
          <p:cNvSpPr txBox="1"/>
          <p:nvPr/>
        </p:nvSpPr>
        <p:spPr>
          <a:xfrm>
            <a:off x="550000" y="1287517"/>
            <a:ext cx="3789334" cy="485518"/>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Word 2016</a:t>
            </a:r>
            <a:endParaRPr sz="2400" b="0" i="0" u="none" strike="noStrike" cap="none">
              <a:solidFill>
                <a:schemeClr val="dk1"/>
              </a:solidFill>
              <a:latin typeface="Calibri"/>
              <a:ea typeface="Calibri"/>
              <a:cs typeface="Calibri"/>
              <a:sym typeface="Calibri"/>
            </a:endParaRPr>
          </a:p>
        </p:txBody>
      </p:sp>
      <p:pic>
        <p:nvPicPr>
          <p:cNvPr id="377" name="Google Shape;377;p51" descr="ZoteroWord1.png"/>
          <p:cNvPicPr preferRelativeResize="0"/>
          <p:nvPr/>
        </p:nvPicPr>
        <p:blipFill rotWithShape="1">
          <a:blip r:embed="rId3">
            <a:alphaModFix/>
          </a:blip>
          <a:srcRect/>
          <a:stretch/>
        </p:blipFill>
        <p:spPr>
          <a:xfrm>
            <a:off x="550000" y="4329918"/>
            <a:ext cx="10932033" cy="1950400"/>
          </a:xfrm>
          <a:prstGeom prst="rect">
            <a:avLst/>
          </a:prstGeom>
          <a:noFill/>
          <a:ln>
            <a:noFill/>
          </a:ln>
        </p:spPr>
      </p:pic>
      <p:sp>
        <p:nvSpPr>
          <p:cNvPr id="378" name="Google Shape;378;p51"/>
          <p:cNvSpPr txBox="1"/>
          <p:nvPr/>
        </p:nvSpPr>
        <p:spPr>
          <a:xfrm>
            <a:off x="550000" y="3770434"/>
            <a:ext cx="11642000" cy="657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For older versions of Mac (e.g. Word 2011), look for the script icon</a:t>
            </a:r>
            <a:endParaRPr sz="2400" b="0" i="0" u="none" strike="noStrike" cap="none">
              <a:solidFill>
                <a:schemeClr val="dk1"/>
              </a:solidFill>
              <a:latin typeface="Calibri"/>
              <a:ea typeface="Calibri"/>
              <a:cs typeface="Calibri"/>
              <a:sym typeface="Calibri"/>
            </a:endParaRPr>
          </a:p>
        </p:txBody>
      </p:sp>
      <p:pic>
        <p:nvPicPr>
          <p:cNvPr id="379" name="Google Shape;379;p51"/>
          <p:cNvPicPr preferRelativeResize="0"/>
          <p:nvPr/>
        </p:nvPicPr>
        <p:blipFill rotWithShape="1">
          <a:blip r:embed="rId4">
            <a:alphaModFix/>
          </a:blip>
          <a:srcRect/>
          <a:stretch/>
        </p:blipFill>
        <p:spPr>
          <a:xfrm>
            <a:off x="550000" y="1741341"/>
            <a:ext cx="7890364" cy="1876951"/>
          </a:xfrm>
          <a:prstGeom prst="rect">
            <a:avLst/>
          </a:prstGeom>
          <a:noFill/>
          <a:ln>
            <a:noFill/>
          </a:ln>
        </p:spPr>
      </p:pic>
      <p:sp>
        <p:nvSpPr>
          <p:cNvPr id="380" name="Google Shape;380;p51"/>
          <p:cNvSpPr/>
          <p:nvPr/>
        </p:nvSpPr>
        <p:spPr>
          <a:xfrm>
            <a:off x="7702900" y="1560333"/>
            <a:ext cx="411200" cy="5600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81" name="Google Shape;381;p51"/>
          <p:cNvSpPr/>
          <p:nvPr/>
        </p:nvSpPr>
        <p:spPr>
          <a:xfrm rot="-1924232">
            <a:off x="8492901" y="5578637"/>
            <a:ext cx="596652" cy="393556"/>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52"/>
          <p:cNvPicPr preferRelativeResize="0"/>
          <p:nvPr/>
        </p:nvPicPr>
        <p:blipFill rotWithShape="1">
          <a:blip r:embed="rId3">
            <a:alphaModFix/>
          </a:blip>
          <a:srcRect/>
          <a:stretch/>
        </p:blipFill>
        <p:spPr>
          <a:xfrm>
            <a:off x="449239" y="0"/>
            <a:ext cx="11293522"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53"/>
          <p:cNvPicPr preferRelativeResize="0"/>
          <p:nvPr/>
        </p:nvPicPr>
        <p:blipFill rotWithShape="1">
          <a:blip r:embed="rId3">
            <a:alphaModFix/>
          </a:blip>
          <a:srcRect b="37505"/>
          <a:stretch/>
        </p:blipFill>
        <p:spPr>
          <a:xfrm>
            <a:off x="3406140" y="1558398"/>
            <a:ext cx="8521552" cy="4562259"/>
          </a:xfrm>
          <a:prstGeom prst="rect">
            <a:avLst/>
          </a:prstGeom>
          <a:noFill/>
          <a:ln>
            <a:noFill/>
          </a:ln>
        </p:spPr>
      </p:pic>
      <p:sp>
        <p:nvSpPr>
          <p:cNvPr id="393" name="Google Shape;393;p53"/>
          <p:cNvSpPr txBox="1"/>
          <p:nvPr/>
        </p:nvSpPr>
        <p:spPr>
          <a:xfrm>
            <a:off x="207801" y="382883"/>
            <a:ext cx="11360800" cy="7636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1"/>
              </a:buClr>
              <a:buSzPts val="4000"/>
              <a:buFont typeface="Calibri"/>
              <a:buNone/>
            </a:pPr>
            <a:r>
              <a:rPr lang="en-US" sz="4000" b="0" i="0" u="none" strike="noStrike" cap="none">
                <a:solidFill>
                  <a:schemeClr val="dk1"/>
                </a:solidFill>
                <a:latin typeface="Calibri"/>
                <a:ea typeface="Calibri"/>
                <a:cs typeface="Calibri"/>
                <a:sym typeface="Calibri"/>
              </a:rPr>
              <a:t>Finding citation &amp; bibliography options in Word</a:t>
            </a:r>
            <a:endParaRPr sz="4200" b="0" i="0" u="none" strike="noStrike" cap="none">
              <a:solidFill>
                <a:schemeClr val="dk1"/>
              </a:solidFill>
              <a:latin typeface="Calibri"/>
              <a:ea typeface="Calibri"/>
              <a:cs typeface="Calibri"/>
              <a:sym typeface="Calibri"/>
            </a:endParaRPr>
          </a:p>
        </p:txBody>
      </p:sp>
      <p:sp>
        <p:nvSpPr>
          <p:cNvPr id="394" name="Google Shape;394;p53"/>
          <p:cNvSpPr txBox="1"/>
          <p:nvPr/>
        </p:nvSpPr>
        <p:spPr>
          <a:xfrm>
            <a:off x="207801" y="1498167"/>
            <a:ext cx="3198340" cy="4555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1000"/>
              </a:spcBef>
              <a:spcAft>
                <a:spcPts val="0"/>
              </a:spcAft>
              <a:buClr>
                <a:schemeClr val="dk1"/>
              </a:buClr>
              <a:buSzPts val="2100"/>
              <a:buFont typeface="Arial"/>
              <a:buNone/>
            </a:pPr>
            <a:r>
              <a:rPr lang="en-US" sz="2800" b="0" i="0" u="none" strike="noStrike" cap="none">
                <a:solidFill>
                  <a:schemeClr val="dk1"/>
                </a:solidFill>
                <a:latin typeface="Calibri"/>
                <a:ea typeface="Calibri"/>
                <a:cs typeface="Calibri"/>
                <a:sym typeface="Calibri"/>
              </a:rPr>
              <a:t>Add/Edit Citation inserts in-text citations.</a:t>
            </a:r>
            <a:br>
              <a:rPr lang="en-US" sz="2800" b="0" i="0" u="none" strike="noStrike" cap="none">
                <a:solidFill>
                  <a:schemeClr val="dk1"/>
                </a:solidFill>
                <a:latin typeface="Calibri"/>
                <a:ea typeface="Calibri"/>
                <a:cs typeface="Calibri"/>
                <a:sym typeface="Calibri"/>
              </a:rPr>
            </a:b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1600"/>
              </a:spcBef>
              <a:spcAft>
                <a:spcPts val="600"/>
              </a:spcAft>
              <a:buClr>
                <a:schemeClr val="dk1"/>
              </a:buClr>
              <a:buSzPts val="2100"/>
              <a:buFont typeface="Arial"/>
              <a:buNone/>
            </a:pPr>
            <a:r>
              <a:rPr lang="en-US" sz="2800" b="0" i="0" u="none" strike="noStrike" cap="none">
                <a:solidFill>
                  <a:schemeClr val="dk1"/>
                </a:solidFill>
                <a:latin typeface="Calibri"/>
                <a:ea typeface="Calibri"/>
                <a:cs typeface="Calibri"/>
                <a:sym typeface="Calibri"/>
              </a:rPr>
              <a:t>Add/Edit Bibliography creates a list of references.</a:t>
            </a:r>
            <a:endParaRPr sz="1400" b="0" i="0" u="none" strike="noStrike" cap="none">
              <a:solidFill>
                <a:srgbClr val="000000"/>
              </a:solidFill>
              <a:latin typeface="Arial"/>
              <a:ea typeface="Arial"/>
              <a:cs typeface="Arial"/>
              <a:sym typeface="Arial"/>
            </a:endParaRPr>
          </a:p>
        </p:txBody>
      </p:sp>
      <p:pic>
        <p:nvPicPr>
          <p:cNvPr id="395" name="Google Shape;395;p53"/>
          <p:cNvPicPr preferRelativeResize="0"/>
          <p:nvPr/>
        </p:nvPicPr>
        <p:blipFill rotWithShape="1">
          <a:blip r:embed="rId4">
            <a:alphaModFix/>
          </a:blip>
          <a:srcRect/>
          <a:stretch/>
        </p:blipFill>
        <p:spPr>
          <a:xfrm rot="-2913582">
            <a:off x="2376265" y="3391110"/>
            <a:ext cx="1950224" cy="434433"/>
          </a:xfrm>
          <a:prstGeom prst="rect">
            <a:avLst/>
          </a:prstGeom>
          <a:noFill/>
          <a:ln>
            <a:noFill/>
          </a:ln>
        </p:spPr>
      </p:pic>
      <p:pic>
        <p:nvPicPr>
          <p:cNvPr id="396" name="Google Shape;396;p53"/>
          <p:cNvPicPr preferRelativeResize="0"/>
          <p:nvPr/>
        </p:nvPicPr>
        <p:blipFill rotWithShape="1">
          <a:blip r:embed="rId4">
            <a:alphaModFix/>
          </a:blip>
          <a:srcRect l="48541" t="-2315" b="-1"/>
          <a:stretch/>
        </p:blipFill>
        <p:spPr>
          <a:xfrm>
            <a:off x="2543174" y="2228851"/>
            <a:ext cx="1003569" cy="44449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p:nvPr/>
        </p:nvSpPr>
        <p:spPr>
          <a:xfrm>
            <a:off x="207800" y="278460"/>
            <a:ext cx="11360800" cy="7636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1"/>
              </a:buClr>
              <a:buSzPts val="4000"/>
              <a:buFont typeface="Calibri"/>
              <a:buNone/>
            </a:pPr>
            <a:r>
              <a:rPr lang="en-US" sz="4000" b="0" i="0" u="none" strike="noStrike" cap="none">
                <a:solidFill>
                  <a:schemeClr val="dk1"/>
                </a:solidFill>
                <a:latin typeface="Calibri"/>
                <a:ea typeface="Calibri"/>
                <a:cs typeface="Calibri"/>
                <a:sym typeface="Calibri"/>
              </a:rPr>
              <a:t>Changing the citation style with Zotero in Word</a:t>
            </a:r>
            <a:endParaRPr sz="4200" b="0" i="0" u="none" strike="noStrike" cap="none">
              <a:solidFill>
                <a:schemeClr val="dk1"/>
              </a:solidFill>
              <a:latin typeface="Calibri"/>
              <a:ea typeface="Calibri"/>
              <a:cs typeface="Calibri"/>
              <a:sym typeface="Calibri"/>
            </a:endParaRPr>
          </a:p>
        </p:txBody>
      </p:sp>
      <p:sp>
        <p:nvSpPr>
          <p:cNvPr id="402" name="Google Shape;402;p54"/>
          <p:cNvSpPr txBox="1"/>
          <p:nvPr/>
        </p:nvSpPr>
        <p:spPr>
          <a:xfrm>
            <a:off x="207800" y="1498166"/>
            <a:ext cx="3316449" cy="497089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600"/>
              </a:spcBef>
              <a:spcAft>
                <a:spcPts val="0"/>
              </a:spcAft>
              <a:buClr>
                <a:schemeClr val="dk1"/>
              </a:buClr>
              <a:buSzPts val="1800"/>
              <a:buFont typeface="Arial"/>
              <a:buNone/>
            </a:pPr>
            <a:r>
              <a:rPr lang="en-US" sz="2400" b="0" i="0" u="none" strike="noStrike" cap="none">
                <a:solidFill>
                  <a:schemeClr val="dk1"/>
                </a:solidFill>
                <a:latin typeface="Calibri"/>
                <a:ea typeface="Calibri"/>
                <a:cs typeface="Calibri"/>
                <a:sym typeface="Calibri"/>
              </a:rPr>
              <a:t>Click on the Document Preferences button.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400"/>
              </a:spcBef>
              <a:spcAft>
                <a:spcPts val="0"/>
              </a:spcAft>
              <a:buClr>
                <a:schemeClr val="dk1"/>
              </a:buClr>
              <a:buSzPts val="1800"/>
              <a:buFont typeface="Arial"/>
              <a:buNone/>
            </a:pPr>
            <a:r>
              <a:rPr lang="en-US" sz="2400" b="0" i="0" u="none" strike="noStrike" cap="none">
                <a:solidFill>
                  <a:schemeClr val="dk1"/>
                </a:solidFill>
                <a:latin typeface="Calibri"/>
                <a:ea typeface="Calibri"/>
                <a:cs typeface="Calibri"/>
                <a:sym typeface="Calibri"/>
              </a:rPr>
              <a:t>Select the citation style you wish to use.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400"/>
              </a:spcBef>
              <a:spcAft>
                <a:spcPts val="0"/>
              </a:spcAft>
              <a:buClr>
                <a:schemeClr val="dk1"/>
              </a:buClr>
              <a:buSzPts val="1800"/>
              <a:buFont typeface="Arial"/>
              <a:buNone/>
            </a:pPr>
            <a:r>
              <a:rPr lang="en-US" sz="2400" b="0" i="0" u="none" strike="noStrike" cap="none">
                <a:solidFill>
                  <a:schemeClr val="dk1"/>
                </a:solidFill>
                <a:latin typeface="Calibri"/>
                <a:ea typeface="Calibri"/>
                <a:cs typeface="Calibri"/>
                <a:sym typeface="Calibri"/>
              </a:rPr>
              <a:t>Click OK.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400"/>
              </a:spcBef>
              <a:spcAft>
                <a:spcPts val="1800"/>
              </a:spcAft>
              <a:buClr>
                <a:schemeClr val="dk1"/>
              </a:buClr>
              <a:buSzPts val="1800"/>
              <a:buFont typeface="Arial"/>
              <a:buNone/>
            </a:pPr>
            <a:r>
              <a:rPr lang="en-US" sz="2400" b="0" i="0" u="none" strike="noStrike" cap="none">
                <a:solidFill>
                  <a:schemeClr val="dk1"/>
                </a:solidFill>
                <a:latin typeface="Calibri"/>
                <a:ea typeface="Calibri"/>
                <a:cs typeface="Calibri"/>
                <a:sym typeface="Calibri"/>
              </a:rPr>
              <a:t>(If the style does not change, click the Refresh button in the Zotero toolbar.)</a:t>
            </a:r>
            <a:endParaRPr sz="1400" b="0" i="0" u="none" strike="noStrike" cap="none">
              <a:solidFill>
                <a:srgbClr val="000000"/>
              </a:solidFill>
              <a:latin typeface="Arial"/>
              <a:ea typeface="Arial"/>
              <a:cs typeface="Arial"/>
              <a:sym typeface="Arial"/>
            </a:endParaRPr>
          </a:p>
        </p:txBody>
      </p:sp>
      <p:pic>
        <p:nvPicPr>
          <p:cNvPr id="403" name="Google Shape;403;p54"/>
          <p:cNvPicPr preferRelativeResize="0"/>
          <p:nvPr/>
        </p:nvPicPr>
        <p:blipFill rotWithShape="1">
          <a:blip r:embed="rId3">
            <a:alphaModFix/>
          </a:blip>
          <a:srcRect/>
          <a:stretch/>
        </p:blipFill>
        <p:spPr>
          <a:xfrm>
            <a:off x="3686175" y="1042060"/>
            <a:ext cx="6520380" cy="556829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55"/>
          <p:cNvPicPr preferRelativeResize="0"/>
          <p:nvPr/>
        </p:nvPicPr>
        <p:blipFill rotWithShape="1">
          <a:blip r:embed="rId3">
            <a:alphaModFix/>
          </a:blip>
          <a:srcRect/>
          <a:stretch/>
        </p:blipFill>
        <p:spPr>
          <a:xfrm>
            <a:off x="3428999" y="1356967"/>
            <a:ext cx="8201025" cy="5112093"/>
          </a:xfrm>
          <a:prstGeom prst="rect">
            <a:avLst/>
          </a:prstGeom>
          <a:noFill/>
          <a:ln>
            <a:noFill/>
          </a:ln>
        </p:spPr>
      </p:pic>
      <p:sp>
        <p:nvSpPr>
          <p:cNvPr id="409" name="Google Shape;409;p55"/>
          <p:cNvSpPr txBox="1"/>
          <p:nvPr/>
        </p:nvSpPr>
        <p:spPr>
          <a:xfrm>
            <a:off x="207801" y="1498166"/>
            <a:ext cx="3198340" cy="497089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600"/>
              </a:spcBef>
              <a:spcAft>
                <a:spcPts val="0"/>
              </a:spcAft>
              <a:buClr>
                <a:schemeClr val="dk1"/>
              </a:buClr>
              <a:buSzPts val="1800"/>
              <a:buFont typeface="Arial"/>
              <a:buNone/>
            </a:pPr>
            <a:r>
              <a:rPr lang="en-US" sz="2400" b="0" i="0" u="none" strike="noStrike" cap="none">
                <a:solidFill>
                  <a:schemeClr val="dk1"/>
                </a:solidFill>
                <a:latin typeface="Calibri"/>
                <a:ea typeface="Calibri"/>
                <a:cs typeface="Calibri"/>
                <a:sym typeface="Calibri"/>
              </a:rPr>
              <a:t>Place your cursor where you wish to insert your citation.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400"/>
              </a:spcBef>
              <a:spcAft>
                <a:spcPts val="0"/>
              </a:spcAft>
              <a:buClr>
                <a:schemeClr val="dk1"/>
              </a:buClr>
              <a:buSzPts val="1800"/>
              <a:buFont typeface="Arial"/>
              <a:buNone/>
            </a:pPr>
            <a:r>
              <a:rPr lang="en-US" sz="2400" b="0" i="0" u="none" strike="noStrike" cap="none">
                <a:solidFill>
                  <a:schemeClr val="dk1"/>
                </a:solidFill>
                <a:latin typeface="Calibri"/>
                <a:ea typeface="Calibri"/>
                <a:cs typeface="Calibri"/>
                <a:sym typeface="Calibri"/>
              </a:rPr>
              <a:t>Click on the Add/Edit Citation button.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400"/>
              </a:spcBef>
              <a:spcAft>
                <a:spcPts val="0"/>
              </a:spcAft>
              <a:buClr>
                <a:schemeClr val="dk1"/>
              </a:buClr>
              <a:buSzPts val="1800"/>
              <a:buFont typeface="Arial"/>
              <a:buNone/>
            </a:pPr>
            <a:r>
              <a:rPr lang="en-US" sz="2400" b="0" i="0" u="none" strike="noStrike" cap="none">
                <a:solidFill>
                  <a:schemeClr val="dk1"/>
                </a:solidFill>
                <a:latin typeface="Calibri"/>
                <a:ea typeface="Calibri"/>
                <a:cs typeface="Calibri"/>
                <a:sym typeface="Calibri"/>
              </a:rPr>
              <a:t>Search for the source via author name or keyword.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400"/>
              </a:spcBef>
              <a:spcAft>
                <a:spcPts val="1800"/>
              </a:spcAft>
              <a:buClr>
                <a:schemeClr val="dk1"/>
              </a:buClr>
              <a:buSzPts val="1800"/>
              <a:buFont typeface="Arial"/>
              <a:buNone/>
            </a:pPr>
            <a:r>
              <a:rPr lang="en-US" sz="2400" b="0" i="0" u="none" strike="noStrike" cap="none">
                <a:solidFill>
                  <a:schemeClr val="dk1"/>
                </a:solidFill>
                <a:latin typeface="Calibri"/>
                <a:ea typeface="Calibri"/>
                <a:cs typeface="Calibri"/>
                <a:sym typeface="Calibri"/>
              </a:rPr>
              <a:t>Push enter to insert the citation.</a:t>
            </a:r>
            <a:endParaRPr sz="1400" b="0" i="0" u="none" strike="noStrike" cap="none">
              <a:solidFill>
                <a:srgbClr val="000000"/>
              </a:solidFill>
              <a:latin typeface="Arial"/>
              <a:ea typeface="Arial"/>
              <a:cs typeface="Arial"/>
              <a:sym typeface="Arial"/>
            </a:endParaRPr>
          </a:p>
        </p:txBody>
      </p:sp>
      <p:sp>
        <p:nvSpPr>
          <p:cNvPr id="410" name="Google Shape;410;p55"/>
          <p:cNvSpPr txBox="1"/>
          <p:nvPr/>
        </p:nvSpPr>
        <p:spPr>
          <a:xfrm>
            <a:off x="207801" y="382883"/>
            <a:ext cx="11360800" cy="7636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1"/>
              </a:buClr>
              <a:buSzPts val="4000"/>
              <a:buFont typeface="Calibri"/>
              <a:buNone/>
            </a:pPr>
            <a:r>
              <a:rPr lang="en-US" sz="4000" b="0" i="0" u="none" strike="noStrike" cap="none">
                <a:solidFill>
                  <a:schemeClr val="dk1"/>
                </a:solidFill>
                <a:latin typeface="Calibri"/>
                <a:ea typeface="Calibri"/>
                <a:cs typeface="Calibri"/>
                <a:sym typeface="Calibri"/>
              </a:rPr>
              <a:t>Insert in-text citations in Word from Zotero</a:t>
            </a:r>
            <a:endParaRPr sz="4200" b="0" i="0" u="none" strike="noStrike" cap="non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6"/>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a:t>Citing more than one author</a:t>
            </a:r>
            <a:endParaRPr/>
          </a:p>
        </p:txBody>
      </p:sp>
      <p:sp>
        <p:nvSpPr>
          <p:cNvPr id="416" name="Google Shape;416;p56"/>
          <p:cNvSpPr txBox="1"/>
          <p:nvPr/>
        </p:nvSpPr>
        <p:spPr>
          <a:xfrm>
            <a:off x="505864" y="1720400"/>
            <a:ext cx="6138776" cy="4750738"/>
          </a:xfrm>
          <a:prstGeom prst="rect">
            <a:avLst/>
          </a:prstGeom>
          <a:noFill/>
          <a:ln>
            <a:noFill/>
          </a:ln>
        </p:spPr>
        <p:txBody>
          <a:bodyPr spcFirstLastPara="1" wrap="square" lIns="121900" tIns="121900" rIns="121900" bIns="121900" anchor="t" anchorCtr="0">
            <a:noAutofit/>
          </a:bodyPr>
          <a:lstStyle/>
          <a:p>
            <a:pPr marL="169329"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666666"/>
                </a:solidFill>
                <a:latin typeface="Calibri"/>
                <a:ea typeface="Calibri"/>
                <a:cs typeface="Calibri"/>
                <a:sym typeface="Calibri"/>
              </a:rPr>
              <a:t>In Word, choose Add/Edit Citation, &amp; search for the source you want to cite in the Zotero search ribbon.</a:t>
            </a:r>
            <a:endParaRPr sz="2400" b="0" i="0" u="none" strike="noStrike" cap="none">
              <a:solidFill>
                <a:srgbClr val="000000"/>
              </a:solidFill>
              <a:latin typeface="Calibri"/>
              <a:ea typeface="Calibri"/>
              <a:cs typeface="Calibri"/>
              <a:sym typeface="Calibri"/>
            </a:endParaRPr>
          </a:p>
          <a:p>
            <a:pPr marL="169329"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666666"/>
              </a:solidFill>
              <a:latin typeface="Calibri"/>
              <a:ea typeface="Calibri"/>
              <a:cs typeface="Calibri"/>
              <a:sym typeface="Calibri"/>
            </a:endParaRPr>
          </a:p>
          <a:p>
            <a:pPr marL="169329"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666666"/>
                </a:solidFill>
                <a:latin typeface="Calibri"/>
                <a:ea typeface="Calibri"/>
                <a:cs typeface="Calibri"/>
                <a:sym typeface="Calibri"/>
              </a:rPr>
              <a:t>Before you press </a:t>
            </a:r>
            <a:r>
              <a:rPr lang="en-US" sz="2400" b="1" i="0" u="none" strike="noStrike" cap="none">
                <a:solidFill>
                  <a:srgbClr val="666666"/>
                </a:solidFill>
                <a:latin typeface="Calibri"/>
                <a:ea typeface="Calibri"/>
                <a:cs typeface="Calibri"/>
                <a:sym typeface="Calibri"/>
              </a:rPr>
              <a:t>Enter, </a:t>
            </a:r>
            <a:r>
              <a:rPr lang="en-US" sz="2400" b="0" i="0" u="none" strike="noStrike" cap="none">
                <a:solidFill>
                  <a:srgbClr val="666666"/>
                </a:solidFill>
                <a:latin typeface="Calibri"/>
                <a:ea typeface="Calibri"/>
                <a:cs typeface="Calibri"/>
                <a:sym typeface="Calibri"/>
              </a:rPr>
              <a:t>you can search &amp; add other sources using the same Zotero search ribbon.</a:t>
            </a:r>
            <a:endParaRPr sz="2400" b="0" i="0" u="none" strike="noStrike" cap="none">
              <a:solidFill>
                <a:srgbClr val="666666"/>
              </a:solidFill>
              <a:latin typeface="Calibri"/>
              <a:ea typeface="Calibri"/>
              <a:cs typeface="Calibri"/>
              <a:sym typeface="Calibri"/>
            </a:endParaRPr>
          </a:p>
        </p:txBody>
      </p:sp>
      <p:pic>
        <p:nvPicPr>
          <p:cNvPr id="417" name="Google Shape;417;p56"/>
          <p:cNvPicPr preferRelativeResize="0"/>
          <p:nvPr/>
        </p:nvPicPr>
        <p:blipFill rotWithShape="1">
          <a:blip r:embed="rId3">
            <a:alphaModFix/>
          </a:blip>
          <a:srcRect l="21188" t="24296" r="24447" b="52592"/>
          <a:stretch/>
        </p:blipFill>
        <p:spPr>
          <a:xfrm>
            <a:off x="6421120" y="2092960"/>
            <a:ext cx="5770880" cy="180051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Need help with Zotero after today?</a:t>
            </a:r>
            <a:endParaRPr/>
          </a:p>
        </p:txBody>
      </p:sp>
      <p:pic>
        <p:nvPicPr>
          <p:cNvPr id="196" name="Google Shape;196;p30"/>
          <p:cNvPicPr preferRelativeResize="0"/>
          <p:nvPr/>
        </p:nvPicPr>
        <p:blipFill rotWithShape="1">
          <a:blip r:embed="rId3">
            <a:alphaModFix/>
          </a:blip>
          <a:srcRect/>
          <a:stretch/>
        </p:blipFill>
        <p:spPr>
          <a:xfrm>
            <a:off x="8025873" y="1680352"/>
            <a:ext cx="3750527" cy="3750527"/>
          </a:xfrm>
          <a:prstGeom prst="rect">
            <a:avLst/>
          </a:prstGeom>
          <a:noFill/>
          <a:ln>
            <a:noFill/>
          </a:ln>
        </p:spPr>
      </p:pic>
      <p:sp>
        <p:nvSpPr>
          <p:cNvPr id="197" name="Google Shape;197;p30"/>
          <p:cNvSpPr/>
          <p:nvPr/>
        </p:nvSpPr>
        <p:spPr>
          <a:xfrm>
            <a:off x="572430" y="2498495"/>
            <a:ext cx="6876584" cy="34163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Contact your Community Scholars Librarian:</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hlink"/>
                </a:solidFill>
                <a:latin typeface="Calibri"/>
                <a:ea typeface="Calibri"/>
                <a:cs typeface="Calibri"/>
                <a:sym typeface="Calibri"/>
                <a:hlinkClick r:id="rId4"/>
              </a:rPr>
              <a:t>comschol@sfu.ca</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666666"/>
                </a:solidFill>
                <a:latin typeface="Calibri"/>
                <a:ea typeface="Calibri"/>
                <a:cs typeface="Calibri"/>
                <a:sym typeface="Calibri"/>
              </a:rPr>
              <a:t> </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Contact us by email, or set up a phone or in-person appointment.</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br>
              <a:rPr lang="en-US" sz="2400" b="0" i="0" u="none" strike="noStrike" cap="none">
                <a:solidFill>
                  <a:schemeClr val="dk1"/>
                </a:solidFill>
                <a:latin typeface="Calibri"/>
                <a:ea typeface="Calibri"/>
                <a:cs typeface="Calibri"/>
                <a:sym typeface="Calibri"/>
              </a:rPr>
            </a:br>
            <a:br>
              <a:rPr lang="en-US" sz="2400" b="0" i="0" u="none" strike="noStrike" cap="none">
                <a:solidFill>
                  <a:schemeClr val="dk1"/>
                </a:solidFill>
                <a:latin typeface="Calibri"/>
                <a:ea typeface="Calibri"/>
                <a:cs typeface="Calibri"/>
                <a:sym typeface="Calibri"/>
              </a:rPr>
            </a:br>
            <a:br>
              <a:rPr lang="en-US" sz="2400" b="0" i="0" u="none" strike="noStrike" cap="none">
                <a:solidFill>
                  <a:schemeClr val="dk1"/>
                </a:solidFill>
                <a:latin typeface="Calibri"/>
                <a:ea typeface="Calibri"/>
                <a:cs typeface="Calibri"/>
                <a:sym typeface="Calibri"/>
              </a:rPr>
            </a:b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57"/>
          <p:cNvPicPr preferRelativeResize="0"/>
          <p:nvPr/>
        </p:nvPicPr>
        <p:blipFill rotWithShape="1">
          <a:blip r:embed="rId3">
            <a:alphaModFix/>
          </a:blip>
          <a:srcRect/>
          <a:stretch/>
        </p:blipFill>
        <p:spPr>
          <a:xfrm>
            <a:off x="4113020" y="1145425"/>
            <a:ext cx="6345430" cy="5418884"/>
          </a:xfrm>
          <a:prstGeom prst="rect">
            <a:avLst/>
          </a:prstGeom>
          <a:noFill/>
          <a:ln>
            <a:noFill/>
          </a:ln>
        </p:spPr>
      </p:pic>
      <p:sp>
        <p:nvSpPr>
          <p:cNvPr id="423" name="Google Shape;423;p57"/>
          <p:cNvSpPr txBox="1"/>
          <p:nvPr/>
        </p:nvSpPr>
        <p:spPr>
          <a:xfrm>
            <a:off x="207800" y="293691"/>
            <a:ext cx="11360800" cy="7636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1"/>
              </a:buClr>
              <a:buSzPts val="4000"/>
              <a:buFont typeface="Calibri"/>
              <a:buNone/>
            </a:pPr>
            <a:r>
              <a:rPr lang="en-US" sz="4000" b="0" i="0" u="none" strike="noStrike" cap="none">
                <a:solidFill>
                  <a:schemeClr val="dk1"/>
                </a:solidFill>
                <a:latin typeface="Calibri"/>
                <a:ea typeface="Calibri"/>
                <a:cs typeface="Calibri"/>
                <a:sym typeface="Calibri"/>
              </a:rPr>
              <a:t>Insert a Bibliography from Zotero</a:t>
            </a:r>
            <a:endParaRPr sz="4200" b="0" i="0" u="none" strike="noStrike" cap="none">
              <a:solidFill>
                <a:schemeClr val="dk1"/>
              </a:solidFill>
              <a:latin typeface="Calibri"/>
              <a:ea typeface="Calibri"/>
              <a:cs typeface="Calibri"/>
              <a:sym typeface="Calibri"/>
            </a:endParaRPr>
          </a:p>
        </p:txBody>
      </p:sp>
      <p:sp>
        <p:nvSpPr>
          <p:cNvPr id="424" name="Google Shape;424;p57"/>
          <p:cNvSpPr txBox="1"/>
          <p:nvPr/>
        </p:nvSpPr>
        <p:spPr>
          <a:xfrm>
            <a:off x="207800" y="1498166"/>
            <a:ext cx="3316449" cy="497089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600"/>
              </a:spcBef>
              <a:spcAft>
                <a:spcPts val="0"/>
              </a:spcAft>
              <a:buClr>
                <a:schemeClr val="dk1"/>
              </a:buClr>
              <a:buSzPts val="1800"/>
              <a:buFont typeface="Arial"/>
              <a:buNone/>
            </a:pPr>
            <a:r>
              <a:rPr lang="en-US" sz="2400" b="0" i="0" u="none" strike="noStrike" cap="none">
                <a:solidFill>
                  <a:schemeClr val="dk1"/>
                </a:solidFill>
                <a:latin typeface="Calibri"/>
                <a:ea typeface="Calibri"/>
                <a:cs typeface="Calibri"/>
                <a:sym typeface="Calibri"/>
              </a:rPr>
              <a:t>Place cursor where you wish to insert your list of references.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400"/>
              </a:spcBef>
              <a:spcAft>
                <a:spcPts val="0"/>
              </a:spcAft>
              <a:buClr>
                <a:schemeClr val="dk1"/>
              </a:buClr>
              <a:buSzPts val="1800"/>
              <a:buFont typeface="Arial"/>
              <a:buNone/>
            </a:pPr>
            <a:r>
              <a:rPr lang="en-US" sz="2400" b="0" i="0" u="none" strike="noStrike" cap="none">
                <a:solidFill>
                  <a:schemeClr val="dk1"/>
                </a:solidFill>
                <a:latin typeface="Calibri"/>
                <a:ea typeface="Calibri"/>
                <a:cs typeface="Calibri"/>
                <a:sym typeface="Calibri"/>
              </a:rPr>
              <a:t>Click on the Add/Edit Bibliography button.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400"/>
              </a:spcBef>
              <a:spcAft>
                <a:spcPts val="1800"/>
              </a:spcAft>
              <a:buClr>
                <a:schemeClr val="dk1"/>
              </a:buClr>
              <a:buSzPts val="18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8"/>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0" name="Google Shape;430;p58"/>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1" name="Google Shape;431;p58"/>
          <p:cNvSpPr txBox="1">
            <a:spLocks noGrp="1"/>
          </p:cNvSpPr>
          <p:nvPr>
            <p:ph type="title"/>
          </p:nvPr>
        </p:nvSpPr>
        <p:spPr>
          <a:xfrm>
            <a:off x="400050" y="1153572"/>
            <a:ext cx="3487184" cy="44611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2800"/>
              <a:buFont typeface="Calibri"/>
              <a:buNone/>
            </a:pPr>
            <a:r>
              <a:rPr lang="en-US">
                <a:solidFill>
                  <a:srgbClr val="FFFFFF"/>
                </a:solidFill>
              </a:rPr>
              <a:t>Other Features</a:t>
            </a:r>
            <a:endParaRPr/>
          </a:p>
        </p:txBody>
      </p:sp>
      <p:sp>
        <p:nvSpPr>
          <p:cNvPr id="432" name="Google Shape;432;p58"/>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3" name="Google Shape;433;p58"/>
          <p:cNvSpPr txBox="1">
            <a:spLocks noGrp="1"/>
          </p:cNvSpPr>
          <p:nvPr>
            <p:ph type="body" idx="1"/>
          </p:nvPr>
        </p:nvSpPr>
        <p:spPr>
          <a:xfrm>
            <a:off x="4922486" y="454183"/>
            <a:ext cx="7409533" cy="5585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600"/>
              </a:spcBef>
              <a:spcAft>
                <a:spcPts val="0"/>
              </a:spcAft>
              <a:buClr>
                <a:schemeClr val="dk1"/>
              </a:buClr>
              <a:buSzPts val="2100"/>
              <a:buNone/>
            </a:pPr>
            <a:endParaRPr/>
          </a:p>
          <a:p>
            <a:pPr marL="609585" lvl="0" indent="-457188" algn="l" rtl="0">
              <a:lnSpc>
                <a:spcPct val="100000"/>
              </a:lnSpc>
              <a:spcBef>
                <a:spcPts val="0"/>
              </a:spcBef>
              <a:spcAft>
                <a:spcPts val="0"/>
              </a:spcAft>
              <a:buSzPts val="2100"/>
              <a:buChar char="●"/>
            </a:pPr>
            <a:r>
              <a:rPr lang="en-US"/>
              <a:t>Group libraries</a:t>
            </a:r>
            <a:endParaRPr/>
          </a:p>
          <a:p>
            <a:pPr marL="152396" lvl="0" indent="0" algn="l" rtl="0">
              <a:lnSpc>
                <a:spcPct val="100000"/>
              </a:lnSpc>
              <a:spcBef>
                <a:spcPts val="0"/>
              </a:spcBef>
              <a:spcAft>
                <a:spcPts val="0"/>
              </a:spcAft>
              <a:buSzPts val="2100"/>
              <a:buNone/>
            </a:pPr>
            <a:endParaRPr/>
          </a:p>
          <a:p>
            <a:pPr marL="609585" lvl="0" indent="-457188" algn="l" rtl="0">
              <a:lnSpc>
                <a:spcPct val="100000"/>
              </a:lnSpc>
              <a:spcBef>
                <a:spcPts val="0"/>
              </a:spcBef>
              <a:spcAft>
                <a:spcPts val="0"/>
              </a:spcAft>
              <a:buSzPts val="2100"/>
              <a:buChar char="●"/>
            </a:pPr>
            <a:r>
              <a:rPr lang="en-US"/>
              <a:t>Additional features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9"/>
          <p:cNvSpPr txBox="1">
            <a:spLocks noGrp="1"/>
          </p:cNvSpPr>
          <p:nvPr>
            <p:ph type="title"/>
          </p:nvPr>
        </p:nvSpPr>
        <p:spPr>
          <a:xfrm>
            <a:off x="415650" y="305967"/>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sz="3959"/>
              <a:t>Create groups to share libraries</a:t>
            </a:r>
            <a:endParaRPr/>
          </a:p>
        </p:txBody>
      </p:sp>
      <p:sp>
        <p:nvSpPr>
          <p:cNvPr id="439" name="Google Shape;439;p59"/>
          <p:cNvSpPr txBox="1">
            <a:spLocks noGrp="1"/>
          </p:cNvSpPr>
          <p:nvPr>
            <p:ph type="body" idx="1"/>
          </p:nvPr>
        </p:nvSpPr>
        <p:spPr>
          <a:xfrm>
            <a:off x="255275" y="1371338"/>
            <a:ext cx="5416800" cy="4720500"/>
          </a:xfrm>
          <a:prstGeom prst="rect">
            <a:avLst/>
          </a:prstGeom>
          <a:noFill/>
          <a:ln>
            <a:noFill/>
          </a:ln>
        </p:spPr>
        <p:txBody>
          <a:bodyPr spcFirstLastPara="1" wrap="square" lIns="91425" tIns="91425" rIns="91425" bIns="91425" anchor="t" anchorCtr="0">
            <a:noAutofit/>
          </a:bodyPr>
          <a:lstStyle/>
          <a:p>
            <a:pPr marL="152396" lvl="0" indent="0" algn="l" rtl="0">
              <a:lnSpc>
                <a:spcPct val="90000"/>
              </a:lnSpc>
              <a:spcBef>
                <a:spcPts val="0"/>
              </a:spcBef>
              <a:spcAft>
                <a:spcPts val="0"/>
              </a:spcAft>
              <a:buClr>
                <a:schemeClr val="dk1"/>
              </a:buClr>
              <a:buSzPts val="1800"/>
              <a:buNone/>
            </a:pPr>
            <a:r>
              <a:rPr lang="en-US"/>
              <a:t>Click on New Library icon in application </a:t>
            </a:r>
            <a:endParaRPr/>
          </a:p>
          <a:p>
            <a:pPr marL="152396" lvl="0" indent="0" algn="l" rtl="0">
              <a:lnSpc>
                <a:spcPct val="90000"/>
              </a:lnSpc>
              <a:spcBef>
                <a:spcPts val="0"/>
              </a:spcBef>
              <a:spcAft>
                <a:spcPts val="0"/>
              </a:spcAft>
              <a:buClr>
                <a:schemeClr val="dk1"/>
              </a:buClr>
              <a:buSzPts val="1800"/>
              <a:buNone/>
            </a:pPr>
            <a:endParaRPr/>
          </a:p>
          <a:p>
            <a:pPr marL="152396" lvl="0" indent="0" algn="l" rtl="0">
              <a:lnSpc>
                <a:spcPct val="90000"/>
              </a:lnSpc>
              <a:spcBef>
                <a:spcPts val="0"/>
              </a:spcBef>
              <a:spcAft>
                <a:spcPts val="0"/>
              </a:spcAft>
              <a:buClr>
                <a:schemeClr val="dk1"/>
              </a:buClr>
              <a:buSzPts val="1800"/>
              <a:buNone/>
            </a:pPr>
            <a:r>
              <a:rPr lang="en-US"/>
              <a:t>OR</a:t>
            </a:r>
            <a:endParaRPr/>
          </a:p>
          <a:p>
            <a:pPr marL="152396" lvl="0" indent="0" algn="l" rtl="0">
              <a:lnSpc>
                <a:spcPct val="90000"/>
              </a:lnSpc>
              <a:spcBef>
                <a:spcPts val="0"/>
              </a:spcBef>
              <a:spcAft>
                <a:spcPts val="0"/>
              </a:spcAft>
              <a:buClr>
                <a:schemeClr val="dk1"/>
              </a:buClr>
              <a:buSzPts val="1800"/>
              <a:buNone/>
            </a:pPr>
            <a:endParaRPr/>
          </a:p>
          <a:p>
            <a:pPr marL="152396" lvl="0" indent="0" algn="l" rtl="0">
              <a:lnSpc>
                <a:spcPct val="90000"/>
              </a:lnSpc>
              <a:spcBef>
                <a:spcPts val="0"/>
              </a:spcBef>
              <a:spcAft>
                <a:spcPts val="0"/>
              </a:spcAft>
              <a:buClr>
                <a:schemeClr val="dk1"/>
              </a:buClr>
              <a:buSzPts val="1800"/>
              <a:buNone/>
            </a:pPr>
            <a:r>
              <a:rPr lang="en-US" u="sng">
                <a:solidFill>
                  <a:schemeClr val="hlink"/>
                </a:solidFill>
                <a:hlinkClick r:id="rId3"/>
              </a:rPr>
              <a:t>https://www.zotero.org/groups/</a:t>
            </a:r>
            <a:endParaRPr/>
          </a:p>
          <a:p>
            <a:pPr marL="152396" lvl="0" indent="0" algn="l" rtl="0">
              <a:lnSpc>
                <a:spcPct val="90000"/>
              </a:lnSpc>
              <a:spcBef>
                <a:spcPts val="0"/>
              </a:spcBef>
              <a:spcAft>
                <a:spcPts val="0"/>
              </a:spcAft>
              <a:buClr>
                <a:schemeClr val="dk1"/>
              </a:buClr>
              <a:buSzPts val="1800"/>
              <a:buNone/>
            </a:pPr>
            <a:endParaRPr/>
          </a:p>
          <a:p>
            <a:pPr marL="609585" lvl="0" indent="-457188" algn="l" rtl="0">
              <a:lnSpc>
                <a:spcPct val="90000"/>
              </a:lnSpc>
              <a:spcBef>
                <a:spcPts val="0"/>
              </a:spcBef>
              <a:spcAft>
                <a:spcPts val="0"/>
              </a:spcAft>
              <a:buClr>
                <a:schemeClr val="dk1"/>
              </a:buClr>
              <a:buSzPts val="1800"/>
              <a:buChar char="●"/>
            </a:pPr>
            <a:r>
              <a:rPr lang="en-US"/>
              <a:t>Register with an email</a:t>
            </a:r>
            <a:endParaRPr/>
          </a:p>
          <a:p>
            <a:pPr marL="609585" lvl="0" indent="-457188" algn="l" rtl="0">
              <a:lnSpc>
                <a:spcPct val="90000"/>
              </a:lnSpc>
              <a:spcBef>
                <a:spcPts val="0"/>
              </a:spcBef>
              <a:spcAft>
                <a:spcPts val="0"/>
              </a:spcAft>
              <a:buClr>
                <a:schemeClr val="dk1"/>
              </a:buClr>
              <a:buSzPts val="1800"/>
              <a:buChar char="●"/>
            </a:pPr>
            <a:r>
              <a:rPr lang="en-US"/>
              <a:t>Select public or private membership</a:t>
            </a:r>
            <a:endParaRPr/>
          </a:p>
          <a:p>
            <a:pPr marL="609585" lvl="0" indent="-457188" algn="l" rtl="0">
              <a:lnSpc>
                <a:spcPct val="90000"/>
              </a:lnSpc>
              <a:spcBef>
                <a:spcPts val="0"/>
              </a:spcBef>
              <a:spcAft>
                <a:spcPts val="0"/>
              </a:spcAft>
              <a:buClr>
                <a:schemeClr val="dk1"/>
              </a:buClr>
              <a:buSzPts val="1800"/>
              <a:buChar char="●"/>
            </a:pPr>
            <a:r>
              <a:rPr lang="en-US"/>
              <a:t>Invite team/organization members</a:t>
            </a:r>
            <a:endParaRPr/>
          </a:p>
          <a:p>
            <a:pPr marL="609585" lvl="0" indent="-342888" algn="l" rtl="0">
              <a:lnSpc>
                <a:spcPct val="90000"/>
              </a:lnSpc>
              <a:spcBef>
                <a:spcPts val="0"/>
              </a:spcBef>
              <a:spcAft>
                <a:spcPts val="0"/>
              </a:spcAft>
              <a:buClr>
                <a:schemeClr val="dk1"/>
              </a:buClr>
              <a:buSzPts val="1800"/>
              <a:buNone/>
            </a:pPr>
            <a:endParaRPr/>
          </a:p>
        </p:txBody>
      </p:sp>
      <p:pic>
        <p:nvPicPr>
          <p:cNvPr id="440" name="Google Shape;440;p59"/>
          <p:cNvPicPr preferRelativeResize="0"/>
          <p:nvPr/>
        </p:nvPicPr>
        <p:blipFill>
          <a:blip r:embed="rId4">
            <a:alphaModFix/>
          </a:blip>
          <a:stretch>
            <a:fillRect/>
          </a:stretch>
        </p:blipFill>
        <p:spPr>
          <a:xfrm>
            <a:off x="5351300" y="1069464"/>
            <a:ext cx="6840700" cy="52355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sz="3959"/>
              <a:t>What else can you do with Zotero?  </a:t>
            </a:r>
            <a:endParaRPr/>
          </a:p>
        </p:txBody>
      </p:sp>
      <p:sp>
        <p:nvSpPr>
          <p:cNvPr id="447" name="Google Shape;447;p6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800"/>
              <a:buNone/>
            </a:pPr>
            <a:endParaRPr/>
          </a:p>
          <a:p>
            <a:pPr marL="609584" lvl="0" indent="-457188" algn="l" rtl="0">
              <a:lnSpc>
                <a:spcPct val="90000"/>
              </a:lnSpc>
              <a:spcBef>
                <a:spcPts val="0"/>
              </a:spcBef>
              <a:spcAft>
                <a:spcPts val="0"/>
              </a:spcAft>
              <a:buClr>
                <a:schemeClr val="dk1"/>
              </a:buClr>
              <a:buSzPts val="1800"/>
              <a:buChar char="●"/>
            </a:pPr>
            <a:r>
              <a:rPr lang="en-US"/>
              <a:t>Mobile: no official app, but install the bookmarklet tool into your browser to add and sync items with your Zotero library</a:t>
            </a:r>
            <a:endParaRPr/>
          </a:p>
          <a:p>
            <a:pPr marL="609584" lvl="0" indent="0" algn="l" rtl="0">
              <a:lnSpc>
                <a:spcPct val="90000"/>
              </a:lnSpc>
              <a:spcBef>
                <a:spcPts val="0"/>
              </a:spcBef>
              <a:spcAft>
                <a:spcPts val="0"/>
              </a:spcAft>
              <a:buSzPts val="1800"/>
              <a:buNone/>
            </a:pPr>
            <a:endParaRPr/>
          </a:p>
          <a:p>
            <a:pPr marL="609584" lvl="0" indent="-457188" algn="l" rtl="0">
              <a:lnSpc>
                <a:spcPct val="90000"/>
              </a:lnSpc>
              <a:spcBef>
                <a:spcPts val="0"/>
              </a:spcBef>
              <a:spcAft>
                <a:spcPts val="0"/>
              </a:spcAft>
              <a:buClr>
                <a:schemeClr val="dk1"/>
              </a:buClr>
              <a:buSzPts val="1800"/>
              <a:buChar char="●"/>
            </a:pPr>
            <a:r>
              <a:rPr lang="en-US"/>
              <a:t>Social features: create a profile, send messages, follow users’ feeds &amp; libraries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1"/>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Questions?</a:t>
            </a:r>
            <a:endParaRPr/>
          </a:p>
        </p:txBody>
      </p:sp>
      <p:pic>
        <p:nvPicPr>
          <p:cNvPr id="453" name="Google Shape;453;p61"/>
          <p:cNvPicPr preferRelativeResize="0"/>
          <p:nvPr/>
        </p:nvPicPr>
        <p:blipFill rotWithShape="1">
          <a:blip r:embed="rId3">
            <a:alphaModFix/>
          </a:blip>
          <a:srcRect/>
          <a:stretch/>
        </p:blipFill>
        <p:spPr>
          <a:xfrm>
            <a:off x="8025873" y="1199402"/>
            <a:ext cx="3750527" cy="3750527"/>
          </a:xfrm>
          <a:prstGeom prst="rect">
            <a:avLst/>
          </a:prstGeom>
          <a:noFill/>
          <a:ln>
            <a:noFill/>
          </a:ln>
        </p:spPr>
      </p:pic>
      <p:sp>
        <p:nvSpPr>
          <p:cNvPr id="454" name="Google Shape;454;p61"/>
          <p:cNvSpPr/>
          <p:nvPr/>
        </p:nvSpPr>
        <p:spPr>
          <a:xfrm>
            <a:off x="572430" y="1685771"/>
            <a:ext cx="6876600" cy="341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After this workshop:</a:t>
            </a: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Contact your Community Scholars Librarian:</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hlink"/>
                </a:solidFill>
                <a:latin typeface="Calibri"/>
                <a:ea typeface="Calibri"/>
                <a:cs typeface="Calibri"/>
                <a:sym typeface="Calibri"/>
                <a:hlinkClick r:id="rId4"/>
              </a:rPr>
              <a:t>comschol@sfu.ca</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666666"/>
                </a:solidFill>
                <a:latin typeface="Calibri"/>
                <a:ea typeface="Calibri"/>
                <a:cs typeface="Calibri"/>
                <a:sym typeface="Calibri"/>
              </a:rPr>
              <a:t> </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Contact us by email, or set up a phone or in-person appointment.</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br>
              <a:rPr lang="en-US" sz="2400" b="0" i="0" u="none" strike="noStrike" cap="none">
                <a:solidFill>
                  <a:schemeClr val="dk1"/>
                </a:solidFill>
                <a:latin typeface="Calibri"/>
                <a:ea typeface="Calibri"/>
                <a:cs typeface="Calibri"/>
                <a:sym typeface="Calibri"/>
              </a:rPr>
            </a:br>
            <a:br>
              <a:rPr lang="en-US" sz="2400" b="0" i="0" u="none" strike="noStrike" cap="none">
                <a:solidFill>
                  <a:schemeClr val="dk1"/>
                </a:solidFill>
                <a:latin typeface="Calibri"/>
                <a:ea typeface="Calibri"/>
                <a:cs typeface="Calibri"/>
                <a:sym typeface="Calibri"/>
              </a:rPr>
            </a:br>
            <a:br>
              <a:rPr lang="en-US" sz="2400" b="0" i="0" u="none" strike="noStrike" cap="none">
                <a:solidFill>
                  <a:schemeClr val="dk1"/>
                </a:solidFill>
                <a:latin typeface="Calibri"/>
                <a:ea typeface="Calibri"/>
                <a:cs typeface="Calibri"/>
                <a:sym typeface="Calibri"/>
              </a:rPr>
            </a:br>
            <a:endParaRPr sz="2400" b="0" i="0" u="none" strike="noStrike" cap="none">
              <a:solidFill>
                <a:schemeClr val="dk1"/>
              </a:solidFill>
              <a:latin typeface="Calibri"/>
              <a:ea typeface="Calibri"/>
              <a:cs typeface="Calibri"/>
              <a:sym typeface="Calibri"/>
            </a:endParaRPr>
          </a:p>
        </p:txBody>
      </p:sp>
      <p:sp>
        <p:nvSpPr>
          <p:cNvPr id="455" name="Google Shape;455;p61"/>
          <p:cNvSpPr txBox="1"/>
          <p:nvPr/>
        </p:nvSpPr>
        <p:spPr>
          <a:xfrm>
            <a:off x="572430" y="4667279"/>
            <a:ext cx="11360700" cy="7635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548135"/>
              </a:buClr>
              <a:buSzPts val="2800"/>
              <a:buFont typeface="Calibri"/>
              <a:buNone/>
            </a:pPr>
            <a:r>
              <a:rPr lang="en-US" sz="3600" b="1" i="0" u="none" strike="noStrike" cap="none">
                <a:solidFill>
                  <a:schemeClr val="accent2"/>
                </a:solidFill>
                <a:latin typeface="Montserrat"/>
                <a:ea typeface="Montserrat"/>
                <a:cs typeface="Montserrat"/>
                <a:sym typeface="Montserrat"/>
              </a:rPr>
              <a:t>Thank you for attending!</a:t>
            </a:r>
            <a:endParaRPr sz="3600" b="1" i="0" u="none" strike="noStrike" cap="none">
              <a:solidFill>
                <a:schemeClr val="accent2"/>
              </a:solidFill>
              <a:latin typeface="Montserrat"/>
              <a:ea typeface="Montserrat"/>
              <a:cs typeface="Montserrat"/>
              <a:sym typeface="Montserrat"/>
            </a:endParaRPr>
          </a:p>
          <a:p>
            <a:pPr marL="0" marR="0" lvl="0" indent="0" algn="l" rtl="0">
              <a:lnSpc>
                <a:spcPct val="80000"/>
              </a:lnSpc>
              <a:spcBef>
                <a:spcPts val="0"/>
              </a:spcBef>
              <a:spcAft>
                <a:spcPts val="0"/>
              </a:spcAft>
              <a:buClr>
                <a:srgbClr val="548135"/>
              </a:buClr>
              <a:buSzPts val="2800"/>
              <a:buFont typeface="Calibri"/>
              <a:buNone/>
            </a:pPr>
            <a:endParaRPr sz="3600" b="1">
              <a:solidFill>
                <a:schemeClr val="accent2"/>
              </a:solidFill>
              <a:latin typeface="Montserrat"/>
              <a:ea typeface="Montserrat"/>
              <a:cs typeface="Montserrat"/>
              <a:sym typeface="Montserrat"/>
            </a:endParaRPr>
          </a:p>
        </p:txBody>
      </p:sp>
      <p:sp>
        <p:nvSpPr>
          <p:cNvPr id="456" name="Google Shape;456;p61"/>
          <p:cNvSpPr txBox="1"/>
          <p:nvPr/>
        </p:nvSpPr>
        <p:spPr>
          <a:xfrm>
            <a:off x="2560200" y="5430975"/>
            <a:ext cx="7071600" cy="110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a:latin typeface="Calibri"/>
                <a:ea typeface="Calibri"/>
                <a:cs typeface="Calibri"/>
                <a:sym typeface="Calibri"/>
              </a:rPr>
              <a:t>Feedback survey:</a:t>
            </a:r>
            <a:endParaRPr sz="2200">
              <a:latin typeface="Calibri"/>
              <a:ea typeface="Calibri"/>
              <a:cs typeface="Calibri"/>
              <a:sym typeface="Calibri"/>
            </a:endParaRPr>
          </a:p>
          <a:p>
            <a:pPr marL="0" lvl="0" indent="0" algn="ctr" rtl="0">
              <a:spcBef>
                <a:spcPts val="0"/>
              </a:spcBef>
              <a:spcAft>
                <a:spcPts val="0"/>
              </a:spcAft>
              <a:buNone/>
            </a:pPr>
            <a:r>
              <a:rPr lang="en-US" sz="2200" u="sng">
                <a:solidFill>
                  <a:schemeClr val="hlink"/>
                </a:solidFill>
                <a:latin typeface="Calibri"/>
                <a:ea typeface="Calibri"/>
                <a:cs typeface="Calibri"/>
                <a:sym typeface="Calibri"/>
                <a:hlinkClick r:id="rId5"/>
              </a:rPr>
              <a:t>https://www.surveymonkey.ca/r/CommunityScholarsZotero</a:t>
            </a:r>
            <a:endParaRPr sz="22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1"/>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Why should I use Zotero?</a:t>
            </a:r>
            <a:endParaRPr/>
          </a:p>
        </p:txBody>
      </p:sp>
      <p:sp>
        <p:nvSpPr>
          <p:cNvPr id="203" name="Google Shape;203;p31"/>
          <p:cNvSpPr txBox="1">
            <a:spLocks noGrp="1"/>
          </p:cNvSpPr>
          <p:nvPr>
            <p:ph type="body" idx="1"/>
          </p:nvPr>
        </p:nvSpPr>
        <p:spPr>
          <a:xfrm>
            <a:off x="415600" y="1889944"/>
            <a:ext cx="11360801" cy="3940585"/>
          </a:xfrm>
          <a:prstGeom prst="rect">
            <a:avLst/>
          </a:prstGeom>
          <a:noFill/>
          <a:ln>
            <a:noFill/>
          </a:ln>
        </p:spPr>
        <p:txBody>
          <a:bodyPr spcFirstLastPara="1" wrap="square" lIns="121900" tIns="121900" rIns="121900" bIns="121900" anchor="t" anchorCtr="0">
            <a:noAutofit/>
          </a:bodyPr>
          <a:lstStyle/>
          <a:p>
            <a:pPr marL="609585" lvl="0" indent="-457188" algn="l" rtl="0">
              <a:lnSpc>
                <a:spcPct val="90000"/>
              </a:lnSpc>
              <a:spcBef>
                <a:spcPts val="1200"/>
              </a:spcBef>
              <a:spcAft>
                <a:spcPts val="0"/>
              </a:spcAft>
              <a:buClr>
                <a:srgbClr val="000000"/>
              </a:buClr>
              <a:buSzPts val="1800"/>
              <a:buFont typeface="Arial"/>
              <a:buChar char="●"/>
            </a:pPr>
            <a:r>
              <a:rPr lang="en-US" sz="2600">
                <a:solidFill>
                  <a:schemeClr val="dk1"/>
                </a:solidFill>
              </a:rPr>
              <a:t>Free, open source citation management tool</a:t>
            </a:r>
            <a:endParaRPr/>
          </a:p>
          <a:p>
            <a:pPr marL="609585" lvl="0" indent="-457188" algn="l" rtl="0">
              <a:lnSpc>
                <a:spcPct val="90000"/>
              </a:lnSpc>
              <a:spcBef>
                <a:spcPts val="1200"/>
              </a:spcBef>
              <a:spcAft>
                <a:spcPts val="0"/>
              </a:spcAft>
              <a:buClr>
                <a:srgbClr val="000000"/>
              </a:buClr>
              <a:buSzPts val="1800"/>
              <a:buFont typeface="Arial"/>
              <a:buChar char="●"/>
            </a:pPr>
            <a:r>
              <a:rPr lang="en-US" sz="2600">
                <a:solidFill>
                  <a:schemeClr val="dk1"/>
                </a:solidFill>
              </a:rPr>
              <a:t>Easily collect and organize citations and resources</a:t>
            </a:r>
            <a:endParaRPr/>
          </a:p>
          <a:p>
            <a:pPr marL="609585" lvl="0" indent="-457188" algn="l" rtl="0">
              <a:lnSpc>
                <a:spcPct val="90000"/>
              </a:lnSpc>
              <a:spcBef>
                <a:spcPts val="1200"/>
              </a:spcBef>
              <a:spcAft>
                <a:spcPts val="0"/>
              </a:spcAft>
              <a:buClr>
                <a:srgbClr val="000000"/>
              </a:buClr>
              <a:buSzPts val="1800"/>
              <a:buFont typeface="Arial"/>
              <a:buChar char="●"/>
            </a:pPr>
            <a:r>
              <a:rPr lang="en-US" sz="2600">
                <a:solidFill>
                  <a:schemeClr val="dk1"/>
                </a:solidFill>
              </a:rPr>
              <a:t>Quickly create citations and bibliographies in most citation styles</a:t>
            </a:r>
            <a:endParaRPr/>
          </a:p>
          <a:p>
            <a:pPr marL="609585" lvl="0" indent="-457188" algn="l" rtl="0">
              <a:lnSpc>
                <a:spcPct val="90000"/>
              </a:lnSpc>
              <a:spcBef>
                <a:spcPts val="1200"/>
              </a:spcBef>
              <a:spcAft>
                <a:spcPts val="0"/>
              </a:spcAft>
              <a:buClr>
                <a:srgbClr val="000000"/>
              </a:buClr>
              <a:buSzPts val="1800"/>
              <a:buFont typeface="Arial"/>
              <a:buChar char="●"/>
            </a:pPr>
            <a:r>
              <a:rPr lang="en-US" sz="2600">
                <a:solidFill>
                  <a:srgbClr val="000000"/>
                </a:solidFill>
              </a:rPr>
              <a:t>Use group libraries to share resources in organizations/teams</a:t>
            </a:r>
            <a:endParaRPr sz="2600">
              <a:solidFill>
                <a:schemeClr val="dk1"/>
              </a:solidFill>
            </a:endParaRPr>
          </a:p>
          <a:p>
            <a:pPr marL="609585" lvl="0" indent="-342888" algn="l" rtl="0">
              <a:lnSpc>
                <a:spcPct val="90000"/>
              </a:lnSpc>
              <a:spcBef>
                <a:spcPts val="0"/>
              </a:spcBef>
              <a:spcAft>
                <a:spcPts val="0"/>
              </a:spcAft>
              <a:buClr>
                <a:schemeClr val="dk1"/>
              </a:buClr>
              <a:buSzPts val="1800"/>
              <a:buFont typeface="Arial"/>
              <a:buNone/>
            </a:pPr>
            <a:endParaRPr sz="26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a:off x="415600" y="384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Today’s agenda</a:t>
            </a:r>
            <a:endParaRPr/>
          </a:p>
        </p:txBody>
      </p:sp>
      <p:sp>
        <p:nvSpPr>
          <p:cNvPr id="209" name="Google Shape;209;p32"/>
          <p:cNvSpPr txBox="1">
            <a:spLocks noGrp="1"/>
          </p:cNvSpPr>
          <p:nvPr>
            <p:ph type="body" idx="1"/>
          </p:nvPr>
        </p:nvSpPr>
        <p:spPr>
          <a:xfrm>
            <a:off x="263222" y="1920895"/>
            <a:ext cx="5196530" cy="2107198"/>
          </a:xfrm>
          <a:prstGeom prst="rect">
            <a:avLst/>
          </a:prstGeom>
          <a:noFill/>
          <a:ln>
            <a:noFill/>
          </a:ln>
        </p:spPr>
        <p:txBody>
          <a:bodyPr spcFirstLastPara="1" wrap="square" lIns="121900" tIns="121900" rIns="121900" bIns="121900" anchor="t" anchorCtr="0">
            <a:noAutofit/>
          </a:bodyPr>
          <a:lstStyle/>
          <a:p>
            <a:pPr marL="152397" lvl="0" indent="0" algn="l" rtl="0">
              <a:lnSpc>
                <a:spcPct val="100000"/>
              </a:lnSpc>
              <a:spcBef>
                <a:spcPts val="1200"/>
              </a:spcBef>
              <a:spcAft>
                <a:spcPts val="0"/>
              </a:spcAft>
              <a:buClr>
                <a:schemeClr val="dk1"/>
              </a:buClr>
              <a:buSzPts val="1800"/>
              <a:buNone/>
            </a:pPr>
            <a:r>
              <a:rPr lang="en-US" sz="2000">
                <a:solidFill>
                  <a:schemeClr val="dk1"/>
                </a:solidFill>
              </a:rPr>
              <a:t>Setup (check that these are done):</a:t>
            </a:r>
            <a:endParaRPr/>
          </a:p>
          <a:p>
            <a:pPr marL="1066785" lvl="1" indent="-457188" algn="l" rtl="0">
              <a:lnSpc>
                <a:spcPct val="100000"/>
              </a:lnSpc>
              <a:spcBef>
                <a:spcPts val="1200"/>
              </a:spcBef>
              <a:spcAft>
                <a:spcPts val="0"/>
              </a:spcAft>
              <a:buSzPts val="1800"/>
              <a:buFont typeface="Arial"/>
              <a:buChar char="●"/>
            </a:pPr>
            <a:r>
              <a:rPr lang="en-US" sz="2000" i="1"/>
              <a:t>Register for a Zotero account</a:t>
            </a:r>
            <a:endParaRPr sz="2000" i="1"/>
          </a:p>
          <a:p>
            <a:pPr marL="1066785" lvl="1" indent="-457188" algn="l" rtl="0">
              <a:lnSpc>
                <a:spcPct val="100000"/>
              </a:lnSpc>
              <a:spcBef>
                <a:spcPts val="1200"/>
              </a:spcBef>
              <a:spcAft>
                <a:spcPts val="0"/>
              </a:spcAft>
              <a:buSzPts val="1800"/>
              <a:buFont typeface="Arial"/>
              <a:buChar char="●"/>
            </a:pPr>
            <a:r>
              <a:rPr lang="en-US" sz="2000" i="1"/>
              <a:t>Download &amp; install Zotero 5.0 + install Zotero Connector</a:t>
            </a:r>
            <a:endParaRPr/>
          </a:p>
          <a:p>
            <a:pPr marL="1066785" lvl="1" indent="-457188" algn="l" rtl="0">
              <a:lnSpc>
                <a:spcPct val="100000"/>
              </a:lnSpc>
              <a:spcBef>
                <a:spcPts val="1200"/>
              </a:spcBef>
              <a:spcAft>
                <a:spcPts val="0"/>
              </a:spcAft>
              <a:buSzPts val="1800"/>
              <a:buFont typeface="Arial"/>
              <a:buChar char="●"/>
            </a:pPr>
            <a:r>
              <a:rPr lang="en-US" sz="2000" i="1"/>
              <a:t>Sync account</a:t>
            </a:r>
            <a:endParaRPr/>
          </a:p>
        </p:txBody>
      </p:sp>
      <p:sp>
        <p:nvSpPr>
          <p:cNvPr id="210" name="Google Shape;210;p32"/>
          <p:cNvSpPr txBox="1"/>
          <p:nvPr/>
        </p:nvSpPr>
        <p:spPr>
          <a:xfrm>
            <a:off x="4876219" y="1427406"/>
            <a:ext cx="10709600" cy="4216539"/>
          </a:xfrm>
          <a:prstGeom prst="rect">
            <a:avLst/>
          </a:prstGeom>
          <a:noFill/>
          <a:ln>
            <a:noFill/>
          </a:ln>
        </p:spPr>
        <p:txBody>
          <a:bodyPr spcFirstLastPara="1" wrap="square" lIns="91425" tIns="45700" rIns="91425" bIns="45700" anchor="t" anchorCtr="0">
            <a:noAutofit/>
          </a:bodyPr>
          <a:lstStyle/>
          <a:p>
            <a:pPr marL="609585" marR="0" lvl="0" indent="-457188" algn="l" rtl="0">
              <a:lnSpc>
                <a:spcPct val="100000"/>
              </a:lnSpc>
              <a:spcBef>
                <a:spcPts val="0"/>
              </a:spcBef>
              <a:spcAft>
                <a:spcPts val="0"/>
              </a:spcAft>
              <a:buClr>
                <a:schemeClr val="dk1"/>
              </a:buClr>
              <a:buSzPts val="1800"/>
              <a:buFont typeface="Arial"/>
              <a:buChar char="●"/>
            </a:pPr>
            <a:r>
              <a:rPr lang="en-US" sz="2600" b="0" i="0" u="none" strike="noStrike" cap="none">
                <a:solidFill>
                  <a:srgbClr val="000000"/>
                </a:solidFill>
                <a:latin typeface="Calibri"/>
                <a:ea typeface="Calibri"/>
                <a:cs typeface="Calibri"/>
                <a:sym typeface="Calibri"/>
              </a:rPr>
              <a:t>Add sources to your library</a:t>
            </a:r>
            <a:endParaRPr/>
          </a:p>
          <a:p>
            <a:pPr marL="152397" marR="0" lvl="0" indent="0" algn="l" rtl="0">
              <a:lnSpc>
                <a:spcPct val="100000"/>
              </a:lnSpc>
              <a:spcBef>
                <a:spcPts val="1200"/>
              </a:spcBef>
              <a:spcAft>
                <a:spcPts val="0"/>
              </a:spcAft>
              <a:buNone/>
            </a:pPr>
            <a:endParaRPr sz="2600" b="0" i="0" u="none" strike="noStrike" cap="none">
              <a:solidFill>
                <a:srgbClr val="000000"/>
              </a:solidFill>
              <a:latin typeface="Calibri"/>
              <a:ea typeface="Calibri"/>
              <a:cs typeface="Calibri"/>
              <a:sym typeface="Calibri"/>
            </a:endParaRPr>
          </a:p>
          <a:p>
            <a:pPr marL="609585" marR="0" lvl="0" indent="-457188" algn="l" rtl="0">
              <a:lnSpc>
                <a:spcPct val="100000"/>
              </a:lnSpc>
              <a:spcBef>
                <a:spcPts val="1200"/>
              </a:spcBef>
              <a:spcAft>
                <a:spcPts val="0"/>
              </a:spcAft>
              <a:buClr>
                <a:schemeClr val="dk1"/>
              </a:buClr>
              <a:buSzPts val="1800"/>
              <a:buFont typeface="Arial"/>
              <a:buChar char="●"/>
            </a:pPr>
            <a:r>
              <a:rPr lang="en-US" sz="2600" b="0" i="0" u="none" strike="noStrike" cap="none">
                <a:solidFill>
                  <a:srgbClr val="000000"/>
                </a:solidFill>
                <a:latin typeface="Calibri"/>
                <a:ea typeface="Calibri"/>
                <a:cs typeface="Calibri"/>
                <a:sym typeface="Calibri"/>
              </a:rPr>
              <a:t>Organize your library</a:t>
            </a:r>
            <a:endParaRPr/>
          </a:p>
          <a:p>
            <a:pPr marL="152397" marR="0" lvl="0" indent="0" algn="l" rtl="0">
              <a:lnSpc>
                <a:spcPct val="100000"/>
              </a:lnSpc>
              <a:spcBef>
                <a:spcPts val="1200"/>
              </a:spcBef>
              <a:spcAft>
                <a:spcPts val="0"/>
              </a:spcAft>
              <a:buNone/>
            </a:pPr>
            <a:r>
              <a:rPr lang="en-US" sz="2600" b="0" i="0" u="none" strike="noStrike" cap="none">
                <a:solidFill>
                  <a:srgbClr val="000000"/>
                </a:solidFill>
                <a:latin typeface="Calibri"/>
                <a:ea typeface="Calibri"/>
                <a:cs typeface="Calibri"/>
                <a:sym typeface="Calibri"/>
              </a:rPr>
              <a:t> </a:t>
            </a:r>
            <a:endParaRPr/>
          </a:p>
          <a:p>
            <a:pPr marL="609585" marR="0" lvl="0" indent="-457188" algn="l" rtl="0">
              <a:lnSpc>
                <a:spcPct val="100000"/>
              </a:lnSpc>
              <a:spcBef>
                <a:spcPts val="1200"/>
              </a:spcBef>
              <a:spcAft>
                <a:spcPts val="0"/>
              </a:spcAft>
              <a:buClr>
                <a:schemeClr val="dk1"/>
              </a:buClr>
              <a:buSzPts val="1800"/>
              <a:buFont typeface="Arial"/>
              <a:buChar char="●"/>
            </a:pPr>
            <a:r>
              <a:rPr lang="en-US" sz="2600" b="0" i="0" u="none" strike="noStrike" cap="none">
                <a:solidFill>
                  <a:srgbClr val="000000"/>
                </a:solidFill>
                <a:latin typeface="Calibri"/>
                <a:ea typeface="Calibri"/>
                <a:cs typeface="Calibri"/>
                <a:sym typeface="Calibri"/>
              </a:rPr>
              <a:t>Create citations &amp; bibliographies</a:t>
            </a:r>
            <a:endParaRPr/>
          </a:p>
          <a:p>
            <a:pPr marL="152397" marR="0" lvl="0" indent="0" algn="l" rtl="0">
              <a:lnSpc>
                <a:spcPct val="100000"/>
              </a:lnSpc>
              <a:spcBef>
                <a:spcPts val="1200"/>
              </a:spcBef>
              <a:spcAft>
                <a:spcPts val="0"/>
              </a:spcAft>
              <a:buNone/>
            </a:pPr>
            <a:endParaRPr sz="2600" b="0" i="0" u="none" strike="noStrike" cap="none">
              <a:solidFill>
                <a:srgbClr val="000000"/>
              </a:solidFill>
              <a:latin typeface="Calibri"/>
              <a:ea typeface="Calibri"/>
              <a:cs typeface="Calibri"/>
              <a:sym typeface="Calibri"/>
            </a:endParaRPr>
          </a:p>
          <a:p>
            <a:pPr marL="609585" marR="0" lvl="0" indent="-457188" algn="l" rtl="0">
              <a:lnSpc>
                <a:spcPct val="100000"/>
              </a:lnSpc>
              <a:spcBef>
                <a:spcPts val="1200"/>
              </a:spcBef>
              <a:spcAft>
                <a:spcPts val="0"/>
              </a:spcAft>
              <a:buClr>
                <a:schemeClr val="dk1"/>
              </a:buClr>
              <a:buSzPts val="1800"/>
              <a:buFont typeface="Arial"/>
              <a:buChar char="●"/>
            </a:pPr>
            <a:r>
              <a:rPr lang="en-US" sz="2600" b="0" i="0" u="none" strike="noStrike" cap="none">
                <a:solidFill>
                  <a:srgbClr val="000000"/>
                </a:solidFill>
                <a:latin typeface="Calibri"/>
                <a:ea typeface="Calibri"/>
                <a:cs typeface="Calibri"/>
                <a:sym typeface="Calibri"/>
              </a:rPr>
              <a:t>Learn about group libraries and other features</a:t>
            </a:r>
            <a:endParaRPr/>
          </a:p>
          <a:p>
            <a:pPr marL="0" marR="0" lvl="0" indent="0" algn="l" rtl="0">
              <a:lnSpc>
                <a:spcPct val="100000"/>
              </a:lnSpc>
              <a:spcBef>
                <a:spcPts val="0"/>
              </a:spcBef>
              <a:spcAft>
                <a:spcPts val="0"/>
              </a:spcAft>
              <a:buNone/>
            </a:pPr>
            <a:endParaRPr sz="2600" b="0" i="0" u="none" strike="noStrike" cap="none">
              <a:solidFill>
                <a:srgbClr val="000000"/>
              </a:solidFill>
              <a:latin typeface="Calibri"/>
              <a:ea typeface="Calibri"/>
              <a:cs typeface="Calibri"/>
              <a:sym typeface="Calibri"/>
            </a:endParaRPr>
          </a:p>
        </p:txBody>
      </p:sp>
      <p:sp>
        <p:nvSpPr>
          <p:cNvPr id="211" name="Google Shape;211;p32"/>
          <p:cNvSpPr txBox="1"/>
          <p:nvPr/>
        </p:nvSpPr>
        <p:spPr>
          <a:xfrm>
            <a:off x="6543369" y="1920895"/>
            <a:ext cx="3979416"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i="0" u="none" strike="noStrike" cap="none">
                <a:solidFill>
                  <a:schemeClr val="accent2"/>
                </a:solidFill>
                <a:latin typeface="Calibri"/>
                <a:ea typeface="Calibri"/>
                <a:cs typeface="Calibri"/>
                <a:sym typeface="Calibri"/>
              </a:rPr>
              <a:t>Practice adding sources</a:t>
            </a:r>
            <a:endParaRPr sz="2000" b="1" i="0" u="none" strike="noStrike" cap="none">
              <a:solidFill>
                <a:schemeClr val="accent2"/>
              </a:solidFill>
              <a:latin typeface="Calibri"/>
              <a:ea typeface="Calibri"/>
              <a:cs typeface="Calibri"/>
              <a:sym typeface="Calibri"/>
            </a:endParaRPr>
          </a:p>
        </p:txBody>
      </p:sp>
      <p:sp>
        <p:nvSpPr>
          <p:cNvPr id="212" name="Google Shape;212;p32"/>
          <p:cNvSpPr txBox="1"/>
          <p:nvPr/>
        </p:nvSpPr>
        <p:spPr>
          <a:xfrm>
            <a:off x="6543369" y="4227338"/>
            <a:ext cx="4404674"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i="0" u="none" strike="noStrike" cap="none">
                <a:solidFill>
                  <a:schemeClr val="accent2"/>
                </a:solidFill>
                <a:latin typeface="Calibri"/>
                <a:ea typeface="Calibri"/>
                <a:cs typeface="Calibri"/>
                <a:sym typeface="Calibri"/>
              </a:rPr>
              <a:t>Practice creating citations/references</a:t>
            </a:r>
            <a:endParaRPr sz="2000" b="1" i="0" u="none" strike="noStrike" cap="none">
              <a:solidFill>
                <a:schemeClr val="accent2"/>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415600" y="361523"/>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sz="3959" b="1"/>
              <a:t>Setting Up &amp; Syncing</a:t>
            </a:r>
            <a:endParaRPr sz="3959" b="1"/>
          </a:p>
        </p:txBody>
      </p:sp>
      <p:sp>
        <p:nvSpPr>
          <p:cNvPr id="219" name="Google Shape;219;p33"/>
          <p:cNvSpPr txBox="1">
            <a:spLocks noGrp="1"/>
          </p:cNvSpPr>
          <p:nvPr>
            <p:ph type="body" idx="1"/>
          </p:nvPr>
        </p:nvSpPr>
        <p:spPr>
          <a:xfrm>
            <a:off x="415600" y="1126338"/>
            <a:ext cx="5594907" cy="4555200"/>
          </a:xfrm>
          <a:prstGeom prst="rect">
            <a:avLst/>
          </a:prstGeom>
          <a:noFill/>
          <a:ln>
            <a:noFill/>
          </a:ln>
        </p:spPr>
        <p:txBody>
          <a:bodyPr spcFirstLastPara="1" wrap="square" lIns="91425" tIns="91425" rIns="91425" bIns="91425" anchor="t" anchorCtr="0">
            <a:noAutofit/>
          </a:bodyPr>
          <a:lstStyle/>
          <a:p>
            <a:pPr marL="609596" lvl="0" indent="-457200" algn="l" rtl="0">
              <a:lnSpc>
                <a:spcPct val="90000"/>
              </a:lnSpc>
              <a:spcBef>
                <a:spcPts val="1200"/>
              </a:spcBef>
              <a:spcAft>
                <a:spcPts val="0"/>
              </a:spcAft>
              <a:buClr>
                <a:schemeClr val="dk1"/>
              </a:buClr>
              <a:buSzPts val="1800"/>
              <a:buFont typeface="Calibri"/>
              <a:buAutoNum type="arabicPeriod"/>
            </a:pPr>
            <a:r>
              <a:rPr lang="en-US" sz="2400"/>
              <a:t>Open Zotero</a:t>
            </a:r>
            <a:endParaRPr/>
          </a:p>
          <a:p>
            <a:pPr marL="609596" lvl="0" indent="-457200" algn="l" rtl="0">
              <a:lnSpc>
                <a:spcPct val="90000"/>
              </a:lnSpc>
              <a:spcBef>
                <a:spcPts val="1200"/>
              </a:spcBef>
              <a:spcAft>
                <a:spcPts val="0"/>
              </a:spcAft>
              <a:buClr>
                <a:schemeClr val="dk1"/>
              </a:buClr>
              <a:buSzPts val="1800"/>
              <a:buFont typeface="Calibri"/>
              <a:buAutoNum type="arabicPeriod"/>
            </a:pPr>
            <a:r>
              <a:rPr lang="en-US" sz="2400"/>
              <a:t>Go to </a:t>
            </a:r>
            <a:r>
              <a:rPr lang="en-US" sz="2400" b="1"/>
              <a:t>Preferences</a:t>
            </a:r>
            <a:endParaRPr/>
          </a:p>
          <a:p>
            <a:pPr marL="152396" lvl="0" indent="0" algn="l" rtl="0">
              <a:lnSpc>
                <a:spcPct val="90000"/>
              </a:lnSpc>
              <a:spcBef>
                <a:spcPts val="1200"/>
              </a:spcBef>
              <a:spcAft>
                <a:spcPts val="0"/>
              </a:spcAft>
              <a:buClr>
                <a:schemeClr val="dk1"/>
              </a:buClr>
              <a:buSzPts val="1800"/>
              <a:buNone/>
            </a:pPr>
            <a:br>
              <a:rPr lang="en-US" sz="2000"/>
            </a:br>
            <a:r>
              <a:rPr lang="en-US" sz="1800"/>
              <a:t>Windows		  Mac</a:t>
            </a:r>
            <a:endParaRPr/>
          </a:p>
          <a:p>
            <a:pPr marL="609585" lvl="0" indent="-342888" algn="l" rtl="0">
              <a:lnSpc>
                <a:spcPct val="90000"/>
              </a:lnSpc>
              <a:spcBef>
                <a:spcPts val="1200"/>
              </a:spcBef>
              <a:spcAft>
                <a:spcPts val="0"/>
              </a:spcAft>
              <a:buClr>
                <a:schemeClr val="dk1"/>
              </a:buClr>
              <a:buSzPts val="1800"/>
              <a:buNone/>
            </a:pPr>
            <a:endParaRPr sz="2400"/>
          </a:p>
        </p:txBody>
      </p:sp>
      <p:pic>
        <p:nvPicPr>
          <p:cNvPr id="220" name="Google Shape;220;p33"/>
          <p:cNvPicPr preferRelativeResize="0"/>
          <p:nvPr/>
        </p:nvPicPr>
        <p:blipFill rotWithShape="1">
          <a:blip r:embed="rId3">
            <a:alphaModFix/>
          </a:blip>
          <a:srcRect l="34602" t="41370" r="51722" b="28530"/>
          <a:stretch/>
        </p:blipFill>
        <p:spPr>
          <a:xfrm>
            <a:off x="564408" y="2948042"/>
            <a:ext cx="2535631" cy="3548435"/>
          </a:xfrm>
          <a:prstGeom prst="rect">
            <a:avLst/>
          </a:prstGeom>
          <a:noFill/>
          <a:ln>
            <a:noFill/>
          </a:ln>
          <a:effectLst>
            <a:outerShdw blurRad="57150" dist="19050" dir="5400000" algn="bl" rotWithShape="0">
              <a:srgbClr val="000000">
                <a:alpha val="49411"/>
              </a:srgbClr>
            </a:outerShdw>
          </a:effectLst>
        </p:spPr>
      </p:pic>
      <p:pic>
        <p:nvPicPr>
          <p:cNvPr id="221" name="Google Shape;221;p33"/>
          <p:cNvPicPr preferRelativeResize="0"/>
          <p:nvPr/>
        </p:nvPicPr>
        <p:blipFill rotWithShape="1">
          <a:blip r:embed="rId4">
            <a:alphaModFix/>
          </a:blip>
          <a:srcRect l="4708" r="9819"/>
          <a:stretch/>
        </p:blipFill>
        <p:spPr>
          <a:xfrm>
            <a:off x="3376027" y="2948041"/>
            <a:ext cx="2333397" cy="2281881"/>
          </a:xfrm>
          <a:prstGeom prst="rect">
            <a:avLst/>
          </a:prstGeom>
          <a:noFill/>
          <a:ln>
            <a:noFill/>
          </a:ln>
          <a:effectLst>
            <a:outerShdw blurRad="57150" dist="19050" dir="5400000" algn="bl" rotWithShape="0">
              <a:srgbClr val="000000">
                <a:alpha val="49411"/>
              </a:srgbClr>
            </a:outerShdw>
          </a:effectLst>
        </p:spPr>
      </p:pic>
      <p:pic>
        <p:nvPicPr>
          <p:cNvPr id="222" name="Google Shape;222;p33"/>
          <p:cNvPicPr preferRelativeResize="0"/>
          <p:nvPr/>
        </p:nvPicPr>
        <p:blipFill rotWithShape="1">
          <a:blip r:embed="rId5">
            <a:alphaModFix/>
          </a:blip>
          <a:srcRect/>
          <a:stretch/>
        </p:blipFill>
        <p:spPr>
          <a:xfrm>
            <a:off x="6297940" y="2442116"/>
            <a:ext cx="5345988" cy="2932771"/>
          </a:xfrm>
          <a:prstGeom prst="rect">
            <a:avLst/>
          </a:prstGeom>
          <a:noFill/>
          <a:ln>
            <a:noFill/>
          </a:ln>
          <a:effectLst>
            <a:outerShdw blurRad="57150" dist="19050" dir="5400000" algn="bl" rotWithShape="0">
              <a:srgbClr val="000000">
                <a:alpha val="49411"/>
              </a:srgbClr>
            </a:outerShdw>
          </a:effectLst>
        </p:spPr>
      </p:pic>
      <p:sp>
        <p:nvSpPr>
          <p:cNvPr id="223" name="Google Shape;223;p33"/>
          <p:cNvSpPr txBox="1"/>
          <p:nvPr/>
        </p:nvSpPr>
        <p:spPr>
          <a:xfrm>
            <a:off x="6181495" y="1578447"/>
            <a:ext cx="5122543" cy="701731"/>
          </a:xfrm>
          <a:prstGeom prst="rect">
            <a:avLst/>
          </a:prstGeom>
          <a:noFill/>
          <a:ln>
            <a:noFill/>
          </a:ln>
        </p:spPr>
        <p:txBody>
          <a:bodyPr spcFirstLastPara="1" wrap="square" lIns="91425" tIns="45700" rIns="91425" bIns="45700" anchor="t" anchorCtr="0">
            <a:noAutofit/>
          </a:bodyPr>
          <a:lstStyle/>
          <a:p>
            <a:pPr marL="609596" marR="0" lvl="0" indent="-457200" algn="l" rtl="0">
              <a:lnSpc>
                <a:spcPct val="90000"/>
              </a:lnSpc>
              <a:spcBef>
                <a:spcPts val="0"/>
              </a:spcBef>
              <a:spcAft>
                <a:spcPts val="0"/>
              </a:spcAft>
              <a:buClr>
                <a:srgbClr val="000000"/>
              </a:buClr>
              <a:buSzPts val="1800"/>
              <a:buFont typeface="Calibri"/>
              <a:buAutoNum type="arabicPeriod" startAt="3"/>
            </a:pPr>
            <a:r>
              <a:rPr lang="en-US" sz="2400" b="0" i="0" u="none" strike="noStrike" cap="none">
                <a:solidFill>
                  <a:srgbClr val="000000"/>
                </a:solidFill>
                <a:latin typeface="Arial"/>
                <a:ea typeface="Arial"/>
                <a:cs typeface="Arial"/>
                <a:sym typeface="Arial"/>
              </a:rPr>
              <a:t>Go to the </a:t>
            </a:r>
            <a:r>
              <a:rPr lang="en-US" sz="2400" b="1" i="0" u="none" strike="noStrike" cap="none">
                <a:solidFill>
                  <a:srgbClr val="000000"/>
                </a:solidFill>
                <a:latin typeface="Arial"/>
                <a:ea typeface="Arial"/>
                <a:cs typeface="Arial"/>
                <a:sym typeface="Arial"/>
              </a:rPr>
              <a:t>Sync tab </a:t>
            </a:r>
            <a:r>
              <a:rPr lang="en-US" sz="2400" b="0" i="0" u="none" strike="noStrike" cap="none">
                <a:solidFill>
                  <a:srgbClr val="000000"/>
                </a:solidFill>
                <a:latin typeface="Arial"/>
                <a:ea typeface="Arial"/>
                <a:cs typeface="Arial"/>
                <a:sym typeface="Arial"/>
              </a:rPr>
              <a:t>and log 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 name="Google Shape;224;p33"/>
          <p:cNvSpPr/>
          <p:nvPr/>
        </p:nvSpPr>
        <p:spPr>
          <a:xfrm>
            <a:off x="713678" y="5921298"/>
            <a:ext cx="2129883" cy="479502"/>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 name="Google Shape;225;p33"/>
          <p:cNvSpPr/>
          <p:nvPr/>
        </p:nvSpPr>
        <p:spPr>
          <a:xfrm>
            <a:off x="3532144" y="3429000"/>
            <a:ext cx="2129883" cy="479502"/>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 name="Google Shape;226;p33"/>
          <p:cNvSpPr/>
          <p:nvPr/>
        </p:nvSpPr>
        <p:spPr>
          <a:xfrm>
            <a:off x="6846847" y="2508871"/>
            <a:ext cx="946059" cy="920129"/>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4"/>
          <p:cNvSpPr txBox="1">
            <a:spLocks noGrp="1"/>
          </p:cNvSpPr>
          <p:nvPr>
            <p:ph type="body" idx="1"/>
          </p:nvPr>
        </p:nvSpPr>
        <p:spPr>
          <a:xfrm>
            <a:off x="492722" y="1901356"/>
            <a:ext cx="5526156"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800"/>
              <a:buNone/>
            </a:pPr>
            <a:r>
              <a:rPr lang="en-US"/>
              <a:t>Go to </a:t>
            </a:r>
            <a:r>
              <a:rPr lang="en-US" b="1"/>
              <a:t>zotero.org/download</a:t>
            </a:r>
            <a:endParaRPr b="1"/>
          </a:p>
          <a:p>
            <a:pPr marL="609585" lvl="0" indent="-457188" algn="l" rtl="0">
              <a:lnSpc>
                <a:spcPct val="90000"/>
              </a:lnSpc>
              <a:spcBef>
                <a:spcPts val="2133"/>
              </a:spcBef>
              <a:spcAft>
                <a:spcPts val="0"/>
              </a:spcAft>
              <a:buClr>
                <a:schemeClr val="dk1"/>
              </a:buClr>
              <a:buSzPts val="1800"/>
              <a:buFont typeface="Arial"/>
              <a:buChar char="●"/>
            </a:pPr>
            <a:r>
              <a:rPr lang="en-US"/>
              <a:t>Download + install Zotero 5.0 </a:t>
            </a:r>
            <a:endParaRPr/>
          </a:p>
          <a:p>
            <a:pPr marL="609585" lvl="0" indent="-457188" algn="l" rtl="0">
              <a:lnSpc>
                <a:spcPct val="90000"/>
              </a:lnSpc>
              <a:spcBef>
                <a:spcPts val="0"/>
              </a:spcBef>
              <a:spcAft>
                <a:spcPts val="0"/>
              </a:spcAft>
              <a:buClr>
                <a:schemeClr val="dk1"/>
              </a:buClr>
              <a:buSzPts val="1800"/>
              <a:buFont typeface="Arial"/>
              <a:buChar char="●"/>
            </a:pPr>
            <a:r>
              <a:rPr lang="en-US"/>
              <a:t>Install Zotero Connector </a:t>
            </a:r>
            <a:endParaRPr/>
          </a:p>
          <a:p>
            <a:pPr marL="0" lvl="0" indent="0" algn="l" rtl="0">
              <a:lnSpc>
                <a:spcPct val="90000"/>
              </a:lnSpc>
              <a:spcBef>
                <a:spcPts val="2133"/>
              </a:spcBef>
              <a:spcAft>
                <a:spcPts val="2133"/>
              </a:spcAft>
              <a:buClr>
                <a:schemeClr val="dk1"/>
              </a:buClr>
              <a:buSzPts val="1800"/>
              <a:buNone/>
            </a:pPr>
            <a:endParaRPr sz="1600"/>
          </a:p>
        </p:txBody>
      </p:sp>
      <p:sp>
        <p:nvSpPr>
          <p:cNvPr id="233" name="Google Shape;233;p34"/>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Install Zotero Connector </a:t>
            </a:r>
            <a:endParaRPr/>
          </a:p>
        </p:txBody>
      </p:sp>
      <p:pic>
        <p:nvPicPr>
          <p:cNvPr id="234" name="Google Shape;234;p34"/>
          <p:cNvPicPr preferRelativeResize="0"/>
          <p:nvPr/>
        </p:nvPicPr>
        <p:blipFill rotWithShape="1">
          <a:blip r:embed="rId3">
            <a:alphaModFix/>
          </a:blip>
          <a:srcRect/>
          <a:stretch/>
        </p:blipFill>
        <p:spPr>
          <a:xfrm>
            <a:off x="6096000" y="1266979"/>
            <a:ext cx="5905922" cy="5189577"/>
          </a:xfrm>
          <a:prstGeom prst="rect">
            <a:avLst/>
          </a:prstGeom>
          <a:noFill/>
          <a:ln>
            <a:noFill/>
          </a:ln>
          <a:effectLst>
            <a:outerShdw blurRad="57150" dist="19050" dir="5400000" algn="bl" rotWithShape="0">
              <a:srgbClr val="000000">
                <a:alpha val="49411"/>
              </a:srgbClr>
            </a:outerShdw>
          </a:effectLst>
        </p:spPr>
      </p:pic>
      <p:sp>
        <p:nvSpPr>
          <p:cNvPr id="235" name="Google Shape;235;p34"/>
          <p:cNvSpPr txBox="1"/>
          <p:nvPr/>
        </p:nvSpPr>
        <p:spPr>
          <a:xfrm rot="-153359">
            <a:off x="519669" y="4067218"/>
            <a:ext cx="4985382" cy="1319711"/>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33"/>
              </a:spcAft>
              <a:buClr>
                <a:srgbClr val="000000"/>
              </a:buClr>
              <a:buSzPts val="2000"/>
              <a:buFont typeface="Arial"/>
              <a:buNone/>
            </a:pPr>
            <a:r>
              <a:rPr lang="en-US" sz="2000" b="0" i="0" u="none" strike="noStrike" cap="none">
                <a:solidFill>
                  <a:schemeClr val="dk2"/>
                </a:solidFill>
                <a:latin typeface="Calibri"/>
                <a:ea typeface="Calibri"/>
                <a:cs typeface="Calibri"/>
                <a:sym typeface="Calibri"/>
              </a:rPr>
              <a:t>Zotero Connector doesn’t work with</a:t>
            </a:r>
            <a:r>
              <a:rPr lang="en-US" sz="2000" b="0" i="0" u="none" strike="noStrike" cap="none">
                <a:solidFill>
                  <a:schemeClr val="dk1"/>
                </a:solidFill>
                <a:latin typeface="Calibri"/>
                <a:ea typeface="Calibri"/>
                <a:cs typeface="Calibri"/>
                <a:sym typeface="Calibri"/>
              </a:rPr>
              <a:t>  </a:t>
            </a:r>
            <a:r>
              <a:rPr lang="en-US" sz="2000" b="0" i="0" u="none" strike="noStrike" cap="none">
                <a:solidFill>
                  <a:schemeClr val="dk2"/>
                </a:solidFill>
                <a:highlight>
                  <a:schemeClr val="dk2"/>
                </a:highlight>
                <a:latin typeface="Calibri"/>
                <a:ea typeface="Calibri"/>
                <a:cs typeface="Calibri"/>
                <a:sym typeface="Calibri"/>
              </a:rPr>
              <a:t>.</a:t>
            </a:r>
            <a:r>
              <a:rPr lang="en-US" sz="2000" b="0" i="0" u="none" strike="noStrike" cap="none">
                <a:solidFill>
                  <a:srgbClr val="FFFFFF"/>
                </a:solidFill>
                <a:highlight>
                  <a:schemeClr val="dk2"/>
                </a:highlight>
                <a:latin typeface="Calibri"/>
                <a:ea typeface="Calibri"/>
                <a:cs typeface="Calibri"/>
                <a:sym typeface="Calibri"/>
              </a:rPr>
              <a:t>Internet Explorer </a:t>
            </a:r>
            <a:r>
              <a:rPr lang="en-US" sz="2000" b="0" i="1" u="none" strike="noStrike" cap="none">
                <a:solidFill>
                  <a:schemeClr val="dk2"/>
                </a:solidFill>
                <a:latin typeface="Calibri"/>
                <a:ea typeface="Calibri"/>
                <a:cs typeface="Calibri"/>
                <a:sym typeface="Calibri"/>
              </a:rPr>
              <a:t> </a:t>
            </a:r>
            <a:r>
              <a:rPr lang="en-US" sz="2000" b="0" i="0" u="none" strike="noStrike" cap="none">
                <a:solidFill>
                  <a:schemeClr val="dk2"/>
                </a:solidFill>
                <a:latin typeface="Calibri"/>
                <a:ea typeface="Calibri"/>
                <a:cs typeface="Calibri"/>
                <a:sym typeface="Calibri"/>
              </a:rPr>
              <a:t>or </a:t>
            </a:r>
            <a:r>
              <a:rPr lang="en-US" sz="2000" b="0" i="0" u="none" strike="noStrike" cap="none">
                <a:solidFill>
                  <a:schemeClr val="dk2"/>
                </a:solidFill>
                <a:highlight>
                  <a:schemeClr val="dk2"/>
                </a:highlight>
                <a:latin typeface="Calibri"/>
                <a:ea typeface="Calibri"/>
                <a:cs typeface="Calibri"/>
                <a:sym typeface="Calibri"/>
              </a:rPr>
              <a:t> </a:t>
            </a:r>
            <a:r>
              <a:rPr lang="en-US" sz="2000" b="0" i="0" u="none" strike="noStrike" cap="none">
                <a:solidFill>
                  <a:srgbClr val="FFFFFF"/>
                </a:solidFill>
                <a:highlight>
                  <a:schemeClr val="dk2"/>
                </a:highlight>
                <a:latin typeface="Calibri"/>
                <a:ea typeface="Calibri"/>
                <a:cs typeface="Calibri"/>
                <a:sym typeface="Calibri"/>
              </a:rPr>
              <a:t>Microsoft Edge </a:t>
            </a:r>
            <a:r>
              <a:rPr lang="en-US" sz="2000" b="0" i="0" u="none" strike="noStrike" cap="none">
                <a:solidFill>
                  <a:schemeClr val="dk2"/>
                </a:solidFill>
                <a:latin typeface="Calibri"/>
                <a:ea typeface="Calibri"/>
                <a:cs typeface="Calibri"/>
                <a:sym typeface="Calibri"/>
              </a:rPr>
              <a:t> or</a:t>
            </a:r>
            <a:br>
              <a:rPr lang="en-US" sz="2000" b="0" i="0" u="none" strike="noStrike" cap="none">
                <a:solidFill>
                  <a:schemeClr val="dk2"/>
                </a:solidFill>
                <a:latin typeface="Calibri"/>
                <a:ea typeface="Calibri"/>
                <a:cs typeface="Calibri"/>
                <a:sym typeface="Calibri"/>
              </a:rPr>
            </a:br>
            <a:r>
              <a:rPr lang="en-US" sz="2000" b="0" i="0" u="none" strike="noStrike" cap="none">
                <a:solidFill>
                  <a:schemeClr val="dk2"/>
                </a:solidFill>
                <a:latin typeface="Calibri"/>
                <a:ea typeface="Calibri"/>
                <a:cs typeface="Calibri"/>
                <a:sym typeface="Calibri"/>
              </a:rPr>
              <a:t> </a:t>
            </a:r>
            <a:r>
              <a:rPr lang="en-US" sz="2000" b="0" i="0" u="none" strike="noStrike" cap="none">
                <a:solidFill>
                  <a:srgbClr val="FFFFFF"/>
                </a:solidFill>
                <a:highlight>
                  <a:schemeClr val="dk2"/>
                </a:highlight>
                <a:latin typeface="Calibri"/>
                <a:ea typeface="Calibri"/>
                <a:cs typeface="Calibri"/>
                <a:sym typeface="Calibri"/>
              </a:rPr>
              <a:t> Safari 13 </a:t>
            </a:r>
            <a:r>
              <a:rPr lang="en-US" sz="2000" b="0" i="0" u="none" strike="noStrike" cap="none">
                <a:solidFill>
                  <a:schemeClr val="dk2"/>
                </a:solidFill>
                <a:latin typeface="Calibri"/>
                <a:ea typeface="Calibri"/>
                <a:cs typeface="Calibri"/>
                <a:sym typeface="Calibri"/>
              </a:rPr>
              <a:t>. </a:t>
            </a:r>
            <a:br>
              <a:rPr lang="en-US" sz="2000" b="0" i="0" u="none" strike="noStrike" cap="none">
                <a:solidFill>
                  <a:schemeClr val="dk2"/>
                </a:solidFill>
                <a:latin typeface="Calibri"/>
                <a:ea typeface="Calibri"/>
                <a:cs typeface="Calibri"/>
                <a:sym typeface="Calibri"/>
              </a:rPr>
            </a:br>
            <a:r>
              <a:rPr lang="en-US" sz="2000" b="0" i="0" u="none" strike="noStrike" cap="none">
                <a:solidFill>
                  <a:schemeClr val="dk2"/>
                </a:solidFill>
                <a:latin typeface="Calibri"/>
                <a:ea typeface="Calibri"/>
                <a:cs typeface="Calibri"/>
                <a:sym typeface="Calibri"/>
              </a:rPr>
              <a:t>If one of these is your preferred browser, </a:t>
            </a:r>
            <a:br>
              <a:rPr lang="en-US" sz="2000" b="0" i="0" u="none" strike="noStrike" cap="none">
                <a:solidFill>
                  <a:schemeClr val="dk2"/>
                </a:solidFill>
                <a:latin typeface="Calibri"/>
                <a:ea typeface="Calibri"/>
                <a:cs typeface="Calibri"/>
                <a:sym typeface="Calibri"/>
              </a:rPr>
            </a:br>
            <a:r>
              <a:rPr lang="en-US" sz="2000" b="0" i="0" u="none" strike="noStrike" cap="none">
                <a:solidFill>
                  <a:schemeClr val="dk2"/>
                </a:solidFill>
                <a:latin typeface="Calibri"/>
                <a:ea typeface="Calibri"/>
                <a:cs typeface="Calibri"/>
                <a:sym typeface="Calibri"/>
              </a:rPr>
              <a:t>ask me about your options!</a:t>
            </a: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Google Shape;240;p35"/>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1" name="Google Shape;241;p35"/>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2" name="Google Shape;242;p35"/>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2800"/>
              <a:buFont typeface="Calibri"/>
              <a:buNone/>
            </a:pPr>
            <a:r>
              <a:rPr lang="en-US">
                <a:solidFill>
                  <a:srgbClr val="FFFFFF"/>
                </a:solidFill>
              </a:rPr>
              <a:t>Build your Zotero library</a:t>
            </a:r>
            <a:endParaRPr/>
          </a:p>
        </p:txBody>
      </p:sp>
      <p:sp>
        <p:nvSpPr>
          <p:cNvPr id="243" name="Google Shape;243;p35"/>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 name="Google Shape;244;p35"/>
          <p:cNvSpPr txBox="1">
            <a:spLocks noGrp="1"/>
          </p:cNvSpPr>
          <p:nvPr>
            <p:ph type="body" idx="1"/>
          </p:nvPr>
        </p:nvSpPr>
        <p:spPr>
          <a:xfrm>
            <a:off x="4095633" y="591343"/>
            <a:ext cx="6906491" cy="5585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100"/>
              <a:buNone/>
            </a:pPr>
            <a:r>
              <a:rPr lang="en-US"/>
              <a:t>Add sources to your library in a variety of ways:</a:t>
            </a:r>
            <a:endParaRPr/>
          </a:p>
          <a:p>
            <a:pPr marL="0" lvl="0" indent="0" algn="l" rtl="0">
              <a:lnSpc>
                <a:spcPct val="90000"/>
              </a:lnSpc>
              <a:spcBef>
                <a:spcPts val="600"/>
              </a:spcBef>
              <a:spcAft>
                <a:spcPts val="0"/>
              </a:spcAft>
              <a:buClr>
                <a:schemeClr val="dk1"/>
              </a:buClr>
              <a:buSzPts val="2100"/>
              <a:buNone/>
            </a:pPr>
            <a:endParaRPr/>
          </a:p>
          <a:p>
            <a:pPr marL="609585" lvl="0" indent="-228600" algn="l" rtl="0">
              <a:lnSpc>
                <a:spcPct val="90000"/>
              </a:lnSpc>
              <a:spcBef>
                <a:spcPts val="600"/>
              </a:spcBef>
              <a:spcAft>
                <a:spcPts val="0"/>
              </a:spcAft>
              <a:buSzPts val="2100"/>
              <a:buFont typeface="Arial"/>
              <a:buChar char="•"/>
            </a:pPr>
            <a:r>
              <a:rPr lang="en-US"/>
              <a:t>From your web browser (Zotero Connector)</a:t>
            </a:r>
            <a:endParaRPr/>
          </a:p>
          <a:p>
            <a:pPr marL="609585" lvl="0" indent="-228600" algn="l" rtl="0">
              <a:lnSpc>
                <a:spcPct val="90000"/>
              </a:lnSpc>
              <a:spcBef>
                <a:spcPts val="600"/>
              </a:spcBef>
              <a:spcAft>
                <a:spcPts val="0"/>
              </a:spcAft>
              <a:buClr>
                <a:schemeClr val="dk1"/>
              </a:buClr>
              <a:buSzPts val="2100"/>
              <a:buFont typeface="Arial"/>
              <a:buChar char="•"/>
            </a:pPr>
            <a:r>
              <a:rPr lang="en-US"/>
              <a:t>From the Community Scholars Portal (Zotero Connector)</a:t>
            </a:r>
            <a:endParaRPr/>
          </a:p>
          <a:p>
            <a:pPr marL="609585" lvl="0" indent="-228600" algn="l" rtl="0">
              <a:lnSpc>
                <a:spcPct val="90000"/>
              </a:lnSpc>
              <a:spcBef>
                <a:spcPts val="600"/>
              </a:spcBef>
              <a:spcAft>
                <a:spcPts val="0"/>
              </a:spcAft>
              <a:buClr>
                <a:schemeClr val="dk1"/>
              </a:buClr>
              <a:buSzPts val="2100"/>
              <a:buFont typeface="Arial"/>
              <a:buChar char="•"/>
            </a:pPr>
            <a:r>
              <a:rPr lang="en-US"/>
              <a:t>Drag + drop PDFs</a:t>
            </a:r>
            <a:endParaRPr/>
          </a:p>
          <a:p>
            <a:pPr marL="609585" lvl="0" indent="-228600" algn="l" rtl="0">
              <a:lnSpc>
                <a:spcPct val="90000"/>
              </a:lnSpc>
              <a:spcBef>
                <a:spcPts val="600"/>
              </a:spcBef>
              <a:spcAft>
                <a:spcPts val="0"/>
              </a:spcAft>
              <a:buClr>
                <a:schemeClr val="dk1"/>
              </a:buClr>
              <a:buSzPts val="2100"/>
              <a:buFont typeface="Arial"/>
              <a:buChar char="•"/>
            </a:pPr>
            <a:r>
              <a:rPr lang="en-US"/>
              <a:t>By unique identifier (e.g., ISBN, DOI)</a:t>
            </a:r>
            <a:endParaRPr/>
          </a:p>
          <a:p>
            <a:pPr marL="609585" lvl="0" indent="-228600" algn="l" rtl="0">
              <a:lnSpc>
                <a:spcPct val="90000"/>
              </a:lnSpc>
              <a:spcBef>
                <a:spcPts val="600"/>
              </a:spcBef>
              <a:spcAft>
                <a:spcPts val="600"/>
              </a:spcAft>
              <a:buClr>
                <a:schemeClr val="dk1"/>
              </a:buClr>
              <a:buSzPts val="2100"/>
              <a:buFont typeface="Arial"/>
              <a:buChar char="•"/>
            </a:pPr>
            <a:r>
              <a:rPr lang="en-US"/>
              <a:t>Manual entry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36" descr="zotero new 4.png"/>
          <p:cNvPicPr preferRelativeResize="0"/>
          <p:nvPr/>
        </p:nvPicPr>
        <p:blipFill rotWithShape="1">
          <a:blip r:embed="rId3">
            <a:alphaModFix/>
          </a:blip>
          <a:srcRect/>
          <a:stretch/>
        </p:blipFill>
        <p:spPr>
          <a:xfrm>
            <a:off x="178588" y="2485887"/>
            <a:ext cx="11598000" cy="3902400"/>
          </a:xfrm>
          <a:prstGeom prst="rect">
            <a:avLst/>
          </a:prstGeom>
          <a:noFill/>
          <a:ln>
            <a:noFill/>
          </a:ln>
        </p:spPr>
      </p:pic>
      <p:sp>
        <p:nvSpPr>
          <p:cNvPr id="250" name="Google Shape;250;p36"/>
          <p:cNvSpPr txBox="1"/>
          <p:nvPr/>
        </p:nvSpPr>
        <p:spPr>
          <a:xfrm>
            <a:off x="7418800" y="1513627"/>
            <a:ext cx="4357600" cy="815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Find the Zotero icon in your browser.</a:t>
            </a:r>
            <a:endParaRPr sz="2400" b="0" i="0" u="none" strike="noStrike" cap="none">
              <a:solidFill>
                <a:schemeClr val="dk1"/>
              </a:solidFill>
              <a:latin typeface="Calibri"/>
              <a:ea typeface="Calibri"/>
              <a:cs typeface="Calibri"/>
              <a:sym typeface="Calibri"/>
            </a:endParaRPr>
          </a:p>
        </p:txBody>
      </p:sp>
      <p:sp>
        <p:nvSpPr>
          <p:cNvPr id="251" name="Google Shape;251;p3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r>
              <a:rPr lang="en-US" sz="3959"/>
              <a:t>Add sources using Zotero Connector</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5004</Words>
  <Application>Microsoft Office PowerPoint</Application>
  <PresentationFormat>Widescreen</PresentationFormat>
  <Paragraphs>373</Paragraphs>
  <Slides>34</Slides>
  <Notes>34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Calibri</vt:lpstr>
      <vt:lpstr>Montserrat</vt:lpstr>
      <vt:lpstr>Raleway</vt:lpstr>
      <vt:lpstr>Arial</vt:lpstr>
      <vt:lpstr>Office Theme</vt:lpstr>
      <vt:lpstr>Office Theme</vt:lpstr>
      <vt:lpstr>PowerPoint Presentation</vt:lpstr>
      <vt:lpstr>PowerPoint Presentation</vt:lpstr>
      <vt:lpstr>Need help with Zotero after today?</vt:lpstr>
      <vt:lpstr>Why should I use Zotero?</vt:lpstr>
      <vt:lpstr>Today’s agenda</vt:lpstr>
      <vt:lpstr>Setting Up &amp; Syncing</vt:lpstr>
      <vt:lpstr>Install Zotero Connector </vt:lpstr>
      <vt:lpstr>Build your Zotero library</vt:lpstr>
      <vt:lpstr>Add sources using Zotero Connector</vt:lpstr>
      <vt:lpstr>PowerPoint Presentation</vt:lpstr>
      <vt:lpstr>Add sources from the Community Scholars Portal</vt:lpstr>
      <vt:lpstr>Add sources from the Community Scholars Portal</vt:lpstr>
      <vt:lpstr>Community Scholars Portal</vt:lpstr>
      <vt:lpstr>PowerPoint Presentation</vt:lpstr>
      <vt:lpstr>Add sources by drag + drop </vt:lpstr>
      <vt:lpstr>Add an item by identifier (ISBN or DOI)</vt:lpstr>
      <vt:lpstr>You can also add items manually!</vt:lpstr>
      <vt:lpstr>Organize Your Zotero Library</vt:lpstr>
      <vt:lpstr>Save sources to folders</vt:lpstr>
      <vt:lpstr>Create tags for your sources</vt:lpstr>
      <vt:lpstr>Creating tags for sources</vt:lpstr>
      <vt:lpstr>Create Citations &amp; Bibliographies</vt:lpstr>
      <vt:lpstr>Add references by drag + drop</vt:lpstr>
      <vt:lpstr>Zotero Word Add-In</vt:lpstr>
      <vt:lpstr>PowerPoint Presentation</vt:lpstr>
      <vt:lpstr>PowerPoint Presentation</vt:lpstr>
      <vt:lpstr>PowerPoint Presentation</vt:lpstr>
      <vt:lpstr>PowerPoint Presentation</vt:lpstr>
      <vt:lpstr>Citing more than one author</vt:lpstr>
      <vt:lpstr>PowerPoint Presentation</vt:lpstr>
      <vt:lpstr>Other Features</vt:lpstr>
      <vt:lpstr>Create groups to share libraries</vt:lpstr>
      <vt:lpstr>What else can you do with Zotero?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Kate Shuttleworth</cp:lastModifiedBy>
  <cp:revision>1</cp:revision>
  <dcterms:modified xsi:type="dcterms:W3CDTF">2020-07-27T17:23:52Z</dcterms:modified>
</cp:coreProperties>
</file>