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57" r:id="rId2"/>
    <p:sldId id="258" r:id="rId3"/>
    <p:sldId id="259" r:id="rId4"/>
    <p:sldId id="260" r:id="rId5"/>
    <p:sldId id="261" r:id="rId6"/>
    <p:sldId id="265" r:id="rId7"/>
    <p:sldId id="266" r:id="rId8"/>
    <p:sldId id="267" r:id="rId9"/>
    <p:sldId id="291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283" r:id="rId26"/>
    <p:sldId id="292" r:id="rId27"/>
    <p:sldId id="293" r:id="rId28"/>
    <p:sldId id="285" r:id="rId29"/>
    <p:sldId id="286" r:id="rId30"/>
    <p:sldId id="287" r:id="rId31"/>
    <p:sldId id="288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47700" autoAdjust="0"/>
  </p:normalViewPr>
  <p:slideViewPr>
    <p:cSldViewPr snapToGrid="0">
      <p:cViewPr varScale="1">
        <p:scale>
          <a:sx n="48" d="100"/>
          <a:sy n="48" d="100"/>
        </p:scale>
        <p:origin x="2190" y="5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17A65A19-2D95-47E1-8558-41CB5C27CCEF}" type="datetimeFigureOut">
              <a:rPr lang="en-US" smtClean="0"/>
              <a:pPr/>
              <a:t>10/2/2019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7DB4709F-8CDF-4C26-A4B5-A3FF498E76A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14204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1bf850840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9188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1bf8508407_0_0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465887" indent="-310591">
              <a:buSzPts val="1200"/>
              <a:buFont typeface="Droid Sans"/>
              <a:buChar char="●"/>
            </a:pPr>
            <a:endParaRPr sz="1200" dirty="0">
              <a:latin typeface="Droid Sans"/>
              <a:ea typeface="Droid Sans"/>
              <a:cs typeface="Droid Sans"/>
              <a:sym typeface="Droid Sans"/>
            </a:endParaRPr>
          </a:p>
        </p:txBody>
      </p:sp>
    </p:spTree>
    <p:extLst>
      <p:ext uri="{BB962C8B-B14F-4D97-AF65-F5344CB8AC3E}">
        <p14:creationId xmlns:p14="http://schemas.microsoft.com/office/powerpoint/2010/main" val="9650502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1bf8508407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1bf8508407_0_57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706112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4100ef0b58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4100ef0b58_2_0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 sz="1200" dirty="0"/>
          </a:p>
        </p:txBody>
      </p:sp>
    </p:spTree>
    <p:extLst>
      <p:ext uri="{BB962C8B-B14F-4D97-AF65-F5344CB8AC3E}">
        <p14:creationId xmlns:p14="http://schemas.microsoft.com/office/powerpoint/2010/main" val="12667802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428a3cd0d2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9188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Google Shape;239;g428a3cd0d2_0_10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314203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4694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1bf8508407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1bf8508407_0_80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296287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44d673cd61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g44d673cd61_0_14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963169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44d673cd61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9188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" name="Google Shape;268;g44d673cd61_0_27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0628239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42e6b4882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Google Shape;274;g42e6b48823_0_0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3240290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434d6bdfd3_0_1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9188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" name="Google Shape;281;g434d6bdfd3_0_189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8593503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434d6bdfd3_0_2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4" name="Google Shape;294;g434d6bdfd3_0_202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194261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1bf8508407_0_1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9188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1bf8508407_0_124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465887" indent="-310591">
              <a:buSzPts val="1200"/>
            </a:pPr>
            <a:endParaRPr sz="1200" dirty="0"/>
          </a:p>
        </p:txBody>
      </p:sp>
    </p:spTree>
    <p:extLst>
      <p:ext uri="{BB962C8B-B14F-4D97-AF65-F5344CB8AC3E}">
        <p14:creationId xmlns:p14="http://schemas.microsoft.com/office/powerpoint/2010/main" val="416824800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179483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421495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1bf8508407_0_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3" name="Google Shape;303;g1bf8508407_0_97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661815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1bf8508407_0_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9188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5" name="Google Shape;315;g1bf8508407_0_106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7519248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g4100ef0b58_2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9188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6" name="Google Shape;326;g4100ef0b58_2_14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310034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1bf8508407_0_1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9188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5" name="Google Shape;335;g1bf8508407_0_118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1655405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1bf8508407_0_1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9188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5" name="Google Shape;335;g1bf8508407_0_118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0664944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g1bf8508407_0_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9188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9" name="Google Shape;349;g1bf8508407_0_88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6814352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g1b92026e43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9188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8" name="Google Shape;358;g1b92026e43_0_24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8191792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1b92026e43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9188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8" name="Google Shape;368;g1b92026e43_0_35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936948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1bf8508407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9188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1bf8508407_0_7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465887" indent="-310591">
              <a:lnSpc>
                <a:spcPct val="115000"/>
              </a:lnSpc>
              <a:buClr>
                <a:schemeClr val="dk1"/>
              </a:buClr>
              <a:buSzPts val="1200"/>
              <a:buFont typeface="Droid Sans"/>
              <a:buChar char="●"/>
            </a:pPr>
            <a:endParaRPr sz="1200" dirty="0">
              <a:solidFill>
                <a:schemeClr val="dk1"/>
              </a:solidFill>
              <a:latin typeface="Droid Sans"/>
              <a:ea typeface="Droid Sans"/>
              <a:cs typeface="Droid Sans"/>
              <a:sym typeface="Droid Sans"/>
            </a:endParaRPr>
          </a:p>
        </p:txBody>
      </p:sp>
    </p:spTree>
    <p:extLst>
      <p:ext uri="{BB962C8B-B14F-4D97-AF65-F5344CB8AC3E}">
        <p14:creationId xmlns:p14="http://schemas.microsoft.com/office/powerpoint/2010/main" val="104525384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g255505a73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9188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4" name="Google Shape;374;g255505a731_0_0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818869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1bf8508407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9188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1bf8508407_0_18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142354" indent="0"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93097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44d673cd6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44d673cd61_0_0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071935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434d6bdfd3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9188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434d6bdfd3_0_54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725584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434d6bdfd3_0_1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9188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g434d6bdfd3_0_175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052562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254d6a9b10_3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7" name="Google Shape;207;g254d6a9b10_3_42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85125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254d6a9b10_3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7" name="Google Shape;207;g254d6a9b10_3_42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004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0C4EF-967B-4FAA-83EE-A33C907DE54C}" type="datetimeFigureOut">
              <a:rPr lang="en-US" smtClean="0"/>
              <a:t>10/2/2019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EA4E4-86EB-4068-95BF-AF3153D666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5618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0C4EF-967B-4FAA-83EE-A33C907DE54C}" type="datetimeFigureOut">
              <a:rPr lang="en-US" smtClean="0"/>
              <a:t>10/2/2019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EA4E4-86EB-4068-95BF-AF3153D666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9880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0C4EF-967B-4FAA-83EE-A33C907DE54C}" type="datetimeFigureOut">
              <a:rPr lang="en-US" smtClean="0"/>
              <a:t>10/2/2019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EA4E4-86EB-4068-95BF-AF3153D666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0814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3820" y="6596099"/>
            <a:ext cx="4442460" cy="277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9342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43593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7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rtl="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68" name="Google Shape;68;p17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rtl="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69" name="Google Shape;69;p1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02296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0C4EF-967B-4FAA-83EE-A33C907DE54C}" type="datetimeFigureOut">
              <a:rPr lang="en-US" smtClean="0"/>
              <a:t>10/2/2019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EA4E4-86EB-4068-95BF-AF3153D666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7387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0C4EF-967B-4FAA-83EE-A33C907DE54C}" type="datetimeFigureOut">
              <a:rPr lang="en-US" smtClean="0"/>
              <a:t>10/2/2019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EA4E4-86EB-4068-95BF-AF3153D666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6413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0C4EF-967B-4FAA-83EE-A33C907DE54C}" type="datetimeFigureOut">
              <a:rPr lang="en-US" smtClean="0"/>
              <a:t>10/2/2019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EA4E4-86EB-4068-95BF-AF3153D666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8074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0C4EF-967B-4FAA-83EE-A33C907DE54C}" type="datetimeFigureOut">
              <a:rPr lang="en-US" smtClean="0"/>
              <a:t>10/2/2019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EA4E4-86EB-4068-95BF-AF3153D666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2431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0C4EF-967B-4FAA-83EE-A33C907DE54C}" type="datetimeFigureOut">
              <a:rPr lang="en-US" smtClean="0"/>
              <a:t>10/2/2019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EA4E4-86EB-4068-95BF-AF3153D666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742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0C4EF-967B-4FAA-83EE-A33C907DE54C}" type="datetimeFigureOut">
              <a:rPr lang="en-US" smtClean="0"/>
              <a:t>10/2/2019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EA4E4-86EB-4068-95BF-AF3153D666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3267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0C4EF-967B-4FAA-83EE-A33C907DE54C}" type="datetimeFigureOut">
              <a:rPr lang="en-US" smtClean="0"/>
              <a:t>10/2/2019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EA4E4-86EB-4068-95BF-AF3153D666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0572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0C4EF-967B-4FAA-83EE-A33C907DE54C}" type="datetimeFigureOut">
              <a:rPr lang="en-US" smtClean="0"/>
              <a:t>10/2/2019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EA4E4-86EB-4068-95BF-AF3153D666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1907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2C40C4EF-967B-4FAA-83EE-A33C907DE54C}" type="datetimeFigureOut">
              <a:rPr lang="en-US" smtClean="0"/>
              <a:pPr/>
              <a:t>10/2/2019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8AEA4E4-86EB-4068-95BF-AF3153D6664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8290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car11@sfu.ca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JP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png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citation-managers@sfu.ca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mailto:citation-managers@sfu.ca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hyperlink" Target="mailto:car11@sfu.ca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36"/>
          <p:cNvSpPr txBox="1"/>
          <p:nvPr/>
        </p:nvSpPr>
        <p:spPr>
          <a:xfrm>
            <a:off x="415600" y="5845667"/>
            <a:ext cx="10134400" cy="9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ea typeface="Droid Sans"/>
                <a:cs typeface="Droid Sans"/>
                <a:sym typeface="Droid Sans"/>
              </a:rPr>
              <a:t>SEE 101, Fall 2019</a:t>
            </a:r>
          </a:p>
          <a:p>
            <a:r>
              <a:rPr lang="en-GB" sz="2400" dirty="0" smtClean="0">
                <a:latin typeface="Arial" panose="020B0604020202020204" pitchFamily="34" charset="0"/>
                <a:ea typeface="Droid Sans"/>
                <a:cs typeface="Droid Sans"/>
                <a:sym typeface="Droid Sans"/>
              </a:rPr>
              <a:t>Chloe Riley | Research Commons Librarian | </a:t>
            </a:r>
            <a:r>
              <a:rPr lang="en-GB" sz="2400" dirty="0" smtClean="0">
                <a:latin typeface="Arial" panose="020B0604020202020204" pitchFamily="34" charset="0"/>
                <a:ea typeface="Droid Sans"/>
                <a:cs typeface="Droid Sans"/>
                <a:sym typeface="Droid Sans"/>
                <a:hlinkClick r:id="rId3"/>
              </a:rPr>
              <a:t>car11@sfu.ca</a:t>
            </a:r>
            <a:r>
              <a:rPr lang="en-GB" sz="2400" dirty="0" smtClean="0">
                <a:latin typeface="Arial" panose="020B0604020202020204" pitchFamily="34" charset="0"/>
                <a:ea typeface="Droid Sans"/>
                <a:cs typeface="Droid Sans"/>
                <a:sym typeface="Droid Sans"/>
              </a:rPr>
              <a:t> </a:t>
            </a:r>
            <a:endParaRPr sz="2400" dirty="0">
              <a:latin typeface="Arial" panose="020B0604020202020204" pitchFamily="34" charset="0"/>
              <a:ea typeface="Droid Sans"/>
              <a:cs typeface="Droid Sans"/>
              <a:sym typeface="Droid San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1596" y="3089380"/>
            <a:ext cx="8297970" cy="198553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345" y="386509"/>
            <a:ext cx="7584072" cy="3785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533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06" r="21258" b="17295"/>
          <a:stretch/>
        </p:blipFill>
        <p:spPr>
          <a:xfrm>
            <a:off x="11016141" y="5629650"/>
            <a:ext cx="390145" cy="395181"/>
          </a:xfrm>
          <a:prstGeom prst="rect">
            <a:avLst/>
          </a:prstGeom>
        </p:spPr>
      </p:pic>
      <p:pic>
        <p:nvPicPr>
          <p:cNvPr id="216" name="Google Shape;216;p46" descr="Zoteronewspaper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8101" y="920141"/>
            <a:ext cx="5801679" cy="1577617"/>
          </a:xfrm>
          <a:prstGeom prst="rect">
            <a:avLst/>
          </a:prstGeom>
          <a:noFill/>
          <a:ln w="2857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17" name="Google Shape;217;p46" descr="Zoteronews2.png"/>
          <p:cNvPicPr preferRelativeResize="0"/>
          <p:nvPr/>
        </p:nvPicPr>
        <p:blipFill rotWithShape="1">
          <a:blip r:embed="rId5">
            <a:alphaModFix/>
          </a:blip>
          <a:srcRect l="195" t="13087" b="-1"/>
          <a:stretch/>
        </p:blipFill>
        <p:spPr>
          <a:xfrm>
            <a:off x="8171715" y="1516912"/>
            <a:ext cx="418284" cy="408405"/>
          </a:xfrm>
          <a:prstGeom prst="rect">
            <a:avLst/>
          </a:prstGeom>
          <a:noFill/>
          <a:ln>
            <a:solidFill>
              <a:schemeClr val="bg2">
                <a:lumMod val="60000"/>
                <a:lumOff val="40000"/>
              </a:schemeClr>
            </a:solidFill>
          </a:ln>
        </p:spPr>
      </p:pic>
      <p:pic>
        <p:nvPicPr>
          <p:cNvPr id="218" name="Google Shape;218;p46" descr="Zoterobook2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71715" y="3219434"/>
            <a:ext cx="444500" cy="419100"/>
          </a:xfrm>
          <a:prstGeom prst="rect">
            <a:avLst/>
          </a:prstGeom>
          <a:noFill/>
          <a:ln>
            <a:solidFill>
              <a:schemeClr val="bg2">
                <a:lumMod val="60000"/>
                <a:lumOff val="40000"/>
              </a:schemeClr>
            </a:solidFill>
          </a:ln>
        </p:spPr>
      </p:pic>
      <p:pic>
        <p:nvPicPr>
          <p:cNvPr id="221" name="Google Shape;221;p46" descr="Zoteroarticle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03900" y="4177775"/>
            <a:ext cx="5264373" cy="2557484"/>
          </a:xfrm>
          <a:prstGeom prst="rect">
            <a:avLst/>
          </a:prstGeom>
          <a:noFill/>
          <a:ln w="2857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23" name="Google Shape;223;p46" descr="Zoteroarticle2.pn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171715" y="5280400"/>
            <a:ext cx="406400" cy="406400"/>
          </a:xfrm>
          <a:prstGeom prst="rect">
            <a:avLst/>
          </a:prstGeom>
          <a:noFill/>
          <a:ln>
            <a:solidFill>
              <a:schemeClr val="bg2">
                <a:lumMod val="60000"/>
                <a:lumOff val="40000"/>
              </a:schemeClr>
            </a:solidFill>
          </a:ln>
        </p:spPr>
      </p:pic>
      <p:sp>
        <p:nvSpPr>
          <p:cNvPr id="227" name="Google Shape;227;p46"/>
          <p:cNvSpPr txBox="1">
            <a:spLocks noGrp="1"/>
          </p:cNvSpPr>
          <p:nvPr>
            <p:ph type="title"/>
          </p:nvPr>
        </p:nvSpPr>
        <p:spPr>
          <a:xfrm>
            <a:off x="415600" y="85099"/>
            <a:ext cx="11563040" cy="7636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</a:pPr>
            <a:r>
              <a:rPr lang="en-GB" sz="4000" spc="-250" dirty="0">
                <a:solidFill>
                  <a:schemeClr val="dk1"/>
                </a:solidFill>
                <a:ea typeface="Droid Sans"/>
                <a:cs typeface="Droid Sans"/>
                <a:sym typeface="Droid Sans"/>
              </a:rPr>
              <a:t>1</a:t>
            </a:r>
            <a:r>
              <a:rPr lang="en-GB" sz="4000" spc="-250" dirty="0" smtClean="0">
                <a:solidFill>
                  <a:schemeClr val="dk1"/>
                </a:solidFill>
                <a:ea typeface="Droid Sans"/>
                <a:cs typeface="Droid Sans"/>
                <a:sym typeface="Droid Sans"/>
              </a:rPr>
              <a:t>. Add </a:t>
            </a:r>
            <a:r>
              <a:rPr lang="en-GB" sz="4000" spc="-250" dirty="0">
                <a:ea typeface="Droid Sans"/>
                <a:cs typeface="Droid Sans"/>
                <a:sym typeface="Droid Sans"/>
              </a:rPr>
              <a:t>sources </a:t>
            </a:r>
            <a:r>
              <a:rPr lang="en-GB" sz="4000" spc="-250" dirty="0">
                <a:solidFill>
                  <a:schemeClr val="dk1"/>
                </a:solidFill>
                <a:ea typeface="Droid Sans"/>
                <a:cs typeface="Droid Sans"/>
                <a:sym typeface="Droid Sans"/>
              </a:rPr>
              <a:t>from your browser using </a:t>
            </a:r>
            <a:r>
              <a:rPr lang="en-GB" sz="4000" spc="-250" dirty="0" err="1">
                <a:solidFill>
                  <a:schemeClr val="dk1"/>
                </a:solidFill>
                <a:ea typeface="Droid Sans"/>
                <a:cs typeface="Droid Sans"/>
                <a:sym typeface="Droid Sans"/>
              </a:rPr>
              <a:t>Zotero</a:t>
            </a:r>
            <a:r>
              <a:rPr lang="en-GB" sz="4000" spc="-250" dirty="0">
                <a:solidFill>
                  <a:schemeClr val="dk1"/>
                </a:solidFill>
                <a:ea typeface="Droid Sans"/>
                <a:cs typeface="Droid Sans"/>
                <a:sym typeface="Droid Sans"/>
              </a:rPr>
              <a:t> Connector</a:t>
            </a:r>
            <a:endParaRPr sz="4000" spc="-250" dirty="0">
              <a:solidFill>
                <a:schemeClr val="dk1"/>
              </a:solidFill>
              <a:ea typeface="Droid Sans"/>
              <a:cs typeface="Droid Sans"/>
              <a:sym typeface="Droid Sans"/>
            </a:endParaRPr>
          </a:p>
        </p:txBody>
      </p:sp>
      <p:pic>
        <p:nvPicPr>
          <p:cNvPr id="228" name="Google Shape;228;p46"/>
          <p:cNvPicPr preferRelativeResize="0"/>
          <p:nvPr/>
        </p:nvPicPr>
        <p:blipFill rotWithShape="1">
          <a:blip r:embed="rId9">
            <a:alphaModFix/>
          </a:blip>
          <a:srcRect r="32786" b="43588"/>
          <a:stretch/>
        </p:blipFill>
        <p:spPr>
          <a:xfrm>
            <a:off x="573468" y="2647454"/>
            <a:ext cx="5679401" cy="1407700"/>
          </a:xfrm>
          <a:prstGeom prst="rect">
            <a:avLst/>
          </a:prstGeom>
          <a:noFill/>
          <a:ln w="2857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29" name="Google Shape;229;p46"/>
          <p:cNvSpPr txBox="1"/>
          <p:nvPr/>
        </p:nvSpPr>
        <p:spPr>
          <a:xfrm>
            <a:off x="9081040" y="1292834"/>
            <a:ext cx="2897600" cy="46279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GB" sz="2400" dirty="0">
                <a:latin typeface="Arial" panose="020B0604020202020204" pitchFamily="34" charset="0"/>
                <a:ea typeface="Droid Sans"/>
                <a:cs typeface="Droid Sans"/>
                <a:sym typeface="Droid Sans"/>
              </a:rPr>
              <a:t>Click on the </a:t>
            </a:r>
            <a:r>
              <a:rPr lang="en-GB" sz="2400" dirty="0" err="1">
                <a:latin typeface="Arial" panose="020B0604020202020204" pitchFamily="34" charset="0"/>
                <a:ea typeface="Droid Sans"/>
                <a:cs typeface="Droid Sans"/>
                <a:sym typeface="Droid Sans"/>
              </a:rPr>
              <a:t>Zotero</a:t>
            </a:r>
            <a:r>
              <a:rPr lang="en-GB" sz="2400" dirty="0">
                <a:latin typeface="Arial" panose="020B0604020202020204" pitchFamily="34" charset="0"/>
                <a:ea typeface="Droid Sans"/>
                <a:cs typeface="Droid Sans"/>
                <a:sym typeface="Droid Sans"/>
              </a:rPr>
              <a:t> icon to add a source to your library.</a:t>
            </a:r>
            <a:endParaRPr sz="2400" dirty="0">
              <a:latin typeface="Arial" panose="020B0604020202020204" pitchFamily="34" charset="0"/>
              <a:ea typeface="Droid Sans"/>
              <a:cs typeface="Droid Sans"/>
              <a:sym typeface="Droid Sans"/>
            </a:endParaRPr>
          </a:p>
          <a:p>
            <a:endParaRPr sz="2400" dirty="0">
              <a:latin typeface="Arial" panose="020B0604020202020204" pitchFamily="34" charset="0"/>
              <a:ea typeface="Droid Sans"/>
              <a:cs typeface="Droid Sans"/>
              <a:sym typeface="Droid Sans"/>
            </a:endParaRPr>
          </a:p>
          <a:p>
            <a:r>
              <a:rPr lang="en-GB" sz="2400" dirty="0">
                <a:latin typeface="Arial" panose="020B0604020202020204" pitchFamily="34" charset="0"/>
                <a:ea typeface="Droid Sans"/>
                <a:cs typeface="Droid Sans"/>
                <a:sym typeface="Droid Sans"/>
              </a:rPr>
              <a:t>Your new source will show up in your </a:t>
            </a:r>
            <a:r>
              <a:rPr lang="en-GB" sz="2400" dirty="0" err="1">
                <a:latin typeface="Arial" panose="020B0604020202020204" pitchFamily="34" charset="0"/>
                <a:ea typeface="Droid Sans"/>
                <a:cs typeface="Droid Sans"/>
                <a:sym typeface="Droid Sans"/>
              </a:rPr>
              <a:t>Zotero</a:t>
            </a:r>
            <a:r>
              <a:rPr lang="en-GB" sz="2400" dirty="0">
                <a:latin typeface="Arial" panose="020B0604020202020204" pitchFamily="34" charset="0"/>
                <a:ea typeface="Droid Sans"/>
                <a:cs typeface="Droid Sans"/>
                <a:sym typeface="Droid Sans"/>
              </a:rPr>
              <a:t> library. </a:t>
            </a:r>
            <a:endParaRPr sz="2400" dirty="0">
              <a:latin typeface="Arial" panose="020B0604020202020204" pitchFamily="34" charset="0"/>
              <a:ea typeface="Droid Sans"/>
              <a:cs typeface="Droid Sans"/>
              <a:sym typeface="Droid Sans"/>
            </a:endParaRPr>
          </a:p>
          <a:p>
            <a:endParaRPr sz="2400" dirty="0">
              <a:latin typeface="Arial" panose="020B0604020202020204" pitchFamily="34" charset="0"/>
              <a:ea typeface="Droid Sans"/>
              <a:cs typeface="Droid Sans"/>
              <a:sym typeface="Droid Sans"/>
            </a:endParaRPr>
          </a:p>
          <a:p>
            <a:r>
              <a:rPr lang="en-GB" sz="2400" dirty="0">
                <a:latin typeface="Arial" panose="020B0604020202020204" pitchFamily="34" charset="0"/>
                <a:ea typeface="Droid Sans"/>
                <a:cs typeface="Droid Sans"/>
                <a:sym typeface="Droid Sans"/>
              </a:rPr>
              <a:t>(If it doesn’t show up immediately, click “Sync.”)</a:t>
            </a:r>
            <a:endParaRPr sz="2400" dirty="0">
              <a:latin typeface="Arial" panose="020B0604020202020204" pitchFamily="34" charset="0"/>
              <a:ea typeface="Droid Sans"/>
              <a:cs typeface="Droid Sans"/>
              <a:sym typeface="Droid San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026" y="5297290"/>
            <a:ext cx="1748559" cy="38951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026" y="3240137"/>
            <a:ext cx="1748559" cy="38951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026" y="1547237"/>
            <a:ext cx="1748559" cy="389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726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47"/>
          <p:cNvSpPr txBox="1">
            <a:spLocks noGrp="1"/>
          </p:cNvSpPr>
          <p:nvPr>
            <p:ph type="title"/>
          </p:nvPr>
        </p:nvSpPr>
        <p:spPr>
          <a:xfrm>
            <a:off x="464733" y="29618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-GB" sz="4000" dirty="0"/>
              <a:t>2</a:t>
            </a:r>
            <a:r>
              <a:rPr lang="en-GB" sz="4000" dirty="0" smtClean="0"/>
              <a:t>. Add </a:t>
            </a:r>
            <a:r>
              <a:rPr lang="en-GB" sz="4000" dirty="0"/>
              <a:t>sources by </a:t>
            </a:r>
            <a:r>
              <a:rPr lang="en-GB" sz="4000" dirty="0" smtClean="0"/>
              <a:t>drag &amp; drop </a:t>
            </a:r>
            <a:endParaRPr sz="4000" dirty="0"/>
          </a:p>
        </p:txBody>
      </p:sp>
      <p:sp>
        <p:nvSpPr>
          <p:cNvPr id="236" name="Google Shape;236;p47"/>
          <p:cNvSpPr txBox="1"/>
          <p:nvPr/>
        </p:nvSpPr>
        <p:spPr>
          <a:xfrm>
            <a:off x="464733" y="1151980"/>
            <a:ext cx="3124287" cy="43020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169329">
              <a:buSzPct val="110000"/>
            </a:pPr>
            <a:r>
              <a:rPr lang="en-GB" sz="2800" dirty="0">
                <a:latin typeface="Arial" panose="020B0604020202020204" pitchFamily="34" charset="0"/>
                <a:ea typeface="Droid Sans"/>
                <a:cs typeface="Droid Sans"/>
                <a:sym typeface="Droid Sans"/>
              </a:rPr>
              <a:t>Drag + drop a PDF from your computer into </a:t>
            </a:r>
            <a:r>
              <a:rPr lang="en-GB" sz="2800" dirty="0" err="1">
                <a:latin typeface="Arial" panose="020B0604020202020204" pitchFamily="34" charset="0"/>
                <a:ea typeface="Droid Sans"/>
                <a:cs typeface="Droid Sans"/>
                <a:sym typeface="Droid Sans"/>
              </a:rPr>
              <a:t>Zotero</a:t>
            </a:r>
            <a:endParaRPr sz="2800" dirty="0">
              <a:latin typeface="Arial" panose="020B0604020202020204" pitchFamily="34" charset="0"/>
              <a:ea typeface="Droid Sans"/>
              <a:cs typeface="Droid Sans"/>
              <a:sym typeface="Droid Sans"/>
            </a:endParaRPr>
          </a:p>
          <a:p>
            <a:pPr marL="457200" indent="-457200">
              <a:buSzPct val="110000"/>
              <a:buFont typeface="Arial" panose="020B0604020202020204" pitchFamily="34" charset="0"/>
              <a:buChar char="•"/>
            </a:pPr>
            <a:endParaRPr sz="2800" dirty="0">
              <a:latin typeface="Arial" panose="020B0604020202020204" pitchFamily="34" charset="0"/>
              <a:ea typeface="Droid Sans"/>
              <a:cs typeface="Droid Sans"/>
              <a:sym typeface="Droid Sans"/>
            </a:endParaRPr>
          </a:p>
          <a:p>
            <a:pPr marL="169329">
              <a:buSzPct val="110000"/>
            </a:pPr>
            <a:r>
              <a:rPr lang="en-GB" sz="2800" dirty="0">
                <a:latin typeface="Arial" panose="020B0604020202020204" pitchFamily="34" charset="0"/>
                <a:ea typeface="Droid Sans"/>
                <a:cs typeface="Droid Sans"/>
                <a:sym typeface="Droid Sans"/>
              </a:rPr>
              <a:t>To get the full citation information: Right click + select “Retrieve Metadata for PDF”</a:t>
            </a:r>
            <a:endParaRPr sz="2800" dirty="0">
              <a:latin typeface="Arial" panose="020B0604020202020204" pitchFamily="34" charset="0"/>
              <a:ea typeface="Droid Sans"/>
              <a:cs typeface="Droid Sans"/>
              <a:sym typeface="Droid San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7610" y="1151980"/>
            <a:ext cx="8271510" cy="5317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289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48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-GB" dirty="0" smtClean="0"/>
              <a:t>3. Add </a:t>
            </a:r>
            <a:r>
              <a:rPr lang="en-GB" dirty="0"/>
              <a:t>an item by identifier (ISBN or DOI)</a:t>
            </a:r>
            <a:endParaRPr dirty="0"/>
          </a:p>
        </p:txBody>
      </p:sp>
      <p:sp>
        <p:nvSpPr>
          <p:cNvPr id="6" name="Google Shape;236;p47"/>
          <p:cNvSpPr txBox="1"/>
          <p:nvPr/>
        </p:nvSpPr>
        <p:spPr>
          <a:xfrm>
            <a:off x="484045" y="1577340"/>
            <a:ext cx="2762076" cy="50996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169329">
              <a:buSzPct val="110000"/>
            </a:pPr>
            <a:r>
              <a:rPr lang="en-US" sz="2800" dirty="0" err="1" smtClean="0">
                <a:latin typeface="Arial" panose="020B0604020202020204" pitchFamily="34" charset="0"/>
                <a:ea typeface="Droid Sans"/>
                <a:cs typeface="Droid Sans"/>
                <a:sym typeface="Droid Sans"/>
              </a:rPr>
              <a:t>Zotero’s</a:t>
            </a:r>
            <a:r>
              <a:rPr lang="en-US" sz="2800" dirty="0" smtClean="0">
                <a:latin typeface="Arial" panose="020B0604020202020204" pitchFamily="34" charset="0"/>
                <a:ea typeface="Droid Sans"/>
                <a:cs typeface="Droid Sans"/>
                <a:sym typeface="Droid Sans"/>
              </a:rPr>
              <a:t> “Magic Wand” tool</a:t>
            </a:r>
          </a:p>
          <a:p>
            <a:pPr marL="169329">
              <a:buSzPct val="110000"/>
            </a:pPr>
            <a:endParaRPr lang="en-US" sz="2800" dirty="0">
              <a:latin typeface="Arial" panose="020B0604020202020204" pitchFamily="34" charset="0"/>
              <a:ea typeface="Droid Sans"/>
              <a:cs typeface="Droid Sans"/>
              <a:sym typeface="Droid Sans"/>
            </a:endParaRPr>
          </a:p>
          <a:p>
            <a:pPr marL="169329">
              <a:buSzPct val="110000"/>
            </a:pPr>
            <a:r>
              <a:rPr lang="en-US" sz="2800" dirty="0" smtClean="0">
                <a:latin typeface="Arial" panose="020B0604020202020204" pitchFamily="34" charset="0"/>
                <a:ea typeface="Droid Sans"/>
                <a:cs typeface="Droid Sans"/>
                <a:sym typeface="Droid Sans"/>
              </a:rPr>
              <a:t>Enter a unique identifier for your source (ISBN or DOI) and </a:t>
            </a:r>
            <a:r>
              <a:rPr lang="en-US" sz="2800" dirty="0" err="1" smtClean="0">
                <a:latin typeface="Arial" panose="020B0604020202020204" pitchFamily="34" charset="0"/>
                <a:ea typeface="Droid Sans"/>
                <a:cs typeface="Droid Sans"/>
                <a:sym typeface="Droid Sans"/>
              </a:rPr>
              <a:t>Zotero</a:t>
            </a:r>
            <a:r>
              <a:rPr lang="en-US" sz="2800" dirty="0" smtClean="0">
                <a:latin typeface="Arial" panose="020B0604020202020204" pitchFamily="34" charset="0"/>
                <a:ea typeface="Droid Sans"/>
                <a:cs typeface="Droid Sans"/>
                <a:sym typeface="Droid Sans"/>
              </a:rPr>
              <a:t> will search for it</a:t>
            </a:r>
            <a:endParaRPr sz="2800" dirty="0">
              <a:latin typeface="Arial" panose="020B0604020202020204" pitchFamily="34" charset="0"/>
              <a:ea typeface="Droid Sans"/>
              <a:cs typeface="Droid Sans"/>
              <a:sym typeface="Droid San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390" y="1577340"/>
            <a:ext cx="7653020" cy="4919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935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Organize your sources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15600" y="1889860"/>
            <a:ext cx="11360800" cy="3299360"/>
          </a:xfrm>
        </p:spPr>
        <p:txBody>
          <a:bodyPr>
            <a:noAutofit/>
          </a:bodyPr>
          <a:lstStyle/>
          <a:p>
            <a:pPr marL="761981" indent="-609585">
              <a:lnSpc>
                <a:spcPct val="200000"/>
              </a:lnSpc>
              <a:buSzPct val="75000"/>
              <a:buFont typeface="+mj-lt"/>
              <a:buAutoNum type="arabicPeriod"/>
            </a:pPr>
            <a:r>
              <a:rPr lang="en-US" sz="3200" dirty="0" smtClean="0"/>
              <a:t>Save </a:t>
            </a:r>
            <a:r>
              <a:rPr lang="en-US" sz="3200" dirty="0"/>
              <a:t>sources to folders (called Collections in </a:t>
            </a:r>
            <a:r>
              <a:rPr lang="en-US" sz="3200" dirty="0" err="1"/>
              <a:t>Zotero</a:t>
            </a:r>
            <a:r>
              <a:rPr lang="en-US" sz="3200" dirty="0"/>
              <a:t>)</a:t>
            </a:r>
          </a:p>
          <a:p>
            <a:pPr marL="761981" indent="-609585">
              <a:lnSpc>
                <a:spcPct val="200000"/>
              </a:lnSpc>
              <a:buSzPct val="75000"/>
              <a:buFont typeface="+mj-lt"/>
              <a:buAutoNum type="arabicPeriod"/>
            </a:pPr>
            <a:r>
              <a:rPr lang="en-US" sz="3200" dirty="0"/>
              <a:t>Add or browse tags</a:t>
            </a:r>
          </a:p>
          <a:p>
            <a:pPr marL="761981" indent="-609585">
              <a:lnSpc>
                <a:spcPct val="200000"/>
              </a:lnSpc>
              <a:buSzPct val="75000"/>
              <a:buFont typeface="+mj-lt"/>
              <a:buAutoNum type="arabicPeriod"/>
            </a:pPr>
            <a:r>
              <a:rPr lang="en-US" sz="3200" dirty="0"/>
              <a:t>De-duplicate your library</a:t>
            </a:r>
          </a:p>
        </p:txBody>
      </p:sp>
    </p:spTree>
    <p:extLst>
      <p:ext uri="{BB962C8B-B14F-4D97-AF65-F5344CB8AC3E}">
        <p14:creationId xmlns:p14="http://schemas.microsoft.com/office/powerpoint/2010/main" val="3241955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4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-GB" dirty="0" smtClean="0">
                <a:ea typeface="Droid Sans"/>
                <a:cs typeface="Droid Sans"/>
                <a:sym typeface="Droid Sans"/>
              </a:rPr>
              <a:t>1. Save Sources to Folders</a:t>
            </a:r>
            <a:endParaRPr lang="en-GB" dirty="0">
              <a:ea typeface="Droid Sans"/>
              <a:cs typeface="Droid Sans"/>
              <a:sym typeface="Droid San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0440" y="1317995"/>
            <a:ext cx="8081010" cy="5194935"/>
          </a:xfrm>
          <a:prstGeom prst="rect">
            <a:avLst/>
          </a:prstGeom>
        </p:spPr>
      </p:pic>
      <p:sp>
        <p:nvSpPr>
          <p:cNvPr id="9" name="Google Shape;236;p47"/>
          <p:cNvSpPr txBox="1"/>
          <p:nvPr/>
        </p:nvSpPr>
        <p:spPr>
          <a:xfrm>
            <a:off x="484045" y="1577340"/>
            <a:ext cx="2762076" cy="50996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169329">
              <a:buSzPct val="110000"/>
            </a:pPr>
            <a:r>
              <a:rPr lang="en-US" sz="2800" dirty="0" smtClean="0">
                <a:latin typeface="Arial" panose="020B0604020202020204" pitchFamily="34" charset="0"/>
                <a:ea typeface="Droid Sans"/>
                <a:cs typeface="Droid Sans"/>
                <a:sym typeface="Droid Sans"/>
              </a:rPr>
              <a:t>Click on the folder icon to create a collection.</a:t>
            </a:r>
          </a:p>
          <a:p>
            <a:pPr marL="169329">
              <a:buSzPct val="110000"/>
            </a:pPr>
            <a:endParaRPr lang="en-US" sz="2800" dirty="0">
              <a:latin typeface="Arial" panose="020B0604020202020204" pitchFamily="34" charset="0"/>
              <a:ea typeface="Droid Sans"/>
              <a:cs typeface="Droid Sans"/>
              <a:sym typeface="Droid Sans"/>
            </a:endParaRPr>
          </a:p>
          <a:p>
            <a:pPr marL="169329">
              <a:buSzPct val="110000"/>
            </a:pPr>
            <a:r>
              <a:rPr lang="en-US" sz="2800" dirty="0" smtClean="0">
                <a:latin typeface="Arial" panose="020B0604020202020204" pitchFamily="34" charset="0"/>
                <a:ea typeface="Droid Sans"/>
                <a:cs typeface="Droid Sans"/>
                <a:sym typeface="Droid Sans"/>
              </a:rPr>
              <a:t>Drag sources into the created collection.</a:t>
            </a:r>
            <a:endParaRPr sz="2800" dirty="0">
              <a:latin typeface="Arial" panose="020B0604020202020204" pitchFamily="34" charset="0"/>
              <a:ea typeface="Droid Sans"/>
              <a:cs typeface="Droid Sans"/>
              <a:sym typeface="Droid Sans"/>
            </a:endParaRPr>
          </a:p>
        </p:txBody>
      </p:sp>
    </p:spTree>
    <p:extLst>
      <p:ext uri="{BB962C8B-B14F-4D97-AF65-F5344CB8AC3E}">
        <p14:creationId xmlns:p14="http://schemas.microsoft.com/office/powerpoint/2010/main" val="1806938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5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lvl="0"/>
            <a:r>
              <a:rPr lang="en-GB" dirty="0" smtClean="0">
                <a:ea typeface="Droid Sans"/>
                <a:cs typeface="Droid Sans"/>
                <a:sym typeface="Droid Sans"/>
              </a:rPr>
              <a:t>2. Create Tags for your sources</a:t>
            </a:r>
            <a:endParaRPr dirty="0">
              <a:ea typeface="Droid Sans"/>
              <a:cs typeface="Droid Sans"/>
              <a:sym typeface="Droid Sans"/>
            </a:endParaRPr>
          </a:p>
        </p:txBody>
      </p:sp>
      <p:grpSp>
        <p:nvGrpSpPr>
          <p:cNvPr id="260" name="Google Shape;260;p50"/>
          <p:cNvGrpSpPr/>
          <p:nvPr/>
        </p:nvGrpSpPr>
        <p:grpSpPr>
          <a:xfrm>
            <a:off x="1976284" y="1356967"/>
            <a:ext cx="7985759" cy="5216149"/>
            <a:chOff x="1174351" y="1197275"/>
            <a:chExt cx="6113373" cy="3946318"/>
          </a:xfrm>
        </p:grpSpPr>
        <p:pic>
          <p:nvPicPr>
            <p:cNvPr id="261" name="Google Shape;261;p50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474775" y="1197275"/>
              <a:ext cx="5812949" cy="38369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2" name="Google Shape;262;p50"/>
            <p:cNvSpPr/>
            <p:nvPr/>
          </p:nvSpPr>
          <p:spPr>
            <a:xfrm>
              <a:off x="6224350" y="1558175"/>
              <a:ext cx="364200" cy="271500"/>
            </a:xfrm>
            <a:prstGeom prst="ellipse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>
                <a:latin typeface="Arial" panose="020B0604020202020204" pitchFamily="34" charset="0"/>
              </a:endParaRPr>
            </a:p>
          </p:txBody>
        </p:sp>
        <p:sp>
          <p:nvSpPr>
            <p:cNvPr id="263" name="Google Shape;263;p50"/>
            <p:cNvSpPr/>
            <p:nvPr/>
          </p:nvSpPr>
          <p:spPr>
            <a:xfrm>
              <a:off x="1174351" y="4077093"/>
              <a:ext cx="1647900" cy="1066500"/>
            </a:xfrm>
            <a:prstGeom prst="ellipse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>
                <a:latin typeface="Arial" panose="020B0604020202020204" pitchFamily="34" charset="0"/>
              </a:endParaRPr>
            </a:p>
          </p:txBody>
        </p:sp>
      </p:grpSp>
      <p:sp>
        <p:nvSpPr>
          <p:cNvPr id="264" name="Google Shape;264;p50"/>
          <p:cNvSpPr txBox="1"/>
          <p:nvPr/>
        </p:nvSpPr>
        <p:spPr>
          <a:xfrm rot="-602968">
            <a:off x="8866152" y="1881535"/>
            <a:ext cx="2448633" cy="541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GB" sz="2400" dirty="0">
                <a:solidFill>
                  <a:srgbClr val="666666"/>
                </a:solidFill>
                <a:latin typeface="Arial" panose="020B0604020202020204" pitchFamily="34" charset="0"/>
                <a:ea typeface="Droid Sans"/>
                <a:cs typeface="Droid Sans"/>
                <a:sym typeface="Droid Sans"/>
              </a:rPr>
              <a:t>Add tags to a source</a:t>
            </a:r>
            <a:endParaRPr sz="2400" dirty="0">
              <a:solidFill>
                <a:srgbClr val="666666"/>
              </a:solidFill>
              <a:latin typeface="Arial" panose="020B0604020202020204" pitchFamily="34" charset="0"/>
              <a:ea typeface="Droid Sans"/>
              <a:cs typeface="Droid Sans"/>
              <a:sym typeface="Droid Sans"/>
            </a:endParaRPr>
          </a:p>
        </p:txBody>
      </p:sp>
      <p:sp>
        <p:nvSpPr>
          <p:cNvPr id="265" name="Google Shape;265;p50"/>
          <p:cNvSpPr txBox="1"/>
          <p:nvPr/>
        </p:nvSpPr>
        <p:spPr>
          <a:xfrm rot="-893488">
            <a:off x="567210" y="4891870"/>
            <a:ext cx="1326003" cy="8197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GB" sz="2400" dirty="0" smtClean="0">
                <a:solidFill>
                  <a:srgbClr val="666666"/>
                </a:solidFill>
                <a:latin typeface="Arial" panose="020B0604020202020204" pitchFamily="34" charset="0"/>
                <a:ea typeface="Droid Sans"/>
                <a:cs typeface="Droid Sans"/>
                <a:sym typeface="Droid Sans"/>
              </a:rPr>
              <a:t>Browse </a:t>
            </a:r>
            <a:r>
              <a:rPr lang="en-GB" sz="2400" dirty="0">
                <a:solidFill>
                  <a:srgbClr val="666666"/>
                </a:solidFill>
                <a:latin typeface="Arial" panose="020B0604020202020204" pitchFamily="34" charset="0"/>
                <a:ea typeface="Droid Sans"/>
                <a:cs typeface="Droid Sans"/>
                <a:sym typeface="Droid Sans"/>
              </a:rPr>
              <a:t>your tag cluster</a:t>
            </a:r>
            <a:endParaRPr sz="2400" dirty="0">
              <a:solidFill>
                <a:srgbClr val="666666"/>
              </a:solidFill>
              <a:latin typeface="Arial" panose="020B0604020202020204" pitchFamily="34" charset="0"/>
              <a:ea typeface="Droid Sans"/>
              <a:cs typeface="Droid Sans"/>
              <a:sym typeface="Droid Sans"/>
            </a:endParaRPr>
          </a:p>
        </p:txBody>
      </p:sp>
    </p:spTree>
    <p:extLst>
      <p:ext uri="{BB962C8B-B14F-4D97-AF65-F5344CB8AC3E}">
        <p14:creationId xmlns:p14="http://schemas.microsoft.com/office/powerpoint/2010/main" val="3634892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5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-GB" sz="4000" dirty="0" smtClean="0">
                <a:ea typeface="Droid Sans"/>
                <a:cs typeface="Droid Sans"/>
                <a:sym typeface="Droid Sans"/>
              </a:rPr>
              <a:t>3. De-duplicate </a:t>
            </a:r>
            <a:r>
              <a:rPr lang="en-GB" sz="4000" dirty="0">
                <a:ea typeface="Droid Sans"/>
                <a:cs typeface="Droid Sans"/>
                <a:sym typeface="Droid Sans"/>
              </a:rPr>
              <a:t>your </a:t>
            </a:r>
            <a:r>
              <a:rPr lang="en-GB" sz="4000" dirty="0" smtClean="0">
                <a:ea typeface="Droid Sans"/>
                <a:cs typeface="Droid Sans"/>
                <a:sym typeface="Droid Sans"/>
              </a:rPr>
              <a:t>Library</a:t>
            </a:r>
            <a:endParaRPr sz="4000" dirty="0">
              <a:ea typeface="Droid Sans"/>
              <a:cs typeface="Droid Sans"/>
              <a:sym typeface="Droid Sans"/>
            </a:endParaRPr>
          </a:p>
        </p:txBody>
      </p:sp>
      <p:pic>
        <p:nvPicPr>
          <p:cNvPr id="271" name="Google Shape;271;p51"/>
          <p:cNvPicPr preferRelativeResize="0"/>
          <p:nvPr/>
        </p:nvPicPr>
        <p:blipFill rotWithShape="1">
          <a:blip r:embed="rId3">
            <a:alphaModFix/>
          </a:blip>
          <a:srcRect b="14200"/>
          <a:stretch/>
        </p:blipFill>
        <p:spPr>
          <a:xfrm>
            <a:off x="519186" y="1558522"/>
            <a:ext cx="10914867" cy="39799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68435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52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-GB" dirty="0">
                <a:ea typeface="Droid Sans"/>
                <a:cs typeface="Droid Sans"/>
                <a:sym typeface="Droid Sans"/>
              </a:rPr>
              <a:t>3</a:t>
            </a:r>
            <a:r>
              <a:rPr lang="en-GB" dirty="0" smtClean="0">
                <a:ea typeface="Droid Sans"/>
                <a:cs typeface="Droid Sans"/>
                <a:sym typeface="Droid Sans"/>
              </a:rPr>
              <a:t> </a:t>
            </a:r>
            <a:r>
              <a:rPr lang="en-GB" dirty="0">
                <a:ea typeface="Droid Sans"/>
                <a:cs typeface="Droid Sans"/>
                <a:sym typeface="Droid Sans"/>
              </a:rPr>
              <a:t>ways to create </a:t>
            </a:r>
            <a:r>
              <a:rPr lang="en-GB" dirty="0" smtClean="0">
                <a:ea typeface="Droid Sans"/>
                <a:cs typeface="Droid Sans"/>
                <a:sym typeface="Droid Sans"/>
              </a:rPr>
              <a:t>references in </a:t>
            </a:r>
            <a:r>
              <a:rPr lang="en-GB" dirty="0" err="1" smtClean="0">
                <a:ea typeface="Droid Sans"/>
                <a:cs typeface="Droid Sans"/>
                <a:sym typeface="Droid Sans"/>
              </a:rPr>
              <a:t>Zotero</a:t>
            </a:r>
            <a:endParaRPr dirty="0">
              <a:ea typeface="Droid Sans"/>
              <a:cs typeface="Droid Sans"/>
              <a:sym typeface="Droid Sans"/>
            </a:endParaRPr>
          </a:p>
        </p:txBody>
      </p:sp>
      <p:sp>
        <p:nvSpPr>
          <p:cNvPr id="277" name="Google Shape;277;p52"/>
          <p:cNvSpPr txBox="1">
            <a:spLocks noGrp="1"/>
          </p:cNvSpPr>
          <p:nvPr>
            <p:ph type="body" idx="1"/>
          </p:nvPr>
        </p:nvSpPr>
        <p:spPr>
          <a:xfrm>
            <a:off x="415601" y="1997867"/>
            <a:ext cx="9096996" cy="455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761981" indent="-609585">
              <a:lnSpc>
                <a:spcPct val="100000"/>
              </a:lnSpc>
              <a:buSzPct val="75000"/>
              <a:buFont typeface="+mj-lt"/>
              <a:buAutoNum type="arabicPeriod"/>
            </a:pPr>
            <a:r>
              <a:rPr lang="en-GB" sz="3733" dirty="0">
                <a:ea typeface="Droid Sans"/>
                <a:cs typeface="Droid Sans"/>
                <a:sym typeface="Droid Sans"/>
              </a:rPr>
              <a:t>By drag and drop (references only)</a:t>
            </a:r>
          </a:p>
          <a:p>
            <a:pPr marL="761981" indent="-609585">
              <a:lnSpc>
                <a:spcPct val="100000"/>
              </a:lnSpc>
              <a:buSzPct val="75000"/>
              <a:buFont typeface="+mj-lt"/>
              <a:buAutoNum type="arabicPeriod"/>
            </a:pPr>
            <a:endParaRPr lang="en-GB" sz="3733" dirty="0">
              <a:ea typeface="Droid Sans"/>
              <a:cs typeface="Droid Sans"/>
              <a:sym typeface="Droid Sans"/>
            </a:endParaRPr>
          </a:p>
          <a:p>
            <a:pPr marL="761981" indent="-609585">
              <a:lnSpc>
                <a:spcPct val="100000"/>
              </a:lnSpc>
              <a:buSzPct val="75000"/>
              <a:buFont typeface="+mj-lt"/>
              <a:buAutoNum type="arabicPeriod"/>
            </a:pPr>
            <a:r>
              <a:rPr lang="en-US" sz="3733" dirty="0">
                <a:ea typeface="Droid Sans"/>
                <a:cs typeface="Droid Sans"/>
                <a:sym typeface="Droid Sans"/>
              </a:rPr>
              <a:t>Right-click to create a bibliography from items in </a:t>
            </a:r>
            <a:r>
              <a:rPr lang="en-US" sz="3733" dirty="0" err="1">
                <a:ea typeface="Droid Sans"/>
                <a:cs typeface="Droid Sans"/>
                <a:sym typeface="Droid Sans"/>
              </a:rPr>
              <a:t>Zotero</a:t>
            </a:r>
            <a:r>
              <a:rPr lang="en-US" sz="3733" dirty="0">
                <a:ea typeface="Droid Sans"/>
                <a:cs typeface="Droid Sans"/>
                <a:sym typeface="Droid Sans"/>
              </a:rPr>
              <a:t> (references only)</a:t>
            </a:r>
          </a:p>
          <a:p>
            <a:pPr marL="761981" indent="-609585">
              <a:lnSpc>
                <a:spcPct val="100000"/>
              </a:lnSpc>
              <a:buSzPct val="75000"/>
              <a:buFont typeface="+mj-lt"/>
              <a:buAutoNum type="arabicPeriod"/>
            </a:pPr>
            <a:endParaRPr sz="3733" dirty="0">
              <a:ea typeface="Droid Sans"/>
              <a:cs typeface="Droid Sans"/>
              <a:sym typeface="Droid Sans"/>
            </a:endParaRPr>
          </a:p>
          <a:p>
            <a:pPr marL="761981" indent="-609585">
              <a:lnSpc>
                <a:spcPct val="100000"/>
              </a:lnSpc>
              <a:buSzPct val="75000"/>
              <a:buFont typeface="+mj-lt"/>
              <a:buAutoNum type="arabicPeriod"/>
            </a:pPr>
            <a:r>
              <a:rPr lang="en-GB" sz="3733" dirty="0">
                <a:ea typeface="Droid Sans"/>
                <a:cs typeface="Droid Sans"/>
                <a:sym typeface="Droid Sans"/>
              </a:rPr>
              <a:t>Using the Word or Google Docs plug-in (in-text citations and references) </a:t>
            </a:r>
          </a:p>
        </p:txBody>
      </p:sp>
    </p:spTree>
    <p:extLst>
      <p:ext uri="{BB962C8B-B14F-4D97-AF65-F5344CB8AC3E}">
        <p14:creationId xmlns:p14="http://schemas.microsoft.com/office/powerpoint/2010/main" val="3218162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Google Shape;283;p53"/>
          <p:cNvPicPr preferRelativeResize="0"/>
          <p:nvPr/>
        </p:nvPicPr>
        <p:blipFill rotWithShape="1">
          <a:blip r:embed="rId3">
            <a:alphaModFix/>
          </a:blip>
          <a:srcRect b="33163"/>
          <a:stretch/>
        </p:blipFill>
        <p:spPr>
          <a:xfrm>
            <a:off x="6921826" y="2725646"/>
            <a:ext cx="4797999" cy="3508006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286" name="Google Shape;286;p5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>
              <a:buClr>
                <a:schemeClr val="dk1"/>
              </a:buClr>
              <a:buSzPts val="1100"/>
            </a:pPr>
            <a:r>
              <a:rPr lang="en-GB" dirty="0">
                <a:ea typeface="Droid Sans"/>
                <a:cs typeface="Droid Sans"/>
                <a:sym typeface="Droid Sans"/>
              </a:rPr>
              <a:t>Select citation style in </a:t>
            </a:r>
            <a:r>
              <a:rPr lang="en-GB" dirty="0" err="1">
                <a:ea typeface="Droid Sans"/>
                <a:cs typeface="Droid Sans"/>
                <a:sym typeface="Droid Sans"/>
              </a:rPr>
              <a:t>Zotero</a:t>
            </a:r>
            <a:endParaRPr dirty="0">
              <a:ea typeface="Droid Sans"/>
              <a:cs typeface="Droid Sans"/>
              <a:sym typeface="Droid Sans"/>
            </a:endParaRPr>
          </a:p>
        </p:txBody>
      </p:sp>
      <p:sp>
        <p:nvSpPr>
          <p:cNvPr id="285" name="Google Shape;285;p53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indent="-457189">
              <a:lnSpc>
                <a:spcPct val="114000"/>
              </a:lnSpc>
              <a:buSzPts val="1800"/>
              <a:buAutoNum type="arabicPeriod"/>
            </a:pPr>
            <a:r>
              <a:rPr lang="en-GB" sz="2400" dirty="0">
                <a:ea typeface="Droid Sans"/>
                <a:cs typeface="Droid Sans"/>
                <a:sym typeface="Droid Sans"/>
              </a:rPr>
              <a:t>Go to </a:t>
            </a:r>
            <a:r>
              <a:rPr lang="en-GB" sz="2400" b="1" dirty="0">
                <a:ea typeface="Droid Sans"/>
                <a:cs typeface="Droid Sans"/>
                <a:sym typeface="Droid Sans"/>
              </a:rPr>
              <a:t>Preferences</a:t>
            </a:r>
            <a:r>
              <a:rPr lang="en-GB" sz="2400" dirty="0">
                <a:ea typeface="Droid Sans"/>
                <a:cs typeface="Droid Sans"/>
                <a:sym typeface="Droid Sans"/>
              </a:rPr>
              <a:t>.</a:t>
            </a:r>
            <a:endParaRPr sz="2400" dirty="0">
              <a:ea typeface="Droid Sans"/>
              <a:cs typeface="Droid Sans"/>
              <a:sym typeface="Droid Sans"/>
            </a:endParaRPr>
          </a:p>
          <a:p>
            <a:pPr marL="0" indent="0">
              <a:spcBef>
                <a:spcPts val="1600"/>
              </a:spcBef>
              <a:spcAft>
                <a:spcPts val="2133"/>
              </a:spcAft>
              <a:buNone/>
            </a:pPr>
            <a:r>
              <a:rPr lang="en-GB" dirty="0">
                <a:ea typeface="Droid Sans"/>
                <a:cs typeface="Droid Sans"/>
                <a:sym typeface="Droid Sans"/>
              </a:rPr>
              <a:t>Windows:	</a:t>
            </a:r>
            <a:r>
              <a:rPr lang="en-GB" dirty="0" smtClean="0">
                <a:ea typeface="Droid Sans"/>
                <a:cs typeface="Droid Sans"/>
                <a:sym typeface="Droid Sans"/>
              </a:rPr>
              <a:t>	   Mac</a:t>
            </a:r>
            <a:r>
              <a:rPr lang="en-GB" dirty="0">
                <a:ea typeface="Droid Sans"/>
                <a:cs typeface="Droid Sans"/>
                <a:sym typeface="Droid Sans"/>
              </a:rPr>
              <a:t>:</a:t>
            </a:r>
            <a:endParaRPr dirty="0">
              <a:ea typeface="Droid Sans"/>
              <a:cs typeface="Droid Sans"/>
              <a:sym typeface="Droid Sans"/>
            </a:endParaRPr>
          </a:p>
        </p:txBody>
      </p:sp>
      <p:sp>
        <p:nvSpPr>
          <p:cNvPr id="284" name="Google Shape;284;p53"/>
          <p:cNvSpPr txBox="1">
            <a:spLocks noGrp="1"/>
          </p:cNvSpPr>
          <p:nvPr>
            <p:ph type="body" idx="4294967295"/>
          </p:nvPr>
        </p:nvSpPr>
        <p:spPr>
          <a:xfrm>
            <a:off x="7392988" y="1536700"/>
            <a:ext cx="4799012" cy="4554538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indent="-457189">
              <a:buSzPts val="1800"/>
              <a:buAutoNum type="arabicPeriod" startAt="2"/>
            </a:pPr>
            <a:r>
              <a:rPr lang="en-GB" sz="2400" dirty="0">
                <a:ea typeface="Droid Sans"/>
                <a:cs typeface="Droid Sans"/>
                <a:sym typeface="Droid Sans"/>
              </a:rPr>
              <a:t>Go to the </a:t>
            </a:r>
            <a:r>
              <a:rPr lang="en-GB" sz="2400" b="1" dirty="0">
                <a:ea typeface="Droid Sans"/>
                <a:cs typeface="Droid Sans"/>
                <a:sym typeface="Droid Sans"/>
              </a:rPr>
              <a:t>Cite </a:t>
            </a:r>
            <a:r>
              <a:rPr lang="en-GB" sz="2400" dirty="0">
                <a:ea typeface="Droid Sans"/>
                <a:cs typeface="Droid Sans"/>
                <a:sym typeface="Droid Sans"/>
              </a:rPr>
              <a:t>tab to select a citation style.</a:t>
            </a:r>
            <a:endParaRPr sz="2400" dirty="0">
              <a:ea typeface="Droid Sans"/>
              <a:cs typeface="Droid Sans"/>
              <a:sym typeface="Droid Sans"/>
            </a:endParaRPr>
          </a:p>
        </p:txBody>
      </p:sp>
      <p:pic>
        <p:nvPicPr>
          <p:cNvPr id="287" name="Google Shape;287;p53"/>
          <p:cNvPicPr preferRelativeResize="0"/>
          <p:nvPr/>
        </p:nvPicPr>
        <p:blipFill rotWithShape="1">
          <a:blip r:embed="rId4">
            <a:alphaModFix/>
          </a:blip>
          <a:srcRect l="34602" t="41370" r="51724" b="28530"/>
          <a:stretch/>
        </p:blipFill>
        <p:spPr>
          <a:xfrm>
            <a:off x="419443" y="2659233"/>
            <a:ext cx="2745725" cy="3777368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288" name="Google Shape;288;p53"/>
          <p:cNvPicPr preferRelativeResize="0"/>
          <p:nvPr/>
        </p:nvPicPr>
        <p:blipFill rotWithShape="1">
          <a:blip r:embed="rId5">
            <a:alphaModFix/>
          </a:blip>
          <a:srcRect l="4709" r="9820"/>
          <a:stretch/>
        </p:blipFill>
        <p:spPr>
          <a:xfrm>
            <a:off x="3297967" y="2659234"/>
            <a:ext cx="2745733" cy="2770196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289" name="Google Shape;289;p53"/>
          <p:cNvSpPr/>
          <p:nvPr/>
        </p:nvSpPr>
        <p:spPr>
          <a:xfrm>
            <a:off x="811900" y="5833000"/>
            <a:ext cx="1688400" cy="502000"/>
          </a:xfrm>
          <a:prstGeom prst="ellipse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>
              <a:latin typeface="Arial" panose="020B0604020202020204" pitchFamily="34" charset="0"/>
            </a:endParaRPr>
          </a:p>
        </p:txBody>
      </p:sp>
      <p:sp>
        <p:nvSpPr>
          <p:cNvPr id="290" name="Google Shape;290;p53"/>
          <p:cNvSpPr/>
          <p:nvPr/>
        </p:nvSpPr>
        <p:spPr>
          <a:xfrm>
            <a:off x="3734033" y="3305133"/>
            <a:ext cx="1688400" cy="502000"/>
          </a:xfrm>
          <a:prstGeom prst="ellipse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>
              <a:latin typeface="Arial" panose="020B0604020202020204" pitchFamily="34" charset="0"/>
            </a:endParaRPr>
          </a:p>
        </p:txBody>
      </p:sp>
      <p:sp>
        <p:nvSpPr>
          <p:cNvPr id="291" name="Google Shape;291;p53"/>
          <p:cNvSpPr/>
          <p:nvPr/>
        </p:nvSpPr>
        <p:spPr>
          <a:xfrm>
            <a:off x="9046826" y="2803433"/>
            <a:ext cx="813201" cy="763600"/>
          </a:xfrm>
          <a:prstGeom prst="ellipse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866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5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>
              <a:buFont typeface="Droid Sans"/>
              <a:buAutoNum type="arabicPeriod"/>
            </a:pPr>
            <a:r>
              <a:rPr lang="en-GB" dirty="0">
                <a:ea typeface="Droid Sans"/>
                <a:cs typeface="Droid Sans"/>
                <a:sym typeface="Droid Sans"/>
              </a:rPr>
              <a:t>Open a word document </a:t>
            </a:r>
            <a:r>
              <a:rPr lang="en-GB" sz="1867" dirty="0">
                <a:ea typeface="Droid Sans"/>
                <a:cs typeface="Droid Sans"/>
                <a:sym typeface="Droid Sans"/>
              </a:rPr>
              <a:t>(e.g. MS Word, Google Docs)</a:t>
            </a:r>
            <a:r>
              <a:rPr lang="en-GB" dirty="0">
                <a:ea typeface="Droid Sans"/>
                <a:cs typeface="Droid Sans"/>
                <a:sym typeface="Droid Sans"/>
              </a:rPr>
              <a:t>.</a:t>
            </a:r>
            <a:endParaRPr dirty="0">
              <a:ea typeface="Droid Sans"/>
              <a:cs typeface="Droid Sans"/>
              <a:sym typeface="Droid Sans"/>
            </a:endParaRPr>
          </a:p>
          <a:p>
            <a:pPr>
              <a:buFont typeface="Droid Sans"/>
              <a:buAutoNum type="arabicPeriod"/>
            </a:pPr>
            <a:r>
              <a:rPr lang="en-GB" dirty="0">
                <a:ea typeface="Droid Sans"/>
                <a:cs typeface="Droid Sans"/>
                <a:sym typeface="Droid Sans"/>
              </a:rPr>
              <a:t>Drag source(s) from your </a:t>
            </a:r>
            <a:r>
              <a:rPr lang="en-GB" dirty="0" err="1">
                <a:ea typeface="Droid Sans"/>
                <a:cs typeface="Droid Sans"/>
                <a:sym typeface="Droid Sans"/>
              </a:rPr>
              <a:t>Zotero</a:t>
            </a:r>
            <a:r>
              <a:rPr lang="en-GB" dirty="0">
                <a:ea typeface="Droid Sans"/>
                <a:cs typeface="Droid Sans"/>
                <a:sym typeface="Droid Sans"/>
              </a:rPr>
              <a:t> library into the document</a:t>
            </a:r>
            <a:r>
              <a:rPr lang="en-GB" dirty="0" smtClean="0">
                <a:ea typeface="Droid Sans"/>
                <a:cs typeface="Droid Sans"/>
                <a:sym typeface="Droid Sans"/>
              </a:rPr>
              <a:t>.</a:t>
            </a:r>
          </a:p>
          <a:p>
            <a:pPr>
              <a:buFont typeface="Droid Sans"/>
              <a:buAutoNum type="arabicPeriod"/>
            </a:pPr>
            <a:r>
              <a:rPr lang="en-US" dirty="0">
                <a:latin typeface="Droid Sans"/>
                <a:ea typeface="Droid Sans"/>
                <a:cs typeface="Droid Sans"/>
                <a:sym typeface="Droid Sans"/>
              </a:rPr>
              <a:t>Click SHIFT and drag a source to create in-text citations.</a:t>
            </a:r>
          </a:p>
          <a:p>
            <a:pPr>
              <a:buFont typeface="Droid Sans"/>
              <a:buAutoNum type="arabicPeriod"/>
            </a:pPr>
            <a:endParaRPr lang="en-GB" dirty="0" smtClean="0">
              <a:ea typeface="Droid Sans"/>
              <a:cs typeface="Droid Sans"/>
              <a:sym typeface="Droid Sans"/>
            </a:endParaRPr>
          </a:p>
          <a:p>
            <a:pPr>
              <a:buFont typeface="Droid Sans"/>
              <a:buAutoNum type="arabicPeriod"/>
            </a:pPr>
            <a:endParaRPr dirty="0">
              <a:ea typeface="Droid Sans"/>
              <a:cs typeface="Droid Sans"/>
              <a:sym typeface="Droid Sans"/>
            </a:endParaRPr>
          </a:p>
        </p:txBody>
      </p:sp>
      <p:sp>
        <p:nvSpPr>
          <p:cNvPr id="297" name="Google Shape;297;p5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-US" dirty="0" smtClean="0">
                <a:ea typeface="Droid Sans"/>
                <a:cs typeface="Droid Sans"/>
                <a:sym typeface="Droid Sans"/>
              </a:rPr>
              <a:t>Add References by Drag &amp; Drop</a:t>
            </a:r>
            <a:endParaRPr lang="en-US" dirty="0">
              <a:ea typeface="Droid Sans"/>
              <a:cs typeface="Droid Sans"/>
              <a:sym typeface="Droid Sans"/>
            </a:endParaRPr>
          </a:p>
        </p:txBody>
      </p:sp>
      <p:pic>
        <p:nvPicPr>
          <p:cNvPr id="298" name="Google Shape;298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7029" y="2889508"/>
            <a:ext cx="5457436" cy="355837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299" name="Google Shape;299;p54"/>
          <p:cNvPicPr preferRelativeResize="0"/>
          <p:nvPr/>
        </p:nvPicPr>
        <p:blipFill rotWithShape="1">
          <a:blip r:embed="rId4">
            <a:alphaModFix/>
          </a:blip>
          <a:srcRect b="40696"/>
          <a:stretch/>
        </p:blipFill>
        <p:spPr>
          <a:xfrm>
            <a:off x="3663911" y="3791857"/>
            <a:ext cx="5118538" cy="3185683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 rot="21096844">
            <a:off x="8960191" y="3114072"/>
            <a:ext cx="327589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</a:rPr>
              <a:t>Not appearing in the right style? Change your default </a:t>
            </a:r>
            <a:r>
              <a:rPr lang="en-US" sz="2400" b="1" dirty="0">
                <a:latin typeface="Arial" panose="020B0604020202020204" pitchFamily="34" charset="0"/>
              </a:rPr>
              <a:t>export</a:t>
            </a:r>
            <a:r>
              <a:rPr lang="en-US" sz="2400" dirty="0">
                <a:latin typeface="Arial" panose="020B0604020202020204" pitchFamily="34" charset="0"/>
              </a:rPr>
              <a:t> </a:t>
            </a:r>
            <a:r>
              <a:rPr lang="en-US" sz="2400" b="1" dirty="0">
                <a:latin typeface="Arial" panose="020B0604020202020204" pitchFamily="34" charset="0"/>
              </a:rPr>
              <a:t>style</a:t>
            </a:r>
            <a:r>
              <a:rPr lang="en-US" sz="2400" dirty="0">
                <a:latin typeface="Arial" panose="020B0604020202020204" pitchFamily="34" charset="0"/>
              </a:rPr>
              <a:t>:</a:t>
            </a:r>
          </a:p>
          <a:p>
            <a:endParaRPr lang="en-US" sz="2400" dirty="0">
              <a:latin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</a:rPr>
              <a:t>Preferences – Export – Default Format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77688">
            <a:off x="2932502" y="3580945"/>
            <a:ext cx="1526479" cy="2009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426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376;p6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-GB" dirty="0">
                <a:ea typeface="Droid Sans"/>
                <a:cs typeface="Droid Sans"/>
                <a:sym typeface="Droid Sans"/>
              </a:rPr>
              <a:t>Need help with </a:t>
            </a:r>
            <a:r>
              <a:rPr lang="en-GB" dirty="0" err="1">
                <a:ea typeface="Droid Sans"/>
                <a:cs typeface="Droid Sans"/>
                <a:sym typeface="Droid Sans"/>
              </a:rPr>
              <a:t>Zotero</a:t>
            </a:r>
            <a:r>
              <a:rPr lang="en-GB" dirty="0">
                <a:ea typeface="Droid Sans"/>
                <a:cs typeface="Droid Sans"/>
                <a:sym typeface="Droid Sans"/>
              </a:rPr>
              <a:t> after today?</a:t>
            </a:r>
            <a:endParaRPr dirty="0">
              <a:ea typeface="Droid Sans"/>
              <a:cs typeface="Droid Sans"/>
              <a:sym typeface="Droid Sans"/>
            </a:endParaRPr>
          </a:p>
        </p:txBody>
      </p:sp>
      <p:sp>
        <p:nvSpPr>
          <p:cNvPr id="8" name="Google Shape;378;p63"/>
          <p:cNvSpPr txBox="1">
            <a:spLocks noGrp="1"/>
          </p:cNvSpPr>
          <p:nvPr>
            <p:ph type="body" idx="1"/>
          </p:nvPr>
        </p:nvSpPr>
        <p:spPr>
          <a:xfrm>
            <a:off x="415600" y="1676300"/>
            <a:ext cx="7233897" cy="455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>
              <a:buClr>
                <a:schemeClr val="dk1"/>
              </a:buClr>
              <a:buSzPts val="1100"/>
              <a:buNone/>
            </a:pPr>
            <a:r>
              <a:rPr lang="en-GB" dirty="0" smtClean="0">
                <a:solidFill>
                  <a:schemeClr val="dk1"/>
                </a:solidFill>
                <a:ea typeface="Droid Sans"/>
                <a:cs typeface="Droid Sans"/>
                <a:sym typeface="Droid Sans"/>
              </a:rPr>
              <a:t>Contact </a:t>
            </a:r>
            <a:r>
              <a:rPr lang="en-GB" dirty="0">
                <a:solidFill>
                  <a:schemeClr val="dk1"/>
                </a:solidFill>
                <a:ea typeface="Droid Sans"/>
                <a:cs typeface="Droid Sans"/>
                <a:sym typeface="Droid Sans"/>
              </a:rPr>
              <a:t>the citation management </a:t>
            </a:r>
            <a:r>
              <a:rPr lang="en-GB" dirty="0" smtClean="0">
                <a:solidFill>
                  <a:schemeClr val="dk1"/>
                </a:solidFill>
                <a:ea typeface="Droid Sans"/>
                <a:cs typeface="Droid Sans"/>
                <a:sym typeface="Droid Sans"/>
              </a:rPr>
              <a:t>experts email list for remote support:</a:t>
            </a:r>
            <a:endParaRPr dirty="0">
              <a:solidFill>
                <a:schemeClr val="dk1"/>
              </a:solidFill>
              <a:ea typeface="Droid Sans"/>
              <a:cs typeface="Droid Sans"/>
              <a:sym typeface="Droid Sans"/>
            </a:endParaRPr>
          </a:p>
          <a:p>
            <a:pPr marL="0" indent="0">
              <a:buClr>
                <a:schemeClr val="dk1"/>
              </a:buClr>
              <a:buSzPts val="1100"/>
              <a:buNone/>
            </a:pPr>
            <a:r>
              <a:rPr lang="en-GB" u="sng" dirty="0">
                <a:solidFill>
                  <a:schemeClr val="hlink"/>
                </a:solidFill>
                <a:ea typeface="Droid Sans"/>
                <a:cs typeface="Droid Sans"/>
                <a:sym typeface="Droid Sans"/>
                <a:hlinkClick r:id="rId3"/>
              </a:rPr>
              <a:t>citation-managers@sfu.ca</a:t>
            </a:r>
            <a:r>
              <a:rPr lang="en-GB" dirty="0">
                <a:solidFill>
                  <a:srgbClr val="666666"/>
                </a:solidFill>
                <a:ea typeface="Droid Sans"/>
                <a:cs typeface="Droid Sans"/>
                <a:sym typeface="Droid Sans"/>
              </a:rPr>
              <a:t>. </a:t>
            </a:r>
            <a:endParaRPr dirty="0">
              <a:solidFill>
                <a:srgbClr val="666666"/>
              </a:solidFill>
              <a:ea typeface="Droid Sans"/>
              <a:cs typeface="Droid Sans"/>
              <a:sym typeface="Droid Sans"/>
            </a:endParaRPr>
          </a:p>
          <a:p>
            <a:pPr marL="0" indent="0">
              <a:buClr>
                <a:schemeClr val="dk1"/>
              </a:buClr>
              <a:buSzPts val="1100"/>
              <a:buNone/>
            </a:pPr>
            <a:endParaRPr lang="en-US" dirty="0" smtClean="0">
              <a:solidFill>
                <a:schemeClr val="dk1"/>
              </a:solidFill>
              <a:ea typeface="Droid Sans"/>
              <a:cs typeface="Droid Sans"/>
              <a:sym typeface="Droid Sans"/>
            </a:endParaRPr>
          </a:p>
          <a:p>
            <a:pPr marL="0" indent="0">
              <a:buClr>
                <a:schemeClr val="dk1"/>
              </a:buClr>
              <a:buSzPts val="1100"/>
              <a:buNone/>
            </a:pPr>
            <a:r>
              <a:rPr lang="en-GB" dirty="0">
                <a:solidFill>
                  <a:schemeClr val="dk1"/>
                </a:solidFill>
                <a:ea typeface="Droid Sans"/>
                <a:cs typeface="Droid Sans"/>
                <a:sym typeface="Droid Sans"/>
              </a:rPr>
              <a:t>Contact us by email, or set up a </a:t>
            </a:r>
            <a:r>
              <a:rPr lang="en-GB" dirty="0" smtClean="0">
                <a:solidFill>
                  <a:schemeClr val="dk1"/>
                </a:solidFill>
                <a:ea typeface="Droid Sans"/>
                <a:cs typeface="Droid Sans"/>
                <a:sym typeface="Droid Sans"/>
              </a:rPr>
              <a:t>phone </a:t>
            </a:r>
            <a:r>
              <a:rPr lang="en-GB" dirty="0">
                <a:solidFill>
                  <a:schemeClr val="dk1"/>
                </a:solidFill>
                <a:ea typeface="Droid Sans"/>
                <a:cs typeface="Droid Sans"/>
                <a:sym typeface="Droid Sans"/>
              </a:rPr>
              <a:t>or in-person appointment.</a:t>
            </a:r>
          </a:p>
          <a:p>
            <a:pPr marL="0" indent="0">
              <a:buClr>
                <a:schemeClr val="dk1"/>
              </a:buClr>
              <a:buSzPts val="1100"/>
              <a:buNone/>
            </a:pPr>
            <a:endParaRPr lang="en-US" dirty="0" smtClean="0">
              <a:solidFill>
                <a:schemeClr val="dk1"/>
              </a:solidFill>
              <a:ea typeface="Droid Sans"/>
              <a:cs typeface="Droid Sans"/>
              <a:sym typeface="Droid Sans"/>
            </a:endParaRPr>
          </a:p>
          <a:p>
            <a:pPr marL="0" indent="0">
              <a:buClr>
                <a:schemeClr val="dk1"/>
              </a:buClr>
              <a:buSzPts val="1100"/>
              <a:buNone/>
            </a:pPr>
            <a:endParaRPr lang="en-US" dirty="0" smtClean="0">
              <a:solidFill>
                <a:schemeClr val="dk1"/>
              </a:solidFill>
              <a:ea typeface="Droid Sans"/>
              <a:cs typeface="Droid Sans"/>
              <a:sym typeface="Droid San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3620" y="1520440"/>
            <a:ext cx="3750527" cy="3750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021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Export </a:t>
            </a:r>
            <a:r>
              <a:rPr lang="en-US" dirty="0" smtClean="0"/>
              <a:t>References </a:t>
            </a:r>
            <a:r>
              <a:rPr lang="en-US" dirty="0"/>
              <a:t>by </a:t>
            </a:r>
            <a:r>
              <a:rPr lang="en-US" dirty="0" smtClean="0"/>
              <a:t>Right-Clicking </a:t>
            </a:r>
            <a:r>
              <a:rPr lang="en-US" dirty="0"/>
              <a:t>in </a:t>
            </a:r>
            <a:r>
              <a:rPr lang="en-US" dirty="0" err="1"/>
              <a:t>Zotero</a:t>
            </a:r>
            <a:endParaRPr lang="en-US" dirty="0"/>
          </a:p>
        </p:txBody>
      </p:sp>
      <p:sp>
        <p:nvSpPr>
          <p:cNvPr id="6" name="Google Shape;296;p54"/>
          <p:cNvSpPr txBox="1">
            <a:spLocks noGrp="1"/>
          </p:cNvSpPr>
          <p:nvPr>
            <p:ph type="body" idx="1"/>
          </p:nvPr>
        </p:nvSpPr>
        <p:spPr>
          <a:xfrm>
            <a:off x="207800" y="1498167"/>
            <a:ext cx="3600627" cy="455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>
              <a:lnSpc>
                <a:spcPct val="100000"/>
              </a:lnSpc>
              <a:spcAft>
                <a:spcPts val="600"/>
              </a:spcAft>
              <a:buSzPct val="75000"/>
              <a:buFont typeface="Droid Sans"/>
              <a:buAutoNum type="arabicPeriod"/>
            </a:pPr>
            <a:r>
              <a:rPr lang="en-US" dirty="0" smtClean="0">
                <a:ea typeface="Droid Sans"/>
                <a:cs typeface="Droid Sans"/>
                <a:sym typeface="Droid Sans"/>
              </a:rPr>
              <a:t>Control-click to select items for your bibliography.</a:t>
            </a:r>
            <a:endParaRPr dirty="0">
              <a:ea typeface="Droid Sans"/>
              <a:cs typeface="Droid Sans"/>
              <a:sym typeface="Droid Sans"/>
            </a:endParaRPr>
          </a:p>
          <a:p>
            <a:pPr>
              <a:lnSpc>
                <a:spcPct val="100000"/>
              </a:lnSpc>
              <a:spcAft>
                <a:spcPts val="600"/>
              </a:spcAft>
              <a:buSzPct val="75000"/>
              <a:buFont typeface="Droid Sans"/>
              <a:buAutoNum type="arabicPeriod"/>
            </a:pPr>
            <a:r>
              <a:rPr lang="en-GB" dirty="0" smtClean="0">
                <a:ea typeface="Droid Sans"/>
                <a:cs typeface="Droid Sans"/>
                <a:sym typeface="Droid Sans"/>
              </a:rPr>
              <a:t>Right-click and select “Create Bibliography from Items.”</a:t>
            </a:r>
            <a:endParaRPr dirty="0">
              <a:ea typeface="Droid Sans"/>
              <a:cs typeface="Droid Sans"/>
              <a:sym typeface="Droid San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8427" y="1356967"/>
            <a:ext cx="7985760" cy="5133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592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90587" y="1536633"/>
            <a:ext cx="7685813" cy="4555200"/>
          </a:xfrm>
        </p:spPr>
        <p:txBody>
          <a:bodyPr/>
          <a:lstStyle/>
          <a:p>
            <a:pPr marL="761992" indent="-457200"/>
            <a:r>
              <a:rPr lang="en-US" dirty="0" smtClean="0"/>
              <a:t>Choose citation style</a:t>
            </a:r>
          </a:p>
          <a:p>
            <a:pPr marL="761992" indent="-457200"/>
            <a:endParaRPr lang="en-US" dirty="0"/>
          </a:p>
          <a:p>
            <a:pPr marL="761992" indent="-457200"/>
            <a:r>
              <a:rPr lang="en-US" dirty="0" smtClean="0"/>
              <a:t>Output Mode: select “Bibliography”</a:t>
            </a:r>
          </a:p>
          <a:p>
            <a:pPr marL="761992" indent="-457200"/>
            <a:endParaRPr lang="en-US" dirty="0"/>
          </a:p>
          <a:p>
            <a:pPr marL="761992" indent="-457200"/>
            <a:r>
              <a:rPr lang="en-US" dirty="0" smtClean="0"/>
              <a:t>Output Method: select “Copy to Clipboard” to copy the bibliography</a:t>
            </a:r>
          </a:p>
          <a:p>
            <a:pPr marL="761992" indent="-457200"/>
            <a:endParaRPr lang="en-US" dirty="0"/>
          </a:p>
          <a:p>
            <a:pPr marL="761992" indent="-457200"/>
            <a:r>
              <a:rPr lang="en-US" dirty="0" smtClean="0"/>
              <a:t>Click OK</a:t>
            </a:r>
          </a:p>
          <a:p>
            <a:pPr marL="761992" indent="-457200"/>
            <a:endParaRPr lang="en-US" dirty="0"/>
          </a:p>
          <a:p>
            <a:pPr marL="761992" indent="-457200"/>
            <a:r>
              <a:rPr lang="en-US" dirty="0" smtClean="0"/>
              <a:t>Paste into a word document (MS Word, </a:t>
            </a:r>
            <a:r>
              <a:rPr lang="en-US" dirty="0" err="1" smtClean="0"/>
              <a:t>GoogleDocs</a:t>
            </a:r>
            <a:r>
              <a:rPr lang="en-US" dirty="0" smtClean="0"/>
              <a:t>, etc.)</a:t>
            </a:r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Export References by Right-Clicking in </a:t>
            </a:r>
            <a:r>
              <a:rPr lang="en-US" dirty="0" err="1"/>
              <a:t>Zotero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3" r="681" b="-1"/>
          <a:stretch/>
        </p:blipFill>
        <p:spPr>
          <a:xfrm>
            <a:off x="741865" y="1536634"/>
            <a:ext cx="3211991" cy="528557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176148">
            <a:off x="1486706" y="4537374"/>
            <a:ext cx="3526755" cy="38951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507799">
            <a:off x="1389396" y="3619478"/>
            <a:ext cx="3526755" cy="38951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63" t="460"/>
          <a:stretch/>
        </p:blipFill>
        <p:spPr>
          <a:xfrm rot="10800000">
            <a:off x="1646627" y="1679206"/>
            <a:ext cx="2801548" cy="387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339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55"/>
          <p:cNvSpPr txBox="1">
            <a:spLocks noGrp="1"/>
          </p:cNvSpPr>
          <p:nvPr>
            <p:ph type="title"/>
          </p:nvPr>
        </p:nvSpPr>
        <p:spPr>
          <a:xfrm>
            <a:off x="415600" y="52391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-GB" dirty="0" smtClean="0">
                <a:ea typeface="Droid Sans"/>
                <a:cs typeface="Droid Sans"/>
                <a:sym typeface="Droid Sans"/>
              </a:rPr>
              <a:t>Finding the </a:t>
            </a:r>
            <a:r>
              <a:rPr lang="en-GB" dirty="0" err="1" smtClean="0">
                <a:ea typeface="Droid Sans"/>
                <a:cs typeface="Droid Sans"/>
                <a:sym typeface="Droid Sans"/>
              </a:rPr>
              <a:t>Zotero</a:t>
            </a:r>
            <a:r>
              <a:rPr lang="en-GB" dirty="0" smtClean="0">
                <a:ea typeface="Droid Sans"/>
                <a:cs typeface="Droid Sans"/>
                <a:sym typeface="Droid Sans"/>
              </a:rPr>
              <a:t> </a:t>
            </a:r>
            <a:r>
              <a:rPr lang="en-GB" dirty="0">
                <a:ea typeface="Droid Sans"/>
                <a:cs typeface="Droid Sans"/>
                <a:sym typeface="Droid Sans"/>
              </a:rPr>
              <a:t>Word </a:t>
            </a:r>
            <a:r>
              <a:rPr lang="en-GB" dirty="0" smtClean="0">
                <a:ea typeface="Droid Sans"/>
                <a:cs typeface="Droid Sans"/>
                <a:sym typeface="Droid Sans"/>
              </a:rPr>
              <a:t>Add-In</a:t>
            </a:r>
            <a:endParaRPr dirty="0">
              <a:ea typeface="Droid Sans"/>
              <a:cs typeface="Droid Sans"/>
              <a:sym typeface="Droid Sans"/>
            </a:endParaRPr>
          </a:p>
        </p:txBody>
      </p:sp>
      <p:sp>
        <p:nvSpPr>
          <p:cNvPr id="307" name="Google Shape;307;p55"/>
          <p:cNvSpPr txBox="1"/>
          <p:nvPr/>
        </p:nvSpPr>
        <p:spPr>
          <a:xfrm>
            <a:off x="550000" y="1337917"/>
            <a:ext cx="3789334" cy="4855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GB" sz="2400" dirty="0">
                <a:latin typeface="Arial" panose="020B0604020202020204" pitchFamily="34" charset="0"/>
                <a:ea typeface="Droid Sans"/>
                <a:cs typeface="Droid Sans"/>
                <a:sym typeface="Droid Sans"/>
              </a:rPr>
              <a:t>Word 2016</a:t>
            </a:r>
            <a:endParaRPr sz="2400" dirty="0">
              <a:latin typeface="Arial" panose="020B0604020202020204" pitchFamily="34" charset="0"/>
              <a:ea typeface="Droid Sans"/>
              <a:cs typeface="Droid Sans"/>
              <a:sym typeface="Droid Sans"/>
            </a:endParaRPr>
          </a:p>
        </p:txBody>
      </p:sp>
      <p:pic>
        <p:nvPicPr>
          <p:cNvPr id="308" name="Google Shape;308;p55" descr="ZoteroWord1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0000" y="4329918"/>
            <a:ext cx="10932033" cy="1950400"/>
          </a:xfrm>
          <a:prstGeom prst="rect">
            <a:avLst/>
          </a:prstGeom>
          <a:noFill/>
          <a:ln>
            <a:noFill/>
          </a:ln>
        </p:spPr>
      </p:pic>
      <p:sp>
        <p:nvSpPr>
          <p:cNvPr id="309" name="Google Shape;309;p55"/>
          <p:cNvSpPr txBox="1"/>
          <p:nvPr/>
        </p:nvSpPr>
        <p:spPr>
          <a:xfrm>
            <a:off x="550000" y="3770434"/>
            <a:ext cx="11642000" cy="65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GB" sz="2400" dirty="0">
                <a:latin typeface="Arial" panose="020B0604020202020204" pitchFamily="34" charset="0"/>
                <a:ea typeface="Droid Sans"/>
                <a:cs typeface="Droid Sans"/>
                <a:sym typeface="Droid Sans"/>
              </a:rPr>
              <a:t>For older versions of Mac (e.g. Word 2011), look for the script icon</a:t>
            </a:r>
            <a:endParaRPr sz="2400" dirty="0">
              <a:latin typeface="Arial" panose="020B0604020202020204" pitchFamily="34" charset="0"/>
              <a:ea typeface="Droid Sans"/>
              <a:cs typeface="Droid Sans"/>
              <a:sym typeface="Droid Sans"/>
            </a:endParaRPr>
          </a:p>
        </p:txBody>
      </p:sp>
      <p:pic>
        <p:nvPicPr>
          <p:cNvPr id="310" name="Google Shape;310;p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0000" y="1842485"/>
            <a:ext cx="7890364" cy="1876951"/>
          </a:xfrm>
          <a:prstGeom prst="rect">
            <a:avLst/>
          </a:prstGeom>
          <a:noFill/>
          <a:ln>
            <a:noFill/>
          </a:ln>
        </p:spPr>
      </p:pic>
      <p:sp>
        <p:nvSpPr>
          <p:cNvPr id="311" name="Google Shape;311;p55"/>
          <p:cNvSpPr/>
          <p:nvPr/>
        </p:nvSpPr>
        <p:spPr>
          <a:xfrm>
            <a:off x="7702900" y="1560333"/>
            <a:ext cx="411200" cy="5600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>
              <a:latin typeface="Arial" panose="020B0604020202020204" pitchFamily="34" charset="0"/>
            </a:endParaRPr>
          </a:p>
        </p:txBody>
      </p:sp>
      <p:sp>
        <p:nvSpPr>
          <p:cNvPr id="312" name="Google Shape;312;p55"/>
          <p:cNvSpPr/>
          <p:nvPr/>
        </p:nvSpPr>
        <p:spPr>
          <a:xfrm rot="-1924232">
            <a:off x="8492901" y="5578637"/>
            <a:ext cx="596652" cy="393556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6802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b="37505"/>
          <a:stretch/>
        </p:blipFill>
        <p:spPr>
          <a:xfrm>
            <a:off x="3406140" y="1558398"/>
            <a:ext cx="8521552" cy="4562259"/>
          </a:xfrm>
          <a:prstGeom prst="rect">
            <a:avLst/>
          </a:prstGeom>
        </p:spPr>
      </p:pic>
      <p:sp>
        <p:nvSpPr>
          <p:cNvPr id="10" name="Google Shape;305;p55"/>
          <p:cNvSpPr txBox="1">
            <a:spLocks/>
          </p:cNvSpPr>
          <p:nvPr/>
        </p:nvSpPr>
        <p:spPr>
          <a:xfrm>
            <a:off x="207801" y="382883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GB" sz="4000" dirty="0" smtClean="0">
                <a:ea typeface="Proxima Nova"/>
                <a:cs typeface="Proxima Nova"/>
                <a:sym typeface="Proxima Nova"/>
              </a:rPr>
              <a:t>Insert In-Text Citations in Word from </a:t>
            </a:r>
            <a:r>
              <a:rPr lang="en-GB" sz="4000" dirty="0" err="1" smtClean="0">
                <a:ea typeface="Proxima Nova"/>
                <a:cs typeface="Proxima Nova"/>
                <a:sym typeface="Proxima Nova"/>
              </a:rPr>
              <a:t>Zotero</a:t>
            </a:r>
            <a:endParaRPr lang="en-US" sz="4200" dirty="0">
              <a:ea typeface="Droid Sans"/>
              <a:cs typeface="Droid Sans"/>
              <a:sym typeface="Droid Sans"/>
            </a:endParaRPr>
          </a:p>
        </p:txBody>
      </p:sp>
      <p:sp>
        <p:nvSpPr>
          <p:cNvPr id="11" name="Google Shape;296;p54"/>
          <p:cNvSpPr txBox="1">
            <a:spLocks/>
          </p:cNvSpPr>
          <p:nvPr/>
        </p:nvSpPr>
        <p:spPr>
          <a:xfrm>
            <a:off x="207801" y="1498167"/>
            <a:ext cx="3198340" cy="455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600"/>
              </a:spcAft>
              <a:buSzPct val="75000"/>
              <a:buNone/>
            </a:pPr>
            <a:r>
              <a:rPr lang="en-US" dirty="0" smtClean="0">
                <a:ea typeface="Droid Sans"/>
                <a:cs typeface="Droid Sans"/>
                <a:sym typeface="Droid Sans"/>
              </a:rPr>
              <a:t>Add/Edit Citation inserts in-text citations.</a:t>
            </a:r>
            <a:br>
              <a:rPr lang="en-US" dirty="0" smtClean="0">
                <a:ea typeface="Droid Sans"/>
                <a:cs typeface="Droid Sans"/>
                <a:sym typeface="Droid Sans"/>
              </a:rPr>
            </a:br>
            <a:endParaRPr lang="en-US" dirty="0" smtClean="0">
              <a:ea typeface="Droid Sans"/>
              <a:cs typeface="Droid Sans"/>
              <a:sym typeface="Droid Sans"/>
            </a:endParaRPr>
          </a:p>
          <a:p>
            <a:pPr marL="0" indent="0">
              <a:lnSpc>
                <a:spcPct val="100000"/>
              </a:lnSpc>
              <a:spcAft>
                <a:spcPts val="600"/>
              </a:spcAft>
              <a:buSzPct val="75000"/>
              <a:buNone/>
            </a:pPr>
            <a:r>
              <a:rPr lang="en-US" dirty="0" smtClean="0">
                <a:ea typeface="Droid Sans"/>
                <a:cs typeface="Droid Sans"/>
                <a:sym typeface="Droid Sans"/>
              </a:rPr>
              <a:t>Add/Edit Bibliography creates a list of references.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86418">
            <a:off x="2376265" y="3391110"/>
            <a:ext cx="1950224" cy="43443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41" t="-2315" b="-1"/>
          <a:stretch/>
        </p:blipFill>
        <p:spPr>
          <a:xfrm>
            <a:off x="2543174" y="2228851"/>
            <a:ext cx="1003569" cy="444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637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999" y="1356967"/>
            <a:ext cx="8201025" cy="5112093"/>
          </a:xfrm>
          <a:prstGeom prst="rect">
            <a:avLst/>
          </a:prstGeom>
        </p:spPr>
      </p:pic>
      <p:sp>
        <p:nvSpPr>
          <p:cNvPr id="6" name="Google Shape;296;p54"/>
          <p:cNvSpPr txBox="1">
            <a:spLocks/>
          </p:cNvSpPr>
          <p:nvPr/>
        </p:nvSpPr>
        <p:spPr>
          <a:xfrm>
            <a:off x="207801" y="1498166"/>
            <a:ext cx="3198340" cy="4970893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1800"/>
              </a:spcAft>
              <a:buSzPct val="75000"/>
              <a:buNone/>
            </a:pPr>
            <a:r>
              <a:rPr lang="en-US" sz="2400" dirty="0" smtClean="0">
                <a:ea typeface="Droid Sans"/>
                <a:cs typeface="Droid Sans"/>
                <a:sym typeface="Droid Sans"/>
              </a:rPr>
              <a:t>Place your cursor where you wish to insert your citation.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1800"/>
              </a:spcAft>
              <a:buSzPct val="75000"/>
              <a:buNone/>
            </a:pPr>
            <a:r>
              <a:rPr lang="en-US" sz="2400" dirty="0" smtClean="0">
                <a:ea typeface="Droid Sans"/>
                <a:cs typeface="Droid Sans"/>
                <a:sym typeface="Droid Sans"/>
              </a:rPr>
              <a:t>Click on the Add/Edit Citation button.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1800"/>
              </a:spcAft>
              <a:buSzPct val="75000"/>
              <a:buNone/>
            </a:pPr>
            <a:r>
              <a:rPr lang="en-US" sz="2400" dirty="0" smtClean="0">
                <a:ea typeface="Droid Sans"/>
                <a:cs typeface="Droid Sans"/>
                <a:sym typeface="Droid Sans"/>
              </a:rPr>
              <a:t>Search for the source via author name or keyword.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1800"/>
              </a:spcAft>
              <a:buSzPct val="75000"/>
              <a:buNone/>
            </a:pPr>
            <a:r>
              <a:rPr lang="en-US" sz="2400" dirty="0" smtClean="0">
                <a:ea typeface="Droid Sans"/>
                <a:cs typeface="Droid Sans"/>
                <a:sym typeface="Droid Sans"/>
              </a:rPr>
              <a:t>Push enter to insert the citation.</a:t>
            </a:r>
          </a:p>
        </p:txBody>
      </p:sp>
      <p:sp>
        <p:nvSpPr>
          <p:cNvPr id="9" name="Google Shape;305;p55"/>
          <p:cNvSpPr txBox="1">
            <a:spLocks/>
          </p:cNvSpPr>
          <p:nvPr/>
        </p:nvSpPr>
        <p:spPr>
          <a:xfrm>
            <a:off x="207801" y="382883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GB" sz="4000" dirty="0" smtClean="0">
                <a:ea typeface="Proxima Nova"/>
                <a:cs typeface="Proxima Nova"/>
                <a:sym typeface="Proxima Nova"/>
              </a:rPr>
              <a:t>Insert In-Text Citations in Word from </a:t>
            </a:r>
            <a:r>
              <a:rPr lang="en-GB" sz="4000" dirty="0" err="1" smtClean="0">
                <a:ea typeface="Proxima Nova"/>
                <a:cs typeface="Proxima Nova"/>
                <a:sym typeface="Proxima Nova"/>
              </a:rPr>
              <a:t>Zotero</a:t>
            </a:r>
            <a:endParaRPr lang="en-US" sz="4200" dirty="0">
              <a:ea typeface="Droid Sans"/>
              <a:cs typeface="Droid Sans"/>
              <a:sym typeface="Droid Sans"/>
            </a:endParaRPr>
          </a:p>
        </p:txBody>
      </p:sp>
    </p:spTree>
    <p:extLst>
      <p:ext uri="{BB962C8B-B14F-4D97-AF65-F5344CB8AC3E}">
        <p14:creationId xmlns:p14="http://schemas.microsoft.com/office/powerpoint/2010/main" val="4003232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3020" y="1145425"/>
            <a:ext cx="6345430" cy="5418884"/>
          </a:xfrm>
          <a:prstGeom prst="rect">
            <a:avLst/>
          </a:prstGeom>
        </p:spPr>
      </p:pic>
      <p:sp>
        <p:nvSpPr>
          <p:cNvPr id="5" name="Google Shape;305;p55"/>
          <p:cNvSpPr txBox="1">
            <a:spLocks/>
          </p:cNvSpPr>
          <p:nvPr/>
        </p:nvSpPr>
        <p:spPr>
          <a:xfrm>
            <a:off x="207801" y="382883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GB" sz="4000" dirty="0">
                <a:ea typeface="Droid Sans"/>
                <a:cs typeface="Droid Sans"/>
                <a:sym typeface="Droid Sans"/>
              </a:rPr>
              <a:t>Insert a Bibliography from </a:t>
            </a:r>
            <a:r>
              <a:rPr lang="en-GB" sz="4000" dirty="0" err="1">
                <a:ea typeface="Droid Sans"/>
                <a:cs typeface="Droid Sans"/>
                <a:sym typeface="Droid Sans"/>
              </a:rPr>
              <a:t>Zotero</a:t>
            </a:r>
            <a:endParaRPr lang="en-US" sz="4200" dirty="0">
              <a:ea typeface="Droid Sans"/>
              <a:cs typeface="Droid Sans"/>
              <a:sym typeface="Droid Sans"/>
            </a:endParaRPr>
          </a:p>
        </p:txBody>
      </p:sp>
      <p:sp>
        <p:nvSpPr>
          <p:cNvPr id="7" name="Google Shape;296;p54"/>
          <p:cNvSpPr txBox="1">
            <a:spLocks/>
          </p:cNvSpPr>
          <p:nvPr/>
        </p:nvSpPr>
        <p:spPr>
          <a:xfrm>
            <a:off x="207800" y="1498166"/>
            <a:ext cx="3316449" cy="4970893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1800"/>
              </a:spcAft>
              <a:buSzPct val="75000"/>
              <a:buNone/>
            </a:pPr>
            <a:r>
              <a:rPr lang="en-US" sz="2400" dirty="0" smtClean="0">
                <a:ea typeface="Droid Sans"/>
                <a:cs typeface="Droid Sans"/>
                <a:sym typeface="Droid Sans"/>
              </a:rPr>
              <a:t>Place cursor where you wish to insert your list of references.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1800"/>
              </a:spcAft>
              <a:buSzPct val="75000"/>
              <a:buNone/>
            </a:pPr>
            <a:r>
              <a:rPr lang="en-US" sz="2400" dirty="0" smtClean="0">
                <a:ea typeface="Droid Sans"/>
                <a:cs typeface="Droid Sans"/>
                <a:sym typeface="Droid Sans"/>
              </a:rPr>
              <a:t>Click on the Add/Edit Bibliography button.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1800"/>
              </a:spcAft>
              <a:buSzPct val="75000"/>
              <a:buNone/>
            </a:pPr>
            <a:endParaRPr lang="en-US" sz="2400" dirty="0" smtClean="0">
              <a:ea typeface="Droid Sans"/>
              <a:cs typeface="Droid Sans"/>
              <a:sym typeface="Droid Sans"/>
            </a:endParaRPr>
          </a:p>
        </p:txBody>
      </p:sp>
    </p:spTree>
    <p:extLst>
      <p:ext uri="{BB962C8B-B14F-4D97-AF65-F5344CB8AC3E}">
        <p14:creationId xmlns:p14="http://schemas.microsoft.com/office/powerpoint/2010/main" val="2326601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305;p55"/>
          <p:cNvSpPr txBox="1">
            <a:spLocks/>
          </p:cNvSpPr>
          <p:nvPr/>
        </p:nvSpPr>
        <p:spPr>
          <a:xfrm>
            <a:off x="207801" y="382883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GB" sz="4000" dirty="0">
                <a:ea typeface="Droid Sans"/>
                <a:cs typeface="Droid Sans"/>
                <a:sym typeface="Droid Sans"/>
              </a:rPr>
              <a:t>Changing</a:t>
            </a:r>
            <a:r>
              <a:rPr lang="en-GB" sz="4000" dirty="0">
                <a:latin typeface="Droid Sans"/>
                <a:ea typeface="Droid Sans"/>
                <a:cs typeface="Droid Sans"/>
                <a:sym typeface="Droid Sans"/>
              </a:rPr>
              <a:t> the citation </a:t>
            </a:r>
            <a:r>
              <a:rPr lang="en-GB" sz="4000" dirty="0" smtClean="0">
                <a:latin typeface="Droid Sans"/>
                <a:ea typeface="Droid Sans"/>
                <a:cs typeface="Droid Sans"/>
                <a:sym typeface="Droid Sans"/>
              </a:rPr>
              <a:t>style with </a:t>
            </a:r>
            <a:r>
              <a:rPr lang="en-GB" sz="4000" dirty="0" err="1" smtClean="0">
                <a:latin typeface="Droid Sans"/>
                <a:ea typeface="Droid Sans"/>
                <a:cs typeface="Droid Sans"/>
                <a:sym typeface="Droid Sans"/>
              </a:rPr>
              <a:t>Zotero</a:t>
            </a:r>
            <a:r>
              <a:rPr lang="en-GB" sz="4000" dirty="0" smtClean="0">
                <a:latin typeface="Droid Sans"/>
                <a:ea typeface="Droid Sans"/>
                <a:cs typeface="Droid Sans"/>
                <a:sym typeface="Droid Sans"/>
              </a:rPr>
              <a:t> in Word</a:t>
            </a:r>
            <a:endParaRPr lang="en-US" sz="4200" dirty="0">
              <a:ea typeface="Droid Sans"/>
              <a:cs typeface="Droid Sans"/>
              <a:sym typeface="Droid Sans"/>
            </a:endParaRPr>
          </a:p>
        </p:txBody>
      </p:sp>
      <p:sp>
        <p:nvSpPr>
          <p:cNvPr id="7" name="Google Shape;296;p54"/>
          <p:cNvSpPr txBox="1">
            <a:spLocks/>
          </p:cNvSpPr>
          <p:nvPr/>
        </p:nvSpPr>
        <p:spPr>
          <a:xfrm>
            <a:off x="207800" y="1498166"/>
            <a:ext cx="3316449" cy="4970893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1800"/>
              </a:spcAft>
              <a:buSzPct val="75000"/>
              <a:buNone/>
            </a:pPr>
            <a:r>
              <a:rPr lang="en-US" sz="2400" dirty="0" smtClean="0">
                <a:ea typeface="Droid Sans"/>
                <a:cs typeface="Droid Sans"/>
                <a:sym typeface="Droid Sans"/>
              </a:rPr>
              <a:t>Click on the Document Preferences button.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1800"/>
              </a:spcAft>
              <a:buSzPct val="75000"/>
              <a:buNone/>
            </a:pPr>
            <a:r>
              <a:rPr lang="en-US" sz="2400" dirty="0" smtClean="0">
                <a:ea typeface="Droid Sans"/>
                <a:cs typeface="Droid Sans"/>
                <a:sym typeface="Droid Sans"/>
              </a:rPr>
              <a:t>Select the citation style you wish to use.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1800"/>
              </a:spcAft>
              <a:buSzPct val="75000"/>
              <a:buNone/>
            </a:pPr>
            <a:r>
              <a:rPr lang="en-US" sz="2400" dirty="0" smtClean="0">
                <a:ea typeface="Droid Sans"/>
                <a:cs typeface="Droid Sans"/>
                <a:sym typeface="Droid Sans"/>
              </a:rPr>
              <a:t>Click OK.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1800"/>
              </a:spcAft>
              <a:buSzPct val="75000"/>
              <a:buNone/>
            </a:pPr>
            <a:r>
              <a:rPr lang="en-US" sz="2400" dirty="0" smtClean="0">
                <a:ea typeface="Droid Sans"/>
                <a:cs typeface="Droid Sans"/>
                <a:sym typeface="Droid Sans"/>
              </a:rPr>
              <a:t>(If the style does not change, click the Refresh button in the </a:t>
            </a:r>
            <a:r>
              <a:rPr lang="en-US" sz="2400" dirty="0" err="1" smtClean="0">
                <a:ea typeface="Droid Sans"/>
                <a:cs typeface="Droid Sans"/>
                <a:sym typeface="Droid Sans"/>
              </a:rPr>
              <a:t>Zotero</a:t>
            </a:r>
            <a:r>
              <a:rPr lang="en-US" sz="2400" dirty="0" smtClean="0">
                <a:ea typeface="Droid Sans"/>
                <a:cs typeface="Droid Sans"/>
                <a:sym typeface="Droid Sans"/>
              </a:rPr>
              <a:t> toolbar.)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6175" y="1042060"/>
            <a:ext cx="6520380" cy="5568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068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Add additional citation styles to </a:t>
            </a:r>
            <a:r>
              <a:rPr lang="en-US" dirty="0" err="1" smtClean="0"/>
              <a:t>Zotero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49" y="1221239"/>
            <a:ext cx="8353426" cy="5370060"/>
          </a:xfrm>
          <a:prstGeom prst="rect">
            <a:avLst/>
          </a:prstGeom>
        </p:spPr>
      </p:pic>
      <p:sp>
        <p:nvSpPr>
          <p:cNvPr id="5" name="Google Shape;296;p54"/>
          <p:cNvSpPr txBox="1">
            <a:spLocks/>
          </p:cNvSpPr>
          <p:nvPr/>
        </p:nvSpPr>
        <p:spPr>
          <a:xfrm>
            <a:off x="207800" y="1498166"/>
            <a:ext cx="3316449" cy="4970893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1800"/>
              </a:spcAft>
              <a:buSzPct val="75000"/>
              <a:buNone/>
            </a:pPr>
            <a:r>
              <a:rPr lang="en-US" sz="2400" dirty="0" smtClean="0">
                <a:ea typeface="Droid Sans"/>
                <a:cs typeface="Droid Sans"/>
                <a:sym typeface="Droid Sans"/>
              </a:rPr>
              <a:t>Go to Preferences and then Cite.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1800"/>
              </a:spcAft>
              <a:buSzPct val="75000"/>
              <a:buNone/>
            </a:pPr>
            <a:r>
              <a:rPr lang="en-US" sz="2400" dirty="0" smtClean="0">
                <a:ea typeface="Droid Sans"/>
                <a:cs typeface="Droid Sans"/>
                <a:sym typeface="Droid Sans"/>
              </a:rPr>
              <a:t>Click on the Get additional styles link.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1800"/>
              </a:spcAft>
              <a:buSzPct val="75000"/>
              <a:buNone/>
            </a:pPr>
            <a:r>
              <a:rPr lang="en-US" sz="2400" dirty="0" smtClean="0">
                <a:ea typeface="Droid Sans"/>
                <a:cs typeface="Droid Sans"/>
                <a:sym typeface="Droid Sans"/>
              </a:rPr>
              <a:t>Search for the style you wish to add.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1800"/>
              </a:spcAft>
              <a:buSzPct val="75000"/>
              <a:buNone/>
            </a:pPr>
            <a:r>
              <a:rPr lang="en-US" sz="2400" dirty="0" smtClean="0">
                <a:ea typeface="Droid Sans"/>
                <a:cs typeface="Droid Sans"/>
                <a:sym typeface="Droid Sans"/>
              </a:rPr>
              <a:t>Click on the style, then click OK.</a:t>
            </a:r>
          </a:p>
        </p:txBody>
      </p:sp>
    </p:spTree>
    <p:extLst>
      <p:ext uri="{BB962C8B-B14F-4D97-AF65-F5344CB8AC3E}">
        <p14:creationId xmlns:p14="http://schemas.microsoft.com/office/powerpoint/2010/main" val="2075586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60"/>
          <p:cNvSpPr txBox="1">
            <a:spLocks noGrp="1"/>
          </p:cNvSpPr>
          <p:nvPr>
            <p:ph type="title"/>
          </p:nvPr>
        </p:nvSpPr>
        <p:spPr>
          <a:xfrm>
            <a:off x="415533" y="8899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-GB" dirty="0">
                <a:ea typeface="Droid Sans"/>
                <a:cs typeface="Droid Sans"/>
                <a:sym typeface="Droid Sans"/>
              </a:rPr>
              <a:t>Create a group</a:t>
            </a:r>
            <a:endParaRPr dirty="0">
              <a:ea typeface="Droid Sans"/>
              <a:cs typeface="Droid Sans"/>
              <a:sym typeface="Droid Sans"/>
            </a:endParaRPr>
          </a:p>
        </p:txBody>
      </p:sp>
      <p:pic>
        <p:nvPicPr>
          <p:cNvPr id="352" name="Google Shape;352;p60" descr="Zoterogroup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5533" y="763601"/>
            <a:ext cx="6560932" cy="5861833"/>
          </a:xfrm>
          <a:prstGeom prst="rect">
            <a:avLst/>
          </a:prstGeom>
          <a:noFill/>
          <a:ln>
            <a:noFill/>
          </a:ln>
        </p:spPr>
      </p:pic>
      <p:sp>
        <p:nvSpPr>
          <p:cNvPr id="353" name="Google Shape;353;p60"/>
          <p:cNvSpPr/>
          <p:nvPr/>
        </p:nvSpPr>
        <p:spPr>
          <a:xfrm>
            <a:off x="415600" y="763600"/>
            <a:ext cx="6560800" cy="5998000"/>
          </a:xfrm>
          <a:prstGeom prst="rect">
            <a:avLst/>
          </a:prstGeom>
          <a:noFill/>
          <a:ln w="38100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>
              <a:latin typeface="Arial" panose="020B0604020202020204" pitchFamily="34" charset="0"/>
            </a:endParaRPr>
          </a:p>
        </p:txBody>
      </p:sp>
      <p:pic>
        <p:nvPicPr>
          <p:cNvPr id="354" name="Google Shape;354;p60" descr="Zoterogroupsetting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40533" y="817685"/>
            <a:ext cx="3390411" cy="5658633"/>
          </a:xfrm>
          <a:prstGeom prst="rect">
            <a:avLst/>
          </a:prstGeom>
          <a:noFill/>
          <a:ln>
            <a:noFill/>
          </a:ln>
        </p:spPr>
      </p:pic>
      <p:sp>
        <p:nvSpPr>
          <p:cNvPr id="355" name="Google Shape;355;p60"/>
          <p:cNvSpPr/>
          <p:nvPr/>
        </p:nvSpPr>
        <p:spPr>
          <a:xfrm>
            <a:off x="8009333" y="817800"/>
            <a:ext cx="3221600" cy="5658400"/>
          </a:xfrm>
          <a:prstGeom prst="rect">
            <a:avLst/>
          </a:prstGeom>
          <a:noFill/>
          <a:ln w="38100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5427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6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-GB" dirty="0">
                <a:ea typeface="Droid Sans"/>
                <a:cs typeface="Droid Sans"/>
                <a:sym typeface="Droid Sans"/>
              </a:rPr>
              <a:t>Invite your colleagues</a:t>
            </a:r>
            <a:endParaRPr dirty="0">
              <a:ea typeface="Droid Sans"/>
              <a:cs typeface="Droid Sans"/>
              <a:sym typeface="Droid Sans"/>
            </a:endParaRPr>
          </a:p>
        </p:txBody>
      </p:sp>
      <p:pic>
        <p:nvPicPr>
          <p:cNvPr id="362" name="Google Shape;362;p61" descr="Zoterogroupmember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3543" y="1956167"/>
            <a:ext cx="5491753" cy="3492304"/>
          </a:xfrm>
          <a:prstGeom prst="rect">
            <a:avLst/>
          </a:prstGeom>
          <a:noFill/>
          <a:ln>
            <a:noFill/>
          </a:ln>
        </p:spPr>
      </p:pic>
      <p:pic>
        <p:nvPicPr>
          <p:cNvPr id="363" name="Google Shape;363;p61" descr="Zoterogroupmember2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72754" y="2191017"/>
            <a:ext cx="4125359" cy="2997531"/>
          </a:xfrm>
          <a:prstGeom prst="rect">
            <a:avLst/>
          </a:prstGeom>
          <a:noFill/>
          <a:ln>
            <a:noFill/>
          </a:ln>
        </p:spPr>
      </p:pic>
      <p:sp>
        <p:nvSpPr>
          <p:cNvPr id="364" name="Google Shape;364;p61"/>
          <p:cNvSpPr/>
          <p:nvPr/>
        </p:nvSpPr>
        <p:spPr>
          <a:xfrm>
            <a:off x="732112" y="1868932"/>
            <a:ext cx="5564561" cy="3627839"/>
          </a:xfrm>
          <a:prstGeom prst="rect">
            <a:avLst/>
          </a:prstGeom>
          <a:noFill/>
          <a:ln w="38100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>
              <a:latin typeface="Arial" panose="020B0604020202020204" pitchFamily="34" charset="0"/>
            </a:endParaRPr>
          </a:p>
        </p:txBody>
      </p:sp>
      <p:sp>
        <p:nvSpPr>
          <p:cNvPr id="365" name="Google Shape;365;p61"/>
          <p:cNvSpPr/>
          <p:nvPr/>
        </p:nvSpPr>
        <p:spPr>
          <a:xfrm>
            <a:off x="7118696" y="2101466"/>
            <a:ext cx="3991263" cy="3339213"/>
          </a:xfrm>
          <a:prstGeom prst="rect">
            <a:avLst/>
          </a:prstGeom>
          <a:noFill/>
          <a:ln w="38100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2151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38"/>
          <p:cNvSpPr txBox="1">
            <a:spLocks noGrp="1"/>
          </p:cNvSpPr>
          <p:nvPr>
            <p:ph type="title"/>
          </p:nvPr>
        </p:nvSpPr>
        <p:spPr>
          <a:xfrm>
            <a:off x="697850" y="542925"/>
            <a:ext cx="11360800" cy="5324475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r>
              <a:rPr lang="en-GB" sz="8800" dirty="0">
                <a:latin typeface="Droid Sans"/>
                <a:ea typeface="Droid Sans"/>
                <a:cs typeface="Droid Sans"/>
                <a:sym typeface="Droid Sans"/>
              </a:rPr>
              <a:t>How are you managing your references right now?</a:t>
            </a:r>
            <a:endParaRPr sz="8800" dirty="0">
              <a:latin typeface="Droid Sans"/>
              <a:ea typeface="Droid Sans"/>
              <a:cs typeface="Droid Sans"/>
              <a:sym typeface="Droid Sans"/>
            </a:endParaRPr>
          </a:p>
        </p:txBody>
      </p:sp>
    </p:spTree>
    <p:extLst>
      <p:ext uri="{BB962C8B-B14F-4D97-AF65-F5344CB8AC3E}">
        <p14:creationId xmlns:p14="http://schemas.microsoft.com/office/powerpoint/2010/main" val="3660009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6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-GB" dirty="0">
                <a:ea typeface="Droid Sans"/>
                <a:cs typeface="Droid Sans"/>
                <a:sym typeface="Droid Sans"/>
              </a:rPr>
              <a:t>Share sources with your group </a:t>
            </a:r>
            <a:endParaRPr dirty="0">
              <a:ea typeface="Droid Sans"/>
              <a:cs typeface="Droid Sans"/>
              <a:sym typeface="Droid Sans"/>
            </a:endParaRPr>
          </a:p>
        </p:txBody>
      </p:sp>
      <p:pic>
        <p:nvPicPr>
          <p:cNvPr id="371" name="Google Shape;371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27259" y="1816601"/>
            <a:ext cx="8218373" cy="44917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98365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376;p6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-GB" dirty="0">
                <a:ea typeface="Droid Sans"/>
                <a:cs typeface="Droid Sans"/>
                <a:sym typeface="Droid Sans"/>
              </a:rPr>
              <a:t>Need help with </a:t>
            </a:r>
            <a:r>
              <a:rPr lang="en-GB" dirty="0" err="1">
                <a:ea typeface="Droid Sans"/>
                <a:cs typeface="Droid Sans"/>
                <a:sym typeface="Droid Sans"/>
              </a:rPr>
              <a:t>Zotero</a:t>
            </a:r>
            <a:r>
              <a:rPr lang="en-GB" dirty="0">
                <a:ea typeface="Droid Sans"/>
                <a:cs typeface="Droid Sans"/>
                <a:sym typeface="Droid Sans"/>
              </a:rPr>
              <a:t> after today?</a:t>
            </a:r>
            <a:endParaRPr dirty="0">
              <a:ea typeface="Droid Sans"/>
              <a:cs typeface="Droid Sans"/>
              <a:sym typeface="Droid Sans"/>
            </a:endParaRPr>
          </a:p>
        </p:txBody>
      </p:sp>
      <p:sp>
        <p:nvSpPr>
          <p:cNvPr id="13" name="Google Shape;378;p63"/>
          <p:cNvSpPr txBox="1">
            <a:spLocks noGrp="1"/>
          </p:cNvSpPr>
          <p:nvPr>
            <p:ph type="body" idx="1"/>
          </p:nvPr>
        </p:nvSpPr>
        <p:spPr>
          <a:xfrm>
            <a:off x="415600" y="1676300"/>
            <a:ext cx="7233897" cy="455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>
              <a:buClr>
                <a:schemeClr val="dk1"/>
              </a:buClr>
              <a:buSzPts val="1100"/>
              <a:buNone/>
            </a:pPr>
            <a:r>
              <a:rPr lang="en-GB" dirty="0" smtClean="0">
                <a:solidFill>
                  <a:schemeClr val="dk1"/>
                </a:solidFill>
                <a:ea typeface="Droid Sans"/>
                <a:cs typeface="Droid Sans"/>
                <a:sym typeface="Droid Sans"/>
              </a:rPr>
              <a:t>Contact </a:t>
            </a:r>
            <a:r>
              <a:rPr lang="en-GB" dirty="0">
                <a:solidFill>
                  <a:schemeClr val="dk1"/>
                </a:solidFill>
                <a:ea typeface="Droid Sans"/>
                <a:cs typeface="Droid Sans"/>
                <a:sym typeface="Droid Sans"/>
              </a:rPr>
              <a:t>the citation management </a:t>
            </a:r>
            <a:r>
              <a:rPr lang="en-GB" dirty="0" smtClean="0">
                <a:solidFill>
                  <a:schemeClr val="dk1"/>
                </a:solidFill>
                <a:ea typeface="Droid Sans"/>
                <a:cs typeface="Droid Sans"/>
                <a:sym typeface="Droid Sans"/>
              </a:rPr>
              <a:t>experts email list for remote support:</a:t>
            </a:r>
            <a:endParaRPr dirty="0">
              <a:solidFill>
                <a:schemeClr val="dk1"/>
              </a:solidFill>
              <a:ea typeface="Droid Sans"/>
              <a:cs typeface="Droid Sans"/>
              <a:sym typeface="Droid Sans"/>
            </a:endParaRPr>
          </a:p>
          <a:p>
            <a:pPr marL="0" indent="0">
              <a:buClr>
                <a:schemeClr val="dk1"/>
              </a:buClr>
              <a:buSzPts val="1100"/>
              <a:buNone/>
            </a:pPr>
            <a:r>
              <a:rPr lang="en-GB" u="sng" dirty="0">
                <a:solidFill>
                  <a:schemeClr val="hlink"/>
                </a:solidFill>
                <a:ea typeface="Droid Sans"/>
                <a:cs typeface="Droid Sans"/>
                <a:sym typeface="Droid Sans"/>
                <a:hlinkClick r:id="rId3"/>
              </a:rPr>
              <a:t>citation-managers@sfu.ca</a:t>
            </a:r>
            <a:r>
              <a:rPr lang="en-GB" dirty="0">
                <a:solidFill>
                  <a:srgbClr val="666666"/>
                </a:solidFill>
                <a:ea typeface="Droid Sans"/>
                <a:cs typeface="Droid Sans"/>
                <a:sym typeface="Droid Sans"/>
              </a:rPr>
              <a:t>. </a:t>
            </a:r>
            <a:endParaRPr dirty="0">
              <a:solidFill>
                <a:srgbClr val="666666"/>
              </a:solidFill>
              <a:ea typeface="Droid Sans"/>
              <a:cs typeface="Droid Sans"/>
              <a:sym typeface="Droid Sans"/>
            </a:endParaRPr>
          </a:p>
          <a:p>
            <a:pPr marL="0" indent="0">
              <a:buClr>
                <a:schemeClr val="dk1"/>
              </a:buClr>
              <a:buSzPts val="1100"/>
              <a:buNone/>
            </a:pPr>
            <a:endParaRPr lang="en-US" dirty="0" smtClean="0">
              <a:solidFill>
                <a:schemeClr val="dk1"/>
              </a:solidFill>
              <a:ea typeface="Droid Sans"/>
              <a:cs typeface="Droid Sans"/>
              <a:sym typeface="Droid Sans"/>
            </a:endParaRPr>
          </a:p>
          <a:p>
            <a:pPr marL="0" indent="0">
              <a:buClr>
                <a:schemeClr val="dk1"/>
              </a:buClr>
              <a:buSzPts val="1100"/>
              <a:buNone/>
            </a:pPr>
            <a:r>
              <a:rPr lang="en-GB" dirty="0">
                <a:solidFill>
                  <a:schemeClr val="dk1"/>
                </a:solidFill>
                <a:ea typeface="Droid Sans"/>
                <a:cs typeface="Droid Sans"/>
                <a:sym typeface="Droid Sans"/>
              </a:rPr>
              <a:t>Contact us by email, or set up a </a:t>
            </a:r>
            <a:r>
              <a:rPr lang="en-GB" dirty="0" smtClean="0">
                <a:solidFill>
                  <a:schemeClr val="dk1"/>
                </a:solidFill>
                <a:ea typeface="Droid Sans"/>
                <a:cs typeface="Droid Sans"/>
                <a:sym typeface="Droid Sans"/>
              </a:rPr>
              <a:t>phone </a:t>
            </a:r>
            <a:r>
              <a:rPr lang="en-GB" dirty="0">
                <a:solidFill>
                  <a:schemeClr val="dk1"/>
                </a:solidFill>
                <a:ea typeface="Droid Sans"/>
                <a:cs typeface="Droid Sans"/>
                <a:sym typeface="Droid Sans"/>
              </a:rPr>
              <a:t>or in-person appointment</a:t>
            </a:r>
            <a:r>
              <a:rPr lang="en-GB" dirty="0" smtClean="0">
                <a:solidFill>
                  <a:schemeClr val="dk1"/>
                </a:solidFill>
                <a:ea typeface="Droid Sans"/>
                <a:cs typeface="Droid Sans"/>
                <a:sym typeface="Droid Sans"/>
              </a:rPr>
              <a:t>.</a:t>
            </a:r>
          </a:p>
          <a:p>
            <a:pPr marL="0" indent="0">
              <a:buClr>
                <a:schemeClr val="dk1"/>
              </a:buClr>
              <a:buSzPts val="1100"/>
              <a:buNone/>
            </a:pPr>
            <a:endParaRPr lang="en-GB" dirty="0">
              <a:solidFill>
                <a:schemeClr val="dk1"/>
              </a:solidFill>
              <a:ea typeface="Droid Sans"/>
              <a:cs typeface="Droid Sans"/>
              <a:sym typeface="Droid Sans"/>
            </a:endParaRPr>
          </a:p>
          <a:p>
            <a:pPr marL="0" indent="0">
              <a:buClr>
                <a:schemeClr val="dk1"/>
              </a:buClr>
              <a:buSzPts val="1100"/>
              <a:buNone/>
            </a:pPr>
            <a:r>
              <a:rPr lang="en-GB" dirty="0" smtClean="0">
                <a:solidFill>
                  <a:schemeClr val="dk1"/>
                </a:solidFill>
                <a:ea typeface="Droid Sans"/>
                <a:cs typeface="Droid Sans"/>
                <a:sym typeface="Droid Sans"/>
              </a:rPr>
              <a:t>Chloe Riley | </a:t>
            </a:r>
            <a:r>
              <a:rPr lang="en-GB" dirty="0" smtClean="0">
                <a:solidFill>
                  <a:schemeClr val="dk1"/>
                </a:solidFill>
                <a:ea typeface="Droid Sans"/>
                <a:cs typeface="Droid Sans"/>
                <a:sym typeface="Droid Sans"/>
                <a:hlinkClick r:id="rId4"/>
              </a:rPr>
              <a:t>car11@sfu.ca</a:t>
            </a:r>
            <a:r>
              <a:rPr lang="en-GB" dirty="0" smtClean="0">
                <a:solidFill>
                  <a:schemeClr val="dk1"/>
                </a:solidFill>
                <a:ea typeface="Droid Sans"/>
                <a:cs typeface="Droid Sans"/>
                <a:sym typeface="Droid Sans"/>
              </a:rPr>
              <a:t> | 778-782-5594</a:t>
            </a:r>
            <a:endParaRPr lang="en-GB" dirty="0">
              <a:solidFill>
                <a:schemeClr val="dk1"/>
              </a:solidFill>
              <a:ea typeface="Droid Sans"/>
              <a:cs typeface="Droid Sans"/>
              <a:sym typeface="Droid Sans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885" y="1676300"/>
            <a:ext cx="4955115" cy="4955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053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39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-GB" dirty="0">
                <a:ea typeface="Droid Sans"/>
                <a:cs typeface="Droid Sans"/>
                <a:sym typeface="Droid Sans"/>
              </a:rPr>
              <a:t>Why should I use </a:t>
            </a:r>
            <a:r>
              <a:rPr lang="en-GB" dirty="0" err="1">
                <a:ea typeface="Droid Sans"/>
                <a:cs typeface="Droid Sans"/>
                <a:sym typeface="Droid Sans"/>
              </a:rPr>
              <a:t>Zotero</a:t>
            </a:r>
            <a:r>
              <a:rPr lang="en-GB" dirty="0">
                <a:ea typeface="Droid Sans"/>
                <a:cs typeface="Droid Sans"/>
                <a:sym typeface="Droid Sans"/>
              </a:rPr>
              <a:t>?</a:t>
            </a:r>
            <a:endParaRPr dirty="0">
              <a:ea typeface="Droid Sans"/>
              <a:cs typeface="Droid Sans"/>
              <a:sym typeface="Droid Sans"/>
            </a:endParaRPr>
          </a:p>
        </p:txBody>
      </p:sp>
      <p:sp>
        <p:nvSpPr>
          <p:cNvPr id="163" name="Google Shape;163;p39"/>
          <p:cNvSpPr txBox="1">
            <a:spLocks noGrp="1"/>
          </p:cNvSpPr>
          <p:nvPr>
            <p:ph type="body" idx="1"/>
          </p:nvPr>
        </p:nvSpPr>
        <p:spPr>
          <a:xfrm>
            <a:off x="415600" y="1889944"/>
            <a:ext cx="11360801" cy="3940585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>
              <a:buClr>
                <a:srgbClr val="000000"/>
              </a:buClr>
              <a:buFont typeface="Droid Sans"/>
              <a:buChar char="●"/>
            </a:pPr>
            <a:r>
              <a:rPr lang="en-GB" sz="2667" dirty="0">
                <a:solidFill>
                  <a:schemeClr val="dk1"/>
                </a:solidFill>
                <a:ea typeface="Droid Sans"/>
                <a:cs typeface="Droid Sans"/>
                <a:sym typeface="Droid Sans"/>
              </a:rPr>
              <a:t>A free, open source citation management tool.</a:t>
            </a:r>
            <a:endParaRPr sz="2667" dirty="0">
              <a:solidFill>
                <a:schemeClr val="dk1"/>
              </a:solidFill>
              <a:ea typeface="Droid Sans"/>
              <a:cs typeface="Droid Sans"/>
              <a:sym typeface="Droid Sans"/>
            </a:endParaRPr>
          </a:p>
          <a:p>
            <a:pPr>
              <a:buClr>
                <a:srgbClr val="000000"/>
              </a:buClr>
              <a:buFont typeface="Droid Sans"/>
              <a:buChar char="●"/>
            </a:pPr>
            <a:endParaRPr lang="en-GB" sz="2667" dirty="0">
              <a:solidFill>
                <a:srgbClr val="000000"/>
              </a:solidFill>
              <a:ea typeface="Droid Sans"/>
              <a:cs typeface="Droid Sans"/>
              <a:sym typeface="Droid Sans"/>
            </a:endParaRPr>
          </a:p>
          <a:p>
            <a:pPr>
              <a:buClr>
                <a:srgbClr val="000000"/>
              </a:buClr>
              <a:buFont typeface="Droid Sans"/>
              <a:buChar char="●"/>
            </a:pPr>
            <a:r>
              <a:rPr lang="en-GB" sz="2667" dirty="0">
                <a:solidFill>
                  <a:srgbClr val="000000"/>
                </a:solidFill>
                <a:ea typeface="Droid Sans"/>
                <a:cs typeface="Droid Sans"/>
                <a:sym typeface="Droid Sans"/>
              </a:rPr>
              <a:t>Helps you import, organize, share, and manage your citations and documents</a:t>
            </a:r>
            <a:r>
              <a:rPr lang="en-GB" sz="2667" dirty="0" smtClean="0">
                <a:solidFill>
                  <a:srgbClr val="000000"/>
                </a:solidFill>
                <a:ea typeface="Droid Sans"/>
                <a:cs typeface="Droid Sans"/>
                <a:sym typeface="Droid Sans"/>
              </a:rPr>
              <a:t>.</a:t>
            </a:r>
            <a:endParaRPr sz="2667" dirty="0">
              <a:solidFill>
                <a:srgbClr val="000000"/>
              </a:solidFill>
              <a:ea typeface="Droid Sans"/>
              <a:cs typeface="Droid Sans"/>
              <a:sym typeface="Droid Sans"/>
            </a:endParaRPr>
          </a:p>
          <a:p>
            <a:pPr>
              <a:buClr>
                <a:srgbClr val="000000"/>
              </a:buClr>
              <a:buFont typeface="Droid Sans"/>
              <a:buChar char="●"/>
            </a:pPr>
            <a:endParaRPr lang="en-GB" sz="2667" dirty="0">
              <a:solidFill>
                <a:srgbClr val="000000"/>
              </a:solidFill>
              <a:ea typeface="Droid Sans"/>
              <a:cs typeface="Droid Sans"/>
              <a:sym typeface="Droid Sans"/>
            </a:endParaRPr>
          </a:p>
          <a:p>
            <a:pPr>
              <a:buClr>
                <a:srgbClr val="000000"/>
              </a:buClr>
              <a:buFont typeface="Droid Sans"/>
              <a:buChar char="●"/>
            </a:pPr>
            <a:r>
              <a:rPr lang="en-GB" sz="2667" dirty="0">
                <a:solidFill>
                  <a:srgbClr val="000000"/>
                </a:solidFill>
                <a:ea typeface="Droid Sans"/>
                <a:cs typeface="Droid Sans"/>
                <a:sym typeface="Droid Sans"/>
              </a:rPr>
              <a:t>Helps you create correctly formatted in-text citations and bibliographies in almost any style</a:t>
            </a:r>
            <a:r>
              <a:rPr lang="en-GB" sz="2667" dirty="0" smtClean="0">
                <a:solidFill>
                  <a:srgbClr val="000000"/>
                </a:solidFill>
                <a:ea typeface="Droid Sans"/>
                <a:cs typeface="Droid Sans"/>
                <a:sym typeface="Droid Sans"/>
              </a:rPr>
              <a:t>.</a:t>
            </a:r>
            <a:endParaRPr sz="2667" dirty="0">
              <a:solidFill>
                <a:schemeClr val="dk1"/>
              </a:solidFill>
              <a:ea typeface="Droid Sans"/>
              <a:cs typeface="Droid Sans"/>
              <a:sym typeface="Droid Sans"/>
            </a:endParaRPr>
          </a:p>
          <a:p>
            <a:pPr>
              <a:buClr>
                <a:schemeClr val="dk1"/>
              </a:buClr>
              <a:buFont typeface="Droid Sans"/>
              <a:buChar char="●"/>
            </a:pPr>
            <a:endParaRPr lang="en-GB" sz="2667" dirty="0">
              <a:solidFill>
                <a:schemeClr val="dk1"/>
              </a:solidFill>
              <a:ea typeface="Droid Sans"/>
              <a:cs typeface="Droid Sans"/>
              <a:sym typeface="Droid Sans"/>
            </a:endParaRPr>
          </a:p>
          <a:p>
            <a:pPr>
              <a:buClr>
                <a:schemeClr val="dk1"/>
              </a:buClr>
              <a:buFont typeface="Droid Sans"/>
              <a:buChar char="●"/>
            </a:pPr>
            <a:r>
              <a:rPr lang="en-GB" sz="2667" dirty="0">
                <a:solidFill>
                  <a:schemeClr val="dk1"/>
                </a:solidFill>
                <a:ea typeface="Droid Sans"/>
                <a:cs typeface="Droid Sans"/>
                <a:sym typeface="Droid Sans"/>
              </a:rPr>
              <a:t>Easily finds &amp; formats relevant citation information from almost any website</a:t>
            </a:r>
            <a:r>
              <a:rPr lang="en-GB" sz="2667" dirty="0" smtClean="0">
                <a:solidFill>
                  <a:schemeClr val="dk1"/>
                </a:solidFill>
                <a:ea typeface="Droid Sans"/>
                <a:cs typeface="Droid Sans"/>
                <a:sym typeface="Droid Sans"/>
              </a:rPr>
              <a:t>.</a:t>
            </a:r>
            <a:endParaRPr sz="2667" dirty="0">
              <a:solidFill>
                <a:schemeClr val="dk1"/>
              </a:solidFill>
              <a:ea typeface="Droid Sans"/>
              <a:cs typeface="Droid Sans"/>
              <a:sym typeface="Droid Sans"/>
            </a:endParaRPr>
          </a:p>
        </p:txBody>
      </p:sp>
    </p:spTree>
    <p:extLst>
      <p:ext uri="{BB962C8B-B14F-4D97-AF65-F5344CB8AC3E}">
        <p14:creationId xmlns:p14="http://schemas.microsoft.com/office/powerpoint/2010/main" val="3446132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40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-GB" dirty="0">
                <a:ea typeface="Droid Sans"/>
                <a:cs typeface="Droid Sans"/>
                <a:sym typeface="Droid Sans"/>
              </a:rPr>
              <a:t>Today’s agenda</a:t>
            </a:r>
            <a:endParaRPr dirty="0">
              <a:ea typeface="Droid Sans"/>
              <a:cs typeface="Droid Sans"/>
              <a:sym typeface="Droid Sans"/>
            </a:endParaRPr>
          </a:p>
        </p:txBody>
      </p:sp>
      <p:sp>
        <p:nvSpPr>
          <p:cNvPr id="169" name="Google Shape;169;p40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>
              <a:lnSpc>
                <a:spcPct val="150000"/>
              </a:lnSpc>
              <a:buFont typeface="Droid Sans"/>
              <a:buChar char="●"/>
            </a:pPr>
            <a:r>
              <a:rPr lang="en-GB" sz="3200" dirty="0">
                <a:ea typeface="Droid Sans"/>
                <a:cs typeface="Droid Sans"/>
                <a:sym typeface="Droid Sans"/>
              </a:rPr>
              <a:t>Register for a </a:t>
            </a:r>
            <a:r>
              <a:rPr lang="en-GB" sz="3200" dirty="0" err="1">
                <a:ea typeface="Droid Sans"/>
                <a:cs typeface="Droid Sans"/>
                <a:sym typeface="Droid Sans"/>
              </a:rPr>
              <a:t>Zotero</a:t>
            </a:r>
            <a:r>
              <a:rPr lang="en-GB" sz="3200" dirty="0">
                <a:ea typeface="Droid Sans"/>
                <a:cs typeface="Droid Sans"/>
                <a:sym typeface="Droid Sans"/>
              </a:rPr>
              <a:t> account</a:t>
            </a:r>
            <a:endParaRPr sz="3200" dirty="0">
              <a:ea typeface="Droid Sans"/>
              <a:cs typeface="Droid Sans"/>
              <a:sym typeface="Droid Sans"/>
            </a:endParaRPr>
          </a:p>
          <a:p>
            <a:pPr>
              <a:lnSpc>
                <a:spcPct val="150000"/>
              </a:lnSpc>
              <a:buFont typeface="Droid Sans"/>
              <a:buChar char="●"/>
            </a:pPr>
            <a:r>
              <a:rPr lang="en-GB" sz="3200" dirty="0">
                <a:ea typeface="Droid Sans"/>
                <a:cs typeface="Droid Sans"/>
                <a:sym typeface="Droid Sans"/>
              </a:rPr>
              <a:t>Download &amp; install </a:t>
            </a:r>
            <a:r>
              <a:rPr lang="en-GB" sz="3200" dirty="0" err="1">
                <a:ea typeface="Droid Sans"/>
                <a:cs typeface="Droid Sans"/>
                <a:sym typeface="Droid Sans"/>
              </a:rPr>
              <a:t>Zotero</a:t>
            </a:r>
            <a:r>
              <a:rPr lang="en-GB" sz="3200" dirty="0">
                <a:ea typeface="Droid Sans"/>
                <a:cs typeface="Droid Sans"/>
                <a:sym typeface="Droid Sans"/>
              </a:rPr>
              <a:t> 5.0 + install </a:t>
            </a:r>
            <a:r>
              <a:rPr lang="en-GB" sz="3200" dirty="0" err="1">
                <a:ea typeface="Droid Sans"/>
                <a:cs typeface="Droid Sans"/>
                <a:sym typeface="Droid Sans"/>
              </a:rPr>
              <a:t>Zotero</a:t>
            </a:r>
            <a:r>
              <a:rPr lang="en-GB" sz="3200" dirty="0">
                <a:ea typeface="Droid Sans"/>
                <a:cs typeface="Droid Sans"/>
                <a:sym typeface="Droid Sans"/>
              </a:rPr>
              <a:t> Connector</a:t>
            </a:r>
            <a:endParaRPr sz="3200" dirty="0">
              <a:ea typeface="Droid Sans"/>
              <a:cs typeface="Droid Sans"/>
              <a:sym typeface="Droid Sans"/>
            </a:endParaRPr>
          </a:p>
          <a:p>
            <a:pPr>
              <a:lnSpc>
                <a:spcPct val="150000"/>
              </a:lnSpc>
              <a:buFont typeface="Droid Sans"/>
              <a:buChar char="●"/>
            </a:pPr>
            <a:r>
              <a:rPr lang="en-GB" sz="3200" dirty="0">
                <a:ea typeface="Droid Sans"/>
                <a:cs typeface="Droid Sans"/>
                <a:sym typeface="Droid Sans"/>
              </a:rPr>
              <a:t>Add citations (3 different ways)</a:t>
            </a:r>
            <a:endParaRPr sz="3200" dirty="0">
              <a:ea typeface="Droid Sans"/>
              <a:cs typeface="Droid Sans"/>
              <a:sym typeface="Droid Sans"/>
            </a:endParaRPr>
          </a:p>
          <a:p>
            <a:pPr>
              <a:lnSpc>
                <a:spcPct val="150000"/>
              </a:lnSpc>
              <a:buFont typeface="Droid Sans"/>
              <a:buChar char="●"/>
            </a:pPr>
            <a:r>
              <a:rPr lang="en-GB" sz="3200" dirty="0">
                <a:ea typeface="Droid Sans"/>
                <a:cs typeface="Droid Sans"/>
                <a:sym typeface="Droid Sans"/>
              </a:rPr>
              <a:t>Organize your sources (folders, tags, de-duplication)</a:t>
            </a:r>
            <a:endParaRPr sz="3200" dirty="0">
              <a:ea typeface="Droid Sans"/>
              <a:cs typeface="Droid Sans"/>
              <a:sym typeface="Droid Sans"/>
            </a:endParaRPr>
          </a:p>
          <a:p>
            <a:pPr>
              <a:lnSpc>
                <a:spcPct val="150000"/>
              </a:lnSpc>
              <a:buFont typeface="Droid Sans"/>
              <a:buChar char="●"/>
            </a:pPr>
            <a:r>
              <a:rPr lang="en-GB" sz="3200" dirty="0">
                <a:ea typeface="Droid Sans"/>
                <a:cs typeface="Droid Sans"/>
                <a:sym typeface="Droid Sans"/>
              </a:rPr>
              <a:t>Create a bibliography (3 different ways)</a:t>
            </a:r>
            <a:endParaRPr sz="3200" dirty="0">
              <a:ea typeface="Droid Sans"/>
              <a:cs typeface="Droid Sans"/>
              <a:sym typeface="Droid Sans"/>
            </a:endParaRPr>
          </a:p>
          <a:p>
            <a:pPr>
              <a:lnSpc>
                <a:spcPct val="150000"/>
              </a:lnSpc>
              <a:buFont typeface="Droid Sans"/>
              <a:buChar char="●"/>
            </a:pPr>
            <a:r>
              <a:rPr lang="en-GB" sz="3200" dirty="0">
                <a:ea typeface="Droid Sans"/>
                <a:cs typeface="Droid Sans"/>
                <a:sym typeface="Droid Sans"/>
              </a:rPr>
              <a:t>Explore </a:t>
            </a:r>
            <a:r>
              <a:rPr lang="en-GB" sz="3200" dirty="0" smtClean="0">
                <a:ea typeface="Droid Sans"/>
                <a:cs typeface="Droid Sans"/>
                <a:sym typeface="Droid Sans"/>
              </a:rPr>
              <a:t>additional </a:t>
            </a:r>
            <a:r>
              <a:rPr lang="en-GB" sz="3200" dirty="0">
                <a:ea typeface="Droid Sans"/>
                <a:cs typeface="Droid Sans"/>
                <a:sym typeface="Droid Sans"/>
              </a:rPr>
              <a:t>features </a:t>
            </a:r>
            <a:r>
              <a:rPr lang="en-GB" sz="3200" dirty="0" smtClean="0">
                <a:ea typeface="Droid Sans"/>
                <a:cs typeface="Droid Sans"/>
                <a:sym typeface="Droid Sans"/>
              </a:rPr>
              <a:t>(groups, adding citation styles)</a:t>
            </a:r>
            <a:endParaRPr sz="3200" dirty="0">
              <a:ea typeface="Droid Sans"/>
              <a:cs typeface="Droid Sans"/>
              <a:sym typeface="Droid Sans"/>
            </a:endParaRPr>
          </a:p>
        </p:txBody>
      </p:sp>
    </p:spTree>
    <p:extLst>
      <p:ext uri="{BB962C8B-B14F-4D97-AF65-F5344CB8AC3E}">
        <p14:creationId xmlns:p14="http://schemas.microsoft.com/office/powerpoint/2010/main" val="3238050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>
              <a:buClr>
                <a:schemeClr val="dk1"/>
              </a:buClr>
              <a:buSzPts val="1100"/>
            </a:pPr>
            <a:r>
              <a:rPr lang="en-GB" dirty="0">
                <a:ea typeface="Droid Sans"/>
                <a:cs typeface="Droid Sans"/>
                <a:sym typeface="Droid Sans"/>
              </a:rPr>
              <a:t>Log in to </a:t>
            </a:r>
            <a:r>
              <a:rPr lang="en-GB" dirty="0" err="1">
                <a:ea typeface="Droid Sans"/>
                <a:cs typeface="Droid Sans"/>
                <a:sym typeface="Droid Sans"/>
              </a:rPr>
              <a:t>Zotero</a:t>
            </a:r>
            <a:endParaRPr dirty="0">
              <a:ea typeface="Droid Sans"/>
              <a:cs typeface="Droid Sans"/>
              <a:sym typeface="Droid Sans"/>
            </a:endParaRPr>
          </a:p>
        </p:txBody>
      </p:sp>
      <p:sp>
        <p:nvSpPr>
          <p:cNvPr id="190" name="Google Shape;190;p43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4053530" cy="1183707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>
              <a:lnSpc>
                <a:spcPct val="114000"/>
              </a:lnSpc>
            </a:pPr>
            <a:r>
              <a:rPr lang="en-GB" dirty="0" smtClean="0">
                <a:sym typeface="Droid Sans"/>
              </a:rPr>
              <a:t>Preferences &gt; Sync</a:t>
            </a:r>
          </a:p>
          <a:p>
            <a:pPr>
              <a:lnSpc>
                <a:spcPct val="114000"/>
              </a:lnSpc>
            </a:pPr>
            <a:r>
              <a:rPr lang="en-GB" dirty="0" smtClean="0">
                <a:sym typeface="Droid Sans"/>
              </a:rPr>
              <a:t>Login with account</a:t>
            </a:r>
            <a:endParaRPr dirty="0">
              <a:sym typeface="Droid Sans"/>
            </a:endParaRPr>
          </a:p>
        </p:txBody>
      </p:sp>
      <p:pic>
        <p:nvPicPr>
          <p:cNvPr id="194" name="Google Shape;194;p43"/>
          <p:cNvPicPr preferRelativeResize="0"/>
          <p:nvPr/>
        </p:nvPicPr>
        <p:blipFill rotWithShape="1">
          <a:blip r:embed="rId3">
            <a:alphaModFix/>
          </a:blip>
          <a:srcRect l="4709" r="9820"/>
          <a:stretch/>
        </p:blipFill>
        <p:spPr>
          <a:xfrm>
            <a:off x="886237" y="3450976"/>
            <a:ext cx="2745733" cy="2770196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96" name="Google Shape;196;p43"/>
          <p:cNvSpPr/>
          <p:nvPr/>
        </p:nvSpPr>
        <p:spPr>
          <a:xfrm>
            <a:off x="1118929" y="4066773"/>
            <a:ext cx="2309667" cy="465880"/>
          </a:xfrm>
          <a:prstGeom prst="ellipse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>
              <a:latin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7729" y="425915"/>
            <a:ext cx="7354251" cy="6010686"/>
          </a:xfrm>
          <a:prstGeom prst="rect">
            <a:avLst/>
          </a:prstGeom>
        </p:spPr>
      </p:pic>
      <p:sp>
        <p:nvSpPr>
          <p:cNvPr id="12" name="Google Shape;190;p43"/>
          <p:cNvSpPr txBox="1">
            <a:spLocks/>
          </p:cNvSpPr>
          <p:nvPr/>
        </p:nvSpPr>
        <p:spPr>
          <a:xfrm>
            <a:off x="847170" y="6212994"/>
            <a:ext cx="2784800" cy="591853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lvl1pPr marL="609585" lvl="0" indent="-457189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 panose="020B0604020202020204" pitchFamily="34" charset="0"/>
              <a:buChar char="●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1219170" lvl="1" indent="-423323" algn="l" defTabSz="914400" rtl="0" eaLnBrk="1" latinLnBrk="0" hangingPunct="1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○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828754" lvl="2" indent="-423323" algn="l" defTabSz="914400" rtl="0" eaLnBrk="1" latinLnBrk="0" hangingPunct="1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■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2438339" lvl="3" indent="-423323" algn="l" defTabSz="914400" rtl="0" eaLnBrk="1" latinLnBrk="0" hangingPunct="1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3047924" lvl="4" indent="-423323" algn="l" defTabSz="914400" rtl="0" eaLnBrk="1" latinLnBrk="0" hangingPunct="1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○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3657509" lvl="5" indent="-423323" algn="l" defTabSz="914400" rtl="0" eaLnBrk="1" latinLnBrk="0" hangingPunct="1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67093" lvl="6" indent="-423323" algn="l" defTabSz="914400" rtl="0" eaLnBrk="1" latinLnBrk="0" hangingPunct="1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6678" lvl="7" indent="-423323" algn="l" defTabSz="914400" rtl="0" eaLnBrk="1" latinLnBrk="0" hangingPunct="1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○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263" lvl="8" indent="-423323" algn="l" defTabSz="914400" rtl="0" eaLnBrk="1" latinLnBrk="0" hangingPunct="1">
              <a:lnSpc>
                <a:spcPct val="9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52396" indent="0">
              <a:lnSpc>
                <a:spcPct val="114000"/>
              </a:lnSpc>
              <a:buNone/>
            </a:pPr>
            <a:r>
              <a:rPr lang="en-US" sz="2000" dirty="0" smtClean="0">
                <a:sym typeface="Droid Sans"/>
              </a:rPr>
              <a:t>Preferences on Mac</a:t>
            </a:r>
            <a:endParaRPr lang="en-US" sz="2000" dirty="0">
              <a:sym typeface="Droid Sans"/>
            </a:endParaRPr>
          </a:p>
        </p:txBody>
      </p:sp>
    </p:spTree>
    <p:extLst>
      <p:ext uri="{BB962C8B-B14F-4D97-AF65-F5344CB8AC3E}">
        <p14:creationId xmlns:p14="http://schemas.microsoft.com/office/powerpoint/2010/main" val="1352319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4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-GB" sz="4000" dirty="0" smtClean="0">
                <a:ea typeface="Droid Sans"/>
                <a:cs typeface="Droid Sans"/>
                <a:sym typeface="Droid Sans"/>
              </a:rPr>
              <a:t>The 3 Fastest Ways to Add Sources to </a:t>
            </a:r>
            <a:r>
              <a:rPr lang="en-GB" sz="4000" dirty="0" err="1" smtClean="0">
                <a:ea typeface="Droid Sans"/>
                <a:cs typeface="Droid Sans"/>
                <a:sym typeface="Droid Sans"/>
              </a:rPr>
              <a:t>Zotero</a:t>
            </a:r>
            <a:endParaRPr sz="4000" dirty="0">
              <a:ea typeface="Droid Sans"/>
              <a:cs typeface="Droid Sans"/>
              <a:sym typeface="Droid Sans"/>
            </a:endParaRPr>
          </a:p>
        </p:txBody>
      </p:sp>
      <p:sp>
        <p:nvSpPr>
          <p:cNvPr id="203" name="Google Shape;203;p44"/>
          <p:cNvSpPr txBox="1">
            <a:spLocks noGrp="1"/>
          </p:cNvSpPr>
          <p:nvPr>
            <p:ph type="body" idx="1"/>
          </p:nvPr>
        </p:nvSpPr>
        <p:spPr>
          <a:xfrm>
            <a:off x="415601" y="1580075"/>
            <a:ext cx="5708753" cy="455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>
              <a:lnSpc>
                <a:spcPct val="100000"/>
              </a:lnSpc>
              <a:buSzPct val="75000"/>
              <a:buFont typeface="+mj-lt"/>
              <a:buAutoNum type="arabicPeriod"/>
            </a:pPr>
            <a:r>
              <a:rPr lang="en-GB" sz="3200" dirty="0">
                <a:sym typeface="Droid Sans"/>
              </a:rPr>
              <a:t>From your Web Browser </a:t>
            </a:r>
            <a:br>
              <a:rPr lang="en-GB" sz="3200" dirty="0">
                <a:sym typeface="Droid Sans"/>
              </a:rPr>
            </a:br>
            <a:r>
              <a:rPr lang="en-GB" sz="3200" dirty="0">
                <a:sym typeface="Droid Sans"/>
              </a:rPr>
              <a:t>(using </a:t>
            </a:r>
            <a:r>
              <a:rPr lang="en-GB" sz="3200" dirty="0" err="1">
                <a:sym typeface="Droid Sans"/>
              </a:rPr>
              <a:t>Zotero</a:t>
            </a:r>
            <a:r>
              <a:rPr lang="en-GB" sz="3200" dirty="0">
                <a:sym typeface="Droid Sans"/>
              </a:rPr>
              <a:t> Connector)</a:t>
            </a:r>
          </a:p>
          <a:p>
            <a:pPr>
              <a:lnSpc>
                <a:spcPct val="200000"/>
              </a:lnSpc>
              <a:buSzPct val="75000"/>
              <a:buFont typeface="+mj-lt"/>
              <a:buAutoNum type="arabicPeriod"/>
            </a:pPr>
            <a:endParaRPr sz="3200" dirty="0">
              <a:sym typeface="Droid Sans"/>
            </a:endParaRPr>
          </a:p>
          <a:p>
            <a:pPr>
              <a:lnSpc>
                <a:spcPct val="100000"/>
              </a:lnSpc>
              <a:buSzPct val="75000"/>
              <a:buFont typeface="+mj-lt"/>
              <a:buAutoNum type="arabicPeriod"/>
            </a:pPr>
            <a:r>
              <a:rPr lang="en-GB" sz="3200" dirty="0">
                <a:sym typeface="Droid Sans"/>
              </a:rPr>
              <a:t>Drag and drop PDFs</a:t>
            </a:r>
          </a:p>
          <a:p>
            <a:pPr>
              <a:lnSpc>
                <a:spcPct val="200000"/>
              </a:lnSpc>
              <a:buSzPct val="75000"/>
              <a:buFont typeface="+mj-lt"/>
              <a:buAutoNum type="arabicPeriod"/>
            </a:pPr>
            <a:endParaRPr sz="3200" dirty="0">
              <a:sym typeface="Droid Sans"/>
            </a:endParaRPr>
          </a:p>
          <a:p>
            <a:pPr>
              <a:lnSpc>
                <a:spcPct val="100000"/>
              </a:lnSpc>
              <a:buSzPct val="75000"/>
              <a:buFont typeface="+mj-lt"/>
              <a:buAutoNum type="arabicPeriod"/>
            </a:pPr>
            <a:r>
              <a:rPr lang="en-GB" sz="3200" dirty="0">
                <a:sym typeface="Droid Sans"/>
              </a:rPr>
              <a:t>By identifier (e.g., ISBN, DOI)</a:t>
            </a:r>
            <a:endParaRPr sz="3200" dirty="0">
              <a:sym typeface="Droid San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" r="5398"/>
          <a:stretch/>
        </p:blipFill>
        <p:spPr>
          <a:xfrm>
            <a:off x="6124354" y="5033540"/>
            <a:ext cx="4710069" cy="1417553"/>
          </a:xfrm>
          <a:prstGeom prst="rect">
            <a:avLst/>
          </a:prstGeom>
          <a:ln>
            <a:solidFill>
              <a:schemeClr val="bg2">
                <a:lumMod val="60000"/>
                <a:lumOff val="40000"/>
              </a:schemeClr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1" t="13247" r="8821"/>
          <a:stretch/>
        </p:blipFill>
        <p:spPr>
          <a:xfrm>
            <a:off x="6511716" y="3423123"/>
            <a:ext cx="3049072" cy="1449748"/>
          </a:xfrm>
          <a:prstGeom prst="rect">
            <a:avLst/>
          </a:prstGeom>
          <a:ln>
            <a:solidFill>
              <a:schemeClr val="bg2">
                <a:lumMod val="60000"/>
                <a:lumOff val="40000"/>
              </a:schemeClr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1716" y="1440092"/>
            <a:ext cx="3089525" cy="1667213"/>
          </a:xfrm>
          <a:prstGeom prst="rect">
            <a:avLst/>
          </a:prstGeom>
          <a:ln>
            <a:solidFill>
              <a:schemeClr val="bg2">
                <a:lumMod val="60000"/>
                <a:lumOff val="4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77958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4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</a:pPr>
            <a:r>
              <a:rPr lang="en-GB" sz="3200" dirty="0" smtClean="0">
                <a:solidFill>
                  <a:schemeClr val="dk1"/>
                </a:solidFill>
                <a:ea typeface="Droid Sans"/>
                <a:cs typeface="Droid Sans"/>
                <a:sym typeface="Droid Sans"/>
              </a:rPr>
              <a:t>1. Add </a:t>
            </a:r>
            <a:r>
              <a:rPr lang="en-GB" sz="3200" dirty="0">
                <a:ea typeface="Droid Sans"/>
                <a:cs typeface="Droid Sans"/>
                <a:sym typeface="Droid Sans"/>
              </a:rPr>
              <a:t>sources </a:t>
            </a:r>
            <a:r>
              <a:rPr lang="en-GB" sz="3200" dirty="0">
                <a:solidFill>
                  <a:schemeClr val="dk1"/>
                </a:solidFill>
                <a:ea typeface="Droid Sans"/>
                <a:cs typeface="Droid Sans"/>
                <a:sym typeface="Droid Sans"/>
              </a:rPr>
              <a:t>from your browser using </a:t>
            </a:r>
            <a:r>
              <a:rPr lang="en-GB" sz="3200" dirty="0" err="1">
                <a:solidFill>
                  <a:schemeClr val="dk1"/>
                </a:solidFill>
                <a:ea typeface="Droid Sans"/>
                <a:cs typeface="Droid Sans"/>
                <a:sym typeface="Droid Sans"/>
              </a:rPr>
              <a:t>Zotero</a:t>
            </a:r>
            <a:r>
              <a:rPr lang="en-GB" sz="3200" dirty="0">
                <a:solidFill>
                  <a:schemeClr val="dk1"/>
                </a:solidFill>
                <a:ea typeface="Droid Sans"/>
                <a:cs typeface="Droid Sans"/>
                <a:sym typeface="Droid Sans"/>
              </a:rPr>
              <a:t> Connector</a:t>
            </a:r>
            <a:endParaRPr sz="3200" dirty="0">
              <a:solidFill>
                <a:schemeClr val="dk1"/>
              </a:solidFill>
              <a:ea typeface="Droid Sans"/>
              <a:cs typeface="Droid Sans"/>
              <a:sym typeface="Droid Sans"/>
            </a:endParaRPr>
          </a:p>
        </p:txBody>
      </p:sp>
      <p:pic>
        <p:nvPicPr>
          <p:cNvPr id="210" name="Google Shape;210;p45" descr="zotero new 4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8588" y="2485887"/>
            <a:ext cx="11598000" cy="3902400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45"/>
          <p:cNvSpPr txBox="1"/>
          <p:nvPr/>
        </p:nvSpPr>
        <p:spPr>
          <a:xfrm>
            <a:off x="7418800" y="1513627"/>
            <a:ext cx="4357600" cy="8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GB" sz="2400" dirty="0">
                <a:latin typeface="Arial" panose="020B0604020202020204" pitchFamily="34" charset="0"/>
                <a:ea typeface="Droid Sans"/>
                <a:cs typeface="Droid Sans"/>
                <a:sym typeface="Droid Sans"/>
              </a:rPr>
              <a:t>Find the </a:t>
            </a:r>
            <a:r>
              <a:rPr lang="en-GB" sz="2400" dirty="0" err="1">
                <a:latin typeface="Arial" panose="020B0604020202020204" pitchFamily="34" charset="0"/>
                <a:ea typeface="Droid Sans"/>
                <a:cs typeface="Droid Sans"/>
                <a:sym typeface="Droid Sans"/>
              </a:rPr>
              <a:t>Zotero</a:t>
            </a:r>
            <a:r>
              <a:rPr lang="en-GB" sz="2400" dirty="0">
                <a:latin typeface="Arial" panose="020B0604020202020204" pitchFamily="34" charset="0"/>
                <a:ea typeface="Droid Sans"/>
                <a:cs typeface="Droid Sans"/>
                <a:sym typeface="Droid Sans"/>
              </a:rPr>
              <a:t> icon in your browser.</a:t>
            </a:r>
            <a:endParaRPr sz="2400" dirty="0">
              <a:latin typeface="Arial" panose="020B0604020202020204" pitchFamily="34" charset="0"/>
              <a:ea typeface="Droid Sans"/>
              <a:cs typeface="Droid Sans"/>
              <a:sym typeface="Droid Sans"/>
            </a:endParaRPr>
          </a:p>
        </p:txBody>
      </p:sp>
    </p:spTree>
    <p:extLst>
      <p:ext uri="{BB962C8B-B14F-4D97-AF65-F5344CB8AC3E}">
        <p14:creationId xmlns:p14="http://schemas.microsoft.com/office/powerpoint/2010/main" val="2304054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4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</a:pPr>
            <a:r>
              <a:rPr lang="en-GB" sz="3200" dirty="0" smtClean="0">
                <a:solidFill>
                  <a:schemeClr val="dk1"/>
                </a:solidFill>
                <a:ea typeface="Droid Sans"/>
                <a:cs typeface="Droid Sans"/>
                <a:sym typeface="Droid Sans"/>
              </a:rPr>
              <a:t>1. Add </a:t>
            </a:r>
            <a:r>
              <a:rPr lang="en-GB" sz="3200" dirty="0">
                <a:ea typeface="Droid Sans"/>
                <a:cs typeface="Droid Sans"/>
                <a:sym typeface="Droid Sans"/>
              </a:rPr>
              <a:t>sources </a:t>
            </a:r>
            <a:r>
              <a:rPr lang="en-GB" sz="3200" dirty="0">
                <a:solidFill>
                  <a:schemeClr val="dk1"/>
                </a:solidFill>
                <a:ea typeface="Droid Sans"/>
                <a:cs typeface="Droid Sans"/>
                <a:sym typeface="Droid Sans"/>
              </a:rPr>
              <a:t>from your browser using </a:t>
            </a:r>
            <a:r>
              <a:rPr lang="en-GB" sz="3200" dirty="0" err="1">
                <a:solidFill>
                  <a:schemeClr val="dk1"/>
                </a:solidFill>
                <a:ea typeface="Droid Sans"/>
                <a:cs typeface="Droid Sans"/>
                <a:sym typeface="Droid Sans"/>
              </a:rPr>
              <a:t>Zotero</a:t>
            </a:r>
            <a:r>
              <a:rPr lang="en-GB" sz="3200" dirty="0">
                <a:solidFill>
                  <a:schemeClr val="dk1"/>
                </a:solidFill>
                <a:ea typeface="Droid Sans"/>
                <a:cs typeface="Droid Sans"/>
                <a:sym typeface="Droid Sans"/>
              </a:rPr>
              <a:t> Connector</a:t>
            </a:r>
            <a:endParaRPr sz="3200" dirty="0">
              <a:solidFill>
                <a:schemeClr val="dk1"/>
              </a:solidFill>
              <a:ea typeface="Droid Sans"/>
              <a:cs typeface="Droid Sans"/>
              <a:sym typeface="Droid San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090" y="1356967"/>
            <a:ext cx="9601200" cy="5172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356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482</TotalTime>
  <Words>824</Words>
  <Application>Microsoft Office PowerPoint</Application>
  <PresentationFormat>Widescreen</PresentationFormat>
  <Paragraphs>126</Paragraphs>
  <Slides>31</Slides>
  <Notes>30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5" baseType="lpstr">
      <vt:lpstr>Arial</vt:lpstr>
      <vt:lpstr>Droid Sans</vt:lpstr>
      <vt:lpstr>Proxima Nova</vt:lpstr>
      <vt:lpstr>Office Theme</vt:lpstr>
      <vt:lpstr>PowerPoint Presentation</vt:lpstr>
      <vt:lpstr>Need help with Zotero after today?</vt:lpstr>
      <vt:lpstr>How are you managing your references right now?</vt:lpstr>
      <vt:lpstr>Why should I use Zotero?</vt:lpstr>
      <vt:lpstr>Today’s agenda</vt:lpstr>
      <vt:lpstr>Log in to Zotero</vt:lpstr>
      <vt:lpstr>The 3 Fastest Ways to Add Sources to Zotero</vt:lpstr>
      <vt:lpstr>1. Add sources from your browser using Zotero Connector</vt:lpstr>
      <vt:lpstr>1. Add sources from your browser using Zotero Connector</vt:lpstr>
      <vt:lpstr>1. Add sources from your browser using Zotero Connector</vt:lpstr>
      <vt:lpstr>2. Add sources by drag &amp; drop </vt:lpstr>
      <vt:lpstr>3. Add an item by identifier (ISBN or DOI)</vt:lpstr>
      <vt:lpstr>Organize your sources</vt:lpstr>
      <vt:lpstr>1. Save Sources to Folders</vt:lpstr>
      <vt:lpstr>2. Create Tags for your sources</vt:lpstr>
      <vt:lpstr>3. De-duplicate your Library</vt:lpstr>
      <vt:lpstr>3 ways to create references in Zotero</vt:lpstr>
      <vt:lpstr>Select citation style in Zotero</vt:lpstr>
      <vt:lpstr>Add References by Drag &amp; Drop</vt:lpstr>
      <vt:lpstr>Export References by Right-Clicking in Zotero</vt:lpstr>
      <vt:lpstr>Export References by Right-Clicking in Zotero</vt:lpstr>
      <vt:lpstr>Finding the Zotero Word Add-In</vt:lpstr>
      <vt:lpstr>PowerPoint Presentation</vt:lpstr>
      <vt:lpstr>PowerPoint Presentation</vt:lpstr>
      <vt:lpstr>PowerPoint Presentation</vt:lpstr>
      <vt:lpstr>PowerPoint Presentation</vt:lpstr>
      <vt:lpstr>Add additional citation styles to Zotero</vt:lpstr>
      <vt:lpstr>Create a group</vt:lpstr>
      <vt:lpstr>Invite your colleagues</vt:lpstr>
      <vt:lpstr>Share sources with your group </vt:lpstr>
      <vt:lpstr>Need help with Zotero after today?</vt:lpstr>
    </vt:vector>
  </TitlesOfParts>
  <Company>Simon Fraser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Graeme Robinson-Clogg</dc:creator>
  <cp:lastModifiedBy>Chloe Riley</cp:lastModifiedBy>
  <cp:revision>64</cp:revision>
  <dcterms:created xsi:type="dcterms:W3CDTF">2019-02-06T23:39:39Z</dcterms:created>
  <dcterms:modified xsi:type="dcterms:W3CDTF">2019-10-02T17:44:48Z</dcterms:modified>
</cp:coreProperties>
</file>