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93555-0BB6-48EF-B61C-DF84DA41873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479F6-4ABD-424D-AB79-7843DCB1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6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839200" y="0"/>
            <a:ext cx="304800" cy="5257800"/>
          </a:xfrm>
          <a:custGeom>
            <a:avLst/>
            <a:gdLst/>
            <a:ahLst/>
            <a:cxnLst/>
            <a:rect l="l" t="t" r="r" b="b"/>
            <a:pathLst>
              <a:path w="304800" h="5257800">
                <a:moveTo>
                  <a:pt x="0" y="5257800"/>
                </a:moveTo>
                <a:lnTo>
                  <a:pt x="304800" y="5257800"/>
                </a:lnTo>
                <a:lnTo>
                  <a:pt x="304800" y="0"/>
                </a:lnTo>
                <a:lnTo>
                  <a:pt x="0" y="0"/>
                </a:lnTo>
                <a:lnTo>
                  <a:pt x="0" y="5257800"/>
                </a:lnTo>
                <a:close/>
              </a:path>
            </a:pathLst>
          </a:custGeom>
          <a:solidFill>
            <a:srgbClr val="0038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5257800"/>
            <a:ext cx="9144000" cy="1600200"/>
          </a:xfrm>
          <a:custGeom>
            <a:avLst/>
            <a:gdLst/>
            <a:ahLst/>
            <a:cxnLst/>
            <a:rect l="l" t="t" r="r" b="b"/>
            <a:pathLst>
              <a:path w="9144000" h="1600200">
                <a:moveTo>
                  <a:pt x="0" y="1600200"/>
                </a:moveTo>
                <a:lnTo>
                  <a:pt x="9144000" y="1600200"/>
                </a:lnTo>
                <a:lnTo>
                  <a:pt x="9144000" y="0"/>
                </a:lnTo>
                <a:lnTo>
                  <a:pt x="0" y="0"/>
                </a:lnTo>
                <a:lnTo>
                  <a:pt x="0" y="1600200"/>
                </a:lnTo>
                <a:close/>
              </a:path>
            </a:pathLst>
          </a:custGeom>
          <a:solidFill>
            <a:srgbClr val="36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5800" y="0"/>
            <a:ext cx="4343399" cy="669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3158" y="2145284"/>
            <a:ext cx="781050" cy="985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99" y="1611884"/>
            <a:ext cx="8063801" cy="1976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27516" y="6444614"/>
            <a:ext cx="249554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BA2B48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about/branches-depts/fraser/fraser-equipment/siat-equipment" TargetMode="External"/><Relationship Id="rId2" Type="http://schemas.openxmlformats.org/officeDocument/2006/relationships/hyperlink" Target="http://www.libsfu.ca/surrey/equipment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about/branches-depts/fraser/fraser-equipment/siat-equipmen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about/branches-depts/fraser/fraser-equipment/siat-equipmen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about/branches-depts/fraser/fraser-equipment/siat-equipment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sfu.ca/about/branches-depts/fraser/fraser-equipment/siat-equipment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5506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257800"/>
            <a:ext cx="9144000" cy="1600200"/>
          </a:xfrm>
          <a:custGeom>
            <a:avLst/>
            <a:gdLst/>
            <a:ahLst/>
            <a:cxnLst/>
            <a:rect l="l" t="t" r="r" b="b"/>
            <a:pathLst>
              <a:path w="9144000" h="1600200">
                <a:moveTo>
                  <a:pt x="0" y="1600200"/>
                </a:moveTo>
                <a:lnTo>
                  <a:pt x="9144000" y="1600200"/>
                </a:lnTo>
                <a:lnTo>
                  <a:pt x="9144000" y="0"/>
                </a:lnTo>
                <a:lnTo>
                  <a:pt x="0" y="0"/>
                </a:lnTo>
                <a:lnTo>
                  <a:pt x="0" y="1600200"/>
                </a:lnTo>
                <a:close/>
              </a:path>
            </a:pathLst>
          </a:custGeom>
          <a:solidFill>
            <a:srgbClr val="363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839200" y="0"/>
            <a:ext cx="304800" cy="5257800"/>
          </a:xfrm>
          <a:custGeom>
            <a:avLst/>
            <a:gdLst/>
            <a:ahLst/>
            <a:cxnLst/>
            <a:rect l="l" t="t" r="r" b="b"/>
            <a:pathLst>
              <a:path w="304800" h="5257800">
                <a:moveTo>
                  <a:pt x="0" y="5257800"/>
                </a:moveTo>
                <a:lnTo>
                  <a:pt x="304800" y="5257800"/>
                </a:lnTo>
                <a:lnTo>
                  <a:pt x="304800" y="0"/>
                </a:lnTo>
                <a:lnTo>
                  <a:pt x="0" y="0"/>
                </a:lnTo>
                <a:lnTo>
                  <a:pt x="0" y="5257800"/>
                </a:lnTo>
                <a:close/>
              </a:path>
            </a:pathLst>
          </a:custGeom>
          <a:solidFill>
            <a:srgbClr val="0038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0739" y="5149088"/>
            <a:ext cx="1757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Lighting: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5654552"/>
            <a:ext cx="2169160" cy="93535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Operation &amp;</a:t>
            </a:r>
            <a:r>
              <a:rPr sz="20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Safety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900" spc="-5" dirty="0">
                <a:solidFill>
                  <a:srgbClr val="9E0927"/>
                </a:solidFill>
                <a:latin typeface="Arial"/>
                <a:cs typeface="Arial"/>
              </a:rPr>
              <a:t>Spring</a:t>
            </a:r>
            <a:r>
              <a:rPr sz="1900" spc="15" dirty="0">
                <a:solidFill>
                  <a:srgbClr val="9E0927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9E0927"/>
                </a:solidFill>
                <a:latin typeface="Arial"/>
                <a:cs typeface="Arial"/>
              </a:rPr>
              <a:t>2016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543800" cy="40665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Electric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Safety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How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find the draw on a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circuit</a:t>
            </a:r>
            <a:endParaRPr sz="24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Draw (amperage) = </a:t>
            </a:r>
            <a:r>
              <a:rPr sz="2000" spc="-5" dirty="0">
                <a:latin typeface="Arial"/>
                <a:cs typeface="Arial"/>
              </a:rPr>
              <a:t>total light </a:t>
            </a:r>
            <a:r>
              <a:rPr sz="2000" dirty="0">
                <a:latin typeface="Arial"/>
                <a:cs typeface="Arial"/>
              </a:rPr>
              <a:t>wattage (watts) /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voltage</a:t>
            </a:r>
            <a:endParaRPr sz="2000">
              <a:latin typeface="Arial"/>
              <a:cs typeface="Arial"/>
            </a:endParaRPr>
          </a:p>
          <a:p>
            <a:pPr marL="1383665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003874"/>
                </a:solidFill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e.g. </a:t>
            </a:r>
            <a:r>
              <a:rPr sz="1800" spc="-10" dirty="0">
                <a:latin typeface="Arial"/>
                <a:cs typeface="Arial"/>
              </a:rPr>
              <a:t>draw </a:t>
            </a:r>
            <a:r>
              <a:rPr sz="1800" dirty="0">
                <a:latin typeface="Arial"/>
                <a:cs typeface="Arial"/>
              </a:rPr>
              <a:t>= </a:t>
            </a:r>
            <a:r>
              <a:rPr sz="1800" spc="-10" dirty="0">
                <a:latin typeface="Arial"/>
                <a:cs typeface="Arial"/>
              </a:rPr>
              <a:t>1000 watts </a:t>
            </a:r>
            <a:r>
              <a:rPr sz="1800" dirty="0">
                <a:latin typeface="Arial"/>
                <a:cs typeface="Arial"/>
              </a:rPr>
              <a:t>/ </a:t>
            </a:r>
            <a:r>
              <a:rPr sz="1800" spc="-10" dirty="0">
                <a:latin typeface="Arial"/>
                <a:cs typeface="Arial"/>
              </a:rPr>
              <a:t>120 </a:t>
            </a:r>
            <a:r>
              <a:rPr sz="1800" spc="-5" dirty="0">
                <a:latin typeface="Arial"/>
                <a:cs typeface="Arial"/>
              </a:rPr>
              <a:t>volts </a:t>
            </a:r>
            <a:r>
              <a:rPr sz="1800" dirty="0">
                <a:latin typeface="Arial"/>
                <a:cs typeface="Arial"/>
              </a:rPr>
              <a:t>= </a:t>
            </a:r>
            <a:r>
              <a:rPr sz="1800" spc="-5" dirty="0">
                <a:latin typeface="Arial"/>
                <a:cs typeface="Arial"/>
              </a:rPr>
              <a:t>8.3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amps</a:t>
            </a:r>
            <a:endParaRPr sz="18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75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North America, 120V </a:t>
            </a:r>
            <a:r>
              <a:rPr sz="2000" spc="-5" dirty="0">
                <a:latin typeface="Arial"/>
                <a:cs typeface="Arial"/>
              </a:rPr>
              <a:t>is the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standard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Most households </a:t>
            </a:r>
            <a:r>
              <a:rPr sz="2000" spc="-5" dirty="0">
                <a:latin typeface="Arial"/>
                <a:cs typeface="Arial"/>
              </a:rPr>
              <a:t>have </a:t>
            </a:r>
            <a:r>
              <a:rPr sz="2000" dirty="0">
                <a:latin typeface="Arial"/>
                <a:cs typeface="Arial"/>
              </a:rPr>
              <a:t>15amp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circuits</a:t>
            </a:r>
            <a:endParaRPr sz="2000">
              <a:latin typeface="Arial"/>
              <a:cs typeface="Arial"/>
            </a:endParaRPr>
          </a:p>
          <a:p>
            <a:pPr marL="1155065" marR="5080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Using </a:t>
            </a:r>
            <a:r>
              <a:rPr sz="2000" spc="-5" dirty="0">
                <a:latin typeface="Arial"/>
                <a:cs typeface="Arial"/>
              </a:rPr>
              <a:t>this formula </a:t>
            </a:r>
            <a:r>
              <a:rPr sz="2000" dirty="0">
                <a:latin typeface="Arial"/>
                <a:cs typeface="Arial"/>
              </a:rPr>
              <a:t>do not load a circuit more than 80%</a:t>
            </a:r>
            <a:r>
              <a:rPr sz="2000" spc="-2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 </a:t>
            </a:r>
            <a:r>
              <a:rPr sz="2000" spc="-5" dirty="0">
                <a:latin typeface="Arial"/>
                <a:cs typeface="Arial"/>
              </a:rPr>
              <a:t>its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maximum</a:t>
            </a:r>
            <a:endParaRPr sz="2000">
              <a:latin typeface="Arial"/>
              <a:cs typeface="Arial"/>
            </a:endParaRPr>
          </a:p>
          <a:p>
            <a:pPr marL="1383665">
              <a:lnSpc>
                <a:spcPct val="100000"/>
              </a:lnSpc>
              <a:spcBef>
                <a:spcPts val="439"/>
              </a:spcBef>
              <a:tabLst>
                <a:tab pos="1612265" algn="l"/>
              </a:tabLst>
            </a:pPr>
            <a:r>
              <a:rPr sz="1800" dirty="0">
                <a:solidFill>
                  <a:srgbClr val="003874"/>
                </a:solidFill>
                <a:latin typeface="Arial"/>
                <a:cs typeface="Arial"/>
              </a:rPr>
              <a:t>-	</a:t>
            </a:r>
            <a:r>
              <a:rPr sz="1800" spc="-5" dirty="0">
                <a:latin typeface="Arial"/>
                <a:cs typeface="Arial"/>
              </a:rPr>
              <a:t>e.g. most </a:t>
            </a:r>
            <a:r>
              <a:rPr sz="1800" spc="-10" dirty="0">
                <a:latin typeface="Arial"/>
                <a:cs typeface="Arial"/>
              </a:rPr>
              <a:t>household </a:t>
            </a:r>
            <a:r>
              <a:rPr sz="1800" spc="-5" dirty="0">
                <a:latin typeface="Arial"/>
                <a:cs typeface="Arial"/>
              </a:rPr>
              <a:t>circuits are rated at </a:t>
            </a:r>
            <a:r>
              <a:rPr sz="1800" spc="-10" dirty="0">
                <a:latin typeface="Arial"/>
                <a:cs typeface="Arial"/>
              </a:rPr>
              <a:t>15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amps:</a:t>
            </a:r>
            <a:endParaRPr sz="18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9E0927"/>
                </a:solidFill>
                <a:latin typeface="Arial"/>
                <a:cs typeface="Arial"/>
              </a:rPr>
              <a:t>» </a:t>
            </a:r>
            <a:r>
              <a:rPr sz="1800" spc="-10" dirty="0">
                <a:latin typeface="Arial"/>
                <a:cs typeface="Arial"/>
              </a:rPr>
              <a:t>15 amps </a:t>
            </a:r>
            <a:r>
              <a:rPr sz="1800" dirty="0">
                <a:latin typeface="Arial"/>
                <a:cs typeface="Arial"/>
              </a:rPr>
              <a:t>x </a:t>
            </a:r>
            <a:r>
              <a:rPr sz="1800" spc="-10" dirty="0">
                <a:latin typeface="Arial"/>
                <a:cs typeface="Arial"/>
              </a:rPr>
              <a:t>80% </a:t>
            </a:r>
            <a:r>
              <a:rPr sz="1800" spc="-5" dirty="0">
                <a:latin typeface="Arial"/>
                <a:cs typeface="Arial"/>
              </a:rPr>
              <a:t>safety factor </a:t>
            </a:r>
            <a:r>
              <a:rPr sz="1800" dirty="0">
                <a:latin typeface="Arial"/>
                <a:cs typeface="Arial"/>
              </a:rPr>
              <a:t>= </a:t>
            </a:r>
            <a:r>
              <a:rPr sz="1800" spc="-10" dirty="0">
                <a:latin typeface="Arial"/>
                <a:cs typeface="Arial"/>
              </a:rPr>
              <a:t>12</a:t>
            </a:r>
            <a:r>
              <a:rPr sz="1800" spc="-1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amps</a:t>
            </a:r>
            <a:endParaRPr sz="18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9E0927"/>
                </a:solidFill>
                <a:latin typeface="Arial"/>
                <a:cs typeface="Arial"/>
              </a:rPr>
              <a:t>» </a:t>
            </a:r>
            <a:r>
              <a:rPr sz="1800" spc="-5" dirty="0">
                <a:latin typeface="Arial"/>
                <a:cs typeface="Arial"/>
              </a:rPr>
              <a:t>(do </a:t>
            </a:r>
            <a:r>
              <a:rPr sz="1800" spc="-10" dirty="0">
                <a:latin typeface="Arial"/>
                <a:cs typeface="Arial"/>
              </a:rPr>
              <a:t>not </a:t>
            </a:r>
            <a:r>
              <a:rPr sz="1800" spc="-5" dirty="0">
                <a:latin typeface="Arial"/>
                <a:cs typeface="Arial"/>
              </a:rPr>
              <a:t>use more </a:t>
            </a:r>
            <a:r>
              <a:rPr sz="1800" spc="-10" dirty="0">
                <a:latin typeface="Arial"/>
                <a:cs typeface="Arial"/>
              </a:rPr>
              <a:t>than 12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amps)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87430" y="2526284"/>
            <a:ext cx="2005964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300" spc="-5" dirty="0">
                <a:latin typeface="Arial"/>
                <a:cs typeface="Arial"/>
              </a:rPr>
              <a:t>1</a:t>
            </a:r>
            <a:r>
              <a:rPr sz="6300" spc="-10" dirty="0">
                <a:latin typeface="Arial"/>
                <a:cs typeface="Arial"/>
              </a:rPr>
              <a:t>2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6300" dirty="0">
                <a:latin typeface="Arial"/>
                <a:cs typeface="Arial"/>
              </a:rPr>
              <a:t>=</a:t>
            </a:r>
            <a:endParaRPr sz="6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23690" y="2297684"/>
            <a:ext cx="78105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3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</a:t>
            </a:r>
            <a:endParaRPr sz="6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17366" y="3265423"/>
            <a:ext cx="13925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rial"/>
                <a:cs typeface="Arial"/>
              </a:rPr>
              <a:t>120</a:t>
            </a:r>
            <a:r>
              <a:rPr sz="2000" spc="-10" dirty="0">
                <a:latin typeface="Arial"/>
                <a:cs typeface="Arial"/>
              </a:rPr>
              <a:t>volts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6339" y="2678684"/>
            <a:ext cx="189738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0645" algn="l"/>
              </a:tabLst>
            </a:pPr>
            <a:r>
              <a:rPr sz="6300" dirty="0">
                <a:latin typeface="Arial"/>
                <a:cs typeface="Arial"/>
              </a:rPr>
              <a:t>A=	</a:t>
            </a:r>
            <a:r>
              <a:rPr sz="9450" baseline="-29541" dirty="0">
                <a:latin typeface="Arial"/>
                <a:cs typeface="Arial"/>
              </a:rPr>
              <a:t>V</a:t>
            </a:r>
            <a:endParaRPr sz="9450" baseline="-29541">
              <a:latin typeface="Arial"/>
              <a:cs typeface="Arial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4473" y="2602407"/>
            <a:ext cx="276288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300" spc="5" dirty="0">
                <a:latin typeface="Arial"/>
                <a:cs typeface="Arial"/>
              </a:rPr>
              <a:t>W=</a:t>
            </a:r>
            <a:r>
              <a:rPr sz="6300" dirty="0">
                <a:latin typeface="Arial"/>
                <a:cs typeface="Arial"/>
              </a:rPr>
              <a:t>1</a:t>
            </a:r>
            <a:r>
              <a:rPr sz="6300" spc="-5" dirty="0">
                <a:latin typeface="Arial"/>
                <a:cs typeface="Arial"/>
              </a:rPr>
              <a:t>2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ps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4650">
              <a:lnSpc>
                <a:spcPct val="100000"/>
              </a:lnSpc>
              <a:spcBef>
                <a:spcPts val="100"/>
              </a:spcBef>
            </a:pPr>
            <a:r>
              <a:rPr spc="-114" dirty="0"/>
              <a:t>W=AV</a:t>
            </a:r>
          </a:p>
          <a:p>
            <a:pPr marL="2661920">
              <a:lnSpc>
                <a:spcPct val="100000"/>
              </a:lnSpc>
              <a:spcBef>
                <a:spcPts val="240"/>
              </a:spcBef>
            </a:pPr>
            <a:r>
              <a:rPr dirty="0"/>
              <a:t>x</a:t>
            </a:r>
            <a:r>
              <a:rPr spc="-10" dirty="0"/>
              <a:t> </a:t>
            </a:r>
            <a:r>
              <a:rPr spc="-5" dirty="0"/>
              <a:t>120</a:t>
            </a:r>
            <a:r>
              <a:rPr sz="2000" spc="-10" dirty="0"/>
              <a:t>v</a:t>
            </a:r>
            <a:r>
              <a:rPr sz="2000" dirty="0"/>
              <a:t>o</a:t>
            </a:r>
            <a:r>
              <a:rPr sz="2000" spc="-5" dirty="0"/>
              <a:t>l</a:t>
            </a:r>
            <a:r>
              <a:rPr sz="2000" spc="-10" dirty="0"/>
              <a:t>t</a:t>
            </a:r>
            <a:r>
              <a:rPr sz="2000" dirty="0"/>
              <a:t>s</a:t>
            </a:r>
            <a:r>
              <a:rPr sz="2000" spc="-25" dirty="0"/>
              <a:t> </a:t>
            </a:r>
            <a:r>
              <a:rPr spc="5" dirty="0"/>
              <a:t>=</a:t>
            </a:r>
            <a:r>
              <a:rPr spc="-5" dirty="0"/>
              <a:t>1440</a:t>
            </a:r>
            <a:r>
              <a:rPr sz="2000" spc="5" dirty="0"/>
              <a:t>w</a:t>
            </a:r>
            <a:r>
              <a:rPr sz="2000" dirty="0"/>
              <a:t>a</a:t>
            </a:r>
            <a:r>
              <a:rPr sz="2000" spc="-5" dirty="0"/>
              <a:t>t</a:t>
            </a:r>
            <a:r>
              <a:rPr sz="2000" spc="-10" dirty="0"/>
              <a:t>t</a:t>
            </a:r>
            <a:r>
              <a:rPr sz="2000" dirty="0"/>
              <a:t>s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428306" y="4064050"/>
            <a:ext cx="79838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approx. </a:t>
            </a:r>
            <a:r>
              <a:rPr sz="2000" b="1" spc="-5" dirty="0">
                <a:latin typeface="Arial"/>
                <a:cs typeface="Arial"/>
              </a:rPr>
              <a:t>1440w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lights </a:t>
            </a:r>
            <a:r>
              <a:rPr sz="2000" dirty="0">
                <a:latin typeface="Arial"/>
                <a:cs typeface="Arial"/>
              </a:rPr>
              <a:t>may be loaded on a standard household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circuit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378700" cy="390715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Activity: </a:t>
            </a:r>
            <a:r>
              <a:rPr sz="2800" dirty="0">
                <a:latin typeface="Arial"/>
                <a:cs typeface="Arial"/>
              </a:rPr>
              <a:t>Inventory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Check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What is in the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Kit:</a:t>
            </a:r>
            <a:endParaRPr sz="24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A set of 3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lamps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sets of barn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doors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</a:t>
            </a:r>
            <a:r>
              <a:rPr sz="2000" spc="-5" dirty="0">
                <a:latin typeface="Arial"/>
                <a:cs typeface="Arial"/>
              </a:rPr>
              <a:t>light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Operation and </a:t>
            </a:r>
            <a:r>
              <a:rPr sz="2000" spc="-5" dirty="0">
                <a:latin typeface="Arial"/>
                <a:cs typeface="Arial"/>
              </a:rPr>
              <a:t>safety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guide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505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Gaffer</a:t>
            </a:r>
            <a:r>
              <a:rPr sz="2000" dirty="0">
                <a:latin typeface="MS PGothic"/>
                <a:cs typeface="MS PGothic"/>
              </a:rPr>
              <a:t>’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5" dirty="0">
                <a:latin typeface="Arial"/>
                <a:cs typeface="Arial"/>
              </a:rPr>
              <a:t>tape </a:t>
            </a:r>
            <a:r>
              <a:rPr sz="2000" dirty="0">
                <a:latin typeface="Arial"/>
                <a:cs typeface="Arial"/>
              </a:rPr>
              <a:t>or duct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tape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55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Leather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gloves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Gels and clothes pegs are </a:t>
            </a:r>
            <a:r>
              <a:rPr sz="2000" spc="-5" dirty="0">
                <a:latin typeface="Arial"/>
                <a:cs typeface="Arial"/>
              </a:rPr>
              <a:t>in the Small Lighting Kit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only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Soft-box </a:t>
            </a:r>
            <a:r>
              <a:rPr sz="2000" dirty="0">
                <a:latin typeface="Arial"/>
                <a:cs typeface="Arial"/>
              </a:rPr>
              <a:t>and scrims are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Large </a:t>
            </a:r>
            <a:r>
              <a:rPr sz="2000" spc="-5" dirty="0">
                <a:latin typeface="Arial"/>
                <a:cs typeface="Arial"/>
              </a:rPr>
              <a:t>Lighting Kit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only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6703695" cy="361378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Activity: </a:t>
            </a:r>
            <a:r>
              <a:rPr sz="2800" dirty="0">
                <a:latin typeface="Arial"/>
                <a:cs typeface="Arial"/>
              </a:rPr>
              <a:t>Inventory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Check</a:t>
            </a:r>
            <a:endParaRPr sz="28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Additional items you should borrow from the  library</a:t>
            </a:r>
            <a:endParaRPr sz="24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Gels (not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Large </a:t>
            </a:r>
            <a:r>
              <a:rPr sz="2000" spc="-5" dirty="0">
                <a:latin typeface="Arial"/>
                <a:cs typeface="Arial"/>
              </a:rPr>
              <a:t>Lighting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Kit)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Sandbags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Umbrellas, </a:t>
            </a:r>
            <a:r>
              <a:rPr sz="2000" spc="-5" dirty="0">
                <a:latin typeface="Arial"/>
                <a:cs typeface="Arial"/>
              </a:rPr>
              <a:t>reflectors, </a:t>
            </a:r>
            <a:r>
              <a:rPr sz="2000" dirty="0">
                <a:latin typeface="Arial"/>
                <a:cs typeface="Arial"/>
              </a:rPr>
              <a:t>bounce boards,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gobos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14 gauge power </a:t>
            </a:r>
            <a:r>
              <a:rPr sz="2000" spc="-5" dirty="0">
                <a:latin typeface="Arial"/>
                <a:cs typeface="Arial"/>
              </a:rPr>
              <a:t>extension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cables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Duct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tape</a:t>
            </a:r>
            <a:endParaRPr sz="20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Ask the library techs for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accessories!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6291284"/>
            <a:ext cx="259207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http://www.libsfu.ca/surrey/equipment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480934" cy="32124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Extras You Can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Supply: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Wooden clothes pegs for fastening gels, foils,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Practical lighting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hardware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stores:</a:t>
            </a:r>
            <a:endParaRPr sz="24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Utility </a:t>
            </a:r>
            <a:r>
              <a:rPr sz="2000" dirty="0">
                <a:latin typeface="Arial"/>
                <a:cs typeface="Arial"/>
              </a:rPr>
              <a:t>lights:</a:t>
            </a:r>
            <a:endParaRPr sz="2000">
              <a:latin typeface="Arial"/>
              <a:cs typeface="Arial"/>
            </a:endParaRPr>
          </a:p>
          <a:p>
            <a:pPr marL="1383665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003874"/>
                </a:solidFill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Aluminum reflectors, ceramic sockets,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75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Windshield sunscreen as a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reflector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Foam core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whiteboard</a:t>
            </a:r>
            <a:endParaRPr sz="200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Leather </a:t>
            </a:r>
            <a:r>
              <a:rPr sz="2000" spc="-5" dirty="0">
                <a:latin typeface="Arial"/>
                <a:cs typeface="Arial"/>
              </a:rPr>
              <a:t>gloves for </a:t>
            </a:r>
            <a:r>
              <a:rPr sz="2000" dirty="0">
                <a:latin typeface="Arial"/>
                <a:cs typeface="Arial"/>
              </a:rPr>
              <a:t>handling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bulbs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3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3564254" cy="9804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Activity: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solidFill>
                  <a:srgbClr val="003874"/>
                </a:solidFill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Setup and</a:t>
            </a:r>
            <a:r>
              <a:rPr sz="2400" spc="-4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Assembly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3718" y="1981200"/>
            <a:ext cx="3239281" cy="30998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4540" y="850568"/>
            <a:ext cx="4511040" cy="427355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Assembly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Setup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Procedure:</a:t>
            </a:r>
            <a:endParaRPr sz="2400">
              <a:latin typeface="Arial"/>
              <a:cs typeface="Arial"/>
            </a:endParaRPr>
          </a:p>
          <a:p>
            <a:pPr marL="1155065" marR="18351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Assemble </a:t>
            </a:r>
            <a:r>
              <a:rPr sz="2000" spc="-5" dirty="0">
                <a:latin typeface="Arial"/>
                <a:cs typeface="Arial"/>
              </a:rPr>
              <a:t>your lighting kits  </a:t>
            </a:r>
            <a:r>
              <a:rPr sz="2000" dirty="0">
                <a:latin typeface="Arial"/>
                <a:cs typeface="Arial"/>
              </a:rPr>
              <a:t>according </a:t>
            </a:r>
            <a:r>
              <a:rPr sz="2000" spc="-5" dirty="0">
                <a:latin typeface="Arial"/>
                <a:cs typeface="Arial"/>
              </a:rPr>
              <a:t>to the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instructions</a:t>
            </a:r>
            <a:endParaRPr sz="2000">
              <a:latin typeface="Arial"/>
              <a:cs typeface="Arial"/>
            </a:endParaRPr>
          </a:p>
          <a:p>
            <a:pPr marL="1155065" marR="632460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Recall what </a:t>
            </a:r>
            <a:r>
              <a:rPr sz="2000" spc="-5" dirty="0">
                <a:latin typeface="Arial"/>
                <a:cs typeface="Arial"/>
              </a:rPr>
              <a:t>you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learned  about safety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and…</a:t>
            </a:r>
            <a:endParaRPr sz="2000">
              <a:latin typeface="Arial"/>
              <a:cs typeface="Arial"/>
            </a:endParaRPr>
          </a:p>
          <a:p>
            <a:pPr marL="1155065" marR="5080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Set the </a:t>
            </a:r>
            <a:r>
              <a:rPr sz="2000" spc="-5" dirty="0">
                <a:latin typeface="Arial"/>
                <a:cs typeface="Arial"/>
              </a:rPr>
              <a:t>lights </a:t>
            </a:r>
            <a:r>
              <a:rPr sz="2000" dirty="0">
                <a:latin typeface="Arial"/>
                <a:cs typeface="Arial"/>
              </a:rPr>
              <a:t>according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  3-point </a:t>
            </a:r>
            <a:r>
              <a:rPr sz="2000" spc="-5" dirty="0">
                <a:latin typeface="Arial"/>
                <a:cs typeface="Arial"/>
              </a:rPr>
              <a:t>lighting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diagram</a:t>
            </a:r>
            <a:endParaRPr sz="2000">
              <a:latin typeface="Arial"/>
              <a:cs typeface="Arial"/>
            </a:endParaRPr>
          </a:p>
          <a:p>
            <a:pPr marL="1155065" marR="28384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After your </a:t>
            </a:r>
            <a:r>
              <a:rPr sz="2000" dirty="0">
                <a:latin typeface="Arial"/>
                <a:cs typeface="Arial"/>
              </a:rPr>
              <a:t>setup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checked  by </a:t>
            </a:r>
            <a:r>
              <a:rPr sz="2000" spc="-5" dirty="0">
                <a:latin typeface="Arial"/>
                <a:cs typeface="Arial"/>
              </a:rPr>
              <a:t>your instructor,  </a:t>
            </a:r>
            <a:r>
              <a:rPr sz="2000" dirty="0">
                <a:latin typeface="Arial"/>
                <a:cs typeface="Arial"/>
              </a:rPr>
              <a:t>disassemble</a:t>
            </a:r>
            <a:endParaRPr sz="2000">
              <a:latin typeface="Arial"/>
              <a:cs typeface="Arial"/>
            </a:endParaRPr>
          </a:p>
          <a:p>
            <a:pPr marL="115506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and return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kits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3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236460" cy="171906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Online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Quiz:</a:t>
            </a:r>
          </a:p>
          <a:p>
            <a:pPr marL="756285" lvl="1" indent="-286385">
              <a:spcBef>
                <a:spcPts val="590"/>
              </a:spcBef>
              <a:buClr>
                <a:srgbClr val="003874"/>
              </a:buClr>
              <a:buFontTx/>
              <a:buChar char="–"/>
              <a:tabLst>
                <a:tab pos="756920" algn="l"/>
              </a:tabLst>
            </a:pPr>
            <a:r>
              <a:rPr lang="en-US" sz="2400" dirty="0">
                <a:hlinkClick r:id="rId2"/>
              </a:rPr>
              <a:t>https://www.lib.sfu.ca/about/branches-depts/fraser/fraser-equipment/siat-equipment</a:t>
            </a:r>
            <a:endParaRPr sz="24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Lighting </a:t>
            </a:r>
            <a:r>
              <a:rPr sz="2000" dirty="0">
                <a:latin typeface="Arial"/>
                <a:cs typeface="Arial"/>
              </a:rPr>
              <a:t>kit workshop and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quiz</a:t>
            </a:r>
          </a:p>
        </p:txBody>
      </p:sp>
      <p:sp>
        <p:nvSpPr>
          <p:cNvPr id="7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5969000" cy="171259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Questions:</a:t>
            </a: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Contact the Library Media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Technicians</a:t>
            </a:r>
            <a:endParaRPr sz="24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lang="en-US" sz="2000" u="sng" spc="-5" dirty="0">
                <a:solidFill>
                  <a:srgbClr val="006AA8"/>
                </a:solidFill>
                <a:uFill>
                  <a:solidFill>
                    <a:srgbClr val="006AA8"/>
                  </a:solidFill>
                </a:uFill>
                <a:latin typeface="Arial"/>
                <a:cs typeface="Arial"/>
              </a:rPr>
              <a:t>fraser_library@sfu.ca</a:t>
            </a:r>
            <a:endParaRPr sz="2000" dirty="0">
              <a:latin typeface="Arial"/>
              <a:cs typeface="Arial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778-782-7411</a:t>
            </a:r>
          </a:p>
        </p:txBody>
      </p:sp>
      <p:sp>
        <p:nvSpPr>
          <p:cNvPr id="7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4540" y="938275"/>
            <a:ext cx="48171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none" spc="-5" dirty="0"/>
              <a:t>Before Borrowing </a:t>
            </a:r>
            <a:r>
              <a:rPr sz="2800" u="none" dirty="0"/>
              <a:t>Lighting</a:t>
            </a:r>
            <a:r>
              <a:rPr sz="2800" u="none" spc="25" dirty="0"/>
              <a:t> </a:t>
            </a:r>
            <a:r>
              <a:rPr sz="2800" u="none" spc="-5" dirty="0"/>
              <a:t>Kits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165352" y="1805432"/>
            <a:ext cx="5929630" cy="21469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003874"/>
              </a:buClr>
              <a:buChar char="−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Complete the online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quiz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−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Score 100% based on the material in this  workshop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−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Show the library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technicians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−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Get a sticker for your student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card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483475" cy="31870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Quartz Halogen </a:t>
            </a:r>
            <a:r>
              <a:rPr sz="2800" dirty="0">
                <a:latin typeface="Arial"/>
                <a:cs typeface="Arial"/>
              </a:rPr>
              <a:t>vs. Incandescent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Lighting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Both operate on the same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principle:</a:t>
            </a:r>
            <a:endParaRPr sz="2400">
              <a:latin typeface="Arial"/>
              <a:cs typeface="Arial"/>
            </a:endParaRPr>
          </a:p>
          <a:p>
            <a:pPr marL="1155065" marR="39687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Electric </a:t>
            </a:r>
            <a:r>
              <a:rPr sz="2000" dirty="0">
                <a:latin typeface="Arial"/>
                <a:cs typeface="Arial"/>
              </a:rPr>
              <a:t>current passes through a </a:t>
            </a:r>
            <a:r>
              <a:rPr sz="2000" spc="-5" dirty="0">
                <a:latin typeface="Arial"/>
                <a:cs typeface="Arial"/>
              </a:rPr>
              <a:t>thin </a:t>
            </a:r>
            <a:r>
              <a:rPr sz="2000" dirty="0">
                <a:latin typeface="Arial"/>
                <a:cs typeface="Arial"/>
              </a:rPr>
              <a:t>tungsten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metal  filament </a:t>
            </a:r>
            <a:r>
              <a:rPr sz="2000" dirty="0">
                <a:latin typeface="Arial"/>
                <a:cs typeface="Arial"/>
              </a:rPr>
              <a:t>causing </a:t>
            </a:r>
            <a:r>
              <a:rPr sz="2000" spc="-5" dirty="0">
                <a:latin typeface="Arial"/>
                <a:cs typeface="Arial"/>
              </a:rPr>
              <a:t>it to </a:t>
            </a:r>
            <a:r>
              <a:rPr sz="2000" dirty="0">
                <a:latin typeface="Arial"/>
                <a:cs typeface="Arial"/>
              </a:rPr>
              <a:t>heat white hot and </a:t>
            </a:r>
            <a:r>
              <a:rPr sz="2000" spc="-5" dirty="0">
                <a:latin typeface="Arial"/>
                <a:cs typeface="Arial"/>
              </a:rPr>
              <a:t>emit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light</a:t>
            </a:r>
            <a:endParaRPr sz="20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However, quartz halogen lamps encase the  filament in a quartz casing filled with halogen gas.  This allows these bulbs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run hotter, brighter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whiter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952" y="844218"/>
            <a:ext cx="7278370" cy="341947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Lighting </a:t>
            </a:r>
            <a:r>
              <a:rPr sz="2800" spc="-5" dirty="0">
                <a:latin typeface="Arial"/>
                <a:cs typeface="Arial"/>
              </a:rPr>
              <a:t>Kits For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Loan: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Small Lighting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Kit</a:t>
            </a:r>
            <a:endParaRPr sz="2400">
              <a:latin typeface="Arial"/>
              <a:cs typeface="Arial"/>
            </a:endParaRPr>
          </a:p>
          <a:p>
            <a:pPr marL="1155700" marR="2328545" lvl="2" indent="-228600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x Lowel </a:t>
            </a:r>
            <a:r>
              <a:rPr sz="2000" spc="-5" dirty="0">
                <a:latin typeface="Arial"/>
                <a:cs typeface="Arial"/>
              </a:rPr>
              <a:t>Prolight </a:t>
            </a:r>
            <a:r>
              <a:rPr sz="2000" dirty="0">
                <a:latin typeface="Arial"/>
                <a:cs typeface="Arial"/>
              </a:rPr>
              <a:t>150W </a:t>
            </a:r>
            <a:r>
              <a:rPr sz="2000" spc="-5" dirty="0">
                <a:latin typeface="Arial"/>
                <a:cs typeface="Arial"/>
              </a:rPr>
              <a:t>tungsten  </a:t>
            </a:r>
            <a:r>
              <a:rPr sz="2000" dirty="0">
                <a:latin typeface="Arial"/>
                <a:cs typeface="Arial"/>
              </a:rPr>
              <a:t>balanced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lights</a:t>
            </a:r>
            <a:endParaRPr sz="2000">
              <a:latin typeface="Arial"/>
              <a:cs typeface="Arial"/>
            </a:endParaRPr>
          </a:p>
          <a:p>
            <a:pPr marL="1155065" marR="5080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Low-level key or accent </a:t>
            </a:r>
            <a:r>
              <a:rPr sz="2000" spc="-5" dirty="0">
                <a:latin typeface="Arial"/>
                <a:cs typeface="Arial"/>
              </a:rPr>
              <a:t>light, fill light (with diffusion) </a:t>
            </a:r>
            <a:r>
              <a:rPr sz="2000" dirty="0">
                <a:latin typeface="Arial"/>
                <a:cs typeface="Arial"/>
              </a:rPr>
              <a:t>or  back-light </a:t>
            </a:r>
            <a:r>
              <a:rPr sz="2000" spc="-5" dirty="0">
                <a:latin typeface="Arial"/>
                <a:cs typeface="Arial"/>
              </a:rPr>
              <a:t>for interviews </a:t>
            </a:r>
            <a:r>
              <a:rPr sz="2000" dirty="0">
                <a:latin typeface="Arial"/>
                <a:cs typeface="Arial"/>
              </a:rPr>
              <a:t>&amp; other small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shooting-areas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x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stands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x barn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doors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Colour correction and </a:t>
            </a:r>
            <a:r>
              <a:rPr sz="2000" spc="-5" dirty="0">
                <a:latin typeface="Arial"/>
                <a:cs typeface="Arial"/>
              </a:rPr>
              <a:t>diffusion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16979" y="691896"/>
            <a:ext cx="1423415" cy="1752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9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3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251065" cy="37852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Lighting </a:t>
            </a:r>
            <a:r>
              <a:rPr sz="2800" spc="-5" dirty="0">
                <a:latin typeface="Arial"/>
                <a:cs typeface="Arial"/>
              </a:rPr>
              <a:t>Kits For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Loan: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Large Lighting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Kit</a:t>
            </a:r>
            <a:endParaRPr sz="2400">
              <a:latin typeface="Arial"/>
              <a:cs typeface="Arial"/>
            </a:endParaRPr>
          </a:p>
          <a:p>
            <a:pPr marL="1155065" marR="5080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Contains one 750W </a:t>
            </a:r>
            <a:r>
              <a:rPr sz="2000" spc="-5" dirty="0">
                <a:latin typeface="Arial"/>
                <a:cs typeface="Arial"/>
              </a:rPr>
              <a:t>ARRILite </a:t>
            </a:r>
            <a:r>
              <a:rPr sz="2000" dirty="0">
                <a:latin typeface="Arial"/>
                <a:cs typeface="Arial"/>
              </a:rPr>
              <a:t>open face </a:t>
            </a:r>
            <a:r>
              <a:rPr sz="2000" spc="-5" dirty="0">
                <a:latin typeface="Arial"/>
                <a:cs typeface="Arial"/>
              </a:rPr>
              <a:t>lamp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two  300W ARRI fresnel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lamps</a:t>
            </a:r>
            <a:endParaRPr sz="2000">
              <a:latin typeface="Arial"/>
              <a:cs typeface="Arial"/>
            </a:endParaRPr>
          </a:p>
          <a:p>
            <a:pPr marL="1155065" marR="146050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Ideal for lighting </a:t>
            </a:r>
            <a:r>
              <a:rPr sz="2000" dirty="0">
                <a:latin typeface="Arial"/>
                <a:cs typeface="Arial"/>
              </a:rPr>
              <a:t>standing or </a:t>
            </a:r>
            <a:r>
              <a:rPr sz="2000" spc="-5" dirty="0">
                <a:latin typeface="Arial"/>
                <a:cs typeface="Arial"/>
              </a:rPr>
              <a:t>multiple </a:t>
            </a:r>
            <a:r>
              <a:rPr sz="2000" dirty="0">
                <a:latin typeface="Arial"/>
                <a:cs typeface="Arial"/>
              </a:rPr>
              <a:t>subjects or </a:t>
            </a:r>
            <a:r>
              <a:rPr sz="2000" spc="-5" dirty="0">
                <a:latin typeface="Arial"/>
                <a:cs typeface="Arial"/>
              </a:rPr>
              <a:t>from 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farther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distance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x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stands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Soft-box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3 x barn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doors</a:t>
            </a:r>
            <a:endParaRPr sz="2000">
              <a:latin typeface="Arial"/>
              <a:cs typeface="Arial"/>
            </a:endParaRPr>
          </a:p>
          <a:p>
            <a:pPr marL="1155065" lvl="2" indent="-228600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Scrims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49852" y="2971800"/>
            <a:ext cx="3375659" cy="1753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7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3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564755" cy="390969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Safety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Check all equipment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damage before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endParaRPr sz="24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58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Tape down all cables with Gaffer tape or duct tape  (the library can provide duct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tape)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Use in dry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conditions</a:t>
            </a:r>
            <a:endParaRPr sz="2400">
              <a:latin typeface="Arial"/>
              <a:cs typeface="Arial"/>
            </a:endParaRPr>
          </a:p>
          <a:p>
            <a:pPr marL="756285" marR="53340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Always open the barn doors before turning a lamp  </a:t>
            </a:r>
            <a:r>
              <a:rPr sz="2400" spc="-10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Use at least </a:t>
            </a:r>
            <a:r>
              <a:rPr sz="2400" b="1" spc="-5" dirty="0">
                <a:latin typeface="Arial"/>
                <a:cs typeface="Arial"/>
              </a:rPr>
              <a:t>14 gauge </a:t>
            </a:r>
            <a:r>
              <a:rPr sz="2400" spc="-5" dirty="0">
                <a:latin typeface="Arial"/>
                <a:cs typeface="Arial"/>
              </a:rPr>
              <a:t>extension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cords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0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Never look directly at the lamps (call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MS PGothic"/>
                <a:cs typeface="MS PGothic"/>
              </a:rPr>
              <a:t>“</a:t>
            </a:r>
            <a:r>
              <a:rPr sz="2400" spc="-5" dirty="0">
                <a:latin typeface="Arial"/>
                <a:cs typeface="Arial"/>
              </a:rPr>
              <a:t>Spark!</a:t>
            </a:r>
            <a:r>
              <a:rPr sz="2400" spc="-5" dirty="0">
                <a:latin typeface="MS PGothic"/>
                <a:cs typeface="MS PGothic"/>
              </a:rPr>
              <a:t>”</a:t>
            </a:r>
            <a:r>
              <a:rPr sz="2400" spc="-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533005" cy="376047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Safety</a:t>
            </a:r>
            <a:endParaRPr sz="2800">
              <a:latin typeface="Arial"/>
              <a:cs typeface="Arial"/>
            </a:endParaRPr>
          </a:p>
          <a:p>
            <a:pPr marL="756285" marR="36004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Never pick up and move a lamp stand while the  lamp is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58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Do not operate the lamps pointing up or down at a  very steep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angle</a:t>
            </a:r>
            <a:endParaRPr sz="2400">
              <a:latin typeface="Arial"/>
              <a:cs typeface="Arial"/>
            </a:endParaRPr>
          </a:p>
          <a:p>
            <a:pPr marL="756285" marR="497205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Do not operate lamps upside down; they could  overheat</a:t>
            </a:r>
            <a:endParaRPr sz="2400">
              <a:latin typeface="Arial"/>
              <a:cs typeface="Arial"/>
            </a:endParaRPr>
          </a:p>
          <a:p>
            <a:pPr marL="756285" marR="208915" lvl="1" indent="-286385">
              <a:lnSpc>
                <a:spcPct val="100000"/>
              </a:lnSpc>
              <a:spcBef>
                <a:spcPts val="575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smoke appears around the lamp or cables turn  off the lamp and return it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library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568"/>
            <a:ext cx="7214870" cy="396875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Hot </a:t>
            </a:r>
            <a:r>
              <a:rPr sz="2800" dirty="0">
                <a:latin typeface="Arial"/>
                <a:cs typeface="Arial"/>
              </a:rPr>
              <a:t>Lamps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90"/>
              </a:spcBef>
              <a:buClr>
                <a:srgbClr val="003874"/>
              </a:buClr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These lights can get very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hot!</a:t>
            </a:r>
            <a:endParaRPr sz="2400">
              <a:latin typeface="Arial"/>
              <a:cs typeface="Arial"/>
            </a:endParaRPr>
          </a:p>
          <a:p>
            <a:pPr marL="1155065" marR="560705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5" dirty="0">
                <a:latin typeface="Arial"/>
                <a:cs typeface="Arial"/>
              </a:rPr>
              <a:t>Use </a:t>
            </a:r>
            <a:r>
              <a:rPr sz="2000" dirty="0">
                <a:latin typeface="Arial"/>
                <a:cs typeface="Arial"/>
              </a:rPr>
              <a:t>only approved accessories and gels </a:t>
            </a:r>
            <a:r>
              <a:rPr sz="2000" spc="-5" dirty="0">
                <a:latin typeface="Arial"/>
                <a:cs typeface="Arial"/>
              </a:rPr>
              <a:t>that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  specifically designed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use </a:t>
            </a:r>
            <a:r>
              <a:rPr sz="2000" spc="-5" dirty="0">
                <a:latin typeface="Arial"/>
                <a:cs typeface="Arial"/>
              </a:rPr>
              <a:t>with </a:t>
            </a:r>
            <a:r>
              <a:rPr sz="2000" dirty="0">
                <a:latin typeface="Arial"/>
                <a:cs typeface="Arial"/>
              </a:rPr>
              <a:t>hot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lights.</a:t>
            </a:r>
            <a:endParaRPr sz="2000">
              <a:latin typeface="Arial"/>
              <a:cs typeface="Arial"/>
            </a:endParaRPr>
          </a:p>
          <a:p>
            <a:pPr marL="1155065" marR="14604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000" b="1" dirty="0">
                <a:latin typeface="Arial"/>
                <a:cs typeface="Arial"/>
              </a:rPr>
              <a:t>When placed on or </a:t>
            </a:r>
            <a:r>
              <a:rPr sz="2000" b="1" spc="-5" dirty="0">
                <a:latin typeface="Arial"/>
                <a:cs typeface="Arial"/>
              </a:rPr>
              <a:t>very </a:t>
            </a:r>
            <a:r>
              <a:rPr sz="2000" b="1" dirty="0">
                <a:latin typeface="Arial"/>
                <a:cs typeface="Arial"/>
              </a:rPr>
              <a:t>near the </a:t>
            </a:r>
            <a:r>
              <a:rPr sz="2000" b="1" spc="-5" dirty="0">
                <a:latin typeface="Arial"/>
                <a:cs typeface="Arial"/>
              </a:rPr>
              <a:t>lights, </a:t>
            </a:r>
            <a:r>
              <a:rPr sz="2000" b="1" dirty="0">
                <a:latin typeface="Arial"/>
                <a:cs typeface="Arial"/>
              </a:rPr>
              <a:t>any other  </a:t>
            </a:r>
            <a:r>
              <a:rPr sz="2000" b="1" spc="-5" dirty="0">
                <a:latin typeface="Arial"/>
                <a:cs typeface="Arial"/>
              </a:rPr>
              <a:t>materials </a:t>
            </a:r>
            <a:r>
              <a:rPr sz="2000" b="1" dirty="0">
                <a:latin typeface="Arial"/>
                <a:cs typeface="Arial"/>
              </a:rPr>
              <a:t>such as paper, </a:t>
            </a:r>
            <a:r>
              <a:rPr sz="2000" b="1" spc="-5" dirty="0">
                <a:latin typeface="Arial"/>
                <a:cs typeface="Arial"/>
              </a:rPr>
              <a:t>plastic or cellophane </a:t>
            </a:r>
            <a:r>
              <a:rPr sz="2000" b="1" dirty="0">
                <a:latin typeface="Arial"/>
                <a:cs typeface="Arial"/>
              </a:rPr>
              <a:t>will  </a:t>
            </a:r>
            <a:r>
              <a:rPr sz="2000" b="1" spc="-5" dirty="0">
                <a:latin typeface="Arial"/>
                <a:cs typeface="Arial"/>
              </a:rPr>
              <a:t>melt </a:t>
            </a:r>
            <a:r>
              <a:rPr sz="2000" b="1" dirty="0">
                <a:latin typeface="Arial"/>
                <a:cs typeface="Arial"/>
              </a:rPr>
              <a:t>and possibly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ignite.</a:t>
            </a:r>
            <a:endParaRPr sz="2000">
              <a:latin typeface="Arial"/>
              <a:cs typeface="Arial"/>
            </a:endParaRPr>
          </a:p>
          <a:p>
            <a:pPr marL="1155065" marR="5080" lvl="2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If you have </a:t>
            </a:r>
            <a:r>
              <a:rPr sz="2000" dirty="0">
                <a:latin typeface="Arial"/>
                <a:cs typeface="Arial"/>
              </a:rPr>
              <a:t>a problem with a bulb, </a:t>
            </a:r>
            <a:r>
              <a:rPr sz="2000" spc="5" dirty="0">
                <a:latin typeface="Arial"/>
                <a:cs typeface="Arial"/>
              </a:rPr>
              <a:t>DO </a:t>
            </a:r>
            <a:r>
              <a:rPr sz="2000" dirty="0">
                <a:latin typeface="Arial"/>
                <a:cs typeface="Arial"/>
              </a:rPr>
              <a:t>NOT </a:t>
            </a:r>
            <a:r>
              <a:rPr sz="2000" spc="-5" dirty="0">
                <a:latin typeface="Arial"/>
                <a:cs typeface="Arial"/>
              </a:rPr>
              <a:t>attempt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  </a:t>
            </a:r>
            <a:r>
              <a:rPr sz="2000" dirty="0">
                <a:latin typeface="Arial"/>
                <a:cs typeface="Arial"/>
              </a:rPr>
              <a:t>change </a:t>
            </a:r>
            <a:r>
              <a:rPr sz="2000" spc="-5" dirty="0">
                <a:latin typeface="Arial"/>
                <a:cs typeface="Arial"/>
              </a:rPr>
              <a:t>it, </a:t>
            </a:r>
            <a:r>
              <a:rPr sz="2000" dirty="0">
                <a:latin typeface="Arial"/>
                <a:cs typeface="Arial"/>
              </a:rPr>
              <a:t>return </a:t>
            </a:r>
            <a:r>
              <a:rPr sz="2000" spc="-5" dirty="0">
                <a:latin typeface="Arial"/>
                <a:cs typeface="Arial"/>
              </a:rPr>
              <a:t>it to the library for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assistance</a:t>
            </a:r>
            <a:endParaRPr sz="2000">
              <a:latin typeface="Arial"/>
              <a:cs typeface="Arial"/>
            </a:endParaRPr>
          </a:p>
          <a:p>
            <a:pPr marL="1155065" marR="236854" lvl="2" indent="-227965">
              <a:lnSpc>
                <a:spcPct val="100000"/>
              </a:lnSpc>
              <a:spcBef>
                <a:spcPts val="48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Subjects </a:t>
            </a:r>
            <a:r>
              <a:rPr sz="2000" spc="-5" dirty="0">
                <a:latin typeface="Arial"/>
                <a:cs typeface="Arial"/>
              </a:rPr>
              <a:t>will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affected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the lights; </a:t>
            </a:r>
            <a:r>
              <a:rPr sz="2000" dirty="0">
                <a:latin typeface="Arial"/>
                <a:cs typeface="Arial"/>
              </a:rPr>
              <a:t>consider </a:t>
            </a:r>
            <a:r>
              <a:rPr sz="2000" spc="-5" dirty="0">
                <a:latin typeface="Arial"/>
                <a:cs typeface="Arial"/>
              </a:rPr>
              <a:t>their  </a:t>
            </a:r>
            <a:r>
              <a:rPr sz="2000" dirty="0">
                <a:latin typeface="Arial"/>
                <a:cs typeface="Arial"/>
              </a:rPr>
              <a:t>comfort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5301488"/>
            <a:ext cx="251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Lighting</a:t>
            </a:r>
            <a:r>
              <a:rPr sz="3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"/>
                <a:cs typeface="Arial"/>
              </a:rPr>
              <a:t>Kits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16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850247"/>
            <a:ext cx="7378065" cy="224980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lr>
                <a:srgbClr val="9E0927"/>
              </a:buClr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Hot </a:t>
            </a:r>
            <a:r>
              <a:rPr sz="2800" dirty="0">
                <a:latin typeface="Arial"/>
                <a:cs typeface="Arial"/>
              </a:rPr>
              <a:t>Lamps</a:t>
            </a:r>
            <a:endParaRPr sz="2800">
              <a:latin typeface="Arial"/>
              <a:cs typeface="Arial"/>
            </a:endParaRPr>
          </a:p>
          <a:p>
            <a:pPr marL="1155065" lvl="1" indent="-227965">
              <a:lnSpc>
                <a:spcPct val="100000"/>
              </a:lnSpc>
              <a:spcBef>
                <a:spcPts val="500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Keep </a:t>
            </a:r>
            <a:r>
              <a:rPr sz="2000" spc="-5" dirty="0">
                <a:latin typeface="Arial"/>
                <a:cs typeface="Arial"/>
              </a:rPr>
              <a:t>all </a:t>
            </a:r>
            <a:r>
              <a:rPr sz="2000" dirty="0">
                <a:latin typeface="Arial"/>
                <a:cs typeface="Arial"/>
              </a:rPr>
              <a:t>subjects/objects </a:t>
            </a:r>
            <a:r>
              <a:rPr sz="2000" spc="-5" dirty="0">
                <a:latin typeface="Arial"/>
                <a:cs typeface="Arial"/>
              </a:rPr>
              <a:t>minimum </a:t>
            </a:r>
            <a:r>
              <a:rPr sz="2000" b="1" dirty="0">
                <a:latin typeface="Arial"/>
                <a:cs typeface="Arial"/>
              </a:rPr>
              <a:t>2 meters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away</a:t>
            </a:r>
            <a:endParaRPr sz="2000">
              <a:latin typeface="Arial"/>
              <a:cs typeface="Arial"/>
            </a:endParaRPr>
          </a:p>
          <a:p>
            <a:pPr marL="1155065" marR="5080" lvl="1" indent="-227965">
              <a:lnSpc>
                <a:spcPct val="100000"/>
              </a:lnSpc>
              <a:spcBef>
                <a:spcPts val="475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Keep </a:t>
            </a:r>
            <a:r>
              <a:rPr sz="2000" spc="-5" dirty="0">
                <a:latin typeface="Arial"/>
                <a:cs typeface="Arial"/>
              </a:rPr>
              <a:t>all lamps </a:t>
            </a:r>
            <a:r>
              <a:rPr sz="2000" dirty="0">
                <a:latin typeface="Arial"/>
                <a:cs typeface="Arial"/>
              </a:rPr>
              <a:t>and cables at least </a:t>
            </a:r>
            <a:r>
              <a:rPr sz="2000" b="1" dirty="0">
                <a:latin typeface="Arial"/>
                <a:cs typeface="Arial"/>
              </a:rPr>
              <a:t>6 meters </a:t>
            </a:r>
            <a:r>
              <a:rPr sz="2000" dirty="0">
                <a:latin typeface="Arial"/>
                <a:cs typeface="Arial"/>
              </a:rPr>
              <a:t>away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  </a:t>
            </a:r>
            <a:r>
              <a:rPr sz="2000" spc="-5" dirty="0">
                <a:latin typeface="Arial"/>
                <a:cs typeface="Arial"/>
              </a:rPr>
              <a:t>all flammable materials </a:t>
            </a:r>
            <a:r>
              <a:rPr sz="2000" dirty="0">
                <a:latin typeface="Arial"/>
                <a:cs typeface="Arial"/>
              </a:rPr>
              <a:t>such as gas and </a:t>
            </a:r>
            <a:r>
              <a:rPr sz="2000" spc="-5" dirty="0">
                <a:latin typeface="Arial"/>
                <a:cs typeface="Arial"/>
              </a:rPr>
              <a:t>oily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rags</a:t>
            </a:r>
            <a:endParaRPr sz="2000">
              <a:latin typeface="Arial"/>
              <a:cs typeface="Arial"/>
            </a:endParaRPr>
          </a:p>
          <a:p>
            <a:pPr marL="1155065" marR="462280" lvl="1" indent="-227965">
              <a:lnSpc>
                <a:spcPct val="100000"/>
              </a:lnSpc>
              <a:spcBef>
                <a:spcPts val="484"/>
              </a:spcBef>
              <a:buClr>
                <a:srgbClr val="9E0927"/>
              </a:buClr>
              <a:buChar char="•"/>
              <a:tabLst>
                <a:tab pos="1155065" algn="l"/>
                <a:tab pos="1155700" algn="l"/>
              </a:tabLst>
            </a:pPr>
            <a:r>
              <a:rPr sz="2000" dirty="0">
                <a:latin typeface="Arial"/>
                <a:cs typeface="Arial"/>
              </a:rPr>
              <a:t>Do not touch </a:t>
            </a:r>
            <a:r>
              <a:rPr sz="2000" spc="-5" dirty="0">
                <a:latin typeface="Arial"/>
                <a:cs typeface="Arial"/>
              </a:rPr>
              <a:t>the lamps </a:t>
            </a:r>
            <a:r>
              <a:rPr sz="2000" dirty="0">
                <a:latin typeface="Arial"/>
                <a:cs typeface="Arial"/>
              </a:rPr>
              <a:t>without </a:t>
            </a:r>
            <a:r>
              <a:rPr sz="2000" spc="-5" dirty="0">
                <a:latin typeface="Arial"/>
                <a:cs typeface="Arial"/>
              </a:rPr>
              <a:t>gloves for </a:t>
            </a:r>
            <a:r>
              <a:rPr sz="2000" dirty="0">
                <a:latin typeface="Arial"/>
                <a:cs typeface="Arial"/>
              </a:rPr>
              <a:t>at least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5  minutes </a:t>
            </a: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dirty="0">
                <a:latin typeface="Arial"/>
                <a:cs typeface="Arial"/>
              </a:rPr>
              <a:t>turning them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off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764540" y="6291284"/>
            <a:ext cx="563626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en-US" sz="1200" dirty="0">
                <a:hlinkClick r:id="rId2"/>
              </a:rPr>
              <a:t>https://www.lib.sfu.ca/about/branches-depts/fraser/fraser-equipment/siat-equipment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1209</Words>
  <Application>Microsoft Office PowerPoint</Application>
  <PresentationFormat>On-screen Show (4:3)</PresentationFormat>
  <Paragraphs>165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MS PGothic</vt:lpstr>
      <vt:lpstr>Arial</vt:lpstr>
      <vt:lpstr>Calibri</vt:lpstr>
      <vt:lpstr>Office Theme</vt:lpstr>
      <vt:lpstr>PowerPoint Presentation</vt:lpstr>
      <vt:lpstr>Before Borrowing Lighting Kits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Lighting:</dc:title>
  <dc:creator>Larry Soo</dc:creator>
  <cp:lastModifiedBy>Leanna Jantzi</cp:lastModifiedBy>
  <cp:revision>2</cp:revision>
  <dcterms:created xsi:type="dcterms:W3CDTF">2020-01-30T23:45:26Z</dcterms:created>
  <dcterms:modified xsi:type="dcterms:W3CDTF">2021-09-03T21:04:04Z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2016-06-10T00:00:00Z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2020-01-30T00:00:00Z</vt:filetime>
  </property>
</Properties>
</file>