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18" y="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393555-0BB6-48EF-B61C-DF84DA418737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7479F6-4ABD-424D-AB79-7843DCB13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463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BA2B48"/>
                </a:solidFill>
                <a:latin typeface="Arial"/>
                <a:cs typeface="Arial"/>
              </a:defRPr>
            </a:lvl1pPr>
          </a:lstStyle>
          <a:p>
            <a:pPr marL="123825">
              <a:lnSpc>
                <a:spcPts val="16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300" b="0" i="0" u="heavy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63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BA2B48"/>
                </a:solidFill>
                <a:latin typeface="Arial"/>
                <a:cs typeface="Arial"/>
              </a:defRPr>
            </a:lvl1pPr>
          </a:lstStyle>
          <a:p>
            <a:pPr marL="123825">
              <a:lnSpc>
                <a:spcPts val="16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300" b="0" i="0" u="heavy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9/3/2021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BA2B48"/>
                </a:solidFill>
                <a:latin typeface="Arial"/>
                <a:cs typeface="Arial"/>
              </a:defRPr>
            </a:lvl1pPr>
          </a:lstStyle>
          <a:p>
            <a:pPr marL="123825">
              <a:lnSpc>
                <a:spcPts val="16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300" b="0" i="0" u="heavy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9/3/2021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BA2B48"/>
                </a:solidFill>
                <a:latin typeface="Arial"/>
                <a:cs typeface="Arial"/>
              </a:defRPr>
            </a:lvl1pPr>
          </a:lstStyle>
          <a:p>
            <a:pPr marL="123825">
              <a:lnSpc>
                <a:spcPts val="16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9/3/2021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BA2B48"/>
                </a:solidFill>
                <a:latin typeface="Arial"/>
                <a:cs typeface="Arial"/>
              </a:defRPr>
            </a:lvl1pPr>
          </a:lstStyle>
          <a:p>
            <a:pPr marL="123825">
              <a:lnSpc>
                <a:spcPts val="16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8839200" y="0"/>
            <a:ext cx="304800" cy="5257800"/>
          </a:xfrm>
          <a:custGeom>
            <a:avLst/>
            <a:gdLst/>
            <a:ahLst/>
            <a:cxnLst/>
            <a:rect l="l" t="t" r="r" b="b"/>
            <a:pathLst>
              <a:path w="304800" h="5257800">
                <a:moveTo>
                  <a:pt x="0" y="5257800"/>
                </a:moveTo>
                <a:lnTo>
                  <a:pt x="304800" y="5257800"/>
                </a:lnTo>
                <a:lnTo>
                  <a:pt x="304800" y="0"/>
                </a:lnTo>
                <a:lnTo>
                  <a:pt x="0" y="0"/>
                </a:lnTo>
                <a:lnTo>
                  <a:pt x="0" y="5257800"/>
                </a:lnTo>
                <a:close/>
              </a:path>
            </a:pathLst>
          </a:custGeom>
          <a:solidFill>
            <a:srgbClr val="0038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5257800"/>
            <a:ext cx="9144000" cy="1600200"/>
          </a:xfrm>
          <a:custGeom>
            <a:avLst/>
            <a:gdLst/>
            <a:ahLst/>
            <a:cxnLst/>
            <a:rect l="l" t="t" r="r" b="b"/>
            <a:pathLst>
              <a:path w="9144000" h="1600200">
                <a:moveTo>
                  <a:pt x="0" y="1600200"/>
                </a:moveTo>
                <a:lnTo>
                  <a:pt x="9144000" y="1600200"/>
                </a:lnTo>
                <a:lnTo>
                  <a:pt x="9144000" y="0"/>
                </a:lnTo>
                <a:lnTo>
                  <a:pt x="0" y="0"/>
                </a:lnTo>
                <a:lnTo>
                  <a:pt x="0" y="1600200"/>
                </a:lnTo>
                <a:close/>
              </a:path>
            </a:pathLst>
          </a:custGeom>
          <a:solidFill>
            <a:srgbClr val="36383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685800" y="0"/>
            <a:ext cx="4343399" cy="66903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923158" y="2145284"/>
            <a:ext cx="781050" cy="9855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300" b="0" i="0" u="heavy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40099" y="1611884"/>
            <a:ext cx="8063801" cy="1976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3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827516" y="6444614"/>
            <a:ext cx="249554" cy="2247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BA2B48"/>
                </a:solidFill>
                <a:latin typeface="Arial"/>
                <a:cs typeface="Arial"/>
              </a:defRPr>
            </a:lvl1pPr>
          </a:lstStyle>
          <a:p>
            <a:pPr marL="123825">
              <a:lnSpc>
                <a:spcPts val="16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ib.sfu.ca/about/branches-depts/fraser/fraser-equipment/siat-equipment" TargetMode="Externa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ib.sfu.ca/about/branches-depts/fraser/fraser-equipment/siat-equipment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ib.sfu.ca/about/branches-depts/fraser/fraser-equipment/siat-equipment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ib.sfu.ca/about/branches-depts/fraser/fraser-equipment/siat-equipment" TargetMode="Externa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ib.sfu.ca/about/branches-depts/fraser/fraser-equipment/siat-equipment" TargetMode="Externa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b.sfu.ca/about/branches-depts/fraser/fraser-equipment/siat-equipment" TargetMode="External"/><Relationship Id="rId2" Type="http://schemas.openxmlformats.org/officeDocument/2006/relationships/hyperlink" Target="http://www.libsfu.ca/surrey/equipment" TargetMode="Externa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ib.sfu.ca/about/branches-depts/fraser/fraser-equipment/siat-equipment" TargetMode="Externa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b.sfu.ca/about/branches-depts/fraser/fraser-equipment/siat-equipment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ib.sfu.ca/about/branches-depts/fraser/fraser-equipment/siat-equipment" TargetMode="Externa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ib.sfu.ca/about/branches-depts/fraser/fraser-equipment/siat-equipment" TargetMode="Externa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ib.sfu.ca/about/branches-depts/fraser/fraser-equipment/siat-equipmen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ib.sfu.ca/about/branches-depts/fraser/fraser-equipment/siat-equipment" TargetMode="Externa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b.sfu.ca/about/branches-depts/fraser/fraser-equipment/siat-equipment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b.sfu.ca/about/branches-depts/fraser/fraser-equipment/siat-equipment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ib.sfu.ca/about/branches-depts/fraser/fraser-equipment/siat-equipment" TargetMode="Externa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ib.sfu.ca/about/branches-depts/fraser/fraser-equipment/siat-equipment" TargetMode="Externa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ib.sfu.ca/about/branches-depts/fraser/fraser-equipment/siat-equipment" TargetMode="Externa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ib.sfu.ca/about/branches-depts/fraser/fraser-equipment/siat-equipment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3999" cy="55062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5257800"/>
            <a:ext cx="9144000" cy="1600200"/>
          </a:xfrm>
          <a:custGeom>
            <a:avLst/>
            <a:gdLst/>
            <a:ahLst/>
            <a:cxnLst/>
            <a:rect l="l" t="t" r="r" b="b"/>
            <a:pathLst>
              <a:path w="9144000" h="1600200">
                <a:moveTo>
                  <a:pt x="0" y="1600200"/>
                </a:moveTo>
                <a:lnTo>
                  <a:pt x="9144000" y="1600200"/>
                </a:lnTo>
                <a:lnTo>
                  <a:pt x="9144000" y="0"/>
                </a:lnTo>
                <a:lnTo>
                  <a:pt x="0" y="0"/>
                </a:lnTo>
                <a:lnTo>
                  <a:pt x="0" y="1600200"/>
                </a:lnTo>
                <a:close/>
              </a:path>
            </a:pathLst>
          </a:custGeom>
          <a:solidFill>
            <a:srgbClr val="36383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839200" y="0"/>
            <a:ext cx="304800" cy="5257800"/>
          </a:xfrm>
          <a:custGeom>
            <a:avLst/>
            <a:gdLst/>
            <a:ahLst/>
            <a:cxnLst/>
            <a:rect l="l" t="t" r="r" b="b"/>
            <a:pathLst>
              <a:path w="304800" h="5257800">
                <a:moveTo>
                  <a:pt x="0" y="5257800"/>
                </a:moveTo>
                <a:lnTo>
                  <a:pt x="304800" y="5257800"/>
                </a:lnTo>
                <a:lnTo>
                  <a:pt x="304800" y="0"/>
                </a:lnTo>
                <a:lnTo>
                  <a:pt x="0" y="0"/>
                </a:lnTo>
                <a:lnTo>
                  <a:pt x="0" y="5257800"/>
                </a:lnTo>
                <a:close/>
              </a:path>
            </a:pathLst>
          </a:custGeom>
          <a:solidFill>
            <a:srgbClr val="0038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40739" y="5149088"/>
            <a:ext cx="17570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Lighting:</a:t>
            </a:r>
            <a:endParaRPr sz="36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40739" y="5654552"/>
            <a:ext cx="2169160" cy="935355"/>
          </a:xfrm>
          <a:prstGeom prst="rect">
            <a:avLst/>
          </a:prstGeom>
        </p:spPr>
        <p:txBody>
          <a:bodyPr vert="horz" wrap="square" lIns="0" tIns="1752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80"/>
              </a:spcBef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Operation &amp;</a:t>
            </a:r>
            <a:r>
              <a:rPr sz="2000" spc="-1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Safety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1900" spc="-5" dirty="0">
                <a:solidFill>
                  <a:srgbClr val="9E0927"/>
                </a:solidFill>
                <a:latin typeface="Arial"/>
                <a:cs typeface="Arial"/>
              </a:rPr>
              <a:t>Spring</a:t>
            </a:r>
            <a:r>
              <a:rPr sz="1900" spc="15" dirty="0">
                <a:solidFill>
                  <a:srgbClr val="9E0927"/>
                </a:solidFill>
                <a:latin typeface="Arial"/>
                <a:cs typeface="Arial"/>
              </a:rPr>
              <a:t> </a:t>
            </a:r>
            <a:r>
              <a:rPr sz="1900" spc="-5" dirty="0">
                <a:solidFill>
                  <a:srgbClr val="9E0927"/>
                </a:solidFill>
                <a:latin typeface="Arial"/>
                <a:cs typeface="Arial"/>
              </a:rPr>
              <a:t>2016</a:t>
            </a:r>
            <a:endParaRPr sz="1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4540" y="5301488"/>
            <a:ext cx="25146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Lighting</a:t>
            </a:r>
            <a:r>
              <a:rPr sz="3600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Kits</a:t>
            </a:r>
            <a:endParaRPr sz="36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10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764540" y="850568"/>
            <a:ext cx="7543800" cy="4066540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85"/>
              </a:spcBef>
              <a:buClr>
                <a:srgbClr val="9E0927"/>
              </a:buClr>
              <a:buChar char="•"/>
              <a:tabLst>
                <a:tab pos="355600" algn="l"/>
                <a:tab pos="356235" algn="l"/>
              </a:tabLst>
            </a:pPr>
            <a:r>
              <a:rPr sz="2800" spc="-5" dirty="0">
                <a:latin typeface="Arial"/>
                <a:cs typeface="Arial"/>
              </a:rPr>
              <a:t>Electric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Safety</a:t>
            </a:r>
            <a:endParaRPr sz="28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590"/>
              </a:spcBef>
              <a:buClr>
                <a:srgbClr val="003874"/>
              </a:buClr>
              <a:buChar char="–"/>
              <a:tabLst>
                <a:tab pos="756920" algn="l"/>
              </a:tabLst>
            </a:pPr>
            <a:r>
              <a:rPr sz="2400" spc="-5" dirty="0">
                <a:latin typeface="Arial"/>
                <a:cs typeface="Arial"/>
              </a:rPr>
              <a:t>How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find the draw on a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circuit</a:t>
            </a:r>
            <a:endParaRPr sz="2400">
              <a:latin typeface="Arial"/>
              <a:cs typeface="Arial"/>
            </a:endParaRPr>
          </a:p>
          <a:p>
            <a:pPr marL="1155065" lvl="2" indent="-227965">
              <a:lnSpc>
                <a:spcPct val="100000"/>
              </a:lnSpc>
              <a:spcBef>
                <a:spcPts val="484"/>
              </a:spcBef>
              <a:buClr>
                <a:srgbClr val="9E0927"/>
              </a:buClr>
              <a:buChar char="•"/>
              <a:tabLst>
                <a:tab pos="1155065" algn="l"/>
                <a:tab pos="1155700" algn="l"/>
              </a:tabLst>
            </a:pPr>
            <a:r>
              <a:rPr sz="2000" dirty="0">
                <a:latin typeface="Arial"/>
                <a:cs typeface="Arial"/>
              </a:rPr>
              <a:t>Draw (amperage) = </a:t>
            </a:r>
            <a:r>
              <a:rPr sz="2000" spc="-5" dirty="0">
                <a:latin typeface="Arial"/>
                <a:cs typeface="Arial"/>
              </a:rPr>
              <a:t>total light </a:t>
            </a:r>
            <a:r>
              <a:rPr sz="2000" dirty="0">
                <a:latin typeface="Arial"/>
                <a:cs typeface="Arial"/>
              </a:rPr>
              <a:t>wattage (watts) /</a:t>
            </a:r>
            <a:r>
              <a:rPr sz="2000" spc="-18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voltage</a:t>
            </a:r>
            <a:endParaRPr sz="2000">
              <a:latin typeface="Arial"/>
              <a:cs typeface="Arial"/>
            </a:endParaRPr>
          </a:p>
          <a:p>
            <a:pPr marL="1383665">
              <a:lnSpc>
                <a:spcPct val="100000"/>
              </a:lnSpc>
              <a:spcBef>
                <a:spcPts val="440"/>
              </a:spcBef>
            </a:pPr>
            <a:r>
              <a:rPr sz="1800" spc="-5" dirty="0">
                <a:solidFill>
                  <a:srgbClr val="003874"/>
                </a:solidFill>
                <a:latin typeface="Arial"/>
                <a:cs typeface="Arial"/>
              </a:rPr>
              <a:t>– </a:t>
            </a:r>
            <a:r>
              <a:rPr sz="1800" spc="-5" dirty="0">
                <a:latin typeface="Arial"/>
                <a:cs typeface="Arial"/>
              </a:rPr>
              <a:t>e.g. </a:t>
            </a:r>
            <a:r>
              <a:rPr sz="1800" spc="-10" dirty="0">
                <a:latin typeface="Arial"/>
                <a:cs typeface="Arial"/>
              </a:rPr>
              <a:t>draw </a:t>
            </a:r>
            <a:r>
              <a:rPr sz="1800" dirty="0">
                <a:latin typeface="Arial"/>
                <a:cs typeface="Arial"/>
              </a:rPr>
              <a:t>= </a:t>
            </a:r>
            <a:r>
              <a:rPr sz="1800" spc="-10" dirty="0">
                <a:latin typeface="Arial"/>
                <a:cs typeface="Arial"/>
              </a:rPr>
              <a:t>1000 watts </a:t>
            </a:r>
            <a:r>
              <a:rPr sz="1800" dirty="0">
                <a:latin typeface="Arial"/>
                <a:cs typeface="Arial"/>
              </a:rPr>
              <a:t>/ </a:t>
            </a:r>
            <a:r>
              <a:rPr sz="1800" spc="-10" dirty="0">
                <a:latin typeface="Arial"/>
                <a:cs typeface="Arial"/>
              </a:rPr>
              <a:t>120 </a:t>
            </a:r>
            <a:r>
              <a:rPr sz="1800" spc="-5" dirty="0">
                <a:latin typeface="Arial"/>
                <a:cs typeface="Arial"/>
              </a:rPr>
              <a:t>volts </a:t>
            </a:r>
            <a:r>
              <a:rPr sz="1800" dirty="0">
                <a:latin typeface="Arial"/>
                <a:cs typeface="Arial"/>
              </a:rPr>
              <a:t>= </a:t>
            </a:r>
            <a:r>
              <a:rPr sz="1800" spc="-5" dirty="0">
                <a:latin typeface="Arial"/>
                <a:cs typeface="Arial"/>
              </a:rPr>
              <a:t>8.3</a:t>
            </a:r>
            <a:r>
              <a:rPr sz="1800" spc="-12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amps</a:t>
            </a:r>
            <a:endParaRPr sz="1800">
              <a:latin typeface="Arial"/>
              <a:cs typeface="Arial"/>
            </a:endParaRPr>
          </a:p>
          <a:p>
            <a:pPr marL="1155065" lvl="2" indent="-227965">
              <a:lnSpc>
                <a:spcPct val="100000"/>
              </a:lnSpc>
              <a:spcBef>
                <a:spcPts val="475"/>
              </a:spcBef>
              <a:buClr>
                <a:srgbClr val="9E0927"/>
              </a:buClr>
              <a:buChar char="•"/>
              <a:tabLst>
                <a:tab pos="1155065" algn="l"/>
                <a:tab pos="1155700" algn="l"/>
              </a:tabLst>
            </a:pPr>
            <a:r>
              <a:rPr sz="2000" spc="-5" dirty="0">
                <a:latin typeface="Arial"/>
                <a:cs typeface="Arial"/>
              </a:rPr>
              <a:t>In </a:t>
            </a:r>
            <a:r>
              <a:rPr sz="2000" dirty="0">
                <a:latin typeface="Arial"/>
                <a:cs typeface="Arial"/>
              </a:rPr>
              <a:t>North America, 120V </a:t>
            </a:r>
            <a:r>
              <a:rPr sz="2000" spc="-5" dirty="0">
                <a:latin typeface="Arial"/>
                <a:cs typeface="Arial"/>
              </a:rPr>
              <a:t>is the</a:t>
            </a:r>
            <a:r>
              <a:rPr sz="2000" spc="-1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standard</a:t>
            </a:r>
            <a:endParaRPr sz="2000">
              <a:latin typeface="Arial"/>
              <a:cs typeface="Arial"/>
            </a:endParaRPr>
          </a:p>
          <a:p>
            <a:pPr marL="1155065" lvl="2" indent="-227965">
              <a:lnSpc>
                <a:spcPct val="100000"/>
              </a:lnSpc>
              <a:spcBef>
                <a:spcPts val="480"/>
              </a:spcBef>
              <a:buClr>
                <a:srgbClr val="9E0927"/>
              </a:buClr>
              <a:buChar char="•"/>
              <a:tabLst>
                <a:tab pos="1155065" algn="l"/>
                <a:tab pos="1155700" algn="l"/>
              </a:tabLst>
            </a:pPr>
            <a:r>
              <a:rPr sz="2000" dirty="0">
                <a:latin typeface="Arial"/>
                <a:cs typeface="Arial"/>
              </a:rPr>
              <a:t>Most households </a:t>
            </a:r>
            <a:r>
              <a:rPr sz="2000" spc="-5" dirty="0">
                <a:latin typeface="Arial"/>
                <a:cs typeface="Arial"/>
              </a:rPr>
              <a:t>have </a:t>
            </a:r>
            <a:r>
              <a:rPr sz="2000" dirty="0">
                <a:latin typeface="Arial"/>
                <a:cs typeface="Arial"/>
              </a:rPr>
              <a:t>15amp</a:t>
            </a:r>
            <a:r>
              <a:rPr sz="2000" spc="-10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circuits</a:t>
            </a:r>
            <a:endParaRPr sz="2000">
              <a:latin typeface="Arial"/>
              <a:cs typeface="Arial"/>
            </a:endParaRPr>
          </a:p>
          <a:p>
            <a:pPr marL="1155065" marR="5080" lvl="2" indent="-227965">
              <a:lnSpc>
                <a:spcPct val="100000"/>
              </a:lnSpc>
              <a:spcBef>
                <a:spcPts val="480"/>
              </a:spcBef>
              <a:buClr>
                <a:srgbClr val="9E0927"/>
              </a:buClr>
              <a:buChar char="•"/>
              <a:tabLst>
                <a:tab pos="1155065" algn="l"/>
                <a:tab pos="1155700" algn="l"/>
              </a:tabLst>
            </a:pPr>
            <a:r>
              <a:rPr sz="2000" dirty="0">
                <a:latin typeface="Arial"/>
                <a:cs typeface="Arial"/>
              </a:rPr>
              <a:t>Using </a:t>
            </a:r>
            <a:r>
              <a:rPr sz="2000" spc="-5" dirty="0">
                <a:latin typeface="Arial"/>
                <a:cs typeface="Arial"/>
              </a:rPr>
              <a:t>this formula </a:t>
            </a:r>
            <a:r>
              <a:rPr sz="2000" dirty="0">
                <a:latin typeface="Arial"/>
                <a:cs typeface="Arial"/>
              </a:rPr>
              <a:t>do not load a circuit more than 80%</a:t>
            </a:r>
            <a:r>
              <a:rPr sz="2000" spc="-20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of  </a:t>
            </a:r>
            <a:r>
              <a:rPr sz="2000" spc="-5" dirty="0">
                <a:latin typeface="Arial"/>
                <a:cs typeface="Arial"/>
              </a:rPr>
              <a:t>its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maximum</a:t>
            </a:r>
            <a:endParaRPr sz="2000">
              <a:latin typeface="Arial"/>
              <a:cs typeface="Arial"/>
            </a:endParaRPr>
          </a:p>
          <a:p>
            <a:pPr marL="1383665">
              <a:lnSpc>
                <a:spcPct val="100000"/>
              </a:lnSpc>
              <a:spcBef>
                <a:spcPts val="439"/>
              </a:spcBef>
              <a:tabLst>
                <a:tab pos="1612265" algn="l"/>
              </a:tabLst>
            </a:pPr>
            <a:r>
              <a:rPr sz="1800" dirty="0">
                <a:solidFill>
                  <a:srgbClr val="003874"/>
                </a:solidFill>
                <a:latin typeface="Arial"/>
                <a:cs typeface="Arial"/>
              </a:rPr>
              <a:t>-	</a:t>
            </a:r>
            <a:r>
              <a:rPr sz="1800" spc="-5" dirty="0">
                <a:latin typeface="Arial"/>
                <a:cs typeface="Arial"/>
              </a:rPr>
              <a:t>e.g. most </a:t>
            </a:r>
            <a:r>
              <a:rPr sz="1800" spc="-10" dirty="0">
                <a:latin typeface="Arial"/>
                <a:cs typeface="Arial"/>
              </a:rPr>
              <a:t>household </a:t>
            </a:r>
            <a:r>
              <a:rPr sz="1800" spc="-5" dirty="0">
                <a:latin typeface="Arial"/>
                <a:cs typeface="Arial"/>
              </a:rPr>
              <a:t>circuits are rated at </a:t>
            </a:r>
            <a:r>
              <a:rPr sz="1800" spc="-10" dirty="0">
                <a:latin typeface="Arial"/>
                <a:cs typeface="Arial"/>
              </a:rPr>
              <a:t>15</a:t>
            </a:r>
            <a:r>
              <a:rPr sz="1800" spc="7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amps:</a:t>
            </a:r>
            <a:endParaRPr sz="1800">
              <a:latin typeface="Arial"/>
              <a:cs typeface="Arial"/>
            </a:endParaRPr>
          </a:p>
          <a:p>
            <a:pPr marL="1841500">
              <a:lnSpc>
                <a:spcPct val="100000"/>
              </a:lnSpc>
              <a:spcBef>
                <a:spcPts val="430"/>
              </a:spcBef>
            </a:pPr>
            <a:r>
              <a:rPr sz="1800" spc="-5" dirty="0">
                <a:solidFill>
                  <a:srgbClr val="9E0927"/>
                </a:solidFill>
                <a:latin typeface="Arial"/>
                <a:cs typeface="Arial"/>
              </a:rPr>
              <a:t>» </a:t>
            </a:r>
            <a:r>
              <a:rPr sz="1800" spc="-10" dirty="0">
                <a:latin typeface="Arial"/>
                <a:cs typeface="Arial"/>
              </a:rPr>
              <a:t>15 amps </a:t>
            </a:r>
            <a:r>
              <a:rPr sz="1800" dirty="0">
                <a:latin typeface="Arial"/>
                <a:cs typeface="Arial"/>
              </a:rPr>
              <a:t>x </a:t>
            </a:r>
            <a:r>
              <a:rPr sz="1800" spc="-10" dirty="0">
                <a:latin typeface="Arial"/>
                <a:cs typeface="Arial"/>
              </a:rPr>
              <a:t>80% </a:t>
            </a:r>
            <a:r>
              <a:rPr sz="1800" spc="-5" dirty="0">
                <a:latin typeface="Arial"/>
                <a:cs typeface="Arial"/>
              </a:rPr>
              <a:t>safety factor </a:t>
            </a:r>
            <a:r>
              <a:rPr sz="1800" dirty="0">
                <a:latin typeface="Arial"/>
                <a:cs typeface="Arial"/>
              </a:rPr>
              <a:t>= </a:t>
            </a:r>
            <a:r>
              <a:rPr sz="1800" spc="-10" dirty="0">
                <a:latin typeface="Arial"/>
                <a:cs typeface="Arial"/>
              </a:rPr>
              <a:t>12</a:t>
            </a:r>
            <a:r>
              <a:rPr sz="1800" spc="-16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amps</a:t>
            </a:r>
            <a:endParaRPr sz="1800">
              <a:latin typeface="Arial"/>
              <a:cs typeface="Arial"/>
            </a:endParaRPr>
          </a:p>
          <a:p>
            <a:pPr marL="1841500">
              <a:lnSpc>
                <a:spcPct val="100000"/>
              </a:lnSpc>
              <a:spcBef>
                <a:spcPts val="430"/>
              </a:spcBef>
            </a:pPr>
            <a:r>
              <a:rPr sz="1800" spc="-5" dirty="0">
                <a:solidFill>
                  <a:srgbClr val="9E0927"/>
                </a:solidFill>
                <a:latin typeface="Arial"/>
                <a:cs typeface="Arial"/>
              </a:rPr>
              <a:t>» </a:t>
            </a:r>
            <a:r>
              <a:rPr sz="1800" spc="-5" dirty="0">
                <a:latin typeface="Arial"/>
                <a:cs typeface="Arial"/>
              </a:rPr>
              <a:t>(do </a:t>
            </a:r>
            <a:r>
              <a:rPr sz="1800" spc="-10" dirty="0">
                <a:latin typeface="Arial"/>
                <a:cs typeface="Arial"/>
              </a:rPr>
              <a:t>not </a:t>
            </a:r>
            <a:r>
              <a:rPr sz="1800" spc="-5" dirty="0">
                <a:latin typeface="Arial"/>
                <a:cs typeface="Arial"/>
              </a:rPr>
              <a:t>use more </a:t>
            </a:r>
            <a:r>
              <a:rPr sz="1800" spc="-10" dirty="0">
                <a:latin typeface="Arial"/>
                <a:cs typeface="Arial"/>
              </a:rPr>
              <a:t>than 12</a:t>
            </a:r>
            <a:r>
              <a:rPr sz="1800" spc="-16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amps)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4"/>
          <p:cNvSpPr txBox="1"/>
          <p:nvPr/>
        </p:nvSpPr>
        <p:spPr>
          <a:xfrm>
            <a:off x="764540" y="6291284"/>
            <a:ext cx="5636260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en-US" sz="1200" dirty="0">
                <a:hlinkClick r:id="rId2"/>
              </a:rPr>
              <a:t>https://www.lib.sfu.ca/about/branches-depts/fraser/fraser-equipment/siat-equipment</a:t>
            </a:r>
            <a:endParaRPr sz="1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4540" y="5301488"/>
            <a:ext cx="25146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Lighting</a:t>
            </a:r>
            <a:r>
              <a:rPr sz="3600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Kits</a:t>
            </a:r>
            <a:endParaRPr sz="360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11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W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787430" y="2526284"/>
            <a:ext cx="2005964" cy="9855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300" spc="-5" dirty="0">
                <a:latin typeface="Arial"/>
                <a:cs typeface="Arial"/>
              </a:rPr>
              <a:t>1</a:t>
            </a:r>
            <a:r>
              <a:rPr sz="6300" spc="-10" dirty="0">
                <a:latin typeface="Arial"/>
                <a:cs typeface="Arial"/>
              </a:rPr>
              <a:t>2</a:t>
            </a:r>
            <a:r>
              <a:rPr sz="2000" dirty="0">
                <a:latin typeface="Arial"/>
                <a:cs typeface="Arial"/>
              </a:rPr>
              <a:t>a</a:t>
            </a:r>
            <a:r>
              <a:rPr sz="2000" spc="-5" dirty="0">
                <a:latin typeface="Arial"/>
                <a:cs typeface="Arial"/>
              </a:rPr>
              <a:t>m</a:t>
            </a:r>
            <a:r>
              <a:rPr sz="2000" dirty="0">
                <a:latin typeface="Arial"/>
                <a:cs typeface="Arial"/>
              </a:rPr>
              <a:t>p</a:t>
            </a:r>
            <a:r>
              <a:rPr sz="2000" spc="5" dirty="0">
                <a:latin typeface="Arial"/>
                <a:cs typeface="Arial"/>
              </a:rPr>
              <a:t>s</a:t>
            </a:r>
            <a:r>
              <a:rPr sz="6300" dirty="0">
                <a:latin typeface="Arial"/>
                <a:cs typeface="Arial"/>
              </a:rPr>
              <a:t>=</a:t>
            </a:r>
            <a:endParaRPr sz="63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923690" y="2297684"/>
            <a:ext cx="781050" cy="9855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3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W</a:t>
            </a:r>
            <a:endParaRPr sz="63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617366" y="3265423"/>
            <a:ext cx="139255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" dirty="0">
                <a:latin typeface="Arial"/>
                <a:cs typeface="Arial"/>
              </a:rPr>
              <a:t>120</a:t>
            </a:r>
            <a:r>
              <a:rPr sz="2000" spc="-10" dirty="0">
                <a:latin typeface="Arial"/>
                <a:cs typeface="Arial"/>
              </a:rPr>
              <a:t>volts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96339" y="2678684"/>
            <a:ext cx="1897380" cy="9855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50645" algn="l"/>
              </a:tabLst>
            </a:pPr>
            <a:r>
              <a:rPr sz="6300" dirty="0">
                <a:latin typeface="Arial"/>
                <a:cs typeface="Arial"/>
              </a:rPr>
              <a:t>A=	</a:t>
            </a:r>
            <a:r>
              <a:rPr sz="9450" baseline="-29541" dirty="0">
                <a:latin typeface="Arial"/>
                <a:cs typeface="Arial"/>
              </a:rPr>
              <a:t>V</a:t>
            </a:r>
            <a:endParaRPr sz="9450" baseline="-29541">
              <a:latin typeface="Arial"/>
              <a:cs typeface="Arial"/>
            </a:endParaRPr>
          </a:p>
        </p:txBody>
      </p:sp>
      <p:sp>
        <p:nvSpPr>
          <p:cNvPr id="10" name="object 4"/>
          <p:cNvSpPr txBox="1"/>
          <p:nvPr/>
        </p:nvSpPr>
        <p:spPr>
          <a:xfrm>
            <a:off x="764540" y="6291284"/>
            <a:ext cx="5636260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en-US" sz="1200" dirty="0">
                <a:hlinkClick r:id="rId2"/>
              </a:rPr>
              <a:t>https://www.lib.sfu.ca/about/branches-depts/fraser/fraser-equipment/siat-equipment</a:t>
            </a:r>
            <a:endParaRPr sz="1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4540" y="5301488"/>
            <a:ext cx="25146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Lighting</a:t>
            </a:r>
            <a:r>
              <a:rPr sz="3600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Kits</a:t>
            </a:r>
            <a:endParaRPr sz="36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12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34473" y="2602407"/>
            <a:ext cx="2762885" cy="9855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300" spc="5" dirty="0">
                <a:latin typeface="Arial"/>
                <a:cs typeface="Arial"/>
              </a:rPr>
              <a:t>W=</a:t>
            </a:r>
            <a:r>
              <a:rPr sz="6300" dirty="0">
                <a:latin typeface="Arial"/>
                <a:cs typeface="Arial"/>
              </a:rPr>
              <a:t>1</a:t>
            </a:r>
            <a:r>
              <a:rPr sz="6300" spc="-5" dirty="0">
                <a:latin typeface="Arial"/>
                <a:cs typeface="Arial"/>
              </a:rPr>
              <a:t>2</a:t>
            </a:r>
            <a:r>
              <a:rPr sz="2000" dirty="0">
                <a:latin typeface="Arial"/>
                <a:cs typeface="Arial"/>
              </a:rPr>
              <a:t>a</a:t>
            </a:r>
            <a:r>
              <a:rPr sz="2000" spc="-5" dirty="0">
                <a:latin typeface="Arial"/>
                <a:cs typeface="Arial"/>
              </a:rPr>
              <a:t>m</a:t>
            </a:r>
            <a:r>
              <a:rPr sz="2000" dirty="0">
                <a:latin typeface="Arial"/>
                <a:cs typeface="Arial"/>
              </a:rPr>
              <a:t>ps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14650">
              <a:lnSpc>
                <a:spcPct val="100000"/>
              </a:lnSpc>
              <a:spcBef>
                <a:spcPts val="100"/>
              </a:spcBef>
            </a:pPr>
            <a:r>
              <a:rPr spc="-114" dirty="0"/>
              <a:t>W=AV</a:t>
            </a:r>
          </a:p>
          <a:p>
            <a:pPr marL="2661920">
              <a:lnSpc>
                <a:spcPct val="100000"/>
              </a:lnSpc>
              <a:spcBef>
                <a:spcPts val="240"/>
              </a:spcBef>
            </a:pPr>
            <a:r>
              <a:rPr dirty="0"/>
              <a:t>x</a:t>
            </a:r>
            <a:r>
              <a:rPr spc="-10" dirty="0"/>
              <a:t> </a:t>
            </a:r>
            <a:r>
              <a:rPr spc="-5" dirty="0"/>
              <a:t>120</a:t>
            </a:r>
            <a:r>
              <a:rPr sz="2000" spc="-10" dirty="0"/>
              <a:t>v</a:t>
            </a:r>
            <a:r>
              <a:rPr sz="2000" dirty="0"/>
              <a:t>o</a:t>
            </a:r>
            <a:r>
              <a:rPr sz="2000" spc="-5" dirty="0"/>
              <a:t>l</a:t>
            </a:r>
            <a:r>
              <a:rPr sz="2000" spc="-10" dirty="0"/>
              <a:t>t</a:t>
            </a:r>
            <a:r>
              <a:rPr sz="2000" dirty="0"/>
              <a:t>s</a:t>
            </a:r>
            <a:r>
              <a:rPr sz="2000" spc="-25" dirty="0"/>
              <a:t> </a:t>
            </a:r>
            <a:r>
              <a:rPr spc="5" dirty="0"/>
              <a:t>=</a:t>
            </a:r>
            <a:r>
              <a:rPr spc="-5" dirty="0"/>
              <a:t>1440</a:t>
            </a:r>
            <a:r>
              <a:rPr sz="2000" spc="5" dirty="0"/>
              <a:t>w</a:t>
            </a:r>
            <a:r>
              <a:rPr sz="2000" dirty="0"/>
              <a:t>a</a:t>
            </a:r>
            <a:r>
              <a:rPr sz="2000" spc="-5" dirty="0"/>
              <a:t>t</a:t>
            </a:r>
            <a:r>
              <a:rPr sz="2000" spc="-10" dirty="0"/>
              <a:t>t</a:t>
            </a:r>
            <a:r>
              <a:rPr sz="2000" dirty="0"/>
              <a:t>s</a:t>
            </a:r>
            <a:endParaRPr sz="2000"/>
          </a:p>
        </p:txBody>
      </p:sp>
      <p:sp>
        <p:nvSpPr>
          <p:cNvPr id="5" name="object 5"/>
          <p:cNvSpPr txBox="1"/>
          <p:nvPr/>
        </p:nvSpPr>
        <p:spPr>
          <a:xfrm>
            <a:off x="428306" y="4064050"/>
            <a:ext cx="798385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Arial"/>
                <a:cs typeface="Arial"/>
              </a:rPr>
              <a:t>approx. </a:t>
            </a:r>
            <a:r>
              <a:rPr sz="2000" b="1" spc="-5" dirty="0">
                <a:latin typeface="Arial"/>
                <a:cs typeface="Arial"/>
              </a:rPr>
              <a:t>1440w </a:t>
            </a:r>
            <a:r>
              <a:rPr sz="2000" dirty="0">
                <a:latin typeface="Arial"/>
                <a:cs typeface="Arial"/>
              </a:rPr>
              <a:t>of </a:t>
            </a:r>
            <a:r>
              <a:rPr sz="2000" spc="-5" dirty="0">
                <a:latin typeface="Arial"/>
                <a:cs typeface="Arial"/>
              </a:rPr>
              <a:t>lights </a:t>
            </a:r>
            <a:r>
              <a:rPr sz="2000" dirty="0">
                <a:latin typeface="Arial"/>
                <a:cs typeface="Arial"/>
              </a:rPr>
              <a:t>may be loaded on a standard household</a:t>
            </a:r>
            <a:r>
              <a:rPr sz="2000" spc="-2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circuit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object 4"/>
          <p:cNvSpPr txBox="1"/>
          <p:nvPr/>
        </p:nvSpPr>
        <p:spPr>
          <a:xfrm>
            <a:off x="764540" y="6291284"/>
            <a:ext cx="5636260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en-US" sz="1200" dirty="0">
                <a:hlinkClick r:id="rId2"/>
              </a:rPr>
              <a:t>https://www.lib.sfu.ca/about/branches-depts/fraser/fraser-equipment/siat-equipment</a:t>
            </a:r>
            <a:endParaRPr sz="1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4540" y="5301488"/>
            <a:ext cx="25146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Lighting</a:t>
            </a:r>
            <a:r>
              <a:rPr sz="3600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Kits</a:t>
            </a:r>
            <a:endParaRPr sz="36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13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764540" y="850568"/>
            <a:ext cx="7378700" cy="3907154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85"/>
              </a:spcBef>
              <a:buClr>
                <a:srgbClr val="9E0927"/>
              </a:buClr>
              <a:buChar char="•"/>
              <a:tabLst>
                <a:tab pos="355600" algn="l"/>
                <a:tab pos="356235" algn="l"/>
              </a:tabLst>
            </a:pPr>
            <a:r>
              <a:rPr sz="2800" spc="-5" dirty="0">
                <a:latin typeface="Arial"/>
                <a:cs typeface="Arial"/>
              </a:rPr>
              <a:t>Activity: </a:t>
            </a:r>
            <a:r>
              <a:rPr sz="2800" dirty="0">
                <a:latin typeface="Arial"/>
                <a:cs typeface="Arial"/>
              </a:rPr>
              <a:t>Inventory</a:t>
            </a:r>
            <a:r>
              <a:rPr sz="2800" spc="-2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Check</a:t>
            </a:r>
            <a:endParaRPr sz="28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590"/>
              </a:spcBef>
              <a:buClr>
                <a:srgbClr val="003874"/>
              </a:buClr>
              <a:buChar char="–"/>
              <a:tabLst>
                <a:tab pos="756920" algn="l"/>
              </a:tabLst>
            </a:pPr>
            <a:r>
              <a:rPr sz="2400" spc="-5" dirty="0">
                <a:latin typeface="Arial"/>
                <a:cs typeface="Arial"/>
              </a:rPr>
              <a:t>What is in the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Kit:</a:t>
            </a:r>
            <a:endParaRPr sz="2400">
              <a:latin typeface="Arial"/>
              <a:cs typeface="Arial"/>
            </a:endParaRPr>
          </a:p>
          <a:p>
            <a:pPr marL="1155065" lvl="2" indent="-227965">
              <a:lnSpc>
                <a:spcPct val="100000"/>
              </a:lnSpc>
              <a:spcBef>
                <a:spcPts val="484"/>
              </a:spcBef>
              <a:buClr>
                <a:srgbClr val="9E0927"/>
              </a:buClr>
              <a:buChar char="•"/>
              <a:tabLst>
                <a:tab pos="1155065" algn="l"/>
                <a:tab pos="1155700" algn="l"/>
              </a:tabLst>
            </a:pPr>
            <a:r>
              <a:rPr sz="2000" dirty="0">
                <a:latin typeface="Arial"/>
                <a:cs typeface="Arial"/>
              </a:rPr>
              <a:t>A set of 3</a:t>
            </a:r>
            <a:r>
              <a:rPr sz="2000" spc="-7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lamps</a:t>
            </a:r>
            <a:endParaRPr sz="2000">
              <a:latin typeface="Arial"/>
              <a:cs typeface="Arial"/>
            </a:endParaRPr>
          </a:p>
          <a:p>
            <a:pPr marL="1155065" lvl="2" indent="-227965">
              <a:lnSpc>
                <a:spcPct val="100000"/>
              </a:lnSpc>
              <a:spcBef>
                <a:spcPts val="480"/>
              </a:spcBef>
              <a:buClr>
                <a:srgbClr val="9E0927"/>
              </a:buClr>
              <a:buChar char="•"/>
              <a:tabLst>
                <a:tab pos="1155065" algn="l"/>
                <a:tab pos="1155700" algn="l"/>
              </a:tabLst>
            </a:pPr>
            <a:r>
              <a:rPr sz="2000" dirty="0">
                <a:latin typeface="Arial"/>
                <a:cs typeface="Arial"/>
              </a:rPr>
              <a:t>3 sets of barn</a:t>
            </a:r>
            <a:r>
              <a:rPr sz="2000" spc="-9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doors</a:t>
            </a:r>
            <a:endParaRPr sz="2000">
              <a:latin typeface="Arial"/>
              <a:cs typeface="Arial"/>
            </a:endParaRPr>
          </a:p>
          <a:p>
            <a:pPr marL="1155065" lvl="2" indent="-227965">
              <a:lnSpc>
                <a:spcPct val="100000"/>
              </a:lnSpc>
              <a:spcBef>
                <a:spcPts val="480"/>
              </a:spcBef>
              <a:buClr>
                <a:srgbClr val="9E0927"/>
              </a:buClr>
              <a:buChar char="•"/>
              <a:tabLst>
                <a:tab pos="1155065" algn="l"/>
                <a:tab pos="1155700" algn="l"/>
              </a:tabLst>
            </a:pPr>
            <a:r>
              <a:rPr sz="2000" dirty="0">
                <a:latin typeface="Arial"/>
                <a:cs typeface="Arial"/>
              </a:rPr>
              <a:t>3 </a:t>
            </a:r>
            <a:r>
              <a:rPr sz="2000" spc="-5" dirty="0">
                <a:latin typeface="Arial"/>
                <a:cs typeface="Arial"/>
              </a:rPr>
              <a:t>light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stands</a:t>
            </a:r>
            <a:endParaRPr sz="2000">
              <a:latin typeface="Arial"/>
              <a:cs typeface="Arial"/>
            </a:endParaRPr>
          </a:p>
          <a:p>
            <a:pPr marL="1155065" lvl="2" indent="-227965">
              <a:lnSpc>
                <a:spcPct val="100000"/>
              </a:lnSpc>
              <a:spcBef>
                <a:spcPts val="480"/>
              </a:spcBef>
              <a:buClr>
                <a:srgbClr val="9E0927"/>
              </a:buClr>
              <a:buChar char="•"/>
              <a:tabLst>
                <a:tab pos="1155065" algn="l"/>
                <a:tab pos="1155700" algn="l"/>
              </a:tabLst>
            </a:pPr>
            <a:r>
              <a:rPr sz="2000" dirty="0">
                <a:latin typeface="Arial"/>
                <a:cs typeface="Arial"/>
              </a:rPr>
              <a:t>Operation and </a:t>
            </a:r>
            <a:r>
              <a:rPr sz="2000" spc="-5" dirty="0">
                <a:latin typeface="Arial"/>
                <a:cs typeface="Arial"/>
              </a:rPr>
              <a:t>safety</a:t>
            </a:r>
            <a:r>
              <a:rPr sz="2000" spc="-8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guide</a:t>
            </a:r>
            <a:endParaRPr sz="2000">
              <a:latin typeface="Arial"/>
              <a:cs typeface="Arial"/>
            </a:endParaRPr>
          </a:p>
          <a:p>
            <a:pPr marL="1155065" lvl="2" indent="-227965">
              <a:lnSpc>
                <a:spcPct val="100000"/>
              </a:lnSpc>
              <a:spcBef>
                <a:spcPts val="505"/>
              </a:spcBef>
              <a:buClr>
                <a:srgbClr val="9E0927"/>
              </a:buClr>
              <a:buChar char="•"/>
              <a:tabLst>
                <a:tab pos="1155065" algn="l"/>
                <a:tab pos="1155700" algn="l"/>
              </a:tabLst>
            </a:pPr>
            <a:r>
              <a:rPr sz="2000" dirty="0">
                <a:latin typeface="Arial"/>
                <a:cs typeface="Arial"/>
              </a:rPr>
              <a:t>Gaffer</a:t>
            </a:r>
            <a:r>
              <a:rPr sz="2000" dirty="0">
                <a:latin typeface="MS PGothic"/>
                <a:cs typeface="MS PGothic"/>
              </a:rPr>
              <a:t>’</a:t>
            </a:r>
            <a:r>
              <a:rPr sz="2000" dirty="0">
                <a:latin typeface="Arial"/>
                <a:cs typeface="Arial"/>
              </a:rPr>
              <a:t>s </a:t>
            </a:r>
            <a:r>
              <a:rPr sz="2000" spc="-5" dirty="0">
                <a:latin typeface="Arial"/>
                <a:cs typeface="Arial"/>
              </a:rPr>
              <a:t>tape </a:t>
            </a:r>
            <a:r>
              <a:rPr sz="2000" dirty="0">
                <a:latin typeface="Arial"/>
                <a:cs typeface="Arial"/>
              </a:rPr>
              <a:t>or duct</a:t>
            </a:r>
            <a:r>
              <a:rPr sz="2000" spc="-114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tape</a:t>
            </a:r>
            <a:endParaRPr sz="2000">
              <a:latin typeface="Arial"/>
              <a:cs typeface="Arial"/>
            </a:endParaRPr>
          </a:p>
          <a:p>
            <a:pPr marL="1155065" lvl="2" indent="-228600">
              <a:lnSpc>
                <a:spcPct val="100000"/>
              </a:lnSpc>
              <a:spcBef>
                <a:spcPts val="455"/>
              </a:spcBef>
              <a:buClr>
                <a:srgbClr val="9E0927"/>
              </a:buClr>
              <a:buChar char="•"/>
              <a:tabLst>
                <a:tab pos="1155065" algn="l"/>
                <a:tab pos="1155700" algn="l"/>
              </a:tabLst>
            </a:pPr>
            <a:r>
              <a:rPr sz="2000" dirty="0">
                <a:latin typeface="Arial"/>
                <a:cs typeface="Arial"/>
              </a:rPr>
              <a:t>Leather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gloves</a:t>
            </a:r>
            <a:endParaRPr sz="2000">
              <a:latin typeface="Arial"/>
              <a:cs typeface="Arial"/>
            </a:endParaRPr>
          </a:p>
          <a:p>
            <a:pPr marL="1155065" lvl="2" indent="-228600">
              <a:lnSpc>
                <a:spcPct val="100000"/>
              </a:lnSpc>
              <a:spcBef>
                <a:spcPts val="480"/>
              </a:spcBef>
              <a:buClr>
                <a:srgbClr val="9E0927"/>
              </a:buClr>
              <a:buChar char="•"/>
              <a:tabLst>
                <a:tab pos="1155065" algn="l"/>
                <a:tab pos="1155700" algn="l"/>
              </a:tabLst>
            </a:pPr>
            <a:r>
              <a:rPr sz="2000" dirty="0">
                <a:latin typeface="Arial"/>
                <a:cs typeface="Arial"/>
              </a:rPr>
              <a:t>Gels and clothes pegs are </a:t>
            </a:r>
            <a:r>
              <a:rPr sz="2000" spc="-5" dirty="0">
                <a:latin typeface="Arial"/>
                <a:cs typeface="Arial"/>
              </a:rPr>
              <a:t>in the Small Lighting Kit</a:t>
            </a:r>
            <a:r>
              <a:rPr sz="2000" spc="-10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only</a:t>
            </a:r>
            <a:endParaRPr sz="2000">
              <a:latin typeface="Arial"/>
              <a:cs typeface="Arial"/>
            </a:endParaRPr>
          </a:p>
          <a:p>
            <a:pPr marL="1155065" lvl="2" indent="-228600">
              <a:lnSpc>
                <a:spcPct val="100000"/>
              </a:lnSpc>
              <a:spcBef>
                <a:spcPts val="480"/>
              </a:spcBef>
              <a:buClr>
                <a:srgbClr val="9E0927"/>
              </a:buClr>
              <a:buChar char="•"/>
              <a:tabLst>
                <a:tab pos="1155065" algn="l"/>
                <a:tab pos="1155700" algn="l"/>
              </a:tabLst>
            </a:pPr>
            <a:r>
              <a:rPr sz="2000" spc="-5" dirty="0">
                <a:latin typeface="Arial"/>
                <a:cs typeface="Arial"/>
              </a:rPr>
              <a:t>Soft-box </a:t>
            </a:r>
            <a:r>
              <a:rPr sz="2000" dirty="0">
                <a:latin typeface="Arial"/>
                <a:cs typeface="Arial"/>
              </a:rPr>
              <a:t>and scrims are </a:t>
            </a:r>
            <a:r>
              <a:rPr sz="2000" spc="-5" dirty="0">
                <a:latin typeface="Arial"/>
                <a:cs typeface="Arial"/>
              </a:rPr>
              <a:t>in the </a:t>
            </a:r>
            <a:r>
              <a:rPr sz="2000" dirty="0">
                <a:latin typeface="Arial"/>
                <a:cs typeface="Arial"/>
              </a:rPr>
              <a:t>Large </a:t>
            </a:r>
            <a:r>
              <a:rPr sz="2000" spc="-5" dirty="0">
                <a:latin typeface="Arial"/>
                <a:cs typeface="Arial"/>
              </a:rPr>
              <a:t>Lighting Kit</a:t>
            </a:r>
            <a:r>
              <a:rPr sz="2000" spc="-1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only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4"/>
          <p:cNvSpPr txBox="1"/>
          <p:nvPr/>
        </p:nvSpPr>
        <p:spPr>
          <a:xfrm>
            <a:off x="764540" y="6291284"/>
            <a:ext cx="5636260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en-US" sz="1200" dirty="0">
                <a:hlinkClick r:id="rId2"/>
              </a:rPr>
              <a:t>https://www.lib.sfu.ca/about/branches-depts/fraser/fraser-equipment/siat-equipment</a:t>
            </a:r>
            <a:endParaRPr sz="1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4540" y="5301488"/>
            <a:ext cx="25146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Lighting</a:t>
            </a:r>
            <a:r>
              <a:rPr sz="3600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Kits</a:t>
            </a:r>
            <a:endParaRPr sz="36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14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764540" y="850568"/>
            <a:ext cx="6703695" cy="3613785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85"/>
              </a:spcBef>
              <a:buClr>
                <a:srgbClr val="9E0927"/>
              </a:buClr>
              <a:buChar char="•"/>
              <a:tabLst>
                <a:tab pos="355600" algn="l"/>
                <a:tab pos="356235" algn="l"/>
              </a:tabLst>
            </a:pPr>
            <a:r>
              <a:rPr sz="2800" spc="-5" dirty="0">
                <a:latin typeface="Arial"/>
                <a:cs typeface="Arial"/>
              </a:rPr>
              <a:t>Activity: </a:t>
            </a:r>
            <a:r>
              <a:rPr sz="2800" dirty="0">
                <a:latin typeface="Arial"/>
                <a:cs typeface="Arial"/>
              </a:rPr>
              <a:t>Inventory</a:t>
            </a:r>
            <a:r>
              <a:rPr sz="2800" spc="-2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Check</a:t>
            </a:r>
            <a:endParaRPr sz="2800">
              <a:latin typeface="Arial"/>
              <a:cs typeface="Arial"/>
            </a:endParaRPr>
          </a:p>
          <a:p>
            <a:pPr marL="756285" marR="5080" lvl="1" indent="-286385">
              <a:lnSpc>
                <a:spcPct val="100000"/>
              </a:lnSpc>
              <a:spcBef>
                <a:spcPts val="590"/>
              </a:spcBef>
              <a:buClr>
                <a:srgbClr val="003874"/>
              </a:buClr>
              <a:buChar char="–"/>
              <a:tabLst>
                <a:tab pos="756920" algn="l"/>
              </a:tabLst>
            </a:pPr>
            <a:r>
              <a:rPr sz="2400" spc="-5" dirty="0">
                <a:latin typeface="Arial"/>
                <a:cs typeface="Arial"/>
              </a:rPr>
              <a:t>Additional items you should borrow from the  library</a:t>
            </a:r>
            <a:endParaRPr sz="2400">
              <a:latin typeface="Arial"/>
              <a:cs typeface="Arial"/>
            </a:endParaRPr>
          </a:p>
          <a:p>
            <a:pPr marL="1155065" lvl="2" indent="-227965">
              <a:lnSpc>
                <a:spcPct val="100000"/>
              </a:lnSpc>
              <a:spcBef>
                <a:spcPts val="484"/>
              </a:spcBef>
              <a:buClr>
                <a:srgbClr val="9E0927"/>
              </a:buClr>
              <a:buChar char="•"/>
              <a:tabLst>
                <a:tab pos="1155065" algn="l"/>
                <a:tab pos="1155700" algn="l"/>
              </a:tabLst>
            </a:pPr>
            <a:r>
              <a:rPr sz="2000" dirty="0">
                <a:latin typeface="Arial"/>
                <a:cs typeface="Arial"/>
              </a:rPr>
              <a:t>Gels (not </a:t>
            </a:r>
            <a:r>
              <a:rPr sz="2000" spc="-5" dirty="0">
                <a:latin typeface="Arial"/>
                <a:cs typeface="Arial"/>
              </a:rPr>
              <a:t>in the </a:t>
            </a:r>
            <a:r>
              <a:rPr sz="2000" dirty="0">
                <a:latin typeface="Arial"/>
                <a:cs typeface="Arial"/>
              </a:rPr>
              <a:t>Large </a:t>
            </a:r>
            <a:r>
              <a:rPr sz="2000" spc="-5" dirty="0">
                <a:latin typeface="Arial"/>
                <a:cs typeface="Arial"/>
              </a:rPr>
              <a:t>Lighting</a:t>
            </a:r>
            <a:r>
              <a:rPr sz="2000" spc="-10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Kit)</a:t>
            </a:r>
            <a:endParaRPr sz="2000">
              <a:latin typeface="Arial"/>
              <a:cs typeface="Arial"/>
            </a:endParaRPr>
          </a:p>
          <a:p>
            <a:pPr marL="1155065" lvl="2" indent="-227965">
              <a:lnSpc>
                <a:spcPct val="100000"/>
              </a:lnSpc>
              <a:spcBef>
                <a:spcPts val="480"/>
              </a:spcBef>
              <a:buClr>
                <a:srgbClr val="9E0927"/>
              </a:buClr>
              <a:buChar char="•"/>
              <a:tabLst>
                <a:tab pos="1155065" algn="l"/>
                <a:tab pos="1155700" algn="l"/>
              </a:tabLst>
            </a:pPr>
            <a:r>
              <a:rPr sz="2000" dirty="0">
                <a:latin typeface="Arial"/>
                <a:cs typeface="Arial"/>
              </a:rPr>
              <a:t>Sandbags</a:t>
            </a:r>
            <a:endParaRPr sz="2000">
              <a:latin typeface="Arial"/>
              <a:cs typeface="Arial"/>
            </a:endParaRPr>
          </a:p>
          <a:p>
            <a:pPr marL="1155065" lvl="2" indent="-227965">
              <a:lnSpc>
                <a:spcPct val="100000"/>
              </a:lnSpc>
              <a:spcBef>
                <a:spcPts val="480"/>
              </a:spcBef>
              <a:buClr>
                <a:srgbClr val="9E0927"/>
              </a:buClr>
              <a:buChar char="•"/>
              <a:tabLst>
                <a:tab pos="1155065" algn="l"/>
                <a:tab pos="1155700" algn="l"/>
              </a:tabLst>
            </a:pPr>
            <a:r>
              <a:rPr sz="2000" dirty="0">
                <a:latin typeface="Arial"/>
                <a:cs typeface="Arial"/>
              </a:rPr>
              <a:t>Umbrellas, </a:t>
            </a:r>
            <a:r>
              <a:rPr sz="2000" spc="-5" dirty="0">
                <a:latin typeface="Arial"/>
                <a:cs typeface="Arial"/>
              </a:rPr>
              <a:t>reflectors, </a:t>
            </a:r>
            <a:r>
              <a:rPr sz="2000" dirty="0">
                <a:latin typeface="Arial"/>
                <a:cs typeface="Arial"/>
              </a:rPr>
              <a:t>bounce boards,</a:t>
            </a:r>
            <a:r>
              <a:rPr sz="2000" spc="-15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gobos</a:t>
            </a:r>
            <a:endParaRPr sz="2000">
              <a:latin typeface="Arial"/>
              <a:cs typeface="Arial"/>
            </a:endParaRPr>
          </a:p>
          <a:p>
            <a:pPr marL="1155065" lvl="2" indent="-227965">
              <a:lnSpc>
                <a:spcPct val="100000"/>
              </a:lnSpc>
              <a:spcBef>
                <a:spcPts val="480"/>
              </a:spcBef>
              <a:buClr>
                <a:srgbClr val="9E0927"/>
              </a:buClr>
              <a:buChar char="•"/>
              <a:tabLst>
                <a:tab pos="1155065" algn="l"/>
                <a:tab pos="1155700" algn="l"/>
              </a:tabLst>
            </a:pPr>
            <a:r>
              <a:rPr sz="2000" dirty="0">
                <a:latin typeface="Arial"/>
                <a:cs typeface="Arial"/>
              </a:rPr>
              <a:t>14 gauge power </a:t>
            </a:r>
            <a:r>
              <a:rPr sz="2000" spc="-5" dirty="0">
                <a:latin typeface="Arial"/>
                <a:cs typeface="Arial"/>
              </a:rPr>
              <a:t>extension</a:t>
            </a:r>
            <a:r>
              <a:rPr sz="2000" spc="-9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cables</a:t>
            </a:r>
            <a:endParaRPr sz="2000">
              <a:latin typeface="Arial"/>
              <a:cs typeface="Arial"/>
            </a:endParaRPr>
          </a:p>
          <a:p>
            <a:pPr marL="1155065" lvl="2" indent="-227965">
              <a:lnSpc>
                <a:spcPct val="100000"/>
              </a:lnSpc>
              <a:spcBef>
                <a:spcPts val="480"/>
              </a:spcBef>
              <a:buClr>
                <a:srgbClr val="9E0927"/>
              </a:buClr>
              <a:buChar char="•"/>
              <a:tabLst>
                <a:tab pos="1155065" algn="l"/>
                <a:tab pos="1155700" algn="l"/>
              </a:tabLst>
            </a:pPr>
            <a:r>
              <a:rPr sz="2000" dirty="0">
                <a:latin typeface="Arial"/>
                <a:cs typeface="Arial"/>
              </a:rPr>
              <a:t>Duct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tape</a:t>
            </a:r>
            <a:endParaRPr sz="20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575"/>
              </a:spcBef>
              <a:buClr>
                <a:srgbClr val="003874"/>
              </a:buClr>
              <a:buChar char="–"/>
              <a:tabLst>
                <a:tab pos="756920" algn="l"/>
              </a:tabLst>
            </a:pPr>
            <a:r>
              <a:rPr sz="2400" spc="-5" dirty="0">
                <a:latin typeface="Arial"/>
                <a:cs typeface="Arial"/>
              </a:rPr>
              <a:t>Ask the library techs for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accessories!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4"/>
          <p:cNvSpPr txBox="1"/>
          <p:nvPr/>
        </p:nvSpPr>
        <p:spPr>
          <a:xfrm>
            <a:off x="764540" y="6291284"/>
            <a:ext cx="5636260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en-US" sz="1200" dirty="0">
                <a:hlinkClick r:id="rId2"/>
              </a:rPr>
              <a:t>https://www.lib.sfu.ca/about/branches-depts/fraser/fraser-equipment/siat-equipment</a:t>
            </a:r>
            <a:endParaRPr sz="1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4540" y="5301488"/>
            <a:ext cx="25146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Lighting</a:t>
            </a:r>
            <a:r>
              <a:rPr sz="3600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Kits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4540" y="6291284"/>
            <a:ext cx="2592070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sz="1200" spc="-5" dirty="0">
                <a:solidFill>
                  <a:srgbClr val="FFFFFF"/>
                </a:solidFill>
                <a:latin typeface="Arial"/>
                <a:cs typeface="Arial"/>
                <a:hlinkClick r:id="rId2"/>
              </a:rPr>
              <a:t>http://www.libsfu.ca/surrey/equipment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15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764540" y="850568"/>
            <a:ext cx="7480934" cy="3212465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85"/>
              </a:spcBef>
              <a:buClr>
                <a:srgbClr val="9E0927"/>
              </a:buClr>
              <a:buChar char="•"/>
              <a:tabLst>
                <a:tab pos="355600" algn="l"/>
                <a:tab pos="356235" algn="l"/>
              </a:tabLst>
            </a:pPr>
            <a:r>
              <a:rPr sz="2800" spc="-5" dirty="0">
                <a:latin typeface="Arial"/>
                <a:cs typeface="Arial"/>
              </a:rPr>
              <a:t>Extras You Can</a:t>
            </a:r>
            <a:r>
              <a:rPr sz="2800" spc="2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Supply:</a:t>
            </a:r>
            <a:endParaRPr sz="28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590"/>
              </a:spcBef>
              <a:buClr>
                <a:srgbClr val="003874"/>
              </a:buClr>
              <a:buChar char="–"/>
              <a:tabLst>
                <a:tab pos="756920" algn="l"/>
              </a:tabLst>
            </a:pPr>
            <a:r>
              <a:rPr sz="2400" spc="-5" dirty="0">
                <a:latin typeface="Arial"/>
                <a:cs typeface="Arial"/>
              </a:rPr>
              <a:t>Wooden clothes pegs for fastening gels, foils,</a:t>
            </a:r>
            <a:r>
              <a:rPr sz="2400" spc="6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etc.</a:t>
            </a:r>
            <a:endParaRPr sz="24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580"/>
              </a:spcBef>
              <a:buClr>
                <a:srgbClr val="003874"/>
              </a:buClr>
              <a:buChar char="–"/>
              <a:tabLst>
                <a:tab pos="756920" algn="l"/>
              </a:tabLst>
            </a:pPr>
            <a:r>
              <a:rPr sz="2400" spc="-5" dirty="0">
                <a:latin typeface="Arial"/>
                <a:cs typeface="Arial"/>
              </a:rPr>
              <a:t>Practical lighting </a:t>
            </a:r>
            <a:r>
              <a:rPr sz="2400" dirty="0">
                <a:latin typeface="Arial"/>
                <a:cs typeface="Arial"/>
              </a:rPr>
              <a:t>from </a:t>
            </a:r>
            <a:r>
              <a:rPr sz="2400" spc="-5" dirty="0">
                <a:latin typeface="Arial"/>
                <a:cs typeface="Arial"/>
              </a:rPr>
              <a:t>hardware</a:t>
            </a:r>
            <a:r>
              <a:rPr sz="2400" spc="4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stores:</a:t>
            </a:r>
            <a:endParaRPr sz="2400">
              <a:latin typeface="Arial"/>
              <a:cs typeface="Arial"/>
            </a:endParaRPr>
          </a:p>
          <a:p>
            <a:pPr marL="1155065" lvl="2" indent="-227965">
              <a:lnSpc>
                <a:spcPct val="100000"/>
              </a:lnSpc>
              <a:spcBef>
                <a:spcPts val="480"/>
              </a:spcBef>
              <a:buClr>
                <a:srgbClr val="9E0927"/>
              </a:buClr>
              <a:buChar char="•"/>
              <a:tabLst>
                <a:tab pos="1155065" algn="l"/>
                <a:tab pos="1155700" algn="l"/>
              </a:tabLst>
            </a:pPr>
            <a:r>
              <a:rPr sz="2000" spc="-5" dirty="0">
                <a:latin typeface="Arial"/>
                <a:cs typeface="Arial"/>
              </a:rPr>
              <a:t>Utility </a:t>
            </a:r>
            <a:r>
              <a:rPr sz="2000" dirty="0">
                <a:latin typeface="Arial"/>
                <a:cs typeface="Arial"/>
              </a:rPr>
              <a:t>lights:</a:t>
            </a:r>
            <a:endParaRPr sz="2000">
              <a:latin typeface="Arial"/>
              <a:cs typeface="Arial"/>
            </a:endParaRPr>
          </a:p>
          <a:p>
            <a:pPr marL="1383665">
              <a:lnSpc>
                <a:spcPct val="100000"/>
              </a:lnSpc>
              <a:spcBef>
                <a:spcPts val="440"/>
              </a:spcBef>
            </a:pPr>
            <a:r>
              <a:rPr sz="1800" spc="-5" dirty="0">
                <a:solidFill>
                  <a:srgbClr val="003874"/>
                </a:solidFill>
                <a:latin typeface="Arial"/>
                <a:cs typeface="Arial"/>
              </a:rPr>
              <a:t>– </a:t>
            </a:r>
            <a:r>
              <a:rPr sz="1800" spc="-5" dirty="0">
                <a:latin typeface="Arial"/>
                <a:cs typeface="Arial"/>
              </a:rPr>
              <a:t>Aluminum reflectors, ceramic sockets,</a:t>
            </a:r>
            <a:r>
              <a:rPr sz="1800" spc="-14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etc.</a:t>
            </a:r>
            <a:endParaRPr sz="1800">
              <a:latin typeface="Arial"/>
              <a:cs typeface="Arial"/>
            </a:endParaRPr>
          </a:p>
          <a:p>
            <a:pPr marL="1155065" lvl="2" indent="-227965">
              <a:lnSpc>
                <a:spcPct val="100000"/>
              </a:lnSpc>
              <a:spcBef>
                <a:spcPts val="475"/>
              </a:spcBef>
              <a:buClr>
                <a:srgbClr val="9E0927"/>
              </a:buClr>
              <a:buChar char="•"/>
              <a:tabLst>
                <a:tab pos="1155065" algn="l"/>
                <a:tab pos="1155700" algn="l"/>
              </a:tabLst>
            </a:pPr>
            <a:r>
              <a:rPr sz="2000" dirty="0">
                <a:latin typeface="Arial"/>
                <a:cs typeface="Arial"/>
              </a:rPr>
              <a:t>Windshield sunscreen as a</a:t>
            </a:r>
            <a:r>
              <a:rPr sz="2000" spc="-1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reflector</a:t>
            </a:r>
            <a:endParaRPr sz="2000">
              <a:latin typeface="Arial"/>
              <a:cs typeface="Arial"/>
            </a:endParaRPr>
          </a:p>
          <a:p>
            <a:pPr marL="1155065" lvl="2" indent="-227965">
              <a:lnSpc>
                <a:spcPct val="100000"/>
              </a:lnSpc>
              <a:spcBef>
                <a:spcPts val="480"/>
              </a:spcBef>
              <a:buClr>
                <a:srgbClr val="9E0927"/>
              </a:buClr>
              <a:buChar char="•"/>
              <a:tabLst>
                <a:tab pos="1155065" algn="l"/>
                <a:tab pos="1155700" algn="l"/>
              </a:tabLst>
            </a:pPr>
            <a:r>
              <a:rPr sz="2000" dirty="0">
                <a:latin typeface="Arial"/>
                <a:cs typeface="Arial"/>
              </a:rPr>
              <a:t>Foam core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whiteboard</a:t>
            </a:r>
            <a:endParaRPr sz="2000">
              <a:latin typeface="Arial"/>
              <a:cs typeface="Arial"/>
            </a:endParaRPr>
          </a:p>
          <a:p>
            <a:pPr marL="1155065" lvl="2" indent="-227965">
              <a:lnSpc>
                <a:spcPct val="100000"/>
              </a:lnSpc>
              <a:spcBef>
                <a:spcPts val="480"/>
              </a:spcBef>
              <a:buClr>
                <a:srgbClr val="9E0927"/>
              </a:buClr>
              <a:buChar char="•"/>
              <a:tabLst>
                <a:tab pos="1155065" algn="l"/>
                <a:tab pos="1155700" algn="l"/>
              </a:tabLst>
            </a:pPr>
            <a:r>
              <a:rPr sz="2000" dirty="0">
                <a:latin typeface="Arial"/>
                <a:cs typeface="Arial"/>
              </a:rPr>
              <a:t>Leather </a:t>
            </a:r>
            <a:r>
              <a:rPr sz="2000" spc="-5" dirty="0">
                <a:latin typeface="Arial"/>
                <a:cs typeface="Arial"/>
              </a:rPr>
              <a:t>gloves for </a:t>
            </a:r>
            <a:r>
              <a:rPr sz="2000" dirty="0">
                <a:latin typeface="Arial"/>
                <a:cs typeface="Arial"/>
              </a:rPr>
              <a:t>handling</a:t>
            </a:r>
            <a:r>
              <a:rPr sz="2000" spc="-7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bulbs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4"/>
          <p:cNvSpPr txBox="1"/>
          <p:nvPr/>
        </p:nvSpPr>
        <p:spPr>
          <a:xfrm>
            <a:off x="764540" y="6291284"/>
            <a:ext cx="5636260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en-US" sz="1200" dirty="0">
                <a:hlinkClick r:id="rId3"/>
              </a:rPr>
              <a:t>https://www.lib.sfu.ca/about/branches-depts/fraser/fraser-equipment/siat-equipment</a:t>
            </a:r>
            <a:endParaRPr sz="1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4540" y="5301488"/>
            <a:ext cx="25146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Lighting</a:t>
            </a:r>
            <a:r>
              <a:rPr sz="3600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Kits</a:t>
            </a:r>
            <a:endParaRPr sz="36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16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764540" y="850568"/>
            <a:ext cx="3564254" cy="980440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85"/>
              </a:spcBef>
              <a:buClr>
                <a:srgbClr val="9E0927"/>
              </a:buClr>
              <a:buChar char="•"/>
              <a:tabLst>
                <a:tab pos="355600" algn="l"/>
                <a:tab pos="356235" algn="l"/>
              </a:tabLst>
            </a:pPr>
            <a:r>
              <a:rPr sz="2800" spc="-5" dirty="0">
                <a:latin typeface="Arial"/>
                <a:cs typeface="Arial"/>
              </a:rPr>
              <a:t>Activity:</a:t>
            </a:r>
            <a:endParaRPr sz="28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590"/>
              </a:spcBef>
            </a:pPr>
            <a:r>
              <a:rPr sz="2400" spc="-5" dirty="0">
                <a:solidFill>
                  <a:srgbClr val="003874"/>
                </a:solidFill>
                <a:latin typeface="Arial"/>
                <a:cs typeface="Arial"/>
              </a:rPr>
              <a:t>– </a:t>
            </a:r>
            <a:r>
              <a:rPr sz="2400" spc="-5" dirty="0">
                <a:latin typeface="Arial"/>
                <a:cs typeface="Arial"/>
              </a:rPr>
              <a:t>Setup and</a:t>
            </a:r>
            <a:r>
              <a:rPr sz="2400" spc="-45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Assembly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4"/>
          <p:cNvSpPr txBox="1"/>
          <p:nvPr/>
        </p:nvSpPr>
        <p:spPr>
          <a:xfrm>
            <a:off x="764540" y="6291284"/>
            <a:ext cx="5636260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en-US" sz="1200" dirty="0">
                <a:hlinkClick r:id="rId2"/>
              </a:rPr>
              <a:t>https://www.lib.sfu.ca/about/branches-depts/fraser/fraser-equipment/siat-equipment</a:t>
            </a:r>
            <a:endParaRPr sz="1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523718" y="1981200"/>
            <a:ext cx="3239281" cy="309981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64540" y="5301488"/>
            <a:ext cx="25146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Lighting</a:t>
            </a:r>
            <a:r>
              <a:rPr sz="3600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Kits</a:t>
            </a:r>
            <a:endParaRPr sz="36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17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764540" y="850568"/>
            <a:ext cx="4511040" cy="4273550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85"/>
              </a:spcBef>
              <a:buClr>
                <a:srgbClr val="9E0927"/>
              </a:buClr>
              <a:buChar char="•"/>
              <a:tabLst>
                <a:tab pos="355600" algn="l"/>
                <a:tab pos="356235" algn="l"/>
              </a:tabLst>
            </a:pPr>
            <a:r>
              <a:rPr sz="2800" spc="-5" dirty="0">
                <a:latin typeface="Arial"/>
                <a:cs typeface="Arial"/>
              </a:rPr>
              <a:t>Assembly </a:t>
            </a:r>
            <a:r>
              <a:rPr sz="2800" dirty="0">
                <a:latin typeface="Arial"/>
                <a:cs typeface="Arial"/>
              </a:rPr>
              <a:t>and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Setup</a:t>
            </a:r>
            <a:endParaRPr sz="28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590"/>
              </a:spcBef>
              <a:buClr>
                <a:srgbClr val="003874"/>
              </a:buClr>
              <a:buChar char="–"/>
              <a:tabLst>
                <a:tab pos="756920" algn="l"/>
              </a:tabLst>
            </a:pPr>
            <a:r>
              <a:rPr sz="2400" spc="-5" dirty="0">
                <a:latin typeface="Arial"/>
                <a:cs typeface="Arial"/>
              </a:rPr>
              <a:t>Procedure:</a:t>
            </a:r>
            <a:endParaRPr sz="2400">
              <a:latin typeface="Arial"/>
              <a:cs typeface="Arial"/>
            </a:endParaRPr>
          </a:p>
          <a:p>
            <a:pPr marL="1155065" marR="183515" lvl="2" indent="-227965">
              <a:lnSpc>
                <a:spcPct val="100000"/>
              </a:lnSpc>
              <a:spcBef>
                <a:spcPts val="484"/>
              </a:spcBef>
              <a:buClr>
                <a:srgbClr val="9E0927"/>
              </a:buClr>
              <a:buChar char="•"/>
              <a:tabLst>
                <a:tab pos="1155065" algn="l"/>
                <a:tab pos="1155700" algn="l"/>
              </a:tabLst>
            </a:pPr>
            <a:r>
              <a:rPr sz="2000" dirty="0">
                <a:latin typeface="Arial"/>
                <a:cs typeface="Arial"/>
              </a:rPr>
              <a:t>Assemble </a:t>
            </a:r>
            <a:r>
              <a:rPr sz="2000" spc="-5" dirty="0">
                <a:latin typeface="Arial"/>
                <a:cs typeface="Arial"/>
              </a:rPr>
              <a:t>your lighting kits  </a:t>
            </a:r>
            <a:r>
              <a:rPr sz="2000" dirty="0">
                <a:latin typeface="Arial"/>
                <a:cs typeface="Arial"/>
              </a:rPr>
              <a:t>according </a:t>
            </a:r>
            <a:r>
              <a:rPr sz="2000" spc="-5" dirty="0">
                <a:latin typeface="Arial"/>
                <a:cs typeface="Arial"/>
              </a:rPr>
              <a:t>to the</a:t>
            </a:r>
            <a:r>
              <a:rPr sz="2000" spc="-7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instructions</a:t>
            </a:r>
            <a:endParaRPr sz="2000">
              <a:latin typeface="Arial"/>
              <a:cs typeface="Arial"/>
            </a:endParaRPr>
          </a:p>
          <a:p>
            <a:pPr marL="1155065" marR="632460" lvl="2" indent="-227965">
              <a:lnSpc>
                <a:spcPct val="100000"/>
              </a:lnSpc>
              <a:spcBef>
                <a:spcPts val="480"/>
              </a:spcBef>
              <a:buClr>
                <a:srgbClr val="9E0927"/>
              </a:buClr>
              <a:buChar char="•"/>
              <a:tabLst>
                <a:tab pos="1155065" algn="l"/>
                <a:tab pos="1155700" algn="l"/>
              </a:tabLst>
            </a:pPr>
            <a:r>
              <a:rPr sz="2000" dirty="0">
                <a:latin typeface="Arial"/>
                <a:cs typeface="Arial"/>
              </a:rPr>
              <a:t>Recall what </a:t>
            </a:r>
            <a:r>
              <a:rPr sz="2000" spc="-5" dirty="0">
                <a:latin typeface="Arial"/>
                <a:cs typeface="Arial"/>
              </a:rPr>
              <a:t>you</a:t>
            </a:r>
            <a:r>
              <a:rPr sz="2000" spc="-10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learned  about safety</a:t>
            </a:r>
            <a:r>
              <a:rPr sz="2000" spc="-7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and…</a:t>
            </a:r>
            <a:endParaRPr sz="2000">
              <a:latin typeface="Arial"/>
              <a:cs typeface="Arial"/>
            </a:endParaRPr>
          </a:p>
          <a:p>
            <a:pPr marL="1155065" marR="5080" lvl="2" indent="-227965">
              <a:lnSpc>
                <a:spcPct val="100000"/>
              </a:lnSpc>
              <a:spcBef>
                <a:spcPts val="480"/>
              </a:spcBef>
              <a:buClr>
                <a:srgbClr val="9E0927"/>
              </a:buClr>
              <a:buChar char="•"/>
              <a:tabLst>
                <a:tab pos="1155065" algn="l"/>
                <a:tab pos="1155700" algn="l"/>
              </a:tabLst>
            </a:pPr>
            <a:r>
              <a:rPr sz="2000" dirty="0">
                <a:latin typeface="Arial"/>
                <a:cs typeface="Arial"/>
              </a:rPr>
              <a:t>Set the </a:t>
            </a:r>
            <a:r>
              <a:rPr sz="2000" spc="-5" dirty="0">
                <a:latin typeface="Arial"/>
                <a:cs typeface="Arial"/>
              </a:rPr>
              <a:t>lights </a:t>
            </a:r>
            <a:r>
              <a:rPr sz="2000" dirty="0">
                <a:latin typeface="Arial"/>
                <a:cs typeface="Arial"/>
              </a:rPr>
              <a:t>according </a:t>
            </a:r>
            <a:r>
              <a:rPr sz="2000" spc="-5" dirty="0">
                <a:latin typeface="Arial"/>
                <a:cs typeface="Arial"/>
              </a:rPr>
              <a:t>to</a:t>
            </a:r>
            <a:r>
              <a:rPr sz="2000" spc="-1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the  3-point </a:t>
            </a:r>
            <a:r>
              <a:rPr sz="2000" spc="-5" dirty="0">
                <a:latin typeface="Arial"/>
                <a:cs typeface="Arial"/>
              </a:rPr>
              <a:t>lighting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diagram</a:t>
            </a:r>
            <a:endParaRPr sz="2000">
              <a:latin typeface="Arial"/>
              <a:cs typeface="Arial"/>
            </a:endParaRPr>
          </a:p>
          <a:p>
            <a:pPr marL="1155065" marR="283845" lvl="2" indent="-227965">
              <a:lnSpc>
                <a:spcPct val="100000"/>
              </a:lnSpc>
              <a:spcBef>
                <a:spcPts val="484"/>
              </a:spcBef>
              <a:buClr>
                <a:srgbClr val="9E0927"/>
              </a:buClr>
              <a:buChar char="•"/>
              <a:tabLst>
                <a:tab pos="1155065" algn="l"/>
                <a:tab pos="1155700" algn="l"/>
              </a:tabLst>
            </a:pPr>
            <a:r>
              <a:rPr sz="2000" spc="-5" dirty="0">
                <a:latin typeface="Arial"/>
                <a:cs typeface="Arial"/>
              </a:rPr>
              <a:t>After your </a:t>
            </a:r>
            <a:r>
              <a:rPr sz="2000" dirty="0">
                <a:latin typeface="Arial"/>
                <a:cs typeface="Arial"/>
              </a:rPr>
              <a:t>setup </a:t>
            </a:r>
            <a:r>
              <a:rPr sz="2000" spc="-5" dirty="0">
                <a:latin typeface="Arial"/>
                <a:cs typeface="Arial"/>
              </a:rPr>
              <a:t>is</a:t>
            </a:r>
            <a:r>
              <a:rPr sz="2000" spc="-8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checked  by </a:t>
            </a:r>
            <a:r>
              <a:rPr sz="2000" spc="-5" dirty="0">
                <a:latin typeface="Arial"/>
                <a:cs typeface="Arial"/>
              </a:rPr>
              <a:t>your instructor,  </a:t>
            </a:r>
            <a:r>
              <a:rPr sz="2000" dirty="0">
                <a:latin typeface="Arial"/>
                <a:cs typeface="Arial"/>
              </a:rPr>
              <a:t>disassemble</a:t>
            </a:r>
            <a:endParaRPr sz="2000">
              <a:latin typeface="Arial"/>
              <a:cs typeface="Arial"/>
            </a:endParaRPr>
          </a:p>
          <a:p>
            <a:pPr marL="1155065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and return </a:t>
            </a:r>
            <a:r>
              <a:rPr sz="2000" spc="-5" dirty="0">
                <a:latin typeface="Arial"/>
                <a:cs typeface="Arial"/>
              </a:rPr>
              <a:t>the</a:t>
            </a:r>
            <a:r>
              <a:rPr sz="2000" spc="-8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kits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4"/>
          <p:cNvSpPr txBox="1"/>
          <p:nvPr/>
        </p:nvSpPr>
        <p:spPr>
          <a:xfrm>
            <a:off x="764540" y="6291284"/>
            <a:ext cx="5636260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en-US" sz="1200" dirty="0">
                <a:hlinkClick r:id="rId3"/>
              </a:rPr>
              <a:t>https://www.lib.sfu.ca/about/branches-depts/fraser/fraser-equipment/siat-equipment</a:t>
            </a:r>
            <a:endParaRPr sz="1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4540" y="5301488"/>
            <a:ext cx="25146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Lighting</a:t>
            </a:r>
            <a:r>
              <a:rPr sz="3600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Kits</a:t>
            </a:r>
            <a:endParaRPr sz="36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18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764540" y="850568"/>
            <a:ext cx="7236460" cy="1719060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85"/>
              </a:spcBef>
              <a:buClr>
                <a:srgbClr val="9E0927"/>
              </a:buClr>
              <a:buChar char="•"/>
              <a:tabLst>
                <a:tab pos="355600" algn="l"/>
                <a:tab pos="356235" algn="l"/>
              </a:tabLst>
            </a:pPr>
            <a:r>
              <a:rPr sz="2800" spc="-5" dirty="0">
                <a:latin typeface="Arial"/>
                <a:cs typeface="Arial"/>
              </a:rPr>
              <a:t>Online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Quiz:</a:t>
            </a:r>
          </a:p>
          <a:p>
            <a:pPr marL="756285" lvl="1" indent="-286385">
              <a:spcBef>
                <a:spcPts val="590"/>
              </a:spcBef>
              <a:buClr>
                <a:srgbClr val="003874"/>
              </a:buClr>
              <a:buFontTx/>
              <a:buChar char="–"/>
              <a:tabLst>
                <a:tab pos="756920" algn="l"/>
              </a:tabLst>
            </a:pPr>
            <a:r>
              <a:rPr lang="en-US" sz="2400" dirty="0">
                <a:hlinkClick r:id="rId2"/>
              </a:rPr>
              <a:t>https://www.lib.sfu.ca/about/branches-depts/fraser/fraser-equipment/siat-equipment</a:t>
            </a:r>
            <a:endParaRPr sz="2400" dirty="0">
              <a:latin typeface="Arial"/>
              <a:cs typeface="Arial"/>
            </a:endParaRPr>
          </a:p>
          <a:p>
            <a:pPr marL="1155065" lvl="2" indent="-227965">
              <a:lnSpc>
                <a:spcPct val="100000"/>
              </a:lnSpc>
              <a:spcBef>
                <a:spcPts val="484"/>
              </a:spcBef>
              <a:buClr>
                <a:srgbClr val="9E0927"/>
              </a:buClr>
              <a:buChar char="•"/>
              <a:tabLst>
                <a:tab pos="1155065" algn="l"/>
                <a:tab pos="1155700" algn="l"/>
              </a:tabLst>
            </a:pPr>
            <a:r>
              <a:rPr sz="2000" spc="-5" dirty="0">
                <a:latin typeface="Arial"/>
                <a:cs typeface="Arial"/>
              </a:rPr>
              <a:t>Lighting </a:t>
            </a:r>
            <a:r>
              <a:rPr sz="2000" dirty="0">
                <a:latin typeface="Arial"/>
                <a:cs typeface="Arial"/>
              </a:rPr>
              <a:t>kit workshop and</a:t>
            </a:r>
            <a:r>
              <a:rPr sz="2000" spc="-9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quiz</a:t>
            </a:r>
          </a:p>
        </p:txBody>
      </p:sp>
      <p:sp>
        <p:nvSpPr>
          <p:cNvPr id="7" name="object 4"/>
          <p:cNvSpPr txBox="1"/>
          <p:nvPr/>
        </p:nvSpPr>
        <p:spPr>
          <a:xfrm>
            <a:off x="764540" y="6291284"/>
            <a:ext cx="5636260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en-US" sz="1200" dirty="0">
                <a:hlinkClick r:id="rId2"/>
              </a:rPr>
              <a:t>https://www.lib.sfu.ca/about/branches-depts/fraser/fraser-equipment/siat-equipment</a:t>
            </a:r>
            <a:endParaRPr sz="1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4540" y="5301488"/>
            <a:ext cx="25146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Lighting</a:t>
            </a:r>
            <a:r>
              <a:rPr sz="3600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Kits</a:t>
            </a:r>
            <a:endParaRPr sz="36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19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764540" y="850568"/>
            <a:ext cx="5969000" cy="1712595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85"/>
              </a:spcBef>
              <a:buClr>
                <a:srgbClr val="9E0927"/>
              </a:buClr>
              <a:buChar char="•"/>
              <a:tabLst>
                <a:tab pos="355600" algn="l"/>
                <a:tab pos="356235" algn="l"/>
              </a:tabLst>
            </a:pPr>
            <a:r>
              <a:rPr sz="2800" dirty="0">
                <a:latin typeface="Arial"/>
                <a:cs typeface="Arial"/>
              </a:rPr>
              <a:t>Questions:</a:t>
            </a:r>
          </a:p>
          <a:p>
            <a:pPr marL="756285" lvl="1" indent="-286385">
              <a:lnSpc>
                <a:spcPct val="100000"/>
              </a:lnSpc>
              <a:spcBef>
                <a:spcPts val="590"/>
              </a:spcBef>
              <a:buClr>
                <a:srgbClr val="003874"/>
              </a:buClr>
              <a:buChar char="–"/>
              <a:tabLst>
                <a:tab pos="756920" algn="l"/>
              </a:tabLst>
            </a:pPr>
            <a:r>
              <a:rPr sz="2400" spc="-5" dirty="0">
                <a:latin typeface="Arial"/>
                <a:cs typeface="Arial"/>
              </a:rPr>
              <a:t>Contact the Library Media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Technicians</a:t>
            </a:r>
            <a:endParaRPr sz="2400" dirty="0">
              <a:latin typeface="Arial"/>
              <a:cs typeface="Arial"/>
            </a:endParaRPr>
          </a:p>
          <a:p>
            <a:pPr marL="1155700" lvl="2" indent="-228600">
              <a:lnSpc>
                <a:spcPct val="100000"/>
              </a:lnSpc>
              <a:spcBef>
                <a:spcPts val="484"/>
              </a:spcBef>
              <a:buClr>
                <a:srgbClr val="9E0927"/>
              </a:buClr>
              <a:buChar char="•"/>
              <a:tabLst>
                <a:tab pos="1155065" algn="l"/>
                <a:tab pos="1155700" algn="l"/>
              </a:tabLst>
            </a:pPr>
            <a:r>
              <a:rPr lang="en-US" sz="2000" u="sng" spc="-5" dirty="0">
                <a:solidFill>
                  <a:srgbClr val="006AA8"/>
                </a:solidFill>
                <a:uFill>
                  <a:solidFill>
                    <a:srgbClr val="006AA8"/>
                  </a:solidFill>
                </a:uFill>
                <a:latin typeface="Arial"/>
                <a:cs typeface="Arial"/>
              </a:rPr>
              <a:t>fraser_library@sfu.ca</a:t>
            </a:r>
            <a:endParaRPr sz="2000" dirty="0">
              <a:latin typeface="Arial"/>
              <a:cs typeface="Arial"/>
            </a:endParaRPr>
          </a:p>
          <a:p>
            <a:pPr marL="1155065" lvl="2" indent="-227965">
              <a:lnSpc>
                <a:spcPct val="100000"/>
              </a:lnSpc>
              <a:spcBef>
                <a:spcPts val="480"/>
              </a:spcBef>
              <a:buClr>
                <a:srgbClr val="9E0927"/>
              </a:buClr>
              <a:buChar char="•"/>
              <a:tabLst>
                <a:tab pos="1155065" algn="l"/>
                <a:tab pos="1155700" algn="l"/>
              </a:tabLst>
            </a:pPr>
            <a:r>
              <a:rPr sz="2000" dirty="0">
                <a:latin typeface="Arial"/>
                <a:cs typeface="Arial"/>
              </a:rPr>
              <a:t>778-782-7411</a:t>
            </a:r>
          </a:p>
        </p:txBody>
      </p:sp>
      <p:sp>
        <p:nvSpPr>
          <p:cNvPr id="7" name="object 4"/>
          <p:cNvSpPr txBox="1"/>
          <p:nvPr/>
        </p:nvSpPr>
        <p:spPr>
          <a:xfrm>
            <a:off x="764540" y="6291284"/>
            <a:ext cx="5636260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en-US" sz="1200" dirty="0">
                <a:hlinkClick r:id="rId2"/>
              </a:rPr>
              <a:t>https://www.lib.sfu.ca/about/branches-depts/fraser/fraser-equipment/siat-equipment</a:t>
            </a:r>
            <a:endParaRPr sz="1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3825">
              <a:lnSpc>
                <a:spcPts val="1650"/>
              </a:lnSpc>
            </a:pPr>
            <a:fld id="{81D60167-4931-47E6-BA6A-407CBD079E47}" type="slidenum">
              <a:rPr dirty="0"/>
              <a:t>2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64540" y="938275"/>
            <a:ext cx="481711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u="none" spc="-5" dirty="0"/>
              <a:t>Before Borrowing </a:t>
            </a:r>
            <a:r>
              <a:rPr sz="2800" u="none" dirty="0"/>
              <a:t>Lighting</a:t>
            </a:r>
            <a:r>
              <a:rPr sz="2800" u="none" spc="25" dirty="0"/>
              <a:t> </a:t>
            </a:r>
            <a:r>
              <a:rPr sz="2800" u="none" spc="-5" dirty="0"/>
              <a:t>Kits</a:t>
            </a:r>
            <a:endParaRPr sz="2800"/>
          </a:p>
        </p:txBody>
      </p:sp>
      <p:sp>
        <p:nvSpPr>
          <p:cNvPr id="4" name="object 4"/>
          <p:cNvSpPr txBox="1"/>
          <p:nvPr/>
        </p:nvSpPr>
        <p:spPr>
          <a:xfrm>
            <a:off x="1165352" y="1805432"/>
            <a:ext cx="5929630" cy="214693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675"/>
              </a:spcBef>
              <a:buClr>
                <a:srgbClr val="003874"/>
              </a:buClr>
              <a:buChar char="−"/>
              <a:tabLst>
                <a:tab pos="354965" algn="l"/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Complete the online</a:t>
            </a:r>
            <a:r>
              <a:rPr sz="2400" spc="3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quiz</a:t>
            </a:r>
            <a:endParaRPr sz="24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575"/>
              </a:spcBef>
              <a:buClr>
                <a:srgbClr val="003874"/>
              </a:buClr>
              <a:buChar char="−"/>
              <a:tabLst>
                <a:tab pos="354965" algn="l"/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Score 100% based on the material in this  workshop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Clr>
                <a:srgbClr val="003874"/>
              </a:buClr>
              <a:buChar char="−"/>
              <a:tabLst>
                <a:tab pos="354965" algn="l"/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Show the library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technicians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Clr>
                <a:srgbClr val="003874"/>
              </a:buClr>
              <a:buChar char="−"/>
              <a:tabLst>
                <a:tab pos="354965" algn="l"/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Get a sticker for your student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card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4"/>
          <p:cNvSpPr txBox="1"/>
          <p:nvPr/>
        </p:nvSpPr>
        <p:spPr>
          <a:xfrm>
            <a:off x="764540" y="5301488"/>
            <a:ext cx="25146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Lighting</a:t>
            </a:r>
            <a:r>
              <a:rPr sz="3600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Kits</a:t>
            </a:r>
            <a:endParaRPr sz="3600" dirty="0">
              <a:latin typeface="Arial"/>
              <a:cs typeface="Arial"/>
            </a:endParaRPr>
          </a:p>
        </p:txBody>
      </p:sp>
      <p:sp>
        <p:nvSpPr>
          <p:cNvPr id="8" name="object 4"/>
          <p:cNvSpPr txBox="1"/>
          <p:nvPr/>
        </p:nvSpPr>
        <p:spPr>
          <a:xfrm>
            <a:off x="764540" y="6291284"/>
            <a:ext cx="5636260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en-US" sz="1200" dirty="0">
                <a:hlinkClick r:id="rId2"/>
              </a:rPr>
              <a:t>https://www.lib.sfu.ca/about/branches-depts/fraser/fraser-equipment/siat-equipment</a:t>
            </a:r>
            <a:endParaRPr sz="1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764540" y="6291284"/>
            <a:ext cx="5636260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en-US" sz="1200" dirty="0">
                <a:hlinkClick r:id="rId2"/>
              </a:rPr>
              <a:t>https://www.lib.sfu.ca/about/branches-depts/fraser/fraser-equipment/siat-equipment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3825">
              <a:lnSpc>
                <a:spcPts val="1650"/>
              </a:lnSpc>
            </a:pPr>
            <a:fld id="{81D60167-4931-47E6-BA6A-407CBD079E47}" type="slidenum">
              <a:rPr dirty="0"/>
              <a:t>3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764540" y="850568"/>
            <a:ext cx="7483475" cy="3187065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85"/>
              </a:spcBef>
              <a:buClr>
                <a:srgbClr val="9E0927"/>
              </a:buClr>
              <a:buChar char="•"/>
              <a:tabLst>
                <a:tab pos="355600" algn="l"/>
                <a:tab pos="356235" algn="l"/>
              </a:tabLst>
            </a:pPr>
            <a:r>
              <a:rPr sz="2800" spc="-5" dirty="0">
                <a:latin typeface="Arial"/>
                <a:cs typeface="Arial"/>
              </a:rPr>
              <a:t>Quartz Halogen </a:t>
            </a:r>
            <a:r>
              <a:rPr sz="2800" dirty="0">
                <a:latin typeface="Arial"/>
                <a:cs typeface="Arial"/>
              </a:rPr>
              <a:t>vs. Incandescent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Lighting</a:t>
            </a:r>
            <a:endParaRPr sz="28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590"/>
              </a:spcBef>
              <a:buClr>
                <a:srgbClr val="003874"/>
              </a:buClr>
              <a:buChar char="–"/>
              <a:tabLst>
                <a:tab pos="756920" algn="l"/>
              </a:tabLst>
            </a:pPr>
            <a:r>
              <a:rPr sz="2400" spc="-5" dirty="0">
                <a:latin typeface="Arial"/>
                <a:cs typeface="Arial"/>
              </a:rPr>
              <a:t>Both operate on the same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principle:</a:t>
            </a:r>
            <a:endParaRPr sz="2400">
              <a:latin typeface="Arial"/>
              <a:cs typeface="Arial"/>
            </a:endParaRPr>
          </a:p>
          <a:p>
            <a:pPr marL="1155065" marR="396875" lvl="2" indent="-227965">
              <a:lnSpc>
                <a:spcPct val="100000"/>
              </a:lnSpc>
              <a:spcBef>
                <a:spcPts val="484"/>
              </a:spcBef>
              <a:buClr>
                <a:srgbClr val="9E0927"/>
              </a:buClr>
              <a:buChar char="•"/>
              <a:tabLst>
                <a:tab pos="1155065" algn="l"/>
                <a:tab pos="1155700" algn="l"/>
              </a:tabLst>
            </a:pPr>
            <a:r>
              <a:rPr sz="2000" spc="-5" dirty="0">
                <a:latin typeface="Arial"/>
                <a:cs typeface="Arial"/>
              </a:rPr>
              <a:t>Electric </a:t>
            </a:r>
            <a:r>
              <a:rPr sz="2000" dirty="0">
                <a:latin typeface="Arial"/>
                <a:cs typeface="Arial"/>
              </a:rPr>
              <a:t>current passes through a </a:t>
            </a:r>
            <a:r>
              <a:rPr sz="2000" spc="-5" dirty="0">
                <a:latin typeface="Arial"/>
                <a:cs typeface="Arial"/>
              </a:rPr>
              <a:t>thin </a:t>
            </a:r>
            <a:r>
              <a:rPr sz="2000" dirty="0">
                <a:latin typeface="Arial"/>
                <a:cs typeface="Arial"/>
              </a:rPr>
              <a:t>tungsten</a:t>
            </a:r>
            <a:r>
              <a:rPr sz="2000" spc="-17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metal  filament </a:t>
            </a:r>
            <a:r>
              <a:rPr sz="2000" dirty="0">
                <a:latin typeface="Arial"/>
                <a:cs typeface="Arial"/>
              </a:rPr>
              <a:t>causing </a:t>
            </a:r>
            <a:r>
              <a:rPr sz="2000" spc="-5" dirty="0">
                <a:latin typeface="Arial"/>
                <a:cs typeface="Arial"/>
              </a:rPr>
              <a:t>it to </a:t>
            </a:r>
            <a:r>
              <a:rPr sz="2000" dirty="0">
                <a:latin typeface="Arial"/>
                <a:cs typeface="Arial"/>
              </a:rPr>
              <a:t>heat white hot and </a:t>
            </a:r>
            <a:r>
              <a:rPr sz="2000" spc="-5" dirty="0">
                <a:latin typeface="Arial"/>
                <a:cs typeface="Arial"/>
              </a:rPr>
              <a:t>emit</a:t>
            </a:r>
            <a:r>
              <a:rPr sz="2000" spc="-15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light</a:t>
            </a:r>
            <a:endParaRPr sz="2000">
              <a:latin typeface="Arial"/>
              <a:cs typeface="Arial"/>
            </a:endParaRPr>
          </a:p>
          <a:p>
            <a:pPr marL="756285" marR="5080" lvl="1" indent="-286385">
              <a:lnSpc>
                <a:spcPct val="100000"/>
              </a:lnSpc>
              <a:spcBef>
                <a:spcPts val="575"/>
              </a:spcBef>
              <a:buClr>
                <a:srgbClr val="003874"/>
              </a:buClr>
              <a:buChar char="–"/>
              <a:tabLst>
                <a:tab pos="756920" algn="l"/>
              </a:tabLst>
            </a:pPr>
            <a:r>
              <a:rPr sz="2400" spc="-5" dirty="0">
                <a:latin typeface="Arial"/>
                <a:cs typeface="Arial"/>
              </a:rPr>
              <a:t>However, quartz halogen lamps encase the  filament in a quartz casing filled with halogen gas.  This allows these bulbs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run hotter, brighter </a:t>
            </a:r>
            <a:r>
              <a:rPr sz="2400" spc="-10" dirty="0">
                <a:latin typeface="Arial"/>
                <a:cs typeface="Arial"/>
              </a:rPr>
              <a:t>and  </a:t>
            </a:r>
            <a:r>
              <a:rPr sz="2400" spc="-5" dirty="0">
                <a:latin typeface="Arial"/>
                <a:cs typeface="Arial"/>
              </a:rPr>
              <a:t>whiter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4"/>
          <p:cNvSpPr txBox="1"/>
          <p:nvPr/>
        </p:nvSpPr>
        <p:spPr>
          <a:xfrm>
            <a:off x="764540" y="5301488"/>
            <a:ext cx="25146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Lighting</a:t>
            </a:r>
            <a:r>
              <a:rPr sz="3600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Kits</a:t>
            </a:r>
            <a:endParaRPr sz="36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2952" y="844218"/>
            <a:ext cx="7278370" cy="3419475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85"/>
              </a:spcBef>
              <a:buClr>
                <a:srgbClr val="9E0927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latin typeface="Arial"/>
                <a:cs typeface="Arial"/>
              </a:rPr>
              <a:t>Lighting </a:t>
            </a:r>
            <a:r>
              <a:rPr sz="2800" spc="-5" dirty="0">
                <a:latin typeface="Arial"/>
                <a:cs typeface="Arial"/>
              </a:rPr>
              <a:t>Kits For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Loan:</a:t>
            </a:r>
            <a:endParaRPr sz="28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590"/>
              </a:spcBef>
              <a:buClr>
                <a:srgbClr val="003874"/>
              </a:buClr>
              <a:buChar char="–"/>
              <a:tabLst>
                <a:tab pos="756920" algn="l"/>
              </a:tabLst>
            </a:pPr>
            <a:r>
              <a:rPr sz="2400" spc="-5" dirty="0">
                <a:latin typeface="Arial"/>
                <a:cs typeface="Arial"/>
              </a:rPr>
              <a:t>Small Lighting</a:t>
            </a:r>
            <a:r>
              <a:rPr sz="2400" spc="4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Kit</a:t>
            </a:r>
            <a:endParaRPr sz="2400">
              <a:latin typeface="Arial"/>
              <a:cs typeface="Arial"/>
            </a:endParaRPr>
          </a:p>
          <a:p>
            <a:pPr marL="1155700" marR="2328545" lvl="2" indent="-228600">
              <a:lnSpc>
                <a:spcPct val="100000"/>
              </a:lnSpc>
              <a:spcBef>
                <a:spcPts val="484"/>
              </a:spcBef>
              <a:buClr>
                <a:srgbClr val="9E0927"/>
              </a:buClr>
              <a:buChar char="•"/>
              <a:tabLst>
                <a:tab pos="1155065" algn="l"/>
                <a:tab pos="1155700" algn="l"/>
              </a:tabLst>
            </a:pPr>
            <a:r>
              <a:rPr sz="2000" dirty="0">
                <a:latin typeface="Arial"/>
                <a:cs typeface="Arial"/>
              </a:rPr>
              <a:t>3 x Lowel </a:t>
            </a:r>
            <a:r>
              <a:rPr sz="2000" spc="-5" dirty="0">
                <a:latin typeface="Arial"/>
                <a:cs typeface="Arial"/>
              </a:rPr>
              <a:t>Prolight </a:t>
            </a:r>
            <a:r>
              <a:rPr sz="2000" dirty="0">
                <a:latin typeface="Arial"/>
                <a:cs typeface="Arial"/>
              </a:rPr>
              <a:t>150W </a:t>
            </a:r>
            <a:r>
              <a:rPr sz="2000" spc="-5" dirty="0">
                <a:latin typeface="Arial"/>
                <a:cs typeface="Arial"/>
              </a:rPr>
              <a:t>tungsten  </a:t>
            </a:r>
            <a:r>
              <a:rPr sz="2000" dirty="0">
                <a:latin typeface="Arial"/>
                <a:cs typeface="Arial"/>
              </a:rPr>
              <a:t>balanced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lights</a:t>
            </a:r>
            <a:endParaRPr sz="2000">
              <a:latin typeface="Arial"/>
              <a:cs typeface="Arial"/>
            </a:endParaRPr>
          </a:p>
          <a:p>
            <a:pPr marL="1155065" marR="5080" lvl="2" indent="-227965">
              <a:lnSpc>
                <a:spcPct val="100000"/>
              </a:lnSpc>
              <a:spcBef>
                <a:spcPts val="480"/>
              </a:spcBef>
              <a:buClr>
                <a:srgbClr val="9E0927"/>
              </a:buClr>
              <a:buChar char="•"/>
              <a:tabLst>
                <a:tab pos="1155065" algn="l"/>
                <a:tab pos="1155700" algn="l"/>
              </a:tabLst>
            </a:pPr>
            <a:r>
              <a:rPr sz="2000" dirty="0">
                <a:latin typeface="Arial"/>
                <a:cs typeface="Arial"/>
              </a:rPr>
              <a:t>Low-level key or accent </a:t>
            </a:r>
            <a:r>
              <a:rPr sz="2000" spc="-5" dirty="0">
                <a:latin typeface="Arial"/>
                <a:cs typeface="Arial"/>
              </a:rPr>
              <a:t>light, fill light (with diffusion) </a:t>
            </a:r>
            <a:r>
              <a:rPr sz="2000" dirty="0">
                <a:latin typeface="Arial"/>
                <a:cs typeface="Arial"/>
              </a:rPr>
              <a:t>or  back-light </a:t>
            </a:r>
            <a:r>
              <a:rPr sz="2000" spc="-5" dirty="0">
                <a:latin typeface="Arial"/>
                <a:cs typeface="Arial"/>
              </a:rPr>
              <a:t>for interviews </a:t>
            </a:r>
            <a:r>
              <a:rPr sz="2000" dirty="0">
                <a:latin typeface="Arial"/>
                <a:cs typeface="Arial"/>
              </a:rPr>
              <a:t>&amp; other small</a:t>
            </a:r>
            <a:r>
              <a:rPr sz="2000" spc="-8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shooting-areas</a:t>
            </a:r>
            <a:endParaRPr sz="2000">
              <a:latin typeface="Arial"/>
              <a:cs typeface="Arial"/>
            </a:endParaRPr>
          </a:p>
          <a:p>
            <a:pPr marL="1155700" lvl="2" indent="-228600">
              <a:lnSpc>
                <a:spcPct val="100000"/>
              </a:lnSpc>
              <a:spcBef>
                <a:spcPts val="480"/>
              </a:spcBef>
              <a:buClr>
                <a:srgbClr val="9E0927"/>
              </a:buClr>
              <a:buChar char="•"/>
              <a:tabLst>
                <a:tab pos="1155065" algn="l"/>
                <a:tab pos="1155700" algn="l"/>
              </a:tabLst>
            </a:pPr>
            <a:r>
              <a:rPr sz="2000" dirty="0">
                <a:latin typeface="Arial"/>
                <a:cs typeface="Arial"/>
              </a:rPr>
              <a:t>3 x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stands</a:t>
            </a:r>
            <a:endParaRPr sz="2000">
              <a:latin typeface="Arial"/>
              <a:cs typeface="Arial"/>
            </a:endParaRPr>
          </a:p>
          <a:p>
            <a:pPr marL="1155700" lvl="2" indent="-228600">
              <a:lnSpc>
                <a:spcPct val="100000"/>
              </a:lnSpc>
              <a:spcBef>
                <a:spcPts val="480"/>
              </a:spcBef>
              <a:buClr>
                <a:srgbClr val="9E0927"/>
              </a:buClr>
              <a:buChar char="•"/>
              <a:tabLst>
                <a:tab pos="1155065" algn="l"/>
                <a:tab pos="1155700" algn="l"/>
              </a:tabLst>
            </a:pPr>
            <a:r>
              <a:rPr sz="2000" dirty="0">
                <a:latin typeface="Arial"/>
                <a:cs typeface="Arial"/>
              </a:rPr>
              <a:t>3 x barn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doors</a:t>
            </a:r>
            <a:endParaRPr sz="2000">
              <a:latin typeface="Arial"/>
              <a:cs typeface="Arial"/>
            </a:endParaRPr>
          </a:p>
          <a:p>
            <a:pPr marL="1155700" lvl="2" indent="-228600">
              <a:lnSpc>
                <a:spcPct val="100000"/>
              </a:lnSpc>
              <a:spcBef>
                <a:spcPts val="480"/>
              </a:spcBef>
              <a:buClr>
                <a:srgbClr val="9E0927"/>
              </a:buClr>
              <a:buChar char="•"/>
              <a:tabLst>
                <a:tab pos="1155065" algn="l"/>
                <a:tab pos="1155700" algn="l"/>
              </a:tabLst>
            </a:pPr>
            <a:r>
              <a:rPr sz="2000" dirty="0">
                <a:latin typeface="Arial"/>
                <a:cs typeface="Arial"/>
              </a:rPr>
              <a:t>Colour correction and </a:t>
            </a:r>
            <a:r>
              <a:rPr sz="2000" spc="-5" dirty="0">
                <a:latin typeface="Arial"/>
                <a:cs typeface="Arial"/>
              </a:rPr>
              <a:t>diffusion</a:t>
            </a:r>
            <a:r>
              <a:rPr sz="2000" spc="-114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gels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316979" y="691896"/>
            <a:ext cx="1423415" cy="17525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64540" y="5301488"/>
            <a:ext cx="25146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Lighting</a:t>
            </a:r>
            <a:r>
              <a:rPr sz="3600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Kits</a:t>
            </a:r>
            <a:endParaRPr sz="36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3825">
              <a:lnSpc>
                <a:spcPts val="1650"/>
              </a:lnSpc>
            </a:pPr>
            <a:fld id="{81D60167-4931-47E6-BA6A-407CBD079E47}" type="slidenum">
              <a:rPr dirty="0"/>
              <a:t>4</a:t>
            </a:fld>
            <a:endParaRPr dirty="0"/>
          </a:p>
        </p:txBody>
      </p:sp>
      <p:sp>
        <p:nvSpPr>
          <p:cNvPr id="9" name="object 4"/>
          <p:cNvSpPr txBox="1"/>
          <p:nvPr/>
        </p:nvSpPr>
        <p:spPr>
          <a:xfrm>
            <a:off x="764540" y="6291284"/>
            <a:ext cx="5636260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en-US" sz="1200" dirty="0">
                <a:hlinkClick r:id="rId3"/>
              </a:rPr>
              <a:t>https://www.lib.sfu.ca/about/branches-depts/fraser/fraser-equipment/siat-equipment</a:t>
            </a:r>
            <a:endParaRPr sz="1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4540" y="5301488"/>
            <a:ext cx="25146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Lighting</a:t>
            </a:r>
            <a:r>
              <a:rPr sz="3600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Kits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4540" y="850568"/>
            <a:ext cx="7251065" cy="3785235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85"/>
              </a:spcBef>
              <a:buClr>
                <a:srgbClr val="9E0927"/>
              </a:buClr>
              <a:buChar char="•"/>
              <a:tabLst>
                <a:tab pos="355600" algn="l"/>
                <a:tab pos="356235" algn="l"/>
              </a:tabLst>
            </a:pPr>
            <a:r>
              <a:rPr sz="2800" dirty="0">
                <a:latin typeface="Arial"/>
                <a:cs typeface="Arial"/>
              </a:rPr>
              <a:t>Lighting </a:t>
            </a:r>
            <a:r>
              <a:rPr sz="2800" spc="-5" dirty="0">
                <a:latin typeface="Arial"/>
                <a:cs typeface="Arial"/>
              </a:rPr>
              <a:t>Kits For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Loan:</a:t>
            </a:r>
            <a:endParaRPr sz="28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590"/>
              </a:spcBef>
              <a:buClr>
                <a:srgbClr val="003874"/>
              </a:buClr>
              <a:buChar char="–"/>
              <a:tabLst>
                <a:tab pos="756920" algn="l"/>
              </a:tabLst>
            </a:pPr>
            <a:r>
              <a:rPr sz="2400" spc="-5" dirty="0">
                <a:latin typeface="Arial"/>
                <a:cs typeface="Arial"/>
              </a:rPr>
              <a:t>Large Lighting</a:t>
            </a:r>
            <a:r>
              <a:rPr sz="2400" spc="3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Kit</a:t>
            </a:r>
            <a:endParaRPr sz="2400">
              <a:latin typeface="Arial"/>
              <a:cs typeface="Arial"/>
            </a:endParaRPr>
          </a:p>
          <a:p>
            <a:pPr marL="1155065" marR="5080" lvl="2" indent="-227965">
              <a:lnSpc>
                <a:spcPct val="100000"/>
              </a:lnSpc>
              <a:spcBef>
                <a:spcPts val="484"/>
              </a:spcBef>
              <a:buClr>
                <a:srgbClr val="9E0927"/>
              </a:buClr>
              <a:buChar char="•"/>
              <a:tabLst>
                <a:tab pos="1155065" algn="l"/>
                <a:tab pos="1155700" algn="l"/>
              </a:tabLst>
            </a:pPr>
            <a:r>
              <a:rPr sz="2000" dirty="0">
                <a:latin typeface="Arial"/>
                <a:cs typeface="Arial"/>
              </a:rPr>
              <a:t>Contains one 750W </a:t>
            </a:r>
            <a:r>
              <a:rPr sz="2000" spc="-5" dirty="0">
                <a:latin typeface="Arial"/>
                <a:cs typeface="Arial"/>
              </a:rPr>
              <a:t>ARRILite </a:t>
            </a:r>
            <a:r>
              <a:rPr sz="2000" dirty="0">
                <a:latin typeface="Arial"/>
                <a:cs typeface="Arial"/>
              </a:rPr>
              <a:t>open face </a:t>
            </a:r>
            <a:r>
              <a:rPr sz="2000" spc="-5" dirty="0">
                <a:latin typeface="Arial"/>
                <a:cs typeface="Arial"/>
              </a:rPr>
              <a:t>lamp </a:t>
            </a:r>
            <a:r>
              <a:rPr sz="2000" dirty="0">
                <a:latin typeface="Arial"/>
                <a:cs typeface="Arial"/>
              </a:rPr>
              <a:t>and</a:t>
            </a:r>
            <a:r>
              <a:rPr sz="2000" spc="-1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two  300W ARRI fresnel</a:t>
            </a:r>
            <a:r>
              <a:rPr sz="2000" spc="-7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lamps</a:t>
            </a:r>
            <a:endParaRPr sz="2000">
              <a:latin typeface="Arial"/>
              <a:cs typeface="Arial"/>
            </a:endParaRPr>
          </a:p>
          <a:p>
            <a:pPr marL="1155065" marR="146050" lvl="2" indent="-228600">
              <a:lnSpc>
                <a:spcPct val="100000"/>
              </a:lnSpc>
              <a:spcBef>
                <a:spcPts val="480"/>
              </a:spcBef>
              <a:buClr>
                <a:srgbClr val="9E0927"/>
              </a:buClr>
              <a:buChar char="•"/>
              <a:tabLst>
                <a:tab pos="1155065" algn="l"/>
                <a:tab pos="1155700" algn="l"/>
              </a:tabLst>
            </a:pPr>
            <a:r>
              <a:rPr sz="2000" spc="-5" dirty="0">
                <a:latin typeface="Arial"/>
                <a:cs typeface="Arial"/>
              </a:rPr>
              <a:t>Ideal for lighting </a:t>
            </a:r>
            <a:r>
              <a:rPr sz="2000" dirty="0">
                <a:latin typeface="Arial"/>
                <a:cs typeface="Arial"/>
              </a:rPr>
              <a:t>standing or </a:t>
            </a:r>
            <a:r>
              <a:rPr sz="2000" spc="-5" dirty="0">
                <a:latin typeface="Arial"/>
                <a:cs typeface="Arial"/>
              </a:rPr>
              <a:t>multiple </a:t>
            </a:r>
            <a:r>
              <a:rPr sz="2000" dirty="0">
                <a:latin typeface="Arial"/>
                <a:cs typeface="Arial"/>
              </a:rPr>
              <a:t>subjects or </a:t>
            </a:r>
            <a:r>
              <a:rPr sz="2000" spc="-5" dirty="0">
                <a:latin typeface="Arial"/>
                <a:cs typeface="Arial"/>
              </a:rPr>
              <a:t>from  </a:t>
            </a:r>
            <a:r>
              <a:rPr sz="2000" dirty="0">
                <a:latin typeface="Arial"/>
                <a:cs typeface="Arial"/>
              </a:rPr>
              <a:t>a </a:t>
            </a:r>
            <a:r>
              <a:rPr sz="2000" spc="-5" dirty="0">
                <a:latin typeface="Arial"/>
                <a:cs typeface="Arial"/>
              </a:rPr>
              <a:t>farther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distance</a:t>
            </a:r>
            <a:endParaRPr sz="2000">
              <a:latin typeface="Arial"/>
              <a:cs typeface="Arial"/>
            </a:endParaRPr>
          </a:p>
          <a:p>
            <a:pPr marL="1155065" lvl="2" indent="-228600">
              <a:lnSpc>
                <a:spcPct val="100000"/>
              </a:lnSpc>
              <a:spcBef>
                <a:spcPts val="480"/>
              </a:spcBef>
              <a:buClr>
                <a:srgbClr val="9E0927"/>
              </a:buClr>
              <a:buChar char="•"/>
              <a:tabLst>
                <a:tab pos="1155065" algn="l"/>
                <a:tab pos="1155700" algn="l"/>
              </a:tabLst>
            </a:pPr>
            <a:r>
              <a:rPr sz="2000" dirty="0">
                <a:latin typeface="Arial"/>
                <a:cs typeface="Arial"/>
              </a:rPr>
              <a:t>3 x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stands</a:t>
            </a:r>
            <a:endParaRPr sz="2000">
              <a:latin typeface="Arial"/>
              <a:cs typeface="Arial"/>
            </a:endParaRPr>
          </a:p>
          <a:p>
            <a:pPr marL="1155065" lvl="2" indent="-228600">
              <a:lnSpc>
                <a:spcPct val="100000"/>
              </a:lnSpc>
              <a:spcBef>
                <a:spcPts val="480"/>
              </a:spcBef>
              <a:buClr>
                <a:srgbClr val="9E0927"/>
              </a:buClr>
              <a:buChar char="•"/>
              <a:tabLst>
                <a:tab pos="1155065" algn="l"/>
                <a:tab pos="1155700" algn="l"/>
              </a:tabLst>
            </a:pPr>
            <a:r>
              <a:rPr sz="2000" spc="-5" dirty="0">
                <a:latin typeface="Arial"/>
                <a:cs typeface="Arial"/>
              </a:rPr>
              <a:t>Soft-box</a:t>
            </a:r>
            <a:endParaRPr sz="2000">
              <a:latin typeface="Arial"/>
              <a:cs typeface="Arial"/>
            </a:endParaRPr>
          </a:p>
          <a:p>
            <a:pPr marL="1155065" lvl="2" indent="-228600">
              <a:lnSpc>
                <a:spcPct val="100000"/>
              </a:lnSpc>
              <a:spcBef>
                <a:spcPts val="480"/>
              </a:spcBef>
              <a:buClr>
                <a:srgbClr val="9E0927"/>
              </a:buClr>
              <a:buChar char="•"/>
              <a:tabLst>
                <a:tab pos="1155065" algn="l"/>
                <a:tab pos="1155700" algn="l"/>
              </a:tabLst>
            </a:pPr>
            <a:r>
              <a:rPr sz="2000" dirty="0">
                <a:latin typeface="Arial"/>
                <a:cs typeface="Arial"/>
              </a:rPr>
              <a:t>3 x barn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doors</a:t>
            </a:r>
            <a:endParaRPr sz="2000">
              <a:latin typeface="Arial"/>
              <a:cs typeface="Arial"/>
            </a:endParaRPr>
          </a:p>
          <a:p>
            <a:pPr marL="1155065" lvl="2" indent="-228600">
              <a:lnSpc>
                <a:spcPct val="100000"/>
              </a:lnSpc>
              <a:spcBef>
                <a:spcPts val="480"/>
              </a:spcBef>
              <a:buClr>
                <a:srgbClr val="9E0927"/>
              </a:buClr>
              <a:buChar char="•"/>
              <a:tabLst>
                <a:tab pos="1155065" algn="l"/>
                <a:tab pos="1155700" algn="l"/>
              </a:tabLst>
            </a:pPr>
            <a:r>
              <a:rPr sz="2000" spc="-5" dirty="0">
                <a:latin typeface="Arial"/>
                <a:cs typeface="Arial"/>
              </a:rPr>
              <a:t>Scrims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149852" y="2971800"/>
            <a:ext cx="3375659" cy="17535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3825">
              <a:lnSpc>
                <a:spcPts val="1650"/>
              </a:lnSpc>
            </a:pPr>
            <a:fld id="{81D60167-4931-47E6-BA6A-407CBD079E47}" type="slidenum">
              <a:rPr dirty="0"/>
              <a:t>5</a:t>
            </a:fld>
            <a:endParaRPr dirty="0"/>
          </a:p>
        </p:txBody>
      </p:sp>
      <p:sp>
        <p:nvSpPr>
          <p:cNvPr id="7" name="object 4"/>
          <p:cNvSpPr txBox="1"/>
          <p:nvPr/>
        </p:nvSpPr>
        <p:spPr>
          <a:xfrm>
            <a:off x="764540" y="6291284"/>
            <a:ext cx="5636260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en-US" sz="1200" dirty="0">
                <a:hlinkClick r:id="rId3"/>
              </a:rPr>
              <a:t>https://www.lib.sfu.ca/about/branches-depts/fraser/fraser-equipment/siat-equipment</a:t>
            </a:r>
            <a:endParaRPr sz="1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4540" y="5301488"/>
            <a:ext cx="25146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Lighting</a:t>
            </a:r>
            <a:r>
              <a:rPr sz="3600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Kits</a:t>
            </a:r>
            <a:endParaRPr sz="36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3825">
              <a:lnSpc>
                <a:spcPts val="1650"/>
              </a:lnSpc>
            </a:pPr>
            <a:fld id="{81D60167-4931-47E6-BA6A-407CBD079E47}" type="slidenum">
              <a:rPr dirty="0"/>
              <a:t>6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764540" y="850568"/>
            <a:ext cx="7564755" cy="3909695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85"/>
              </a:spcBef>
              <a:buClr>
                <a:srgbClr val="9E0927"/>
              </a:buClr>
              <a:buChar char="•"/>
              <a:tabLst>
                <a:tab pos="355600" algn="l"/>
                <a:tab pos="356235" algn="l"/>
              </a:tabLst>
            </a:pPr>
            <a:r>
              <a:rPr sz="2800" spc="-5" dirty="0">
                <a:latin typeface="Arial"/>
                <a:cs typeface="Arial"/>
              </a:rPr>
              <a:t>Safety</a:t>
            </a:r>
            <a:endParaRPr sz="28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590"/>
              </a:spcBef>
              <a:buClr>
                <a:srgbClr val="003874"/>
              </a:buClr>
              <a:buChar char="–"/>
              <a:tabLst>
                <a:tab pos="756920" algn="l"/>
              </a:tabLst>
            </a:pPr>
            <a:r>
              <a:rPr sz="2400" spc="-5" dirty="0">
                <a:latin typeface="Arial"/>
                <a:cs typeface="Arial"/>
              </a:rPr>
              <a:t>Check all equipment </a:t>
            </a:r>
            <a:r>
              <a:rPr sz="2400" dirty="0">
                <a:latin typeface="Arial"/>
                <a:cs typeface="Arial"/>
              </a:rPr>
              <a:t>for </a:t>
            </a:r>
            <a:r>
              <a:rPr sz="2400" spc="-5" dirty="0">
                <a:latin typeface="Arial"/>
                <a:cs typeface="Arial"/>
              </a:rPr>
              <a:t>damage before</a:t>
            </a:r>
            <a:r>
              <a:rPr sz="2400" spc="5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use</a:t>
            </a:r>
            <a:endParaRPr sz="2400">
              <a:latin typeface="Arial"/>
              <a:cs typeface="Arial"/>
            </a:endParaRPr>
          </a:p>
          <a:p>
            <a:pPr marL="756285" marR="5080" lvl="1" indent="-286385">
              <a:lnSpc>
                <a:spcPct val="100000"/>
              </a:lnSpc>
              <a:spcBef>
                <a:spcPts val="580"/>
              </a:spcBef>
              <a:buClr>
                <a:srgbClr val="003874"/>
              </a:buClr>
              <a:buChar char="–"/>
              <a:tabLst>
                <a:tab pos="756920" algn="l"/>
              </a:tabLst>
            </a:pPr>
            <a:r>
              <a:rPr sz="2400" spc="-5" dirty="0">
                <a:latin typeface="Arial"/>
                <a:cs typeface="Arial"/>
              </a:rPr>
              <a:t>Tape down all cables with Gaffer tape or duct tape  (the library can provide duct</a:t>
            </a:r>
            <a:r>
              <a:rPr sz="2400" spc="3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tape)</a:t>
            </a:r>
            <a:endParaRPr sz="24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575"/>
              </a:spcBef>
              <a:buClr>
                <a:srgbClr val="003874"/>
              </a:buClr>
              <a:buChar char="–"/>
              <a:tabLst>
                <a:tab pos="756920" algn="l"/>
              </a:tabLst>
            </a:pPr>
            <a:r>
              <a:rPr sz="2400" spc="-5" dirty="0">
                <a:latin typeface="Arial"/>
                <a:cs typeface="Arial"/>
              </a:rPr>
              <a:t>Use in dry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conditions</a:t>
            </a:r>
            <a:endParaRPr sz="2400">
              <a:latin typeface="Arial"/>
              <a:cs typeface="Arial"/>
            </a:endParaRPr>
          </a:p>
          <a:p>
            <a:pPr marL="756285" marR="53340" lvl="1" indent="-286385">
              <a:lnSpc>
                <a:spcPct val="100000"/>
              </a:lnSpc>
              <a:spcBef>
                <a:spcPts val="575"/>
              </a:spcBef>
              <a:buClr>
                <a:srgbClr val="003874"/>
              </a:buClr>
              <a:buChar char="–"/>
              <a:tabLst>
                <a:tab pos="756920" algn="l"/>
              </a:tabLst>
            </a:pPr>
            <a:r>
              <a:rPr sz="2400" spc="-5" dirty="0">
                <a:latin typeface="Arial"/>
                <a:cs typeface="Arial"/>
              </a:rPr>
              <a:t>Always open the barn doors before turning a lamp  </a:t>
            </a:r>
            <a:r>
              <a:rPr sz="2400" spc="-10" dirty="0">
                <a:latin typeface="Arial"/>
                <a:cs typeface="Arial"/>
              </a:rPr>
              <a:t>on</a:t>
            </a:r>
            <a:endParaRPr sz="24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575"/>
              </a:spcBef>
              <a:buClr>
                <a:srgbClr val="003874"/>
              </a:buClr>
              <a:buChar char="–"/>
              <a:tabLst>
                <a:tab pos="756920" algn="l"/>
              </a:tabLst>
            </a:pPr>
            <a:r>
              <a:rPr sz="2400" spc="-5" dirty="0">
                <a:latin typeface="Arial"/>
                <a:cs typeface="Arial"/>
              </a:rPr>
              <a:t>Use at least </a:t>
            </a:r>
            <a:r>
              <a:rPr sz="2400" b="1" spc="-5" dirty="0">
                <a:latin typeface="Arial"/>
                <a:cs typeface="Arial"/>
              </a:rPr>
              <a:t>14 gauge </a:t>
            </a:r>
            <a:r>
              <a:rPr sz="2400" spc="-5" dirty="0">
                <a:latin typeface="Arial"/>
                <a:cs typeface="Arial"/>
              </a:rPr>
              <a:t>extension</a:t>
            </a:r>
            <a:r>
              <a:rPr sz="2400" spc="5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cords</a:t>
            </a:r>
            <a:endParaRPr sz="24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600"/>
              </a:spcBef>
              <a:buClr>
                <a:srgbClr val="003874"/>
              </a:buClr>
              <a:buChar char="–"/>
              <a:tabLst>
                <a:tab pos="756920" algn="l"/>
              </a:tabLst>
            </a:pPr>
            <a:r>
              <a:rPr sz="2400" spc="-5" dirty="0">
                <a:latin typeface="Arial"/>
                <a:cs typeface="Arial"/>
              </a:rPr>
              <a:t>Never look directly at the lamps (call</a:t>
            </a:r>
            <a:r>
              <a:rPr sz="2400" spc="80" dirty="0">
                <a:latin typeface="Arial"/>
                <a:cs typeface="Arial"/>
              </a:rPr>
              <a:t> </a:t>
            </a:r>
            <a:r>
              <a:rPr sz="2400" spc="-5" dirty="0">
                <a:latin typeface="MS PGothic"/>
                <a:cs typeface="MS PGothic"/>
              </a:rPr>
              <a:t>“</a:t>
            </a:r>
            <a:r>
              <a:rPr sz="2400" spc="-5" dirty="0">
                <a:latin typeface="Arial"/>
                <a:cs typeface="Arial"/>
              </a:rPr>
              <a:t>Spark!</a:t>
            </a:r>
            <a:r>
              <a:rPr sz="2400" spc="-5" dirty="0">
                <a:latin typeface="MS PGothic"/>
                <a:cs typeface="MS PGothic"/>
              </a:rPr>
              <a:t>”</a:t>
            </a:r>
            <a:r>
              <a:rPr sz="2400" spc="-5" dirty="0">
                <a:latin typeface="Arial"/>
                <a:cs typeface="Arial"/>
              </a:rPr>
              <a:t>)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4"/>
          <p:cNvSpPr txBox="1"/>
          <p:nvPr/>
        </p:nvSpPr>
        <p:spPr>
          <a:xfrm>
            <a:off x="764540" y="6291284"/>
            <a:ext cx="5636260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en-US" sz="1200" dirty="0">
                <a:hlinkClick r:id="rId2"/>
              </a:rPr>
              <a:t>https://www.lib.sfu.ca/about/branches-depts/fraser/fraser-equipment/siat-equipment</a:t>
            </a:r>
            <a:endParaRPr sz="1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4540" y="5301488"/>
            <a:ext cx="25146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Lighting</a:t>
            </a:r>
            <a:r>
              <a:rPr sz="3600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Kits</a:t>
            </a:r>
            <a:endParaRPr sz="36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3825">
              <a:lnSpc>
                <a:spcPts val="1650"/>
              </a:lnSpc>
            </a:pPr>
            <a:fld id="{81D60167-4931-47E6-BA6A-407CBD079E47}" type="slidenum">
              <a:rPr dirty="0"/>
              <a:t>7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764540" y="850568"/>
            <a:ext cx="7533005" cy="3760470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85"/>
              </a:spcBef>
              <a:buClr>
                <a:srgbClr val="9E0927"/>
              </a:buClr>
              <a:buChar char="•"/>
              <a:tabLst>
                <a:tab pos="355600" algn="l"/>
                <a:tab pos="356235" algn="l"/>
              </a:tabLst>
            </a:pPr>
            <a:r>
              <a:rPr sz="2800" spc="-5" dirty="0">
                <a:latin typeface="Arial"/>
                <a:cs typeface="Arial"/>
              </a:rPr>
              <a:t>Safety</a:t>
            </a:r>
            <a:endParaRPr sz="2800">
              <a:latin typeface="Arial"/>
              <a:cs typeface="Arial"/>
            </a:endParaRPr>
          </a:p>
          <a:p>
            <a:pPr marL="756285" marR="360045" lvl="1" indent="-286385">
              <a:lnSpc>
                <a:spcPct val="100000"/>
              </a:lnSpc>
              <a:spcBef>
                <a:spcPts val="590"/>
              </a:spcBef>
              <a:buClr>
                <a:srgbClr val="003874"/>
              </a:buClr>
              <a:buChar char="–"/>
              <a:tabLst>
                <a:tab pos="756920" algn="l"/>
              </a:tabLst>
            </a:pPr>
            <a:r>
              <a:rPr sz="2400" spc="-5" dirty="0">
                <a:latin typeface="Arial"/>
                <a:cs typeface="Arial"/>
              </a:rPr>
              <a:t>Never pick up and move a lamp stand while the  lamp is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on</a:t>
            </a:r>
            <a:endParaRPr sz="2400">
              <a:latin typeface="Arial"/>
              <a:cs typeface="Arial"/>
            </a:endParaRPr>
          </a:p>
          <a:p>
            <a:pPr marL="756285" marR="5080" lvl="1" indent="-286385">
              <a:lnSpc>
                <a:spcPct val="100000"/>
              </a:lnSpc>
              <a:spcBef>
                <a:spcPts val="580"/>
              </a:spcBef>
              <a:buClr>
                <a:srgbClr val="003874"/>
              </a:buClr>
              <a:buChar char="–"/>
              <a:tabLst>
                <a:tab pos="756920" algn="l"/>
              </a:tabLst>
            </a:pPr>
            <a:r>
              <a:rPr sz="2400" spc="-5" dirty="0">
                <a:latin typeface="Arial"/>
                <a:cs typeface="Arial"/>
              </a:rPr>
              <a:t>Do not operate the lamps pointing up or down at a  very steep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angle</a:t>
            </a:r>
            <a:endParaRPr sz="2400">
              <a:latin typeface="Arial"/>
              <a:cs typeface="Arial"/>
            </a:endParaRPr>
          </a:p>
          <a:p>
            <a:pPr marL="756285" marR="497205" lvl="1" indent="-286385">
              <a:lnSpc>
                <a:spcPct val="100000"/>
              </a:lnSpc>
              <a:spcBef>
                <a:spcPts val="575"/>
              </a:spcBef>
              <a:buClr>
                <a:srgbClr val="003874"/>
              </a:buClr>
              <a:buChar char="–"/>
              <a:tabLst>
                <a:tab pos="756920" algn="l"/>
              </a:tabLst>
            </a:pPr>
            <a:r>
              <a:rPr sz="2400" spc="-5" dirty="0">
                <a:latin typeface="Arial"/>
                <a:cs typeface="Arial"/>
              </a:rPr>
              <a:t>Do not operate lamps upside down; they could  overheat</a:t>
            </a:r>
            <a:endParaRPr sz="2400">
              <a:latin typeface="Arial"/>
              <a:cs typeface="Arial"/>
            </a:endParaRPr>
          </a:p>
          <a:p>
            <a:pPr marL="756285" marR="208915" lvl="1" indent="-286385">
              <a:lnSpc>
                <a:spcPct val="100000"/>
              </a:lnSpc>
              <a:spcBef>
                <a:spcPts val="575"/>
              </a:spcBef>
              <a:buClr>
                <a:srgbClr val="003874"/>
              </a:buClr>
              <a:buChar char="–"/>
              <a:tabLst>
                <a:tab pos="756920" algn="l"/>
              </a:tabLst>
            </a:pPr>
            <a:r>
              <a:rPr sz="2400" dirty="0">
                <a:latin typeface="Arial"/>
                <a:cs typeface="Arial"/>
              </a:rPr>
              <a:t>If </a:t>
            </a:r>
            <a:r>
              <a:rPr sz="2400" spc="-5" dirty="0">
                <a:latin typeface="Arial"/>
                <a:cs typeface="Arial"/>
              </a:rPr>
              <a:t>smoke appears around the lamp or cables turn  off the lamp and return it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the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library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4"/>
          <p:cNvSpPr txBox="1"/>
          <p:nvPr/>
        </p:nvSpPr>
        <p:spPr>
          <a:xfrm>
            <a:off x="764540" y="6291284"/>
            <a:ext cx="5636260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en-US" sz="1200" dirty="0">
                <a:hlinkClick r:id="rId2"/>
              </a:rPr>
              <a:t>https://www.lib.sfu.ca/about/branches-depts/fraser/fraser-equipment/siat-equipment</a:t>
            </a:r>
            <a:endParaRPr sz="1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4540" y="5301488"/>
            <a:ext cx="25146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Lighting</a:t>
            </a:r>
            <a:r>
              <a:rPr sz="3600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Kits</a:t>
            </a:r>
            <a:endParaRPr sz="36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3825">
              <a:lnSpc>
                <a:spcPts val="1650"/>
              </a:lnSpc>
            </a:pPr>
            <a:fld id="{81D60167-4931-47E6-BA6A-407CBD079E47}" type="slidenum">
              <a:rPr dirty="0"/>
              <a:t>8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764540" y="850568"/>
            <a:ext cx="7214870" cy="3968750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85"/>
              </a:spcBef>
              <a:buClr>
                <a:srgbClr val="9E0927"/>
              </a:buClr>
              <a:buChar char="•"/>
              <a:tabLst>
                <a:tab pos="355600" algn="l"/>
                <a:tab pos="356235" algn="l"/>
              </a:tabLst>
            </a:pPr>
            <a:r>
              <a:rPr sz="2800" spc="-5" dirty="0">
                <a:latin typeface="Arial"/>
                <a:cs typeface="Arial"/>
              </a:rPr>
              <a:t>Hot </a:t>
            </a:r>
            <a:r>
              <a:rPr sz="2800" dirty="0">
                <a:latin typeface="Arial"/>
                <a:cs typeface="Arial"/>
              </a:rPr>
              <a:t>Lamps</a:t>
            </a:r>
            <a:endParaRPr sz="28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590"/>
              </a:spcBef>
              <a:buClr>
                <a:srgbClr val="003874"/>
              </a:buClr>
              <a:buChar char="–"/>
              <a:tabLst>
                <a:tab pos="756920" algn="l"/>
              </a:tabLst>
            </a:pPr>
            <a:r>
              <a:rPr sz="2400" spc="-5" dirty="0">
                <a:latin typeface="Arial"/>
                <a:cs typeface="Arial"/>
              </a:rPr>
              <a:t>These lights can get very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hot!</a:t>
            </a:r>
            <a:endParaRPr sz="2400">
              <a:latin typeface="Arial"/>
              <a:cs typeface="Arial"/>
            </a:endParaRPr>
          </a:p>
          <a:p>
            <a:pPr marL="1155065" marR="560705" lvl="2" indent="-227965">
              <a:lnSpc>
                <a:spcPct val="100000"/>
              </a:lnSpc>
              <a:spcBef>
                <a:spcPts val="484"/>
              </a:spcBef>
              <a:buClr>
                <a:srgbClr val="9E0927"/>
              </a:buClr>
              <a:buChar char="•"/>
              <a:tabLst>
                <a:tab pos="1155065" algn="l"/>
                <a:tab pos="1155700" algn="l"/>
              </a:tabLst>
            </a:pPr>
            <a:r>
              <a:rPr sz="2000" spc="5" dirty="0">
                <a:latin typeface="Arial"/>
                <a:cs typeface="Arial"/>
              </a:rPr>
              <a:t>Use </a:t>
            </a:r>
            <a:r>
              <a:rPr sz="2000" dirty="0">
                <a:latin typeface="Arial"/>
                <a:cs typeface="Arial"/>
              </a:rPr>
              <a:t>only approved accessories and gels </a:t>
            </a:r>
            <a:r>
              <a:rPr sz="2000" spc="-5" dirty="0">
                <a:latin typeface="Arial"/>
                <a:cs typeface="Arial"/>
              </a:rPr>
              <a:t>that</a:t>
            </a:r>
            <a:r>
              <a:rPr sz="2000" spc="-2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are  specifically designed </a:t>
            </a:r>
            <a:r>
              <a:rPr sz="2000" spc="-5" dirty="0">
                <a:latin typeface="Arial"/>
                <a:cs typeface="Arial"/>
              </a:rPr>
              <a:t>for </a:t>
            </a:r>
            <a:r>
              <a:rPr sz="2000" dirty="0">
                <a:latin typeface="Arial"/>
                <a:cs typeface="Arial"/>
              </a:rPr>
              <a:t>use </a:t>
            </a:r>
            <a:r>
              <a:rPr sz="2000" spc="-5" dirty="0">
                <a:latin typeface="Arial"/>
                <a:cs typeface="Arial"/>
              </a:rPr>
              <a:t>with </a:t>
            </a:r>
            <a:r>
              <a:rPr sz="2000" dirty="0">
                <a:latin typeface="Arial"/>
                <a:cs typeface="Arial"/>
              </a:rPr>
              <a:t>hot</a:t>
            </a:r>
            <a:r>
              <a:rPr sz="2000" spc="-12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lights.</a:t>
            </a:r>
            <a:endParaRPr sz="2000">
              <a:latin typeface="Arial"/>
              <a:cs typeface="Arial"/>
            </a:endParaRPr>
          </a:p>
          <a:p>
            <a:pPr marL="1155065" marR="14604" lvl="2" indent="-227965">
              <a:lnSpc>
                <a:spcPct val="100000"/>
              </a:lnSpc>
              <a:spcBef>
                <a:spcPts val="480"/>
              </a:spcBef>
              <a:buClr>
                <a:srgbClr val="9E0927"/>
              </a:buClr>
              <a:buFont typeface="Arial"/>
              <a:buChar char="•"/>
              <a:tabLst>
                <a:tab pos="1155065" algn="l"/>
                <a:tab pos="1155700" algn="l"/>
              </a:tabLst>
            </a:pPr>
            <a:r>
              <a:rPr sz="2000" b="1" dirty="0">
                <a:latin typeface="Arial"/>
                <a:cs typeface="Arial"/>
              </a:rPr>
              <a:t>When placed on or </a:t>
            </a:r>
            <a:r>
              <a:rPr sz="2000" b="1" spc="-5" dirty="0">
                <a:latin typeface="Arial"/>
                <a:cs typeface="Arial"/>
              </a:rPr>
              <a:t>very </a:t>
            </a:r>
            <a:r>
              <a:rPr sz="2000" b="1" dirty="0">
                <a:latin typeface="Arial"/>
                <a:cs typeface="Arial"/>
              </a:rPr>
              <a:t>near the </a:t>
            </a:r>
            <a:r>
              <a:rPr sz="2000" b="1" spc="-5" dirty="0">
                <a:latin typeface="Arial"/>
                <a:cs typeface="Arial"/>
              </a:rPr>
              <a:t>lights, </a:t>
            </a:r>
            <a:r>
              <a:rPr sz="2000" b="1" dirty="0">
                <a:latin typeface="Arial"/>
                <a:cs typeface="Arial"/>
              </a:rPr>
              <a:t>any other  </a:t>
            </a:r>
            <a:r>
              <a:rPr sz="2000" b="1" spc="-5" dirty="0">
                <a:latin typeface="Arial"/>
                <a:cs typeface="Arial"/>
              </a:rPr>
              <a:t>materials </a:t>
            </a:r>
            <a:r>
              <a:rPr sz="2000" b="1" dirty="0">
                <a:latin typeface="Arial"/>
                <a:cs typeface="Arial"/>
              </a:rPr>
              <a:t>such as paper, </a:t>
            </a:r>
            <a:r>
              <a:rPr sz="2000" b="1" spc="-5" dirty="0">
                <a:latin typeface="Arial"/>
                <a:cs typeface="Arial"/>
              </a:rPr>
              <a:t>plastic or cellophane </a:t>
            </a:r>
            <a:r>
              <a:rPr sz="2000" b="1" dirty="0">
                <a:latin typeface="Arial"/>
                <a:cs typeface="Arial"/>
              </a:rPr>
              <a:t>will  </a:t>
            </a:r>
            <a:r>
              <a:rPr sz="2000" b="1" spc="-5" dirty="0">
                <a:latin typeface="Arial"/>
                <a:cs typeface="Arial"/>
              </a:rPr>
              <a:t>melt </a:t>
            </a:r>
            <a:r>
              <a:rPr sz="2000" b="1" dirty="0">
                <a:latin typeface="Arial"/>
                <a:cs typeface="Arial"/>
              </a:rPr>
              <a:t>and possibly</a:t>
            </a:r>
            <a:r>
              <a:rPr sz="2000" b="1" spc="-4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ignite.</a:t>
            </a:r>
            <a:endParaRPr sz="2000">
              <a:latin typeface="Arial"/>
              <a:cs typeface="Arial"/>
            </a:endParaRPr>
          </a:p>
          <a:p>
            <a:pPr marL="1155065" marR="5080" lvl="2" indent="-227965">
              <a:lnSpc>
                <a:spcPct val="100000"/>
              </a:lnSpc>
              <a:spcBef>
                <a:spcPts val="484"/>
              </a:spcBef>
              <a:buClr>
                <a:srgbClr val="9E0927"/>
              </a:buClr>
              <a:buChar char="•"/>
              <a:tabLst>
                <a:tab pos="1155065" algn="l"/>
                <a:tab pos="1155700" algn="l"/>
              </a:tabLst>
            </a:pPr>
            <a:r>
              <a:rPr sz="2000" spc="-5" dirty="0">
                <a:latin typeface="Arial"/>
                <a:cs typeface="Arial"/>
              </a:rPr>
              <a:t>If you have </a:t>
            </a:r>
            <a:r>
              <a:rPr sz="2000" dirty="0">
                <a:latin typeface="Arial"/>
                <a:cs typeface="Arial"/>
              </a:rPr>
              <a:t>a problem with a bulb, </a:t>
            </a:r>
            <a:r>
              <a:rPr sz="2000" spc="5" dirty="0">
                <a:latin typeface="Arial"/>
                <a:cs typeface="Arial"/>
              </a:rPr>
              <a:t>DO </a:t>
            </a:r>
            <a:r>
              <a:rPr sz="2000" dirty="0">
                <a:latin typeface="Arial"/>
                <a:cs typeface="Arial"/>
              </a:rPr>
              <a:t>NOT </a:t>
            </a:r>
            <a:r>
              <a:rPr sz="2000" spc="-5" dirty="0">
                <a:latin typeface="Arial"/>
                <a:cs typeface="Arial"/>
              </a:rPr>
              <a:t>attempt</a:t>
            </a:r>
            <a:r>
              <a:rPr sz="2000" spc="-19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to  </a:t>
            </a:r>
            <a:r>
              <a:rPr sz="2000" dirty="0">
                <a:latin typeface="Arial"/>
                <a:cs typeface="Arial"/>
              </a:rPr>
              <a:t>change </a:t>
            </a:r>
            <a:r>
              <a:rPr sz="2000" spc="-5" dirty="0">
                <a:latin typeface="Arial"/>
                <a:cs typeface="Arial"/>
              </a:rPr>
              <a:t>it, </a:t>
            </a:r>
            <a:r>
              <a:rPr sz="2000" dirty="0">
                <a:latin typeface="Arial"/>
                <a:cs typeface="Arial"/>
              </a:rPr>
              <a:t>return </a:t>
            </a:r>
            <a:r>
              <a:rPr sz="2000" spc="-5" dirty="0">
                <a:latin typeface="Arial"/>
                <a:cs typeface="Arial"/>
              </a:rPr>
              <a:t>it to the library for</a:t>
            </a:r>
            <a:r>
              <a:rPr sz="2000" spc="-1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assistance</a:t>
            </a:r>
            <a:endParaRPr sz="2000">
              <a:latin typeface="Arial"/>
              <a:cs typeface="Arial"/>
            </a:endParaRPr>
          </a:p>
          <a:p>
            <a:pPr marL="1155065" marR="236854" lvl="2" indent="-227965">
              <a:lnSpc>
                <a:spcPct val="100000"/>
              </a:lnSpc>
              <a:spcBef>
                <a:spcPts val="480"/>
              </a:spcBef>
              <a:buClr>
                <a:srgbClr val="9E0927"/>
              </a:buClr>
              <a:buChar char="•"/>
              <a:tabLst>
                <a:tab pos="1155065" algn="l"/>
                <a:tab pos="1155700" algn="l"/>
              </a:tabLst>
            </a:pPr>
            <a:r>
              <a:rPr sz="2000" dirty="0">
                <a:latin typeface="Arial"/>
                <a:cs typeface="Arial"/>
              </a:rPr>
              <a:t>Subjects </a:t>
            </a:r>
            <a:r>
              <a:rPr sz="2000" spc="-5" dirty="0">
                <a:latin typeface="Arial"/>
                <a:cs typeface="Arial"/>
              </a:rPr>
              <a:t>will </a:t>
            </a:r>
            <a:r>
              <a:rPr sz="2000" dirty="0">
                <a:latin typeface="Arial"/>
                <a:cs typeface="Arial"/>
              </a:rPr>
              <a:t>be </a:t>
            </a:r>
            <a:r>
              <a:rPr sz="2000" spc="-5" dirty="0">
                <a:latin typeface="Arial"/>
                <a:cs typeface="Arial"/>
              </a:rPr>
              <a:t>affected </a:t>
            </a:r>
            <a:r>
              <a:rPr sz="2000" dirty="0">
                <a:latin typeface="Arial"/>
                <a:cs typeface="Arial"/>
              </a:rPr>
              <a:t>by </a:t>
            </a:r>
            <a:r>
              <a:rPr sz="2000" spc="-5" dirty="0">
                <a:latin typeface="Arial"/>
                <a:cs typeface="Arial"/>
              </a:rPr>
              <a:t>the lights; </a:t>
            </a:r>
            <a:r>
              <a:rPr sz="2000" dirty="0">
                <a:latin typeface="Arial"/>
                <a:cs typeface="Arial"/>
              </a:rPr>
              <a:t>consider </a:t>
            </a:r>
            <a:r>
              <a:rPr sz="2000" spc="-5" dirty="0">
                <a:latin typeface="Arial"/>
                <a:cs typeface="Arial"/>
              </a:rPr>
              <a:t>their  </a:t>
            </a:r>
            <a:r>
              <a:rPr sz="2000" dirty="0">
                <a:latin typeface="Arial"/>
                <a:cs typeface="Arial"/>
              </a:rPr>
              <a:t>comfort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4"/>
          <p:cNvSpPr txBox="1"/>
          <p:nvPr/>
        </p:nvSpPr>
        <p:spPr>
          <a:xfrm>
            <a:off x="764540" y="6291284"/>
            <a:ext cx="5636260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en-US" sz="1200" dirty="0">
                <a:hlinkClick r:id="rId2"/>
              </a:rPr>
              <a:t>https://www.lib.sfu.ca/about/branches-depts/fraser/fraser-equipment/siat-equipment</a:t>
            </a:r>
            <a:endParaRPr sz="1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4540" y="5301488"/>
            <a:ext cx="25146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Lighting</a:t>
            </a:r>
            <a:r>
              <a:rPr sz="3600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Kits</a:t>
            </a:r>
            <a:endParaRPr sz="36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3825">
              <a:lnSpc>
                <a:spcPts val="1650"/>
              </a:lnSpc>
            </a:pPr>
            <a:fld id="{81D60167-4931-47E6-BA6A-407CBD079E47}" type="slidenum">
              <a:rPr dirty="0"/>
              <a:t>9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764540" y="850247"/>
            <a:ext cx="7378065" cy="2249805"/>
          </a:xfrm>
          <a:prstGeom prst="rect">
            <a:avLst/>
          </a:prstGeom>
        </p:spPr>
        <p:txBody>
          <a:bodyPr vert="horz" wrap="square" lIns="0" tIns="10033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90"/>
              </a:spcBef>
              <a:buClr>
                <a:srgbClr val="9E0927"/>
              </a:buClr>
              <a:buChar char="•"/>
              <a:tabLst>
                <a:tab pos="355600" algn="l"/>
                <a:tab pos="356235" algn="l"/>
              </a:tabLst>
            </a:pPr>
            <a:r>
              <a:rPr sz="2800" spc="-5" dirty="0">
                <a:latin typeface="Arial"/>
                <a:cs typeface="Arial"/>
              </a:rPr>
              <a:t>Hot </a:t>
            </a:r>
            <a:r>
              <a:rPr sz="2800" dirty="0">
                <a:latin typeface="Arial"/>
                <a:cs typeface="Arial"/>
              </a:rPr>
              <a:t>Lamps</a:t>
            </a:r>
            <a:endParaRPr sz="2800">
              <a:latin typeface="Arial"/>
              <a:cs typeface="Arial"/>
            </a:endParaRPr>
          </a:p>
          <a:p>
            <a:pPr marL="1155065" lvl="1" indent="-227965">
              <a:lnSpc>
                <a:spcPct val="100000"/>
              </a:lnSpc>
              <a:spcBef>
                <a:spcPts val="500"/>
              </a:spcBef>
              <a:buClr>
                <a:srgbClr val="9E0927"/>
              </a:buClr>
              <a:buChar char="•"/>
              <a:tabLst>
                <a:tab pos="1155065" algn="l"/>
                <a:tab pos="1155700" algn="l"/>
              </a:tabLst>
            </a:pPr>
            <a:r>
              <a:rPr sz="2000" dirty="0">
                <a:latin typeface="Arial"/>
                <a:cs typeface="Arial"/>
              </a:rPr>
              <a:t>Keep </a:t>
            </a:r>
            <a:r>
              <a:rPr sz="2000" spc="-5" dirty="0">
                <a:latin typeface="Arial"/>
                <a:cs typeface="Arial"/>
              </a:rPr>
              <a:t>all </a:t>
            </a:r>
            <a:r>
              <a:rPr sz="2000" dirty="0">
                <a:latin typeface="Arial"/>
                <a:cs typeface="Arial"/>
              </a:rPr>
              <a:t>subjects/objects </a:t>
            </a:r>
            <a:r>
              <a:rPr sz="2000" spc="-5" dirty="0">
                <a:latin typeface="Arial"/>
                <a:cs typeface="Arial"/>
              </a:rPr>
              <a:t>minimum </a:t>
            </a:r>
            <a:r>
              <a:rPr sz="2000" b="1" dirty="0">
                <a:latin typeface="Arial"/>
                <a:cs typeface="Arial"/>
              </a:rPr>
              <a:t>2 meters</a:t>
            </a:r>
            <a:r>
              <a:rPr sz="2000" b="1" spc="-1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away</a:t>
            </a:r>
            <a:endParaRPr sz="2000">
              <a:latin typeface="Arial"/>
              <a:cs typeface="Arial"/>
            </a:endParaRPr>
          </a:p>
          <a:p>
            <a:pPr marL="1155065" marR="5080" lvl="1" indent="-227965">
              <a:lnSpc>
                <a:spcPct val="100000"/>
              </a:lnSpc>
              <a:spcBef>
                <a:spcPts val="475"/>
              </a:spcBef>
              <a:buClr>
                <a:srgbClr val="9E0927"/>
              </a:buClr>
              <a:buChar char="•"/>
              <a:tabLst>
                <a:tab pos="1155065" algn="l"/>
                <a:tab pos="1155700" algn="l"/>
              </a:tabLst>
            </a:pPr>
            <a:r>
              <a:rPr sz="2000" dirty="0">
                <a:latin typeface="Arial"/>
                <a:cs typeface="Arial"/>
              </a:rPr>
              <a:t>Keep </a:t>
            </a:r>
            <a:r>
              <a:rPr sz="2000" spc="-5" dirty="0">
                <a:latin typeface="Arial"/>
                <a:cs typeface="Arial"/>
              </a:rPr>
              <a:t>all lamps </a:t>
            </a:r>
            <a:r>
              <a:rPr sz="2000" dirty="0">
                <a:latin typeface="Arial"/>
                <a:cs typeface="Arial"/>
              </a:rPr>
              <a:t>and cables at least </a:t>
            </a:r>
            <a:r>
              <a:rPr sz="2000" b="1" dirty="0">
                <a:latin typeface="Arial"/>
                <a:cs typeface="Arial"/>
              </a:rPr>
              <a:t>6 meters </a:t>
            </a:r>
            <a:r>
              <a:rPr sz="2000" dirty="0">
                <a:latin typeface="Arial"/>
                <a:cs typeface="Arial"/>
              </a:rPr>
              <a:t>away</a:t>
            </a:r>
            <a:r>
              <a:rPr sz="2000" spc="-17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from  </a:t>
            </a:r>
            <a:r>
              <a:rPr sz="2000" spc="-5" dirty="0">
                <a:latin typeface="Arial"/>
                <a:cs typeface="Arial"/>
              </a:rPr>
              <a:t>all flammable materials </a:t>
            </a:r>
            <a:r>
              <a:rPr sz="2000" dirty="0">
                <a:latin typeface="Arial"/>
                <a:cs typeface="Arial"/>
              </a:rPr>
              <a:t>such as gas and </a:t>
            </a:r>
            <a:r>
              <a:rPr sz="2000" spc="-5" dirty="0">
                <a:latin typeface="Arial"/>
                <a:cs typeface="Arial"/>
              </a:rPr>
              <a:t>oily</a:t>
            </a:r>
            <a:r>
              <a:rPr sz="2000" spc="-10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rags</a:t>
            </a:r>
            <a:endParaRPr sz="2000">
              <a:latin typeface="Arial"/>
              <a:cs typeface="Arial"/>
            </a:endParaRPr>
          </a:p>
          <a:p>
            <a:pPr marL="1155065" marR="462280" lvl="1" indent="-227965">
              <a:lnSpc>
                <a:spcPct val="100000"/>
              </a:lnSpc>
              <a:spcBef>
                <a:spcPts val="484"/>
              </a:spcBef>
              <a:buClr>
                <a:srgbClr val="9E0927"/>
              </a:buClr>
              <a:buChar char="•"/>
              <a:tabLst>
                <a:tab pos="1155065" algn="l"/>
                <a:tab pos="1155700" algn="l"/>
              </a:tabLst>
            </a:pPr>
            <a:r>
              <a:rPr sz="2000" dirty="0">
                <a:latin typeface="Arial"/>
                <a:cs typeface="Arial"/>
              </a:rPr>
              <a:t>Do not touch </a:t>
            </a:r>
            <a:r>
              <a:rPr sz="2000" spc="-5" dirty="0">
                <a:latin typeface="Arial"/>
                <a:cs typeface="Arial"/>
              </a:rPr>
              <a:t>the lamps </a:t>
            </a:r>
            <a:r>
              <a:rPr sz="2000" dirty="0">
                <a:latin typeface="Arial"/>
                <a:cs typeface="Arial"/>
              </a:rPr>
              <a:t>without </a:t>
            </a:r>
            <a:r>
              <a:rPr sz="2000" spc="-5" dirty="0">
                <a:latin typeface="Arial"/>
                <a:cs typeface="Arial"/>
              </a:rPr>
              <a:t>gloves for </a:t>
            </a:r>
            <a:r>
              <a:rPr sz="2000" dirty="0">
                <a:latin typeface="Arial"/>
                <a:cs typeface="Arial"/>
              </a:rPr>
              <a:t>at least</a:t>
            </a:r>
            <a:r>
              <a:rPr sz="2000" spc="-16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5  minutes </a:t>
            </a:r>
            <a:r>
              <a:rPr sz="2000" spc="-5" dirty="0">
                <a:latin typeface="Arial"/>
                <a:cs typeface="Arial"/>
              </a:rPr>
              <a:t>after </a:t>
            </a:r>
            <a:r>
              <a:rPr sz="2000" dirty="0">
                <a:latin typeface="Arial"/>
                <a:cs typeface="Arial"/>
              </a:rPr>
              <a:t>turning them</a:t>
            </a:r>
            <a:r>
              <a:rPr sz="2000" spc="-1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off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4"/>
          <p:cNvSpPr txBox="1"/>
          <p:nvPr/>
        </p:nvSpPr>
        <p:spPr>
          <a:xfrm>
            <a:off x="764540" y="6291284"/>
            <a:ext cx="5636260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en-US" sz="1200" dirty="0">
                <a:hlinkClick r:id="rId2"/>
              </a:rPr>
              <a:t>https://www.lib.sfu.ca/about/branches-depts/fraser/fraser-equipment/siat-equipment</a:t>
            </a:r>
            <a:endParaRPr sz="1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1209</Words>
  <Application>Microsoft Office PowerPoint</Application>
  <PresentationFormat>On-screen Show (4:3)</PresentationFormat>
  <Paragraphs>165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MS PGothic</vt:lpstr>
      <vt:lpstr>Arial</vt:lpstr>
      <vt:lpstr>Calibri</vt:lpstr>
      <vt:lpstr>Office Theme</vt:lpstr>
      <vt:lpstr>PowerPoint Presentation</vt:lpstr>
      <vt:lpstr>Before Borrowing Lighting Kits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Lighting:</dc:title>
  <dc:creator>Larry Soo</dc:creator>
  <cp:lastModifiedBy>Leanna Jantzi</cp:lastModifiedBy>
  <cp:revision>2</cp:revision>
  <dcterms:created xsi:type="dcterms:W3CDTF">2020-01-30T23:45:26Z</dcterms:created>
  <dcterms:modified xsi:type="dcterms:W3CDTF">2021-09-03T21:04:04Z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2016-06-10T00:00:00Z</vt:filetime>
  </property>
  <property fmtid="{D5CDD505-2E9C-101B-9397-08002B2CF9AE}" pid="3" name="Creator">
    <vt:lpwstr>Acrobat PDFMaker 11 for PowerPoint</vt:lpwstr>
  </property>
  <property fmtid="{D5CDD505-2E9C-101B-9397-08002B2CF9AE}" pid="4" name="LastSaved">
    <vt:filetime>2020-01-30T00:00:00Z</vt:filetime>
  </property>
</Properties>
</file>