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89" r:id="rId14"/>
    <p:sldId id="287" r:id="rId15"/>
    <p:sldId id="290" r:id="rId16"/>
    <p:sldId id="291" r:id="rId17"/>
    <p:sldId id="293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523A-7354-4E4B-AE92-C509993E3261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AFA5-FCC1-466C-872B-4A94E04B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9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6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4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8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97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85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4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7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1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06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4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openxmlformats.org/officeDocument/2006/relationships/image" Target="../media/image10.jp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libequipbooking.surrey.sfu.c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4" name="Title 9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54585A"/>
                </a:solidFill>
                <a:latin typeface="DINPro-Medium" pitchFamily="50" charset="0"/>
              </a:rPr>
              <a:t>SIAT equipment at Fraser Library</a:t>
            </a:r>
          </a:p>
        </p:txBody>
      </p:sp>
      <p:sp>
        <p:nvSpPr>
          <p:cNvPr id="5" name="Subtitle 10"/>
          <p:cNvSpPr>
            <a:spLocks noGrp="1"/>
          </p:cNvSpPr>
          <p:nvPr>
            <p:ph type="subTitle" idx="1"/>
          </p:nvPr>
        </p:nvSpPr>
        <p:spPr>
          <a:xfrm>
            <a:off x="685800" y="3352799"/>
            <a:ext cx="7772400" cy="6096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54585A"/>
                </a:solidFill>
                <a:latin typeface="DINPro-Regular" pitchFamily="50" charset="0"/>
              </a:rPr>
              <a:t>How to request, borrow, and use.</a:t>
            </a:r>
          </a:p>
        </p:txBody>
      </p:sp>
    </p:spTree>
    <p:extLst>
      <p:ext uri="{BB962C8B-B14F-4D97-AF65-F5344CB8AC3E}">
        <p14:creationId xmlns:p14="http://schemas.microsoft.com/office/powerpoint/2010/main" val="41613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Camera Kit Components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334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BC3758-03CD-4595-B2CC-7A6C31EAFC62}"/>
              </a:ext>
            </a:extLst>
          </p:cNvPr>
          <p:cNvGrpSpPr/>
          <p:nvPr/>
        </p:nvGrpSpPr>
        <p:grpSpPr>
          <a:xfrm>
            <a:off x="830588" y="1831851"/>
            <a:ext cx="4274812" cy="2663949"/>
            <a:chOff x="152400" y="2029167"/>
            <a:chExt cx="4274812" cy="266394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EE4983-4250-4AA3-BD8E-CA2ADCCB8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45" y="2029167"/>
              <a:ext cx="2010138" cy="204960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A57DDA-06FA-41F8-B7DB-5DACD5692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033" y="3069676"/>
              <a:ext cx="1592179" cy="162344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3EAFAF8-A072-4077-B948-07B47AF9D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033" y="2124962"/>
              <a:ext cx="1223562" cy="124758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D01858-8B45-40CB-85E7-977D8737B546}"/>
                </a:ext>
              </a:extLst>
            </p:cNvPr>
            <p:cNvSpPr txBox="1"/>
            <p:nvPr/>
          </p:nvSpPr>
          <p:spPr>
            <a:xfrm>
              <a:off x="152400" y="4076801"/>
              <a:ext cx="3031462" cy="34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The Camera + Accessories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2B5D55-95AD-46C1-8E5E-25F54D265136}"/>
              </a:ext>
            </a:extLst>
          </p:cNvPr>
          <p:cNvGrpSpPr/>
          <p:nvPr/>
        </p:nvGrpSpPr>
        <p:grpSpPr>
          <a:xfrm>
            <a:off x="1542718" y="4397040"/>
            <a:ext cx="3715082" cy="1958571"/>
            <a:chOff x="3048000" y="4397040"/>
            <a:chExt cx="3715082" cy="19585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E69048-C2EF-4E0B-BCCF-13263D662676}"/>
                </a:ext>
              </a:extLst>
            </p:cNvPr>
            <p:cNvSpPr txBox="1"/>
            <p:nvPr/>
          </p:nvSpPr>
          <p:spPr>
            <a:xfrm>
              <a:off x="3927331" y="6019800"/>
              <a:ext cx="2328046" cy="33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Battery + Charger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9E1ECF-4982-4B3E-B227-320B93903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10">
              <a:off x="5115413" y="4397040"/>
              <a:ext cx="1647669" cy="172782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6FFC221-010F-44F4-823C-1F2B44AD3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711" b="98193" l="6225" r="877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7301">
              <a:off x="3048000" y="4478608"/>
              <a:ext cx="2417972" cy="16735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F316F4-63A7-495F-890A-0EA6DA50E8A2}"/>
              </a:ext>
            </a:extLst>
          </p:cNvPr>
          <p:cNvGrpSpPr/>
          <p:nvPr/>
        </p:nvGrpSpPr>
        <p:grpSpPr>
          <a:xfrm>
            <a:off x="5720764" y="1906113"/>
            <a:ext cx="2204036" cy="2361087"/>
            <a:chOff x="6482764" y="1725912"/>
            <a:chExt cx="2204036" cy="23610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5DF089-C097-46F3-AF8C-CB4656771619}"/>
                </a:ext>
              </a:extLst>
            </p:cNvPr>
            <p:cNvSpPr txBox="1"/>
            <p:nvPr/>
          </p:nvSpPr>
          <p:spPr>
            <a:xfrm>
              <a:off x="6693187" y="3810000"/>
              <a:ext cx="1993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Hard or Soft Camera Case</a:t>
              </a:r>
            </a:p>
          </p:txBody>
        </p:sp>
        <p:pic>
          <p:nvPicPr>
            <p:cNvPr id="25" name="Picture 10" descr="Image result for pelican case 1300">
              <a:extLst>
                <a:ext uri="{FF2B5EF4-FFF2-40B4-BE49-F238E27FC236}">
                  <a16:creationId xmlns:a16="http://schemas.microsoft.com/office/drawing/2014/main" id="{17653BD0-774E-4034-81A0-E22136CBA7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400" b="90000" l="84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9" t="13712" r="13341" b="9288"/>
            <a:stretch/>
          </p:blipFill>
          <p:spPr bwMode="auto">
            <a:xfrm>
              <a:off x="6482764" y="1725912"/>
              <a:ext cx="2163543" cy="2139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081D5B-1E7B-45CA-89FB-0716592EC9B0}"/>
              </a:ext>
            </a:extLst>
          </p:cNvPr>
          <p:cNvGrpSpPr/>
          <p:nvPr/>
        </p:nvGrpSpPr>
        <p:grpSpPr>
          <a:xfrm>
            <a:off x="5562600" y="4800600"/>
            <a:ext cx="1993613" cy="1473332"/>
            <a:chOff x="3787985" y="2042975"/>
            <a:chExt cx="1993613" cy="14733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654BA1-7930-431E-98B2-0598B91110C9}"/>
                </a:ext>
              </a:extLst>
            </p:cNvPr>
            <p:cNvSpPr txBox="1"/>
            <p:nvPr/>
          </p:nvSpPr>
          <p:spPr>
            <a:xfrm>
              <a:off x="3787985" y="3239308"/>
              <a:ext cx="1993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Memory Card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598ECD6-646C-4C23-9C9D-F621BC104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042975"/>
              <a:ext cx="937514" cy="1157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383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Camera Operation - Layout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2D2D4D-A370-4883-94ED-E50D9C35BD0A}"/>
              </a:ext>
            </a:extLst>
          </p:cNvPr>
          <p:cNvGrpSpPr/>
          <p:nvPr/>
        </p:nvGrpSpPr>
        <p:grpSpPr>
          <a:xfrm>
            <a:off x="381000" y="1752600"/>
            <a:ext cx="4682836" cy="4259583"/>
            <a:chOff x="302113" y="1222182"/>
            <a:chExt cx="3763056" cy="32403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02B3B9-95DD-42B7-B62E-DF187A5F0F49}"/>
                </a:ext>
              </a:extLst>
            </p:cNvPr>
            <p:cNvSpPr txBox="1"/>
            <p:nvPr/>
          </p:nvSpPr>
          <p:spPr>
            <a:xfrm>
              <a:off x="2326098" y="21397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12CCCC-F8AC-486C-8D53-348BE04AD481}"/>
                </a:ext>
              </a:extLst>
            </p:cNvPr>
            <p:cNvSpPr txBox="1"/>
            <p:nvPr/>
          </p:nvSpPr>
          <p:spPr>
            <a:xfrm>
              <a:off x="2254090" y="13476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01C1EF-FAA0-4409-9BD1-CDB5BE6BB263}"/>
                </a:ext>
              </a:extLst>
            </p:cNvPr>
            <p:cNvSpPr txBox="1"/>
            <p:nvPr/>
          </p:nvSpPr>
          <p:spPr>
            <a:xfrm>
              <a:off x="2254090" y="37865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618EFC-F6A2-4FC5-8040-802E8DC77BA9}"/>
                </a:ext>
              </a:extLst>
            </p:cNvPr>
            <p:cNvSpPr txBox="1"/>
            <p:nvPr/>
          </p:nvSpPr>
          <p:spPr>
            <a:xfrm>
              <a:off x="1907704" y="22837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7A98BA-3297-4893-B7DC-790B503F0940}"/>
                </a:ext>
              </a:extLst>
            </p:cNvPr>
            <p:cNvSpPr txBox="1"/>
            <p:nvPr/>
          </p:nvSpPr>
          <p:spPr>
            <a:xfrm>
              <a:off x="2611257" y="2469545"/>
              <a:ext cx="10246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Panasonic FZ-18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099DAD-B1F0-499E-9623-BAD8090C2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36" b="7655"/>
            <a:stretch/>
          </p:blipFill>
          <p:spPr>
            <a:xfrm>
              <a:off x="302113" y="1222182"/>
              <a:ext cx="3763056" cy="324036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4107C7-AB0E-4F5A-8B93-B1CD0EC4D9E1}"/>
                </a:ext>
              </a:extLst>
            </p:cNvPr>
            <p:cNvSpPr txBox="1"/>
            <p:nvPr/>
          </p:nvSpPr>
          <p:spPr>
            <a:xfrm>
              <a:off x="3705129" y="3363838"/>
              <a:ext cx="360040" cy="28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7A16FE-90F7-45DC-854B-A633F14CB6B4}"/>
                </a:ext>
              </a:extLst>
            </p:cNvPr>
            <p:cNvSpPr txBox="1"/>
            <p:nvPr/>
          </p:nvSpPr>
          <p:spPr>
            <a:xfrm>
              <a:off x="2267744" y="1524778"/>
              <a:ext cx="360040" cy="28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C567E7-ADD6-4742-B534-31D488DC7D8A}"/>
                </a:ext>
              </a:extLst>
            </p:cNvPr>
            <p:cNvSpPr txBox="1"/>
            <p:nvPr/>
          </p:nvSpPr>
          <p:spPr>
            <a:xfrm>
              <a:off x="2267744" y="1888771"/>
              <a:ext cx="360040" cy="28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739599-ADE4-4FF4-8034-544D868919EB}"/>
                </a:ext>
              </a:extLst>
            </p:cNvPr>
            <p:cNvSpPr txBox="1"/>
            <p:nvPr/>
          </p:nvSpPr>
          <p:spPr>
            <a:xfrm>
              <a:off x="1484333" y="1983571"/>
              <a:ext cx="360040" cy="28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9A41CC-020B-4D30-87FE-46A91F420EF6}"/>
                </a:ext>
              </a:extLst>
            </p:cNvPr>
            <p:cNvSpPr txBox="1"/>
            <p:nvPr/>
          </p:nvSpPr>
          <p:spPr>
            <a:xfrm>
              <a:off x="3454941" y="2557876"/>
              <a:ext cx="360040" cy="28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535FF3-0783-4F86-9823-B929FFE6F046}"/>
                </a:ext>
              </a:extLst>
            </p:cNvPr>
            <p:cNvSpPr txBox="1"/>
            <p:nvPr/>
          </p:nvSpPr>
          <p:spPr>
            <a:xfrm>
              <a:off x="2621915" y="3152460"/>
              <a:ext cx="360040" cy="28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0E952E-AFB9-40EE-A5DB-20A54553080B}"/>
                </a:ext>
              </a:extLst>
            </p:cNvPr>
            <p:cNvSpPr txBox="1"/>
            <p:nvPr/>
          </p:nvSpPr>
          <p:spPr>
            <a:xfrm>
              <a:off x="3274921" y="3363838"/>
              <a:ext cx="360040" cy="28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en-US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9A69DFE-78B4-4A2D-931C-20EA2548CE87}"/>
              </a:ext>
            </a:extLst>
          </p:cNvPr>
          <p:cNvSpPr txBox="1"/>
          <p:nvPr/>
        </p:nvSpPr>
        <p:spPr>
          <a:xfrm>
            <a:off x="5362804" y="2286000"/>
            <a:ext cx="3323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On/off Switch</a:t>
            </a:r>
          </a:p>
          <a:p>
            <a:pPr marL="342900" indent="-342900">
              <a:buAutoNum type="arabicPeriod"/>
            </a:pPr>
            <a:r>
              <a:rPr lang="en-US" sz="2400" dirty="0"/>
              <a:t>Manual Focus Ring</a:t>
            </a:r>
          </a:p>
          <a:p>
            <a:pPr marL="342900" indent="-342900">
              <a:buAutoNum type="arabicPeriod"/>
            </a:pPr>
            <a:r>
              <a:rPr lang="en-US" sz="2400" dirty="0"/>
              <a:t>Zoom Ring</a:t>
            </a:r>
          </a:p>
          <a:p>
            <a:pPr marL="342900" indent="-342900">
              <a:buAutoNum type="arabicPeriod"/>
            </a:pPr>
            <a:r>
              <a:rPr lang="en-US" sz="2400" dirty="0"/>
              <a:t>Zoom Lock*</a:t>
            </a:r>
          </a:p>
          <a:p>
            <a:pPr marL="342900" indent="-342900">
              <a:buAutoNum type="arabicPeriod"/>
            </a:pPr>
            <a:r>
              <a:rPr lang="en-US" sz="2400" dirty="0"/>
              <a:t>Shutter Wheel</a:t>
            </a:r>
          </a:p>
          <a:p>
            <a:pPr marL="342900" indent="-342900">
              <a:buAutoNum type="arabicPeriod"/>
            </a:pPr>
            <a:r>
              <a:rPr lang="en-US" sz="2400" dirty="0"/>
              <a:t>Manual Function (ISO)</a:t>
            </a:r>
          </a:p>
          <a:p>
            <a:pPr marL="342900" indent="-342900">
              <a:buAutoNum type="arabicPeriod"/>
            </a:pPr>
            <a:r>
              <a:rPr lang="en-US" sz="2400" dirty="0"/>
              <a:t>Mode Select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And Many More…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953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Camera Operation – White Balance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858F4D-BEAA-4321-A27F-ECFECF1A384C}"/>
              </a:ext>
            </a:extLst>
          </p:cNvPr>
          <p:cNvSpPr txBox="1"/>
          <p:nvPr/>
        </p:nvSpPr>
        <p:spPr>
          <a:xfrm>
            <a:off x="4294312" y="2342852"/>
            <a:ext cx="43924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Changing White balance</a:t>
            </a:r>
          </a:p>
          <a:p>
            <a:pPr marL="342900" indent="-342900">
              <a:buAutoNum type="arabicPeriod"/>
            </a:pPr>
            <a:r>
              <a:rPr lang="en-US" sz="2000" dirty="0"/>
              <a:t>Set camera to M – Manual mode</a:t>
            </a:r>
          </a:p>
          <a:p>
            <a:pPr marL="342900" indent="-342900">
              <a:buAutoNum type="arabicPeriod"/>
            </a:pPr>
            <a:r>
              <a:rPr lang="en-US" sz="2000" dirty="0"/>
              <a:t>Press Menu to access camera settings, then scroll to White Balance</a:t>
            </a:r>
          </a:p>
          <a:p>
            <a:pPr marL="342900" indent="-342900">
              <a:buAutoNum type="arabicPeriod"/>
            </a:pPr>
            <a:r>
              <a:rPr lang="en-US" sz="2000" dirty="0"/>
              <a:t>Press </a:t>
            </a:r>
            <a:r>
              <a:rPr lang="en-US" sz="2000" b="1" dirty="0"/>
              <a:t>WB Shift/</a:t>
            </a:r>
            <a:r>
              <a:rPr lang="en-US" sz="2000" b="1" dirty="0" err="1"/>
              <a:t>Bkt</a:t>
            </a:r>
            <a:r>
              <a:rPr lang="en-US" sz="2000" b="1" dirty="0"/>
              <a:t> </a:t>
            </a:r>
            <a:r>
              <a:rPr lang="en-US" sz="2000" dirty="0"/>
              <a:t>to adjust the levels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923B6-33EC-416A-BAEA-2730755E7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21" y="4507997"/>
            <a:ext cx="4852879" cy="97840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CCC4985-1ED4-4AD4-9E0B-A7C7AC8E8C0A}"/>
              </a:ext>
            </a:extLst>
          </p:cNvPr>
          <p:cNvGrpSpPr/>
          <p:nvPr/>
        </p:nvGrpSpPr>
        <p:grpSpPr>
          <a:xfrm>
            <a:off x="430088" y="1759386"/>
            <a:ext cx="3684712" cy="1874300"/>
            <a:chOff x="826309" y="1419622"/>
            <a:chExt cx="2777505" cy="136815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39D4B6F-FD4D-40B2-B62E-A61FE4695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708" b="9910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37" b="11276"/>
            <a:stretch/>
          </p:blipFill>
          <p:spPr>
            <a:xfrm>
              <a:off x="826309" y="1419622"/>
              <a:ext cx="2777505" cy="1368152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392AE8-19B7-4EB7-93F4-C02495A16BD3}"/>
                </a:ext>
              </a:extLst>
            </p:cNvPr>
            <p:cNvSpPr/>
            <p:nvPr/>
          </p:nvSpPr>
          <p:spPr>
            <a:xfrm>
              <a:off x="3203848" y="2427734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D6E83A6-A297-4A24-BEB5-C46C9267C8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2" y="3765732"/>
            <a:ext cx="3556232" cy="17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3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Camera Operation – Image Size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0718CA-E497-42B5-A902-B192DD0B03EC}"/>
              </a:ext>
            </a:extLst>
          </p:cNvPr>
          <p:cNvSpPr txBox="1"/>
          <p:nvPr/>
        </p:nvSpPr>
        <p:spPr>
          <a:xfrm>
            <a:off x="4270035" y="2340224"/>
            <a:ext cx="43924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Changing Image Size</a:t>
            </a:r>
          </a:p>
          <a:p>
            <a:pPr marL="342900" indent="-342900">
              <a:buAutoNum type="arabicPeriod"/>
            </a:pPr>
            <a:r>
              <a:rPr lang="en-US" sz="2000" dirty="0"/>
              <a:t>Set camera to M – Manual mode</a:t>
            </a:r>
          </a:p>
          <a:p>
            <a:pPr marL="342900" indent="-342900">
              <a:buAutoNum type="arabicPeriod"/>
            </a:pPr>
            <a:r>
              <a:rPr lang="en-US" sz="2000" dirty="0"/>
              <a:t>Press Menu to access camera settings, then press </a:t>
            </a:r>
            <a:r>
              <a:rPr lang="en-US" sz="2000" b="1" dirty="0"/>
              <a:t>Image Quality</a:t>
            </a:r>
          </a:p>
          <a:p>
            <a:pPr marL="342900" indent="-342900">
              <a:buAutoNum type="arabicPeriod"/>
            </a:pPr>
            <a:r>
              <a:rPr lang="en-US" sz="2000" dirty="0"/>
              <a:t>Choose your preference for image quality and size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You can also adjust the aspect ratio from by pressing </a:t>
            </a:r>
            <a:r>
              <a:rPr lang="en-US" sz="2000" b="1" dirty="0"/>
              <a:t>“Still </a:t>
            </a:r>
            <a:r>
              <a:rPr lang="en-US" sz="2000" b="1" dirty="0" err="1"/>
              <a:t>img</a:t>
            </a:r>
            <a:r>
              <a:rPr lang="en-US" sz="2000" b="1" dirty="0"/>
              <a:t> aspect ratio”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A24B53-C20F-4163-A36E-2E6C481D9C14}"/>
              </a:ext>
            </a:extLst>
          </p:cNvPr>
          <p:cNvGrpSpPr/>
          <p:nvPr/>
        </p:nvGrpSpPr>
        <p:grpSpPr>
          <a:xfrm>
            <a:off x="381000" y="1758901"/>
            <a:ext cx="3785723" cy="2134543"/>
            <a:chOff x="381000" y="1758901"/>
            <a:chExt cx="3785723" cy="213454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8D88E5-B0EA-4307-ADCA-DE5D704DC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404" b="9550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24"/>
            <a:stretch/>
          </p:blipFill>
          <p:spPr>
            <a:xfrm>
              <a:off x="381000" y="1758901"/>
              <a:ext cx="3785723" cy="2134543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4F6D96-EECC-4A3C-9626-32C1A758C25A}"/>
                </a:ext>
              </a:extLst>
            </p:cNvPr>
            <p:cNvSpPr/>
            <p:nvPr/>
          </p:nvSpPr>
          <p:spPr>
            <a:xfrm>
              <a:off x="3816127" y="3132953"/>
              <a:ext cx="294439" cy="2944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5338E14-5274-464E-9BE7-04DF3397B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23" y="3668123"/>
            <a:ext cx="3505200" cy="189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1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Resetting the Camera to Default Settings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42ACDFC-5732-47A3-BAEF-8962B3ED3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36" y="4355557"/>
            <a:ext cx="3002973" cy="161358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EA84F89-20D5-4FF0-9BE7-55319AB33E07}"/>
              </a:ext>
            </a:extLst>
          </p:cNvPr>
          <p:cNvSpPr txBox="1">
            <a:spLocks/>
          </p:cNvSpPr>
          <p:nvPr/>
        </p:nvSpPr>
        <p:spPr>
          <a:xfrm>
            <a:off x="914400" y="2209800"/>
            <a:ext cx="4114800" cy="3884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Formatting the Memory Card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Move the mode dial to M (Manual)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Press the menu button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Scroll to Format Card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Resetting all camera settings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Move the mode dial to M (Manual)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Press the menu button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Scroll to Clear Settings</a:t>
            </a:r>
          </a:p>
          <a:p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824439-B278-44F4-AAB2-3A8AA6DD493B}"/>
              </a:ext>
            </a:extLst>
          </p:cNvPr>
          <p:cNvGrpSpPr/>
          <p:nvPr/>
        </p:nvGrpSpPr>
        <p:grpSpPr>
          <a:xfrm>
            <a:off x="5029200" y="1524000"/>
            <a:ext cx="3002973" cy="3002973"/>
            <a:chOff x="5029200" y="1524000"/>
            <a:chExt cx="3002973" cy="30029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AC22966-D849-4E38-8F16-A62EB078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1524000"/>
              <a:ext cx="3002973" cy="3002973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9EF033-A1CA-4942-ADFC-088168F3223E}"/>
                </a:ext>
              </a:extLst>
            </p:cNvPr>
            <p:cNvSpPr/>
            <p:nvPr/>
          </p:nvSpPr>
          <p:spPr>
            <a:xfrm>
              <a:off x="7543800" y="3439362"/>
              <a:ext cx="218239" cy="1870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34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Upload to Computer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E2F3D1-7BB0-443A-B168-C6A9AECFD97E}"/>
              </a:ext>
            </a:extLst>
          </p:cNvPr>
          <p:cNvSpPr txBox="1">
            <a:spLocks/>
          </p:cNvSpPr>
          <p:nvPr/>
        </p:nvSpPr>
        <p:spPr>
          <a:xfrm>
            <a:off x="457200" y="178712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Take SD memory card out of the camera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memory card reader (available at library)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Insert SD memory card to the reader and connect the memory card to computer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025EDC-C793-4CD4-AA41-5E51E26DC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8498" r="10800" b="10303"/>
          <a:stretch/>
        </p:blipFill>
        <p:spPr>
          <a:xfrm>
            <a:off x="2057400" y="3505200"/>
            <a:ext cx="2088232" cy="20882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B6EEFC-5FC3-4549-A6A6-D3B316D46DC3}"/>
              </a:ext>
            </a:extLst>
          </p:cNvPr>
          <p:cNvSpPr txBox="1"/>
          <p:nvPr/>
        </p:nvSpPr>
        <p:spPr>
          <a:xfrm>
            <a:off x="2139351" y="5624792"/>
            <a:ext cx="212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 card reader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1B9DCB-F8DF-4DB0-AAB2-948A9A6A2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20" y="3369044"/>
            <a:ext cx="2625080" cy="2625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F6496A-69E3-436C-8AC4-EDF376C5F868}"/>
              </a:ext>
            </a:extLst>
          </p:cNvPr>
          <p:cNvSpPr txBox="1"/>
          <p:nvPr/>
        </p:nvSpPr>
        <p:spPr>
          <a:xfrm>
            <a:off x="4679425" y="6057976"/>
            <a:ext cx="377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Tripods (also available at library)</a:t>
            </a:r>
          </a:p>
        </p:txBody>
      </p:sp>
    </p:spTree>
    <p:extLst>
      <p:ext uri="{BB962C8B-B14F-4D97-AF65-F5344CB8AC3E}">
        <p14:creationId xmlns:p14="http://schemas.microsoft.com/office/powerpoint/2010/main" val="279889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Questions?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37A837F-68B3-45F6-82E4-EC6C02DED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86135"/>
            <a:ext cx="6858000" cy="30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2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Resources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10">
            <a:extLst>
              <a:ext uri="{FF2B5EF4-FFF2-40B4-BE49-F238E27FC236}">
                <a16:creationId xmlns:a16="http://schemas.microsoft.com/office/drawing/2014/main" id="{3B8DFC52-5DCD-42F7-871D-4DCD2DC85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274319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Visit the library website for: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policies, procedures, and equipment inventory</a:t>
            </a:r>
          </a:p>
          <a:p>
            <a:pPr lvl="1" algn="l"/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	https://www.lib.sfu.ca/about/branches-depts/fraser/fraser-equipment/fraser-	library-equipment-policy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SIAT-specific information, including workshop slides, quizzes, and suggested equipment tutorials</a:t>
            </a:r>
          </a:p>
          <a:p>
            <a:pPr lvl="1" algn="l"/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	https://www.lib.sfu.ca/about/branches-depts/fraser/fraser-equipment/siat-	equipment</a:t>
            </a:r>
          </a:p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Contact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10">
            <a:extLst>
              <a:ext uri="{FF2B5EF4-FFF2-40B4-BE49-F238E27FC236}">
                <a16:creationId xmlns:a16="http://schemas.microsoft.com/office/drawing/2014/main" id="{AD5EB5CA-CFC4-49CA-B3C2-A65C00B31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2743195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rgbClr val="54585A"/>
                </a:solidFill>
                <a:latin typeface="DINPro-Regular" pitchFamily="50" charset="0"/>
              </a:rPr>
              <a:t>Library hours: </a:t>
            </a:r>
          </a:p>
          <a:p>
            <a:pPr algn="l"/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lib.sfu.ca/about/branches-depts/fraser/hours</a:t>
            </a:r>
          </a:p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  <a:p>
            <a:pPr algn="l"/>
            <a:r>
              <a:rPr lang="en-US" sz="1600" b="1" dirty="0">
                <a:solidFill>
                  <a:srgbClr val="54585A"/>
                </a:solidFill>
                <a:latin typeface="DINPro-Regular" pitchFamily="50" charset="0"/>
              </a:rPr>
              <a:t>Email: </a:t>
            </a:r>
          </a:p>
          <a:p>
            <a:pPr algn="l"/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fraser_library@sfu.ca</a:t>
            </a:r>
          </a:p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  <a:p>
            <a:pPr algn="l"/>
            <a:r>
              <a:rPr lang="en-US" sz="1600" b="1" dirty="0">
                <a:solidFill>
                  <a:srgbClr val="54585A"/>
                </a:solidFill>
                <a:latin typeface="DINPro-Regular" pitchFamily="50" charset="0"/>
              </a:rPr>
              <a:t>Phone: </a:t>
            </a:r>
          </a:p>
          <a:p>
            <a:pPr algn="l"/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778-782-7417</a:t>
            </a:r>
          </a:p>
        </p:txBody>
      </p:sp>
    </p:spTree>
    <p:extLst>
      <p:ext uri="{BB962C8B-B14F-4D97-AF65-F5344CB8AC3E}">
        <p14:creationId xmlns:p14="http://schemas.microsoft.com/office/powerpoint/2010/main" val="112646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Content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3929855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54585A"/>
                </a:solidFill>
                <a:latin typeface="DINPro-Regular" pitchFamily="50" charset="0"/>
              </a:rPr>
              <a:t>How to book, borrow, and return equipment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54585A"/>
                </a:solidFill>
                <a:latin typeface="DINPro-Regular" pitchFamily="50" charset="0"/>
              </a:rPr>
              <a:t>Responsibilities and policies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54585A"/>
                </a:solidFill>
                <a:latin typeface="DINPro-Regular" pitchFamily="50" charset="0"/>
              </a:rPr>
              <a:t>Basic camera operation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B875F88-86FE-43A5-8C92-760844BDD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56" y="4183426"/>
            <a:ext cx="1747044" cy="17470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4675B7-E7BC-4498-AA5F-6A3453E10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8" y="4114801"/>
            <a:ext cx="1747041" cy="17470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6740FA-9386-45C0-AFA2-9CEC315FF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77" y="4114800"/>
            <a:ext cx="1747041" cy="17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SIAT equipment collection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077200" cy="157323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The intended use of SIAT equipment is in class or in production of course assignments.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Unless noted, equipment is only available to students currently enrolled in IAT courses.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Before borrowing, students must complete a library and camera quiz, which covers the content of this presentation (https://canvas.sfu.ca/enroll/G8GAE7).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60FE9BF-37DD-469F-A48B-94F4A8520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309" y="3379764"/>
            <a:ext cx="5938837" cy="24876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BA1C3F-728D-4D43-85D1-06AD06220CB7}"/>
              </a:ext>
            </a:extLst>
          </p:cNvPr>
          <p:cNvSpPr txBox="1"/>
          <p:nvPr/>
        </p:nvSpPr>
        <p:spPr>
          <a:xfrm>
            <a:off x="2949005" y="5824270"/>
            <a:ext cx="3347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The SIAT Digital Camera quiz page in Canvas</a:t>
            </a:r>
          </a:p>
        </p:txBody>
      </p:sp>
    </p:spTree>
    <p:extLst>
      <p:ext uri="{BB962C8B-B14F-4D97-AF65-F5344CB8AC3E}">
        <p14:creationId xmlns:p14="http://schemas.microsoft.com/office/powerpoint/2010/main" val="391599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Booking and borrowing 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391400" cy="11430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Equipment must be booked online, in advance.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Booking tool: </a:t>
            </a:r>
            <a:r>
              <a:rPr lang="en-US" sz="1600" dirty="0">
                <a:solidFill>
                  <a:srgbClr val="54585A"/>
                </a:solidFill>
                <a:latin typeface="DINPro-Regular" pitchFamily="50" charset="0"/>
                <a:hlinkClick r:id="rId4"/>
              </a:rPr>
              <a:t>http://libequipbooking.surrey.sfu.ca</a:t>
            </a:r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Or visit lib.sfu.ca and search SIAT equipment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CD8A5CF-6231-4A11-94B6-B2718A3A3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495303"/>
            <a:ext cx="5943600" cy="39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5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Booking and borrowing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09600" y="1600199"/>
            <a:ext cx="8153400" cy="3352799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Pick up booked equipment between 1 and 3 p.m. on day of booking.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Borrower must pick up their own booked equipment and bring SFU ID. No other form of ID will be accepted.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After 3 p.m., all booked equipment will be released and available to other borrowers.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Check that all components are included and in working order before leaving the library.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IAT 100 camera loan period: overnight (one day), due the next day at noon.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Check your email for loans receipt to confirm the correct due date and time.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8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Renewal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077200" cy="22860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Renewal requests may be granted according to equipment availability and the discretion of library staff.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Renewals can be requested by speaking to staff in person or on phone (778-782-7411).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Please note that renewal requests made by email or left on voice mail cannot be accepted.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Renewal requests can be made prior to the equipment becoming due.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Maximum of three renewal requests can be made on per lending session and item.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08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Returning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09600" y="1600199"/>
            <a:ext cx="7924800" cy="320039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Borrower is expected to return equipment.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Ensure all components are in the kit when returned.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Return directly to a library staff member. Do not leave equipment unattended at the loans counter.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Receive confirmation from library staff that all items are checked in.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Notify staff of any missing, damaged, or non-working parts.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Reminder: Late fine is $3 per hour, up to a maximum of $200 in total. Fine begins to accrue at 12:01 pm. If you’re on your way to return equipment but know you might be late please call to let us know.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Responsibilities and policies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09600" y="1600199"/>
            <a:ext cx="8001000" cy="35052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The borrower agrees to all posted policies, fines and fees https://www.lib.sfu.ca/borrow/borrow-materials/laptops-equipment/borrow-laptop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Borrowers are responsible for late, lost, stolen, or damaged equipment and will be charged applicable fines, fees, and/or replacement and repair costs.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Be informed on how to operate equipment correctly; realize you are using the equipment at your own risk.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Do your best to minimize equipment wear and tear.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54585A"/>
                </a:solidFill>
                <a:latin typeface="DINPro-Regular" pitchFamily="50" charset="0"/>
              </a:rPr>
              <a:t>Contact the library as soon as possible if equipment malfunctions or becomes damaged or lost.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3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SIAT equipment at Fraser Library | Spring 2022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The Camera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609600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Canon EOS M50 (15)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5A73F06-E6CB-49B3-A39A-CB4A3A66E0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1" y="2330680"/>
            <a:ext cx="3231920" cy="32319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EF4D87-A7C9-4B03-9CEE-DAD147F1BDBB}"/>
              </a:ext>
            </a:extLst>
          </p:cNvPr>
          <p:cNvSpPr txBox="1"/>
          <p:nvPr/>
        </p:nvSpPr>
        <p:spPr>
          <a:xfrm>
            <a:off x="2384067" y="5219343"/>
            <a:ext cx="2111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2019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CDFD86-7B40-4AB0-BE54-64A429656D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4" b="100000" l="3875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3" r="14988"/>
          <a:stretch/>
        </p:blipFill>
        <p:spPr>
          <a:xfrm>
            <a:off x="4648200" y="2331218"/>
            <a:ext cx="3811381" cy="32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1050</Words>
  <Application>Microsoft Office PowerPoint</Application>
  <PresentationFormat>On-screen Show (4:3)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DINPro-Medium</vt:lpstr>
      <vt:lpstr>DINPro-Regular</vt:lpstr>
      <vt:lpstr>Wingdings</vt:lpstr>
      <vt:lpstr>Office Theme</vt:lpstr>
      <vt:lpstr>SIAT equipment at Fraser Library</vt:lpstr>
      <vt:lpstr>Content</vt:lpstr>
      <vt:lpstr>SIAT equipment collection</vt:lpstr>
      <vt:lpstr>Booking and borrowing </vt:lpstr>
      <vt:lpstr>Booking and borrowing</vt:lpstr>
      <vt:lpstr>Renewal</vt:lpstr>
      <vt:lpstr>Returning</vt:lpstr>
      <vt:lpstr>Responsibilities and policies</vt:lpstr>
      <vt:lpstr>The Camera</vt:lpstr>
      <vt:lpstr>Camera Kit Components</vt:lpstr>
      <vt:lpstr>Camera Operation - Layout</vt:lpstr>
      <vt:lpstr>Camera Operation – White Balance</vt:lpstr>
      <vt:lpstr>Camera Operation – Image Size</vt:lpstr>
      <vt:lpstr>Resetting the Camera to Default Settings</vt:lpstr>
      <vt:lpstr>Upload to Computer</vt:lpstr>
      <vt:lpstr>Questions?</vt:lpstr>
      <vt:lpstr>Resources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Lu</dc:creator>
  <cp:lastModifiedBy>Department</cp:lastModifiedBy>
  <cp:revision>40</cp:revision>
  <dcterms:created xsi:type="dcterms:W3CDTF">2006-08-16T00:00:00Z</dcterms:created>
  <dcterms:modified xsi:type="dcterms:W3CDTF">2021-12-19T00:12:32Z</dcterms:modified>
</cp:coreProperties>
</file>