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61" r:id="rId4"/>
    <p:sldId id="260" r:id="rId5"/>
    <p:sldId id="259" r:id="rId6"/>
    <p:sldId id="258"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3" autoAdjust="0"/>
    <p:restoredTop sz="94660"/>
  </p:normalViewPr>
  <p:slideViewPr>
    <p:cSldViewPr snapToGrid="0">
      <p:cViewPr varScale="1">
        <p:scale>
          <a:sx n="78" d="100"/>
          <a:sy n="78" d="100"/>
        </p:scale>
        <p:origin x="126" y="7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3BC6F27-76D6-40CA-96C4-A6704651E92F}" type="datetimeFigureOut">
              <a:rPr lang="en-US" smtClean="0"/>
              <a:t>2/14/2019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D591A1-CB3C-4946-9D55-90A6674CEAE8}" type="slidenum">
              <a:rPr lang="en-US" smtClean="0"/>
              <a:t>‹#›</a:t>
            </a:fld>
            <a:endParaRPr lang="en-US"/>
          </a:p>
        </p:txBody>
      </p:sp>
    </p:spTree>
    <p:extLst>
      <p:ext uri="{BB962C8B-B14F-4D97-AF65-F5344CB8AC3E}">
        <p14:creationId xmlns:p14="http://schemas.microsoft.com/office/powerpoint/2010/main" val="24099158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BC6F27-76D6-40CA-96C4-A6704651E92F}" type="datetimeFigureOut">
              <a:rPr lang="en-US" smtClean="0"/>
              <a:t>2/14/2019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D591A1-CB3C-4946-9D55-90A6674CEAE8}" type="slidenum">
              <a:rPr lang="en-US" smtClean="0"/>
              <a:t>‹#›</a:t>
            </a:fld>
            <a:endParaRPr lang="en-US"/>
          </a:p>
        </p:txBody>
      </p:sp>
    </p:spTree>
    <p:extLst>
      <p:ext uri="{BB962C8B-B14F-4D97-AF65-F5344CB8AC3E}">
        <p14:creationId xmlns:p14="http://schemas.microsoft.com/office/powerpoint/2010/main" val="4358051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BC6F27-76D6-40CA-96C4-A6704651E92F}" type="datetimeFigureOut">
              <a:rPr lang="en-US" smtClean="0"/>
              <a:t>2/14/2019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D591A1-CB3C-4946-9D55-90A6674CEAE8}" type="slidenum">
              <a:rPr lang="en-US" smtClean="0"/>
              <a:t>‹#›</a:t>
            </a:fld>
            <a:endParaRPr lang="en-US"/>
          </a:p>
        </p:txBody>
      </p:sp>
    </p:spTree>
    <p:extLst>
      <p:ext uri="{BB962C8B-B14F-4D97-AF65-F5344CB8AC3E}">
        <p14:creationId xmlns:p14="http://schemas.microsoft.com/office/powerpoint/2010/main" val="23717442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BC6F27-76D6-40CA-96C4-A6704651E92F}" type="datetimeFigureOut">
              <a:rPr lang="en-US" smtClean="0"/>
              <a:t>2/14/2019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D591A1-CB3C-4946-9D55-90A6674CEAE8}" type="slidenum">
              <a:rPr lang="en-US" smtClean="0"/>
              <a:t>‹#›</a:t>
            </a:fld>
            <a:endParaRPr lang="en-US"/>
          </a:p>
        </p:txBody>
      </p:sp>
    </p:spTree>
    <p:extLst>
      <p:ext uri="{BB962C8B-B14F-4D97-AF65-F5344CB8AC3E}">
        <p14:creationId xmlns:p14="http://schemas.microsoft.com/office/powerpoint/2010/main" val="9255267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3BC6F27-76D6-40CA-96C4-A6704651E92F}" type="datetimeFigureOut">
              <a:rPr lang="en-US" smtClean="0"/>
              <a:t>2/14/2019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D591A1-CB3C-4946-9D55-90A6674CEAE8}" type="slidenum">
              <a:rPr lang="en-US" smtClean="0"/>
              <a:t>‹#›</a:t>
            </a:fld>
            <a:endParaRPr lang="en-US"/>
          </a:p>
        </p:txBody>
      </p:sp>
    </p:spTree>
    <p:extLst>
      <p:ext uri="{BB962C8B-B14F-4D97-AF65-F5344CB8AC3E}">
        <p14:creationId xmlns:p14="http://schemas.microsoft.com/office/powerpoint/2010/main" val="15125691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3BC6F27-76D6-40CA-96C4-A6704651E92F}" type="datetimeFigureOut">
              <a:rPr lang="en-US" smtClean="0"/>
              <a:t>2/14/2019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D591A1-CB3C-4946-9D55-90A6674CEAE8}" type="slidenum">
              <a:rPr lang="en-US" smtClean="0"/>
              <a:t>‹#›</a:t>
            </a:fld>
            <a:endParaRPr lang="en-US"/>
          </a:p>
        </p:txBody>
      </p:sp>
    </p:spTree>
    <p:extLst>
      <p:ext uri="{BB962C8B-B14F-4D97-AF65-F5344CB8AC3E}">
        <p14:creationId xmlns:p14="http://schemas.microsoft.com/office/powerpoint/2010/main" val="20606111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3BC6F27-76D6-40CA-96C4-A6704651E92F}" type="datetimeFigureOut">
              <a:rPr lang="en-US" smtClean="0"/>
              <a:t>2/14/2019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5D591A1-CB3C-4946-9D55-90A6674CEAE8}" type="slidenum">
              <a:rPr lang="en-US" smtClean="0"/>
              <a:t>‹#›</a:t>
            </a:fld>
            <a:endParaRPr lang="en-US"/>
          </a:p>
        </p:txBody>
      </p:sp>
    </p:spTree>
    <p:extLst>
      <p:ext uri="{BB962C8B-B14F-4D97-AF65-F5344CB8AC3E}">
        <p14:creationId xmlns:p14="http://schemas.microsoft.com/office/powerpoint/2010/main" val="34854199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3BC6F27-76D6-40CA-96C4-A6704651E92F}" type="datetimeFigureOut">
              <a:rPr lang="en-US" smtClean="0"/>
              <a:t>2/14/2019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D591A1-CB3C-4946-9D55-90A6674CEAE8}" type="slidenum">
              <a:rPr lang="en-US" smtClean="0"/>
              <a:t>‹#›</a:t>
            </a:fld>
            <a:endParaRPr lang="en-US"/>
          </a:p>
        </p:txBody>
      </p:sp>
    </p:spTree>
    <p:extLst>
      <p:ext uri="{BB962C8B-B14F-4D97-AF65-F5344CB8AC3E}">
        <p14:creationId xmlns:p14="http://schemas.microsoft.com/office/powerpoint/2010/main" val="27307916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BC6F27-76D6-40CA-96C4-A6704651E92F}" type="datetimeFigureOut">
              <a:rPr lang="en-US" smtClean="0"/>
              <a:t>2/14/2019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5D591A1-CB3C-4946-9D55-90A6674CEAE8}" type="slidenum">
              <a:rPr lang="en-US" smtClean="0"/>
              <a:t>‹#›</a:t>
            </a:fld>
            <a:endParaRPr lang="en-US"/>
          </a:p>
        </p:txBody>
      </p:sp>
    </p:spTree>
    <p:extLst>
      <p:ext uri="{BB962C8B-B14F-4D97-AF65-F5344CB8AC3E}">
        <p14:creationId xmlns:p14="http://schemas.microsoft.com/office/powerpoint/2010/main" val="23250167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3BC6F27-76D6-40CA-96C4-A6704651E92F}" type="datetimeFigureOut">
              <a:rPr lang="en-US" smtClean="0"/>
              <a:t>2/14/2019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D591A1-CB3C-4946-9D55-90A6674CEAE8}" type="slidenum">
              <a:rPr lang="en-US" smtClean="0"/>
              <a:t>‹#›</a:t>
            </a:fld>
            <a:endParaRPr lang="en-US"/>
          </a:p>
        </p:txBody>
      </p:sp>
    </p:spTree>
    <p:extLst>
      <p:ext uri="{BB962C8B-B14F-4D97-AF65-F5344CB8AC3E}">
        <p14:creationId xmlns:p14="http://schemas.microsoft.com/office/powerpoint/2010/main" val="36353699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3BC6F27-76D6-40CA-96C4-A6704651E92F}" type="datetimeFigureOut">
              <a:rPr lang="en-US" smtClean="0"/>
              <a:t>2/14/2019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D591A1-CB3C-4946-9D55-90A6674CEAE8}" type="slidenum">
              <a:rPr lang="en-US" smtClean="0"/>
              <a:t>‹#›</a:t>
            </a:fld>
            <a:endParaRPr lang="en-US"/>
          </a:p>
        </p:txBody>
      </p:sp>
    </p:spTree>
    <p:extLst>
      <p:ext uri="{BB962C8B-B14F-4D97-AF65-F5344CB8AC3E}">
        <p14:creationId xmlns:p14="http://schemas.microsoft.com/office/powerpoint/2010/main" val="5408105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BC6F27-76D6-40CA-96C4-A6704651E92F}" type="datetimeFigureOut">
              <a:rPr lang="en-US" smtClean="0"/>
              <a:t>2/14/2019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D591A1-CB3C-4946-9D55-90A6674CEAE8}" type="slidenum">
              <a:rPr lang="en-US" smtClean="0"/>
              <a:t>‹#›</a:t>
            </a:fld>
            <a:endParaRPr lang="en-US"/>
          </a:p>
        </p:txBody>
      </p:sp>
    </p:spTree>
    <p:extLst>
      <p:ext uri="{BB962C8B-B14F-4D97-AF65-F5344CB8AC3E}">
        <p14:creationId xmlns:p14="http://schemas.microsoft.com/office/powerpoint/2010/main" val="34119901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sroberts@sfu.ca"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gallery.ca/collection/artwork/the-death-of-general-wolfe-0"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npg.org.uk/collections/search/portrait/mw03540/Angelica-Kauffmann"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loc.gov/pictures/item/98504459/"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CA 314 Research</a:t>
            </a:r>
            <a:endParaRPr lang="en-US" dirty="0"/>
          </a:p>
        </p:txBody>
      </p:sp>
      <p:sp>
        <p:nvSpPr>
          <p:cNvPr id="6" name="Subtitle 5"/>
          <p:cNvSpPr>
            <a:spLocks noGrp="1"/>
          </p:cNvSpPr>
          <p:nvPr>
            <p:ph type="subTitle" idx="1"/>
          </p:nvPr>
        </p:nvSpPr>
        <p:spPr/>
        <p:txBody>
          <a:bodyPr/>
          <a:lstStyle/>
          <a:p>
            <a:r>
              <a:rPr lang="en-US" dirty="0" smtClean="0"/>
              <a:t>Sylvia Roberts</a:t>
            </a:r>
          </a:p>
          <a:p>
            <a:r>
              <a:rPr lang="en-US" dirty="0" smtClean="0"/>
              <a:t>Liaison Librarian for Contemporary Arts</a:t>
            </a:r>
          </a:p>
          <a:p>
            <a:r>
              <a:rPr lang="en-US" dirty="0" smtClean="0">
                <a:hlinkClick r:id="rId2"/>
              </a:rPr>
              <a:t>sroberts@sfu.ca</a:t>
            </a:r>
            <a:r>
              <a:rPr lang="en-US" dirty="0" smtClean="0"/>
              <a:t>   778-782-3681</a:t>
            </a:r>
            <a:endParaRPr lang="en-US" dirty="0"/>
          </a:p>
        </p:txBody>
      </p:sp>
    </p:spTree>
    <p:extLst>
      <p:ext uri="{BB962C8B-B14F-4D97-AF65-F5344CB8AC3E}">
        <p14:creationId xmlns:p14="http://schemas.microsoft.com/office/powerpoint/2010/main" val="9990003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Scholarly research requirements</a:t>
            </a:r>
            <a:endParaRPr lang="en-US" dirty="0"/>
          </a:p>
        </p:txBody>
      </p:sp>
      <p:sp>
        <p:nvSpPr>
          <p:cNvPr id="4" name="Content Placeholder 3"/>
          <p:cNvSpPr>
            <a:spLocks noGrp="1"/>
          </p:cNvSpPr>
          <p:nvPr>
            <p:ph idx="1"/>
          </p:nvPr>
        </p:nvSpPr>
        <p:spPr/>
        <p:txBody>
          <a:bodyPr>
            <a:normAutofit/>
          </a:bodyPr>
          <a:lstStyle/>
          <a:p>
            <a:r>
              <a:rPr lang="en-US" dirty="0" smtClean="0"/>
              <a:t>Build a bibliography of 5 to 10 sources from various databases and library catalogues.</a:t>
            </a:r>
          </a:p>
          <a:p>
            <a:pPr marL="0" indent="0">
              <a:buNone/>
            </a:pPr>
            <a:r>
              <a:rPr lang="en-US" dirty="0" smtClean="0"/>
              <a:t>“Emphasis will be on critically examining how images functioned for different viewers,  their formal qualities, historical context, circulation and relevance to our own moment in time.”</a:t>
            </a:r>
            <a:endParaRPr lang="en-US" dirty="0" smtClean="0"/>
          </a:p>
        </p:txBody>
      </p:sp>
    </p:spTree>
    <p:extLst>
      <p:ext uri="{BB962C8B-B14F-4D97-AF65-F5344CB8AC3E}">
        <p14:creationId xmlns:p14="http://schemas.microsoft.com/office/powerpoint/2010/main" val="31670837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Demonstration of research</a:t>
            </a:r>
            <a:endParaRPr lang="en-US" dirty="0"/>
          </a:p>
        </p:txBody>
      </p:sp>
      <p:sp>
        <p:nvSpPr>
          <p:cNvPr id="3" name="Content Placeholder 2"/>
          <p:cNvSpPr>
            <a:spLocks noGrp="1"/>
          </p:cNvSpPr>
          <p:nvPr>
            <p:ph idx="1"/>
          </p:nvPr>
        </p:nvSpPr>
        <p:spPr/>
        <p:txBody>
          <a:bodyPr/>
          <a:lstStyle/>
          <a:p>
            <a:r>
              <a:rPr lang="en-US" dirty="0" smtClean="0"/>
              <a:t>Develop a search strategy.</a:t>
            </a:r>
          </a:p>
          <a:p>
            <a:r>
              <a:rPr lang="en-US" dirty="0" smtClean="0"/>
              <a:t>Choose appropriate tools and search them effectively.</a:t>
            </a:r>
          </a:p>
          <a:p>
            <a:r>
              <a:rPr lang="en-US" dirty="0" smtClean="0"/>
              <a:t>Evaluate results and capitalize on good finds.</a:t>
            </a:r>
          </a:p>
          <a:p>
            <a:r>
              <a:rPr lang="en-US" dirty="0" smtClean="0"/>
              <a:t>Capture citations for information sources.</a:t>
            </a:r>
          </a:p>
          <a:p>
            <a:endParaRPr lang="en-US" dirty="0"/>
          </a:p>
        </p:txBody>
      </p:sp>
    </p:spTree>
    <p:extLst>
      <p:ext uri="{BB962C8B-B14F-4D97-AF65-F5344CB8AC3E}">
        <p14:creationId xmlns:p14="http://schemas.microsoft.com/office/powerpoint/2010/main" val="29884525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#1</a:t>
            </a:r>
            <a:endParaRPr lang="en-US" dirty="0"/>
          </a:p>
        </p:txBody>
      </p:sp>
      <p:sp>
        <p:nvSpPr>
          <p:cNvPr id="3" name="Content Placeholder 2"/>
          <p:cNvSpPr>
            <a:spLocks noGrp="1"/>
          </p:cNvSpPr>
          <p:nvPr>
            <p:ph idx="1"/>
          </p:nvPr>
        </p:nvSpPr>
        <p:spPr/>
        <p:txBody>
          <a:bodyPr/>
          <a:lstStyle/>
          <a:p>
            <a:r>
              <a:rPr lang="en-US" dirty="0" smtClean="0"/>
              <a:t>Benjamin West’s The Death of General Wolfe, 1770-1, National Gallery of Canada.</a:t>
            </a:r>
          </a:p>
          <a:p>
            <a:r>
              <a:rPr lang="en-US" dirty="0" smtClean="0"/>
              <a:t>Institutional record:</a:t>
            </a:r>
            <a:r>
              <a:rPr lang="en-US" dirty="0" smtClean="0">
                <a:hlinkClick r:id="rId2"/>
              </a:rPr>
              <a:t> https://www.gallery.ca/collection/artwork/the-death-of-general-wolfe-0 </a:t>
            </a:r>
            <a:endParaRPr lang="en-US" dirty="0" smtClean="0"/>
          </a:p>
          <a:p>
            <a:endParaRPr lang="en-US" dirty="0"/>
          </a:p>
          <a:p>
            <a:r>
              <a:rPr lang="en-US" dirty="0" smtClean="0"/>
              <a:t>What can we learn about the object from the description?</a:t>
            </a:r>
          </a:p>
          <a:p>
            <a:r>
              <a:rPr lang="en-US" dirty="0" smtClean="0"/>
              <a:t>What questions do you have about it?</a:t>
            </a:r>
          </a:p>
          <a:p>
            <a:r>
              <a:rPr lang="en-US" dirty="0" smtClean="0"/>
              <a:t>What can you use from course readings, discussions, lectures to discuss this object?</a:t>
            </a:r>
          </a:p>
          <a:p>
            <a:endParaRPr lang="en-US" dirty="0"/>
          </a:p>
        </p:txBody>
      </p:sp>
    </p:spTree>
    <p:extLst>
      <p:ext uri="{BB962C8B-B14F-4D97-AF65-F5344CB8AC3E}">
        <p14:creationId xmlns:p14="http://schemas.microsoft.com/office/powerpoint/2010/main" val="7839763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#2</a:t>
            </a:r>
            <a:endParaRPr lang="en-US" dirty="0"/>
          </a:p>
        </p:txBody>
      </p:sp>
      <p:sp>
        <p:nvSpPr>
          <p:cNvPr id="3" name="Content Placeholder 2"/>
          <p:cNvSpPr>
            <a:spLocks noGrp="1"/>
          </p:cNvSpPr>
          <p:nvPr>
            <p:ph idx="1"/>
          </p:nvPr>
        </p:nvSpPr>
        <p:spPr/>
        <p:txBody>
          <a:bodyPr/>
          <a:lstStyle/>
          <a:p>
            <a:r>
              <a:rPr lang="en-US" dirty="0" smtClean="0"/>
              <a:t>Angelica Kauffman, Self-Portrait, 1770-75, National Portrait Gallery, 430 </a:t>
            </a:r>
          </a:p>
          <a:p>
            <a:r>
              <a:rPr lang="en-US" dirty="0" smtClean="0"/>
              <a:t>Institutional record: </a:t>
            </a:r>
            <a:r>
              <a:rPr lang="en-US" dirty="0" smtClean="0">
                <a:hlinkClick r:id="rId2"/>
              </a:rPr>
              <a:t>https://www.npg.org.uk/collections/search/portrait/mw03540/Angelica-Kauffmann</a:t>
            </a:r>
            <a:endParaRPr lang="en-US" dirty="0" smtClean="0"/>
          </a:p>
          <a:p>
            <a:endParaRPr lang="en-US" dirty="0"/>
          </a:p>
          <a:p>
            <a:r>
              <a:rPr lang="en-US" dirty="0" smtClean="0"/>
              <a:t>Significant search terms?  </a:t>
            </a:r>
            <a:endParaRPr lang="en-US" dirty="0"/>
          </a:p>
          <a:p>
            <a:r>
              <a:rPr lang="en-US" smtClean="0"/>
              <a:t>Related concepts?</a:t>
            </a:r>
          </a:p>
          <a:p>
            <a:endParaRPr lang="en-US" dirty="0" smtClean="0"/>
          </a:p>
          <a:p>
            <a:endParaRPr lang="en-US" dirty="0" smtClean="0"/>
          </a:p>
          <a:p>
            <a:endParaRPr lang="en-US" dirty="0"/>
          </a:p>
        </p:txBody>
      </p:sp>
    </p:spTree>
    <p:extLst>
      <p:ext uri="{BB962C8B-B14F-4D97-AF65-F5344CB8AC3E}">
        <p14:creationId xmlns:p14="http://schemas.microsoft.com/office/powerpoint/2010/main" val="35497725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#3</a:t>
            </a:r>
            <a:endParaRPr lang="en-US" dirty="0"/>
          </a:p>
        </p:txBody>
      </p:sp>
      <p:sp>
        <p:nvSpPr>
          <p:cNvPr id="3" name="Content Placeholder 2"/>
          <p:cNvSpPr>
            <a:spLocks noGrp="1"/>
          </p:cNvSpPr>
          <p:nvPr>
            <p:ph idx="1"/>
          </p:nvPr>
        </p:nvSpPr>
        <p:spPr>
          <a:xfrm>
            <a:off x="578708" y="1356068"/>
            <a:ext cx="10515600" cy="4351338"/>
          </a:xfrm>
        </p:spPr>
        <p:txBody>
          <a:bodyPr>
            <a:normAutofit lnSpcReduction="10000"/>
          </a:bodyPr>
          <a:lstStyle/>
          <a:p>
            <a:r>
              <a:rPr lang="en-US" dirty="0" smtClean="0"/>
              <a:t>Stowage of the British Slave Ship Brookes under the Regulated Slave Trade Act of 1788, etching, 1788(?). Library of Congress Rare Book and Special Collections Division, Washington D.C., Broadside Port. 282, no. 43. </a:t>
            </a:r>
          </a:p>
          <a:p>
            <a:pPr marL="0" indent="0">
              <a:buNone/>
            </a:pPr>
            <a:endParaRPr lang="en-US" dirty="0" smtClean="0"/>
          </a:p>
          <a:p>
            <a:r>
              <a:rPr lang="en-US" dirty="0" smtClean="0"/>
              <a:t>Digital copy and description available from the institution that holds the object: </a:t>
            </a:r>
            <a:r>
              <a:rPr lang="en-US" dirty="0" smtClean="0">
                <a:hlinkClick r:id="rId2"/>
              </a:rPr>
              <a:t>https://www.loc.gov/pictures/item/98504459/</a:t>
            </a:r>
            <a:endParaRPr lang="en-US" dirty="0" smtClean="0"/>
          </a:p>
          <a:p>
            <a:endParaRPr lang="en-US" dirty="0"/>
          </a:p>
          <a:p>
            <a:r>
              <a:rPr lang="en-US" dirty="0" smtClean="0"/>
              <a:t>How might research for this object differ from searching for information about an art object?</a:t>
            </a:r>
            <a:endParaRPr lang="en-US" dirty="0"/>
          </a:p>
        </p:txBody>
      </p:sp>
    </p:spTree>
    <p:extLst>
      <p:ext uri="{BB962C8B-B14F-4D97-AF65-F5344CB8AC3E}">
        <p14:creationId xmlns:p14="http://schemas.microsoft.com/office/powerpoint/2010/main" val="27287006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111</TotalTime>
  <Words>256</Words>
  <Application>Microsoft Office PowerPoint</Application>
  <PresentationFormat>Widescreen</PresentationFormat>
  <Paragraphs>32</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CA 314 Research</vt:lpstr>
      <vt:lpstr>Scholarly research requirements</vt:lpstr>
      <vt:lpstr>Demonstration of research</vt:lpstr>
      <vt:lpstr>Example #1</vt:lpstr>
      <vt:lpstr>Example #2</vt:lpstr>
      <vt:lpstr>Example #3</vt:lpstr>
    </vt:vector>
  </TitlesOfParts>
  <Company>Simon Fraser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Sylvia Roberts</dc:creator>
  <cp:lastModifiedBy>Sylvia Roberts</cp:lastModifiedBy>
  <cp:revision>6</cp:revision>
  <dcterms:created xsi:type="dcterms:W3CDTF">2019-02-14T22:47:50Z</dcterms:created>
  <dcterms:modified xsi:type="dcterms:W3CDTF">2019-02-15T00:39:49Z</dcterms:modified>
</cp:coreProperties>
</file>