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5" r:id="rId1"/>
  </p:sldMasterIdLst>
  <p:notesMasterIdLst>
    <p:notesMasterId r:id="rId22"/>
  </p:notesMasterIdLst>
  <p:handoutMasterIdLst>
    <p:handoutMasterId r:id="rId23"/>
  </p:handoutMasterIdLst>
  <p:sldIdLst>
    <p:sldId id="270" r:id="rId2"/>
    <p:sldId id="284" r:id="rId3"/>
    <p:sldId id="277" r:id="rId4"/>
    <p:sldId id="278" r:id="rId5"/>
    <p:sldId id="275" r:id="rId6"/>
    <p:sldId id="274" r:id="rId7"/>
    <p:sldId id="279" r:id="rId8"/>
    <p:sldId id="266" r:id="rId9"/>
    <p:sldId id="285" r:id="rId10"/>
    <p:sldId id="280" r:id="rId11"/>
    <p:sldId id="263" r:id="rId12"/>
    <p:sldId id="268" r:id="rId13"/>
    <p:sldId id="267" r:id="rId14"/>
    <p:sldId id="276" r:id="rId15"/>
    <p:sldId id="258" r:id="rId16"/>
    <p:sldId id="286" r:id="rId17"/>
    <p:sldId id="264" r:id="rId18"/>
    <p:sldId id="281" r:id="rId19"/>
    <p:sldId id="261" r:id="rId20"/>
    <p:sldId id="269" r:id="rId21"/>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ylvia Roberts" initials="SR" lastIdx="0" clrIdx="0">
    <p:extLst>
      <p:ext uri="{19B8F6BF-5375-455C-9EA6-DF929625EA0E}">
        <p15:presenceInfo xmlns:p15="http://schemas.microsoft.com/office/powerpoint/2012/main" userId="Sylvia Robert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16" autoAdjust="0"/>
    <p:restoredTop sz="94621" autoAdjust="0"/>
  </p:normalViewPr>
  <p:slideViewPr>
    <p:cSldViewPr snapToGrid="0">
      <p:cViewPr varScale="1">
        <p:scale>
          <a:sx n="76" d="100"/>
          <a:sy n="76" d="100"/>
        </p:scale>
        <p:origin x="126" y="6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CA"/>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569EF7F1-7CD7-435C-BC75-5CA82B070071}" type="datetimeFigureOut">
              <a:rPr lang="en-CA" smtClean="0"/>
              <a:t>2019-10-04</a:t>
            </a:fld>
            <a:endParaRPr lang="en-CA"/>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CA"/>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37AC4042-228D-4BD4-831A-B0B7761D15F6}" type="slidenum">
              <a:rPr lang="en-CA" smtClean="0"/>
              <a:t>‹#›</a:t>
            </a:fld>
            <a:endParaRPr lang="en-CA"/>
          </a:p>
        </p:txBody>
      </p:sp>
    </p:spTree>
    <p:extLst>
      <p:ext uri="{BB962C8B-B14F-4D97-AF65-F5344CB8AC3E}">
        <p14:creationId xmlns:p14="http://schemas.microsoft.com/office/powerpoint/2010/main" val="38803462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CA"/>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3C6504CB-ABCF-4873-9A70-7907AFF4164A}" type="datetimeFigureOut">
              <a:rPr lang="en-CA" smtClean="0"/>
              <a:t>2019-10-04</a:t>
            </a:fld>
            <a:endParaRPr lang="en-CA"/>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CA"/>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CA"/>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7166E299-6B28-40F4-9ED8-727F517F71FE}" type="slidenum">
              <a:rPr lang="en-CA" smtClean="0"/>
              <a:t>‹#›</a:t>
            </a:fld>
            <a:endParaRPr lang="en-CA"/>
          </a:p>
        </p:txBody>
      </p:sp>
    </p:spTree>
    <p:extLst>
      <p:ext uri="{BB962C8B-B14F-4D97-AF65-F5344CB8AC3E}">
        <p14:creationId xmlns:p14="http://schemas.microsoft.com/office/powerpoint/2010/main" val="23079215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www.scopus.com/" TargetMode="External"/><Relationship Id="rId2" Type="http://schemas.openxmlformats.org/officeDocument/2006/relationships/slide" Target="../slides/slide15.xml"/><Relationship Id="rId1" Type="http://schemas.openxmlformats.org/officeDocument/2006/relationships/notesMaster" Target="../notesMasters/notesMaster1.xml"/><Relationship Id="rId4" Type="http://schemas.openxmlformats.org/officeDocument/2006/relationships/hyperlink" Target="http://www.elsevier.com/" TargetMode="Externa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Communities of scholars, researchers, or professionals engage in sustained discourse with new insights and discoveries occurring over time as a result of varied perspectives and interpretations.</a:t>
            </a:r>
          </a:p>
          <a:p>
            <a:endParaRPr lang="en-US" dirty="0"/>
          </a:p>
        </p:txBody>
      </p:sp>
      <p:sp>
        <p:nvSpPr>
          <p:cNvPr id="4" name="Slide Number Placeholder 3"/>
          <p:cNvSpPr>
            <a:spLocks noGrp="1"/>
          </p:cNvSpPr>
          <p:nvPr>
            <p:ph type="sldNum" sz="quarter" idx="10"/>
          </p:nvPr>
        </p:nvSpPr>
        <p:spPr/>
        <p:txBody>
          <a:bodyPr/>
          <a:lstStyle/>
          <a:p>
            <a:fld id="{C6566606-75F4-4074-8654-4B29EA937BE2}" type="slidenum">
              <a:rPr lang="en-CA" smtClean="0"/>
              <a:t>2</a:t>
            </a:fld>
            <a:endParaRPr lang="en-CA"/>
          </a:p>
        </p:txBody>
      </p:sp>
    </p:spTree>
    <p:extLst>
      <p:ext uri="{BB962C8B-B14F-4D97-AF65-F5344CB8AC3E}">
        <p14:creationId xmlns:p14="http://schemas.microsoft.com/office/powerpoint/2010/main" val="25770468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7166E299-6B28-40F4-9ED8-727F517F71FE}" type="slidenum">
              <a:rPr lang="en-CA" smtClean="0"/>
              <a:t>8</a:t>
            </a:fld>
            <a:endParaRPr lang="en-CA"/>
          </a:p>
        </p:txBody>
      </p:sp>
    </p:spTree>
    <p:extLst>
      <p:ext uri="{BB962C8B-B14F-4D97-AF65-F5344CB8AC3E}">
        <p14:creationId xmlns:p14="http://schemas.microsoft.com/office/powerpoint/2010/main" val="11768669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68350" y="698500"/>
            <a:ext cx="3309938" cy="1862138"/>
          </a:xfrm>
        </p:spPr>
      </p:sp>
      <p:sp>
        <p:nvSpPr>
          <p:cNvPr id="3" name="Notes Placeholder 2"/>
          <p:cNvSpPr>
            <a:spLocks noGrp="1"/>
          </p:cNvSpPr>
          <p:nvPr>
            <p:ph type="body" idx="1"/>
          </p:nvPr>
        </p:nvSpPr>
        <p:spPr>
          <a:xfrm>
            <a:off x="480864" y="2559968"/>
            <a:ext cx="5976664" cy="6408712"/>
          </a:xfrm>
        </p:spPr>
        <p:txBody>
          <a:bodyPr/>
          <a:lstStyle/>
          <a:p>
            <a:pPr marL="0" lvl="0" indent="0">
              <a:spcBef>
                <a:spcPts val="0"/>
              </a:spcBef>
              <a:buFontTx/>
              <a:buNone/>
            </a:pPr>
            <a:r>
              <a:rPr lang="en-US" sz="1200" kern="1200" dirty="0" smtClean="0">
                <a:solidFill>
                  <a:schemeClr val="tx1"/>
                </a:solidFill>
                <a:effectLst/>
                <a:latin typeface="Calibri" pitchFamily="34" charset="0"/>
                <a:ea typeface="+mn-ea"/>
                <a:cs typeface="+mn-cs"/>
              </a:rPr>
              <a:t>Besides for Boolean operators,</a:t>
            </a:r>
            <a:r>
              <a:rPr lang="en-US" sz="1200" kern="1200" baseline="0" dirty="0" smtClean="0">
                <a:solidFill>
                  <a:schemeClr val="tx1"/>
                </a:solidFill>
                <a:effectLst/>
                <a:latin typeface="Calibri" pitchFamily="34" charset="0"/>
                <a:ea typeface="+mn-ea"/>
                <a:cs typeface="+mn-cs"/>
              </a:rPr>
              <a:t> there are other techniques you can use to adjust your search results and exert control over what the database gives you. </a:t>
            </a:r>
          </a:p>
          <a:p>
            <a:pPr marL="0" lvl="0" indent="0">
              <a:spcBef>
                <a:spcPts val="0"/>
              </a:spcBef>
              <a:buFontTx/>
              <a:buNone/>
            </a:pPr>
            <a:endParaRPr lang="en-US" sz="1200" kern="1200" dirty="0" smtClean="0">
              <a:solidFill>
                <a:schemeClr val="tx1"/>
              </a:solidFill>
              <a:effectLst/>
              <a:latin typeface="Calibri" pitchFamily="34" charset="0"/>
              <a:ea typeface="+mn-ea"/>
              <a:cs typeface="+mn-cs"/>
            </a:endParaRPr>
          </a:p>
          <a:p>
            <a:pPr marL="0" lvl="0" indent="0">
              <a:spcBef>
                <a:spcPts val="0"/>
              </a:spcBef>
              <a:buFontTx/>
              <a:buNone/>
            </a:pPr>
            <a:r>
              <a:rPr lang="en-US" sz="1200" kern="1200" dirty="0" smtClean="0">
                <a:solidFill>
                  <a:schemeClr val="tx1"/>
                </a:solidFill>
                <a:effectLst/>
                <a:latin typeface="Calibri" pitchFamily="34" charset="0"/>
                <a:ea typeface="+mn-ea"/>
                <a:cs typeface="+mn-cs"/>
              </a:rPr>
              <a:t>Narrow/decrease:</a:t>
            </a:r>
          </a:p>
          <a:p>
            <a:pPr marL="171450" lvl="0" indent="-171450">
              <a:spcBef>
                <a:spcPts val="0"/>
              </a:spcBef>
              <a:buFont typeface="Calibri" panose="020F0502020204030204" pitchFamily="34" charset="0"/>
              <a:buChar char="‒"/>
            </a:pPr>
            <a:r>
              <a:rPr lang="en-US" sz="1200" kern="1200" dirty="0" smtClean="0">
                <a:solidFill>
                  <a:schemeClr val="tx1"/>
                </a:solidFill>
                <a:effectLst/>
                <a:latin typeface="Calibri" pitchFamily="34" charset="0"/>
                <a:ea typeface="+mn-ea"/>
                <a:cs typeface="+mn-cs"/>
              </a:rPr>
              <a:t>Adding in new concepts with AND</a:t>
            </a:r>
            <a:endParaRPr lang="en-CA" sz="1200" kern="1200" dirty="0" smtClean="0">
              <a:solidFill>
                <a:schemeClr val="tx1"/>
              </a:solidFill>
              <a:effectLst/>
              <a:latin typeface="Calibri" pitchFamily="34" charset="0"/>
              <a:ea typeface="+mn-ea"/>
              <a:cs typeface="+mn-cs"/>
            </a:endParaRPr>
          </a:p>
          <a:p>
            <a:pPr marL="171450" lvl="0" indent="-171450">
              <a:spcBef>
                <a:spcPts val="0"/>
              </a:spcBef>
              <a:buFont typeface="Calibri" panose="020F0502020204030204" pitchFamily="34" charset="0"/>
              <a:buChar char="‒"/>
            </a:pPr>
            <a:r>
              <a:rPr lang="en-US" sz="1200" kern="1200" dirty="0" smtClean="0">
                <a:solidFill>
                  <a:schemeClr val="tx1"/>
                </a:solidFill>
                <a:effectLst/>
                <a:latin typeface="Calibri" pitchFamily="34" charset="0"/>
                <a:ea typeface="+mn-ea"/>
                <a:cs typeface="+mn-cs"/>
              </a:rPr>
              <a:t>Using quotation marks, e.g. “Vitamin C” instead of Vitamin C</a:t>
            </a:r>
            <a:endParaRPr lang="en-CA" sz="1200" kern="1200" dirty="0" smtClean="0">
              <a:solidFill>
                <a:schemeClr val="tx1"/>
              </a:solidFill>
              <a:effectLst/>
              <a:latin typeface="Calibri" pitchFamily="34" charset="0"/>
              <a:ea typeface="+mn-ea"/>
              <a:cs typeface="+mn-cs"/>
            </a:endParaRPr>
          </a:p>
          <a:p>
            <a:pPr marL="171450" lvl="0" indent="-171450">
              <a:spcBef>
                <a:spcPts val="0"/>
              </a:spcBef>
              <a:buFont typeface="Calibri" panose="020F0502020204030204" pitchFamily="34" charset="0"/>
              <a:buChar char="‒"/>
            </a:pPr>
            <a:r>
              <a:rPr lang="en-US" sz="1200" kern="1200" dirty="0" smtClean="0">
                <a:solidFill>
                  <a:schemeClr val="tx1"/>
                </a:solidFill>
                <a:effectLst/>
                <a:latin typeface="Calibri" pitchFamily="34" charset="0"/>
                <a:ea typeface="+mn-ea"/>
                <a:cs typeface="+mn-cs"/>
              </a:rPr>
              <a:t>Using limiters to refine your search</a:t>
            </a:r>
            <a:endParaRPr lang="en-CA" sz="1200" kern="1200" dirty="0" smtClean="0">
              <a:solidFill>
                <a:schemeClr val="tx1"/>
              </a:solidFill>
              <a:effectLst/>
              <a:latin typeface="Calibri" pitchFamily="34" charset="0"/>
              <a:ea typeface="+mn-ea"/>
              <a:cs typeface="+mn-cs"/>
            </a:endParaRPr>
          </a:p>
          <a:p>
            <a:pPr marL="171450" lvl="0" indent="-171450">
              <a:spcBef>
                <a:spcPts val="0"/>
              </a:spcBef>
              <a:buFont typeface="Calibri" panose="020F0502020204030204" pitchFamily="34" charset="0"/>
              <a:buChar char="‒"/>
            </a:pPr>
            <a:r>
              <a:rPr lang="en-US" sz="1200" kern="1200" dirty="0" smtClean="0">
                <a:solidFill>
                  <a:schemeClr val="tx1"/>
                </a:solidFill>
                <a:effectLst/>
                <a:latin typeface="Calibri" pitchFamily="34" charset="0"/>
                <a:ea typeface="+mn-ea"/>
                <a:cs typeface="+mn-cs"/>
              </a:rPr>
              <a:t>Sorting by relevance or times cited</a:t>
            </a:r>
            <a:endParaRPr lang="en-CA" sz="1200" kern="1200" dirty="0" smtClean="0">
              <a:solidFill>
                <a:schemeClr val="tx1"/>
              </a:solidFill>
              <a:effectLst/>
              <a:latin typeface="Calibri" pitchFamily="34" charset="0"/>
              <a:ea typeface="+mn-ea"/>
              <a:cs typeface="+mn-cs"/>
            </a:endParaRPr>
          </a:p>
          <a:p>
            <a:pPr marL="171450" lvl="0" indent="-171450">
              <a:spcBef>
                <a:spcPts val="0"/>
              </a:spcBef>
              <a:buFont typeface="Calibri" panose="020F0502020204030204" pitchFamily="34" charset="0"/>
              <a:buChar char="‒"/>
            </a:pPr>
            <a:r>
              <a:rPr lang="en-US" sz="1200" kern="1200" dirty="0" smtClean="0">
                <a:solidFill>
                  <a:schemeClr val="tx1"/>
                </a:solidFill>
                <a:effectLst/>
                <a:latin typeface="Calibri" pitchFamily="34" charset="0"/>
                <a:ea typeface="+mn-ea"/>
                <a:cs typeface="+mn-cs"/>
              </a:rPr>
              <a:t>Using NOT to filter out irrelevant concepts, e.g. antibiotic NOT antibiotic-resistant</a:t>
            </a:r>
          </a:p>
          <a:p>
            <a:pPr marL="0" lvl="0" indent="0">
              <a:spcBef>
                <a:spcPts val="0"/>
              </a:spcBef>
              <a:buFontTx/>
              <a:buNone/>
            </a:pPr>
            <a:endParaRPr lang="en-US" sz="1200" kern="1200" dirty="0" smtClean="0">
              <a:solidFill>
                <a:schemeClr val="tx1"/>
              </a:solidFill>
              <a:effectLst/>
              <a:latin typeface="Calibri" pitchFamily="34" charset="0"/>
              <a:ea typeface="+mn-ea"/>
              <a:cs typeface="+mn-cs"/>
            </a:endParaRPr>
          </a:p>
          <a:p>
            <a:pPr marL="0" lvl="0" indent="0">
              <a:spcBef>
                <a:spcPts val="0"/>
              </a:spcBef>
              <a:buFontTx/>
              <a:buNone/>
            </a:pPr>
            <a:r>
              <a:rPr lang="en-US" sz="1200" kern="1200" dirty="0" smtClean="0">
                <a:solidFill>
                  <a:schemeClr val="tx1"/>
                </a:solidFill>
                <a:effectLst/>
                <a:latin typeface="Calibri" pitchFamily="34" charset="0"/>
                <a:ea typeface="+mn-ea"/>
                <a:cs typeface="+mn-cs"/>
              </a:rPr>
              <a:t>Expand/increase:</a:t>
            </a:r>
          </a:p>
          <a:p>
            <a:pPr marL="171450" lvl="0" indent="-171450">
              <a:spcBef>
                <a:spcPts val="0"/>
              </a:spcBef>
              <a:buFont typeface="Calibri" panose="020F0502020204030204" pitchFamily="34" charset="0"/>
              <a:buChar char="‒"/>
            </a:pPr>
            <a:r>
              <a:rPr lang="en-US" sz="1200" kern="1200" dirty="0" smtClean="0">
                <a:solidFill>
                  <a:schemeClr val="tx1"/>
                </a:solidFill>
                <a:effectLst/>
                <a:latin typeface="Calibri" pitchFamily="34" charset="0"/>
                <a:ea typeface="+mn-ea"/>
                <a:cs typeface="+mn-cs"/>
              </a:rPr>
              <a:t>Adding more related terms with OR</a:t>
            </a:r>
            <a:endParaRPr lang="en-CA" sz="1200" kern="1200" dirty="0" smtClean="0">
              <a:solidFill>
                <a:schemeClr val="tx1"/>
              </a:solidFill>
              <a:effectLst/>
              <a:latin typeface="Calibri" pitchFamily="34" charset="0"/>
              <a:ea typeface="+mn-ea"/>
              <a:cs typeface="+mn-cs"/>
            </a:endParaRPr>
          </a:p>
          <a:p>
            <a:pPr marL="171450" lvl="0" indent="-171450">
              <a:spcBef>
                <a:spcPts val="0"/>
              </a:spcBef>
              <a:buFont typeface="Calibri" panose="020F0502020204030204" pitchFamily="34" charset="0"/>
              <a:buChar char="‒"/>
            </a:pPr>
            <a:r>
              <a:rPr lang="en-US" sz="1200" kern="1200" dirty="0" smtClean="0">
                <a:solidFill>
                  <a:schemeClr val="tx1"/>
                </a:solidFill>
                <a:effectLst/>
                <a:latin typeface="Calibri" pitchFamily="34" charset="0"/>
                <a:ea typeface="+mn-ea"/>
                <a:cs typeface="+mn-cs"/>
              </a:rPr>
              <a:t>Using an asterisk, e.g. </a:t>
            </a:r>
            <a:endParaRPr lang="en-CA" sz="1200" kern="1200" dirty="0" smtClean="0">
              <a:solidFill>
                <a:schemeClr val="tx1"/>
              </a:solidFill>
              <a:effectLst/>
              <a:latin typeface="Calibri" pitchFamily="34" charset="0"/>
              <a:ea typeface="+mn-ea"/>
              <a:cs typeface="+mn-cs"/>
            </a:endParaRPr>
          </a:p>
          <a:p>
            <a:pPr marL="171450" lvl="0" indent="-171450">
              <a:spcBef>
                <a:spcPts val="0"/>
              </a:spcBef>
              <a:buFont typeface="Calibri" panose="020F0502020204030204" pitchFamily="34" charset="0"/>
              <a:buChar char="‒"/>
            </a:pPr>
            <a:r>
              <a:rPr lang="en-US" sz="1200" kern="1200" dirty="0" smtClean="0">
                <a:solidFill>
                  <a:schemeClr val="tx1"/>
                </a:solidFill>
                <a:effectLst/>
                <a:latin typeface="Calibri" pitchFamily="34" charset="0"/>
                <a:ea typeface="+mn-ea"/>
                <a:cs typeface="+mn-cs"/>
              </a:rPr>
              <a:t>Using broader keywords, e.g. citrus fruits instead of oranges</a:t>
            </a:r>
            <a:endParaRPr lang="en-CA" sz="1200" kern="1200" dirty="0" smtClean="0">
              <a:solidFill>
                <a:schemeClr val="tx1"/>
              </a:solidFill>
              <a:effectLst/>
              <a:latin typeface="Calibri" pitchFamily="34" charset="0"/>
              <a:ea typeface="+mn-ea"/>
              <a:cs typeface="+mn-cs"/>
            </a:endParaRPr>
          </a:p>
          <a:p>
            <a:pPr marL="171450" lvl="0" indent="-171450">
              <a:spcBef>
                <a:spcPts val="0"/>
              </a:spcBef>
              <a:buFont typeface="Calibri" panose="020F0502020204030204" pitchFamily="34" charset="0"/>
              <a:buChar char="‒"/>
            </a:pPr>
            <a:r>
              <a:rPr lang="en-US" sz="1200" kern="1200" dirty="0" smtClean="0">
                <a:solidFill>
                  <a:schemeClr val="tx1"/>
                </a:solidFill>
                <a:effectLst/>
                <a:latin typeface="Calibri" pitchFamily="34" charset="0"/>
                <a:ea typeface="+mn-ea"/>
                <a:cs typeface="+mn-cs"/>
              </a:rPr>
              <a:t>Looking at cited and citing articles, related</a:t>
            </a:r>
            <a:r>
              <a:rPr lang="en-US" sz="1200" kern="1200" baseline="0" dirty="0" smtClean="0">
                <a:solidFill>
                  <a:schemeClr val="tx1"/>
                </a:solidFill>
                <a:effectLst/>
                <a:latin typeface="Calibri" pitchFamily="34" charset="0"/>
                <a:ea typeface="+mn-ea"/>
                <a:cs typeface="+mn-cs"/>
              </a:rPr>
              <a:t> articles, bibliography</a:t>
            </a:r>
            <a:endParaRPr lang="en-CA" sz="1200" kern="1200" dirty="0" smtClean="0">
              <a:solidFill>
                <a:schemeClr val="tx1"/>
              </a:solidFill>
              <a:effectLst/>
              <a:latin typeface="Calibri" pitchFamily="34" charset="0"/>
              <a:ea typeface="+mn-ea"/>
              <a:cs typeface="+mn-cs"/>
            </a:endParaRPr>
          </a:p>
          <a:p>
            <a:pPr marL="171450" indent="-171450">
              <a:spcBef>
                <a:spcPts val="0"/>
              </a:spcBef>
              <a:buFont typeface="Calibri" panose="020F0502020204030204" pitchFamily="34" charset="0"/>
              <a:buChar char="‒"/>
            </a:pPr>
            <a:r>
              <a:rPr lang="en-US" sz="1200" dirty="0" smtClean="0"/>
              <a:t>Add MeSH terms (see handout)</a:t>
            </a:r>
          </a:p>
          <a:p>
            <a:pPr marL="171450" indent="-171450">
              <a:spcBef>
                <a:spcPts val="0"/>
              </a:spcBef>
              <a:buFont typeface="Calibri" panose="020F0502020204030204" pitchFamily="34" charset="0"/>
              <a:buChar char="‒"/>
            </a:pPr>
            <a:endParaRPr lang="en-US" sz="1200" dirty="0" smtClean="0"/>
          </a:p>
          <a:p>
            <a:pPr marL="0" indent="0">
              <a:spcBef>
                <a:spcPts val="0"/>
              </a:spcBef>
              <a:buFont typeface="Calibri" panose="020F0502020204030204" pitchFamily="34" charset="0"/>
              <a:buNone/>
            </a:pPr>
            <a:r>
              <a:rPr lang="en-US" sz="1200" dirty="0" smtClean="0"/>
              <a:t>* Productivity tools: search alerts,</a:t>
            </a:r>
            <a:r>
              <a:rPr lang="en-US" sz="1200" baseline="0" dirty="0" smtClean="0"/>
              <a:t> table of contents alerts</a:t>
            </a:r>
            <a:endParaRPr lang="en-US" sz="1200" dirty="0" smtClean="0"/>
          </a:p>
          <a:p>
            <a:pPr marL="171450" indent="-171450">
              <a:spcBef>
                <a:spcPts val="0"/>
              </a:spcBef>
              <a:buFont typeface="Arial" panose="020B0604020202020204" pitchFamily="34" charset="0"/>
              <a:buChar char="•"/>
            </a:pPr>
            <a:r>
              <a:rPr lang="en-US" sz="1200" dirty="0" smtClean="0"/>
              <a:t>Pitfalls:</a:t>
            </a:r>
            <a:r>
              <a:rPr lang="en-US" sz="1200" baseline="0" dirty="0" smtClean="0"/>
              <a:t> not taking advantage of your liaison librarian!</a:t>
            </a:r>
          </a:p>
          <a:p>
            <a:pPr marL="171450" indent="-171450">
              <a:spcBef>
                <a:spcPts val="0"/>
              </a:spcBef>
              <a:buFont typeface="Arial" panose="020B0604020202020204" pitchFamily="34" charset="0"/>
              <a:buChar char="•"/>
            </a:pPr>
            <a:endParaRPr lang="en-US" sz="1200" baseline="0" dirty="0" smtClean="0"/>
          </a:p>
          <a:p>
            <a:pPr marL="171450" indent="-171450">
              <a:spcBef>
                <a:spcPts val="0"/>
              </a:spcBef>
              <a:buFont typeface="Arial" panose="020B0604020202020204" pitchFamily="34" charset="0"/>
              <a:buChar char="•"/>
            </a:pPr>
            <a:r>
              <a:rPr lang="en-US" sz="1200" baseline="0" dirty="0" smtClean="0"/>
              <a:t>DEMO: in </a:t>
            </a:r>
            <a:r>
              <a:rPr lang="en-US" sz="1200" baseline="0" dirty="0" err="1" smtClean="0"/>
              <a:t>PsycINfo</a:t>
            </a:r>
            <a:endParaRPr lang="en-US" sz="1200" baseline="0" dirty="0" smtClean="0"/>
          </a:p>
          <a:p>
            <a:pPr marL="0" indent="0">
              <a:spcBef>
                <a:spcPts val="0"/>
              </a:spcBef>
              <a:buFont typeface="Arial" panose="020B0604020202020204" pitchFamily="34" charset="0"/>
              <a:buNone/>
            </a:pPr>
            <a:r>
              <a:rPr lang="en-US" sz="1200" baseline="0" dirty="0" smtClean="0"/>
              <a:t>Adolescent AND Instagram AND self-perception</a:t>
            </a:r>
          </a:p>
          <a:p>
            <a:pPr marL="0" marR="0" lvl="0" indent="0" algn="l" defTabSz="914400" rtl="0" eaLnBrk="0" fontAlgn="base" latinLnBrk="0" hangingPunct="0">
              <a:lnSpc>
                <a:spcPct val="100000"/>
              </a:lnSpc>
              <a:spcBef>
                <a:spcPts val="0"/>
              </a:spcBef>
              <a:spcAft>
                <a:spcPct val="0"/>
              </a:spcAft>
              <a:buClrTx/>
              <a:buSzTx/>
              <a:buFont typeface="Arial" panose="020B0604020202020204" pitchFamily="34" charset="0"/>
              <a:buNone/>
              <a:tabLst/>
              <a:defRPr/>
            </a:pPr>
            <a:r>
              <a:rPr lang="en-US" sz="1200" dirty="0" smtClean="0"/>
              <a:t>(Adolescent OR youth OR teenager) And Instagram AND</a:t>
            </a:r>
            <a:r>
              <a:rPr lang="en-US" sz="1200" baseline="0" dirty="0" smtClean="0"/>
              <a:t> self-perception</a:t>
            </a:r>
          </a:p>
          <a:p>
            <a:pPr marL="0" marR="0" lvl="0" indent="0" algn="l" defTabSz="914400" rtl="0" eaLnBrk="0" fontAlgn="base" latinLnBrk="0" hangingPunct="0">
              <a:lnSpc>
                <a:spcPct val="100000"/>
              </a:lnSpc>
              <a:spcBef>
                <a:spcPts val="0"/>
              </a:spcBef>
              <a:spcAft>
                <a:spcPct val="0"/>
              </a:spcAft>
              <a:buClrTx/>
              <a:buSzTx/>
              <a:buFont typeface="Arial" panose="020B0604020202020204" pitchFamily="34" charset="0"/>
              <a:buNone/>
              <a:tabLst/>
              <a:defRPr/>
            </a:pPr>
            <a:r>
              <a:rPr lang="en-US" sz="1200" dirty="0" smtClean="0"/>
              <a:t>(Adolescent OR youth OR teenager) And (Instagram OR social media) AND</a:t>
            </a:r>
            <a:r>
              <a:rPr lang="en-US" sz="1200" baseline="0" dirty="0" smtClean="0"/>
              <a:t> self-perception</a:t>
            </a:r>
          </a:p>
          <a:p>
            <a:pPr marL="0" indent="0">
              <a:spcBef>
                <a:spcPts val="0"/>
              </a:spcBef>
              <a:buFont typeface="Arial" panose="020B0604020202020204" pitchFamily="34" charset="0"/>
              <a:buNone/>
            </a:pPr>
            <a:endParaRPr lang="en-US" sz="1200" dirty="0" smtClean="0"/>
          </a:p>
          <a:p>
            <a:pPr marL="0" lvl="0" indent="0">
              <a:spcBef>
                <a:spcPts val="0"/>
              </a:spcBef>
              <a:buFontTx/>
              <a:buNone/>
            </a:pPr>
            <a:endParaRPr lang="en-US" sz="1200" kern="1200" dirty="0" smtClean="0">
              <a:solidFill>
                <a:schemeClr val="tx1"/>
              </a:solidFill>
              <a:effectLst/>
              <a:latin typeface="Calibri" pitchFamily="34" charset="0"/>
              <a:ea typeface="+mn-ea"/>
              <a:cs typeface="+mn-cs"/>
            </a:endParaRPr>
          </a:p>
        </p:txBody>
      </p:sp>
      <p:sp>
        <p:nvSpPr>
          <p:cNvPr id="4" name="Slide Number Placeholder 3"/>
          <p:cNvSpPr>
            <a:spLocks noGrp="1"/>
          </p:cNvSpPr>
          <p:nvPr>
            <p:ph type="sldNum" sz="quarter" idx="10"/>
          </p:nvPr>
        </p:nvSpPr>
        <p:spPr/>
        <p:txBody>
          <a:bodyPr/>
          <a:lstStyle/>
          <a:p>
            <a:pPr>
              <a:defRPr/>
            </a:pPr>
            <a:fld id="{4D8AD7FC-3169-4924-ACAE-8717C7197031}" type="slidenum">
              <a:rPr lang="en-US" smtClean="0"/>
              <a:pPr>
                <a:defRPr/>
              </a:pPr>
              <a:t>9</a:t>
            </a:fld>
            <a:endParaRPr lang="en-US" dirty="0"/>
          </a:p>
        </p:txBody>
      </p:sp>
    </p:spTree>
    <p:extLst>
      <p:ext uri="{BB962C8B-B14F-4D97-AF65-F5344CB8AC3E}">
        <p14:creationId xmlns:p14="http://schemas.microsoft.com/office/powerpoint/2010/main" val="37840252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
            </a:r>
            <a:br>
              <a:rPr lang="en-US" sz="1200" kern="1200" dirty="0" smtClean="0">
                <a:solidFill>
                  <a:schemeClr val="tx1"/>
                </a:solidFill>
                <a:effectLst/>
                <a:latin typeface="+mn-lt"/>
                <a:ea typeface="+mn-ea"/>
                <a:cs typeface="+mn-cs"/>
              </a:rPr>
            </a:br>
            <a:r>
              <a:rPr lang="en-US" sz="1200" kern="1200" dirty="0" smtClean="0">
                <a:solidFill>
                  <a:schemeClr val="tx1"/>
                </a:solidFill>
                <a:effectLst/>
                <a:latin typeface="+mn-lt"/>
                <a:ea typeface="+mn-ea"/>
                <a:cs typeface="+mn-cs"/>
              </a:rPr>
              <a:t>Many of us have our own canonic texts - the kind that won't go away. We tell them that their time has passed, that it's embarrassing they're still around, but they turn up repeatedly on our reading lists and in our bibliographies. They inspire us, haunt us, argue with us - but they won't leave. Typically, we keep them to ourselves. There's no reason to hide them. Canons (and saints) should be shared, because they define fields and communities. These texts are not simply monuments, however. They are alive and breathing, standing the test of time by shedding old meanings and assuming new ones. The minimal care they need - occasional brushing off and bulb-changing - is well worth the trouble. The field of media studies is now more than 50 years old, and the contributors to this volume offer their own candidates for canonization. Each of the 13 essays in the book presents a critical reading of one of these classics and debates its candidacy. The texts are summarized, </a:t>
            </a:r>
            <a:r>
              <a:rPr lang="en-US" sz="1200" kern="1200" dirty="0" err="1" smtClean="0">
                <a:solidFill>
                  <a:schemeClr val="tx1"/>
                </a:solidFill>
                <a:effectLst/>
                <a:latin typeface="+mn-lt"/>
                <a:ea typeface="+mn-ea"/>
                <a:cs typeface="+mn-cs"/>
              </a:rPr>
              <a:t>analysed</a:t>
            </a:r>
            <a:r>
              <a:rPr lang="en-US" sz="1200" kern="1200" dirty="0" smtClean="0">
                <a:solidFill>
                  <a:schemeClr val="tx1"/>
                </a:solidFill>
                <a:effectLst/>
                <a:latin typeface="+mn-lt"/>
                <a:ea typeface="+mn-ea"/>
                <a:cs typeface="+mn-cs"/>
              </a:rPr>
              <a:t> and re-examined for their contemporary relevance.</a:t>
            </a:r>
            <a:endParaRPr lang="en-CA" dirty="0"/>
          </a:p>
        </p:txBody>
      </p:sp>
      <p:sp>
        <p:nvSpPr>
          <p:cNvPr id="4" name="Slide Number Placeholder 3"/>
          <p:cNvSpPr>
            <a:spLocks noGrp="1"/>
          </p:cNvSpPr>
          <p:nvPr>
            <p:ph type="sldNum" sz="quarter" idx="10"/>
          </p:nvPr>
        </p:nvSpPr>
        <p:spPr/>
        <p:txBody>
          <a:bodyPr/>
          <a:lstStyle/>
          <a:p>
            <a:fld id="{7166E299-6B28-40F4-9ED8-727F517F71FE}" type="slidenum">
              <a:rPr lang="en-CA" smtClean="0"/>
              <a:t>11</a:t>
            </a:fld>
            <a:endParaRPr lang="en-CA"/>
          </a:p>
        </p:txBody>
      </p:sp>
    </p:spTree>
    <p:extLst>
      <p:ext uri="{BB962C8B-B14F-4D97-AF65-F5344CB8AC3E}">
        <p14:creationId xmlns:p14="http://schemas.microsoft.com/office/powerpoint/2010/main" val="15386318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SCImago</a:t>
            </a:r>
            <a:r>
              <a:rPr lang="en-US"/>
              <a:t> Journal &amp; Country Rank is a publicly available portal that includes the journals and country scientific indicators developed from the information contained in the </a:t>
            </a:r>
            <a:r>
              <a:rPr lang="en-US">
                <a:hlinkClick r:id="rId3"/>
              </a:rPr>
              <a:t>Scopus®</a:t>
            </a:r>
            <a:r>
              <a:rPr lang="en-US"/>
              <a:t> database (</a:t>
            </a:r>
            <a:r>
              <a:rPr lang="en-US">
                <a:hlinkClick r:id="rId4"/>
              </a:rPr>
              <a:t>Elsevier B.V.</a:t>
            </a:r>
            <a:r>
              <a:rPr lang="en-US"/>
              <a:t>) </a:t>
            </a:r>
            <a:r>
              <a:rPr lang="en-CA" smtClean="0"/>
              <a:t>SJR</a:t>
            </a:r>
            <a:r>
              <a:rPr lang="en-CA" baseline="0" smtClean="0"/>
              <a:t> </a:t>
            </a:r>
            <a:r>
              <a:rPr lang="en-CA" baseline="0" dirty="0" smtClean="0"/>
              <a:t>“</a:t>
            </a:r>
            <a:r>
              <a:rPr lang="en-US" dirty="0"/>
              <a:t>average number of weighted citations received in the selected year by the documents published in the selected journal in the three previous years</a:t>
            </a:r>
            <a:r>
              <a:rPr lang="en-US" b="1" dirty="0"/>
              <a:t>” http://www.scimagojr.com/help.php#rank_journals</a:t>
            </a:r>
            <a:endParaRPr lang="en-CA" dirty="0"/>
          </a:p>
        </p:txBody>
      </p:sp>
      <p:sp>
        <p:nvSpPr>
          <p:cNvPr id="4" name="Slide Number Placeholder 3"/>
          <p:cNvSpPr>
            <a:spLocks noGrp="1"/>
          </p:cNvSpPr>
          <p:nvPr>
            <p:ph type="sldNum" sz="quarter" idx="10"/>
          </p:nvPr>
        </p:nvSpPr>
        <p:spPr/>
        <p:txBody>
          <a:bodyPr/>
          <a:lstStyle/>
          <a:p>
            <a:fld id="{7166E299-6B28-40F4-9ED8-727F517F71FE}" type="slidenum">
              <a:rPr lang="en-CA" smtClean="0"/>
              <a:t>15</a:t>
            </a:fld>
            <a:endParaRPr lang="en-CA"/>
          </a:p>
        </p:txBody>
      </p:sp>
    </p:spTree>
    <p:extLst>
      <p:ext uri="{BB962C8B-B14F-4D97-AF65-F5344CB8AC3E}">
        <p14:creationId xmlns:p14="http://schemas.microsoft.com/office/powerpoint/2010/main" val="29871029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7166E299-6B28-40F4-9ED8-727F517F71FE}" type="slidenum">
              <a:rPr lang="en-CA" smtClean="0"/>
              <a:t>17</a:t>
            </a:fld>
            <a:endParaRPr lang="en-CA"/>
          </a:p>
        </p:txBody>
      </p:sp>
    </p:spTree>
    <p:extLst>
      <p:ext uri="{BB962C8B-B14F-4D97-AF65-F5344CB8AC3E}">
        <p14:creationId xmlns:p14="http://schemas.microsoft.com/office/powerpoint/2010/main" val="4101285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smtClean="0">
                <a:solidFill>
                  <a:schemeClr val="tx1"/>
                </a:solidFill>
                <a:effectLst/>
                <a:latin typeface="+mn-lt"/>
                <a:ea typeface="+mn-ea"/>
                <a:cs typeface="+mn-cs"/>
              </a:rPr>
              <a:t>Pearl Growing</a:t>
            </a:r>
            <a:r>
              <a:rPr lang="en-US" sz="1200" b="0" i="0" kern="1200" dirty="0" smtClean="0">
                <a:solidFill>
                  <a:schemeClr val="tx1"/>
                </a:solidFill>
                <a:effectLst/>
                <a:latin typeface="+mn-lt"/>
                <a:ea typeface="+mn-ea"/>
                <a:cs typeface="+mn-cs"/>
              </a:rPr>
              <a:t> is in this context the process of using one information item (like a subject term or citation) to find more information.</a:t>
            </a:r>
            <a:endParaRPr lang="en-CA" dirty="0"/>
          </a:p>
        </p:txBody>
      </p:sp>
      <p:sp>
        <p:nvSpPr>
          <p:cNvPr id="4" name="Slide Number Placeholder 3"/>
          <p:cNvSpPr>
            <a:spLocks noGrp="1"/>
          </p:cNvSpPr>
          <p:nvPr>
            <p:ph type="sldNum" sz="quarter" idx="10"/>
          </p:nvPr>
        </p:nvSpPr>
        <p:spPr/>
        <p:txBody>
          <a:bodyPr/>
          <a:lstStyle/>
          <a:p>
            <a:fld id="{7166E299-6B28-40F4-9ED8-727F517F71FE}" type="slidenum">
              <a:rPr lang="en-CA" smtClean="0"/>
              <a:t>19</a:t>
            </a:fld>
            <a:endParaRPr lang="en-CA"/>
          </a:p>
        </p:txBody>
      </p:sp>
    </p:spTree>
    <p:extLst>
      <p:ext uri="{BB962C8B-B14F-4D97-AF65-F5344CB8AC3E}">
        <p14:creationId xmlns:p14="http://schemas.microsoft.com/office/powerpoint/2010/main" val="37187969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6DE17E4-EA55-474A-A44A-9542F735D15D}" type="datetimeFigureOut">
              <a:rPr lang="en-CA" smtClean="0"/>
              <a:t>2019-10-04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0653117C-5ED1-4F67-8787-E941E1DB3640}" type="slidenum">
              <a:rPr lang="en-CA" smtClean="0"/>
              <a:t>‹#›</a:t>
            </a:fld>
            <a:endParaRPr lang="en-CA"/>
          </a:p>
        </p:txBody>
      </p:sp>
    </p:spTree>
    <p:extLst>
      <p:ext uri="{BB962C8B-B14F-4D97-AF65-F5344CB8AC3E}">
        <p14:creationId xmlns:p14="http://schemas.microsoft.com/office/powerpoint/2010/main" val="26142103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16DE17E4-EA55-474A-A44A-9542F735D15D}" type="datetimeFigureOut">
              <a:rPr lang="en-CA" smtClean="0"/>
              <a:t>2019-10-04</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0653117C-5ED1-4F67-8787-E941E1DB3640}" type="slidenum">
              <a:rPr lang="en-CA" smtClean="0"/>
              <a:t>‹#›</a:t>
            </a:fld>
            <a:endParaRPr lang="en-CA"/>
          </a:p>
        </p:txBody>
      </p:sp>
    </p:spTree>
    <p:extLst>
      <p:ext uri="{BB962C8B-B14F-4D97-AF65-F5344CB8AC3E}">
        <p14:creationId xmlns:p14="http://schemas.microsoft.com/office/powerpoint/2010/main" val="39840703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16DE17E4-EA55-474A-A44A-9542F735D15D}" type="datetimeFigureOut">
              <a:rPr lang="en-CA" smtClean="0"/>
              <a:t>2019-10-04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0653117C-5ED1-4F67-8787-E941E1DB3640}" type="slidenum">
              <a:rPr lang="en-CA" smtClean="0"/>
              <a:t>‹#›</a:t>
            </a:fld>
            <a:endParaRPr lang="en-CA"/>
          </a:p>
        </p:txBody>
      </p:sp>
    </p:spTree>
    <p:extLst>
      <p:ext uri="{BB962C8B-B14F-4D97-AF65-F5344CB8AC3E}">
        <p14:creationId xmlns:p14="http://schemas.microsoft.com/office/powerpoint/2010/main" val="29856173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16DE17E4-EA55-474A-A44A-9542F735D15D}" type="datetimeFigureOut">
              <a:rPr lang="en-CA" smtClean="0"/>
              <a:t>2019-10-04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0653117C-5ED1-4F67-8787-E941E1DB3640}" type="slidenum">
              <a:rPr lang="en-CA" smtClean="0"/>
              <a:t>‹#›</a:t>
            </a:fld>
            <a:endParaRPr lang="en-CA"/>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589400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6DE17E4-EA55-474A-A44A-9542F735D15D}" type="datetimeFigureOut">
              <a:rPr lang="en-CA" smtClean="0"/>
              <a:t>2019-10-04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0653117C-5ED1-4F67-8787-E941E1DB3640}" type="slidenum">
              <a:rPr lang="en-CA" smtClean="0"/>
              <a:t>‹#›</a:t>
            </a:fld>
            <a:endParaRPr lang="en-CA"/>
          </a:p>
        </p:txBody>
      </p:sp>
    </p:spTree>
    <p:extLst>
      <p:ext uri="{BB962C8B-B14F-4D97-AF65-F5344CB8AC3E}">
        <p14:creationId xmlns:p14="http://schemas.microsoft.com/office/powerpoint/2010/main" val="32220302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16DE17E4-EA55-474A-A44A-9542F735D15D}" type="datetimeFigureOut">
              <a:rPr lang="en-CA" smtClean="0"/>
              <a:t>2019-10-04</a:t>
            </a:fld>
            <a:endParaRPr lang="en-CA"/>
          </a:p>
        </p:txBody>
      </p:sp>
      <p:sp>
        <p:nvSpPr>
          <p:cNvPr id="4"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0653117C-5ED1-4F67-8787-E941E1DB3640}" type="slidenum">
              <a:rPr lang="en-CA" smtClean="0"/>
              <a:t>‹#›</a:t>
            </a:fld>
            <a:endParaRPr lang="en-CA"/>
          </a:p>
        </p:txBody>
      </p:sp>
    </p:spTree>
    <p:extLst>
      <p:ext uri="{BB962C8B-B14F-4D97-AF65-F5344CB8AC3E}">
        <p14:creationId xmlns:p14="http://schemas.microsoft.com/office/powerpoint/2010/main" val="30523551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16DE17E4-EA55-474A-A44A-9542F735D15D}" type="datetimeFigureOut">
              <a:rPr lang="en-CA" smtClean="0"/>
              <a:t>2019-10-04</a:t>
            </a:fld>
            <a:endParaRPr lang="en-CA"/>
          </a:p>
        </p:txBody>
      </p:sp>
      <p:sp>
        <p:nvSpPr>
          <p:cNvPr id="4"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0653117C-5ED1-4F67-8787-E941E1DB3640}" type="slidenum">
              <a:rPr lang="en-CA" smtClean="0"/>
              <a:t>‹#›</a:t>
            </a:fld>
            <a:endParaRPr lang="en-CA"/>
          </a:p>
        </p:txBody>
      </p:sp>
    </p:spTree>
    <p:extLst>
      <p:ext uri="{BB962C8B-B14F-4D97-AF65-F5344CB8AC3E}">
        <p14:creationId xmlns:p14="http://schemas.microsoft.com/office/powerpoint/2010/main" val="42204214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6DE17E4-EA55-474A-A44A-9542F735D15D}" type="datetimeFigureOut">
              <a:rPr lang="en-CA" smtClean="0"/>
              <a:t>2019-10-04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0653117C-5ED1-4F67-8787-E941E1DB3640}" type="slidenum">
              <a:rPr lang="en-CA" smtClean="0"/>
              <a:t>‹#›</a:t>
            </a:fld>
            <a:endParaRPr lang="en-CA"/>
          </a:p>
        </p:txBody>
      </p:sp>
    </p:spTree>
    <p:extLst>
      <p:ext uri="{BB962C8B-B14F-4D97-AF65-F5344CB8AC3E}">
        <p14:creationId xmlns:p14="http://schemas.microsoft.com/office/powerpoint/2010/main" val="28618189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6DE17E4-EA55-474A-A44A-9542F735D15D}" type="datetimeFigureOut">
              <a:rPr lang="en-CA" smtClean="0"/>
              <a:t>2019-10-04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0653117C-5ED1-4F67-8787-E941E1DB3640}" type="slidenum">
              <a:rPr lang="en-CA" smtClean="0"/>
              <a:t>‹#›</a:t>
            </a:fld>
            <a:endParaRPr lang="en-CA"/>
          </a:p>
        </p:txBody>
      </p:sp>
    </p:spTree>
    <p:extLst>
      <p:ext uri="{BB962C8B-B14F-4D97-AF65-F5344CB8AC3E}">
        <p14:creationId xmlns:p14="http://schemas.microsoft.com/office/powerpoint/2010/main" val="37373955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6DE17E4-EA55-474A-A44A-9542F735D15D}" type="datetimeFigureOut">
              <a:rPr lang="en-CA" smtClean="0"/>
              <a:t>2019-10-04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0653117C-5ED1-4F67-8787-E941E1DB3640}" type="slidenum">
              <a:rPr lang="en-CA" smtClean="0"/>
              <a:t>‹#›</a:t>
            </a:fld>
            <a:endParaRPr lang="en-CA"/>
          </a:p>
        </p:txBody>
      </p:sp>
    </p:spTree>
    <p:extLst>
      <p:ext uri="{BB962C8B-B14F-4D97-AF65-F5344CB8AC3E}">
        <p14:creationId xmlns:p14="http://schemas.microsoft.com/office/powerpoint/2010/main" val="2284732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6DE17E4-EA55-474A-A44A-9542F735D15D}" type="datetimeFigureOut">
              <a:rPr lang="en-CA" smtClean="0"/>
              <a:t>2019-10-04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0653117C-5ED1-4F67-8787-E941E1DB3640}" type="slidenum">
              <a:rPr lang="en-CA" smtClean="0"/>
              <a:t>‹#›</a:t>
            </a:fld>
            <a:endParaRPr lang="en-CA"/>
          </a:p>
        </p:txBody>
      </p:sp>
    </p:spTree>
    <p:extLst>
      <p:ext uri="{BB962C8B-B14F-4D97-AF65-F5344CB8AC3E}">
        <p14:creationId xmlns:p14="http://schemas.microsoft.com/office/powerpoint/2010/main" val="64060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6DE17E4-EA55-474A-A44A-9542F735D15D}" type="datetimeFigureOut">
              <a:rPr lang="en-CA" smtClean="0"/>
              <a:t>2019-10-04</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0653117C-5ED1-4F67-8787-E941E1DB3640}" type="slidenum">
              <a:rPr lang="en-CA" smtClean="0"/>
              <a:t>‹#›</a:t>
            </a:fld>
            <a:endParaRPr lang="en-CA"/>
          </a:p>
        </p:txBody>
      </p:sp>
    </p:spTree>
    <p:extLst>
      <p:ext uri="{BB962C8B-B14F-4D97-AF65-F5344CB8AC3E}">
        <p14:creationId xmlns:p14="http://schemas.microsoft.com/office/powerpoint/2010/main" val="36093011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6DE17E4-EA55-474A-A44A-9542F735D15D}" type="datetimeFigureOut">
              <a:rPr lang="en-CA" smtClean="0"/>
              <a:t>2019-10-04</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0653117C-5ED1-4F67-8787-E941E1DB3640}" type="slidenum">
              <a:rPr lang="en-CA" smtClean="0"/>
              <a:t>‹#›</a:t>
            </a:fld>
            <a:endParaRPr lang="en-CA"/>
          </a:p>
        </p:txBody>
      </p:sp>
    </p:spTree>
    <p:extLst>
      <p:ext uri="{BB962C8B-B14F-4D97-AF65-F5344CB8AC3E}">
        <p14:creationId xmlns:p14="http://schemas.microsoft.com/office/powerpoint/2010/main" val="22730212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16DE17E4-EA55-474A-A44A-9542F735D15D}" type="datetimeFigureOut">
              <a:rPr lang="en-CA" smtClean="0"/>
              <a:t>2019-10-04</a:t>
            </a:fld>
            <a:endParaRPr lang="en-CA"/>
          </a:p>
        </p:txBody>
      </p:sp>
      <p:sp>
        <p:nvSpPr>
          <p:cNvPr id="5" name="Footer Placeholder 3"/>
          <p:cNvSpPr>
            <a:spLocks noGrp="1"/>
          </p:cNvSpPr>
          <p:nvPr>
            <p:ph type="ftr" sz="quarter" idx="11"/>
          </p:nvPr>
        </p:nvSpPr>
        <p:spPr/>
        <p:txBody>
          <a:bodyPr/>
          <a:lstStyle/>
          <a:p>
            <a:endParaRPr lang="en-CA"/>
          </a:p>
        </p:txBody>
      </p:sp>
      <p:sp>
        <p:nvSpPr>
          <p:cNvPr id="6" name="Slide Number Placeholder 4"/>
          <p:cNvSpPr>
            <a:spLocks noGrp="1"/>
          </p:cNvSpPr>
          <p:nvPr>
            <p:ph type="sldNum" sz="quarter" idx="12"/>
          </p:nvPr>
        </p:nvSpPr>
        <p:spPr/>
        <p:txBody>
          <a:bodyPr/>
          <a:lstStyle/>
          <a:p>
            <a:fld id="{0653117C-5ED1-4F67-8787-E941E1DB3640}" type="slidenum">
              <a:rPr lang="en-CA" smtClean="0"/>
              <a:t>‹#›</a:t>
            </a:fld>
            <a:endParaRPr lang="en-CA"/>
          </a:p>
        </p:txBody>
      </p:sp>
    </p:spTree>
    <p:extLst>
      <p:ext uri="{BB962C8B-B14F-4D97-AF65-F5344CB8AC3E}">
        <p14:creationId xmlns:p14="http://schemas.microsoft.com/office/powerpoint/2010/main" val="2520310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16DE17E4-EA55-474A-A44A-9542F735D15D}" type="datetimeFigureOut">
              <a:rPr lang="en-CA" smtClean="0"/>
              <a:t>2019-10-04</a:t>
            </a:fld>
            <a:endParaRPr lang="en-CA"/>
          </a:p>
        </p:txBody>
      </p:sp>
      <p:sp>
        <p:nvSpPr>
          <p:cNvPr id="5" name="Footer Placeholder 2"/>
          <p:cNvSpPr>
            <a:spLocks noGrp="1"/>
          </p:cNvSpPr>
          <p:nvPr>
            <p:ph type="ftr" sz="quarter" idx="11"/>
          </p:nvPr>
        </p:nvSpPr>
        <p:spPr/>
        <p:txBody>
          <a:bodyPr/>
          <a:lstStyle/>
          <a:p>
            <a:endParaRPr lang="en-CA"/>
          </a:p>
        </p:txBody>
      </p:sp>
      <p:sp>
        <p:nvSpPr>
          <p:cNvPr id="6" name="Slide Number Placeholder 3"/>
          <p:cNvSpPr>
            <a:spLocks noGrp="1"/>
          </p:cNvSpPr>
          <p:nvPr>
            <p:ph type="sldNum" sz="quarter" idx="12"/>
          </p:nvPr>
        </p:nvSpPr>
        <p:spPr/>
        <p:txBody>
          <a:bodyPr/>
          <a:lstStyle/>
          <a:p>
            <a:fld id="{0653117C-5ED1-4F67-8787-E941E1DB3640}" type="slidenum">
              <a:rPr lang="en-CA" smtClean="0"/>
              <a:t>‹#›</a:t>
            </a:fld>
            <a:endParaRPr lang="en-CA"/>
          </a:p>
        </p:txBody>
      </p:sp>
    </p:spTree>
    <p:extLst>
      <p:ext uri="{BB962C8B-B14F-4D97-AF65-F5344CB8AC3E}">
        <p14:creationId xmlns:p14="http://schemas.microsoft.com/office/powerpoint/2010/main" val="34937148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7" name="Date Placeholder 4"/>
          <p:cNvSpPr>
            <a:spLocks noGrp="1"/>
          </p:cNvSpPr>
          <p:nvPr>
            <p:ph type="dt" sz="half" idx="10"/>
          </p:nvPr>
        </p:nvSpPr>
        <p:spPr/>
        <p:txBody>
          <a:bodyPr/>
          <a:lstStyle/>
          <a:p>
            <a:fld id="{16DE17E4-EA55-474A-A44A-9542F735D15D}" type="datetimeFigureOut">
              <a:rPr lang="en-CA" smtClean="0"/>
              <a:t>2019-10-04</a:t>
            </a:fld>
            <a:endParaRPr lang="en-CA"/>
          </a:p>
        </p:txBody>
      </p:sp>
      <p:sp>
        <p:nvSpPr>
          <p:cNvPr id="5" name="Footer Placeholder 5"/>
          <p:cNvSpPr>
            <a:spLocks noGrp="1"/>
          </p:cNvSpPr>
          <p:nvPr>
            <p:ph type="ftr" sz="quarter" idx="11"/>
          </p:nvPr>
        </p:nvSpPr>
        <p:spPr/>
        <p:txBody>
          <a:bodyPr/>
          <a:lstStyle/>
          <a:p>
            <a:endParaRPr lang="en-CA"/>
          </a:p>
        </p:txBody>
      </p:sp>
      <p:sp>
        <p:nvSpPr>
          <p:cNvPr id="6" name="Slide Number Placeholder 6"/>
          <p:cNvSpPr>
            <a:spLocks noGrp="1"/>
          </p:cNvSpPr>
          <p:nvPr>
            <p:ph type="sldNum" sz="quarter" idx="12"/>
          </p:nvPr>
        </p:nvSpPr>
        <p:spPr/>
        <p:txBody>
          <a:bodyPr/>
          <a:lstStyle/>
          <a:p>
            <a:fld id="{0653117C-5ED1-4F67-8787-E941E1DB3640}" type="slidenum">
              <a:rPr lang="en-CA" smtClean="0"/>
              <a:t>‹#›</a:t>
            </a:fld>
            <a:endParaRPr lang="en-CA"/>
          </a:p>
        </p:txBody>
      </p:sp>
    </p:spTree>
    <p:extLst>
      <p:ext uri="{BB962C8B-B14F-4D97-AF65-F5344CB8AC3E}">
        <p14:creationId xmlns:p14="http://schemas.microsoft.com/office/powerpoint/2010/main" val="20153686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16DE17E4-EA55-474A-A44A-9542F735D15D}" type="datetimeFigureOut">
              <a:rPr lang="en-CA" smtClean="0"/>
              <a:t>2019-10-04</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0653117C-5ED1-4F67-8787-E941E1DB3640}" type="slidenum">
              <a:rPr lang="en-CA" smtClean="0"/>
              <a:t>‹#›</a:t>
            </a:fld>
            <a:endParaRPr lang="en-CA"/>
          </a:p>
        </p:txBody>
      </p:sp>
    </p:spTree>
    <p:extLst>
      <p:ext uri="{BB962C8B-B14F-4D97-AF65-F5344CB8AC3E}">
        <p14:creationId xmlns:p14="http://schemas.microsoft.com/office/powerpoint/2010/main" val="14762108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16DE17E4-EA55-474A-A44A-9542F735D15D}" type="datetimeFigureOut">
              <a:rPr lang="en-CA" smtClean="0"/>
              <a:t>2019-10-04</a:t>
            </a:fld>
            <a:endParaRPr lang="en-CA"/>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CA"/>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0653117C-5ED1-4F67-8787-E941E1DB3640}" type="slidenum">
              <a:rPr lang="en-CA" smtClean="0"/>
              <a:t>‹#›</a:t>
            </a:fld>
            <a:endParaRPr lang="en-CA"/>
          </a:p>
        </p:txBody>
      </p:sp>
    </p:spTree>
    <p:extLst>
      <p:ext uri="{BB962C8B-B14F-4D97-AF65-F5344CB8AC3E}">
        <p14:creationId xmlns:p14="http://schemas.microsoft.com/office/powerpoint/2010/main" val="384359035"/>
      </p:ext>
    </p:extLst>
  </p:cSld>
  <p:clrMap bg1="dk1" tx1="lt1" bg2="dk2" tx2="lt2" accent1="accent1" accent2="accent2" accent3="accent3" accent4="accent4" accent5="accent5" accent6="accent6" hlink="hlink" folHlink="folHlink"/>
  <p:sldLayoutIdLst>
    <p:sldLayoutId id="2147483966" r:id="rId1"/>
    <p:sldLayoutId id="2147483967" r:id="rId2"/>
    <p:sldLayoutId id="2147483968" r:id="rId3"/>
    <p:sldLayoutId id="2147483969" r:id="rId4"/>
    <p:sldLayoutId id="2147483970" r:id="rId5"/>
    <p:sldLayoutId id="2147483971" r:id="rId6"/>
    <p:sldLayoutId id="2147483972" r:id="rId7"/>
    <p:sldLayoutId id="2147483973" r:id="rId8"/>
    <p:sldLayoutId id="2147483974" r:id="rId9"/>
    <p:sldLayoutId id="2147483975" r:id="rId10"/>
    <p:sldLayoutId id="2147483976" r:id="rId11"/>
    <p:sldLayoutId id="2147483977" r:id="rId12"/>
    <p:sldLayoutId id="2147483978" r:id="rId13"/>
    <p:sldLayoutId id="2147483979" r:id="rId14"/>
    <p:sldLayoutId id="2147483980" r:id="rId15"/>
    <p:sldLayoutId id="2147483981" r:id="rId16"/>
    <p:sldLayoutId id="2147483982"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troy.lib.sfu.ca/record=b6927989~S1a" TargetMode="External"/><Relationship Id="rId3" Type="http://schemas.openxmlformats.org/officeDocument/2006/relationships/hyperlink" Target="http://cufts2.lib.sfu.ca/CRDB4/BVAS/resource/11005" TargetMode="External"/><Relationship Id="rId7" Type="http://schemas.openxmlformats.org/officeDocument/2006/relationships/hyperlink" Target="http://troy.lib.sfu.ca/record=b5499381~S1a"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sfu-primo.hosted.exlibrisgroup.com/primo-explore/fulldisplay?docid=01SFUL_ALMA51223576110003611&amp;context=L&amp;vid=SFUL&amp;search_scope=default_scope&amp;tab=default_tab&amp;lang=en_US" TargetMode="External"/><Relationship Id="rId11" Type="http://schemas.openxmlformats.org/officeDocument/2006/relationships/hyperlink" Target="https://sfu-primo.hosted.exlibrisgroup.com/primo-explore/fulldisplay?docid=01SFUL_ALMA21158160100003611&amp;context=L&amp;vid=SFUL&amp;search_scope=default_scope&amp;tab=default_tab&amp;lang=en_US" TargetMode="External"/><Relationship Id="rId5" Type="http://schemas.openxmlformats.org/officeDocument/2006/relationships/hyperlink" Target="https://sfu-primo.hosted.exlibrisgroup.com/primo-explore/fulldisplay?docid=01SFUL_ALMA51223925100003611&amp;context=L&amp;vid=SFUL&amp;search_scope=default_scope&amp;tab=default_tab&amp;lang=en_US" TargetMode="External"/><Relationship Id="rId10" Type="http://schemas.openxmlformats.org/officeDocument/2006/relationships/hyperlink" Target="http://troy.lib.sfu.ca/record=b6189930~S1a" TargetMode="External"/><Relationship Id="rId4" Type="http://schemas.openxmlformats.org/officeDocument/2006/relationships/hyperlink" Target="https://sfu-primo.hosted.exlibrisgroup.com/primo-explore/fulldisplay?docid=01SFUL_ALMA51219611330003611&amp;context=L&amp;vid=SFUL&amp;search_scope=default_scope&amp;tab=default_tab&amp;lang=en_US" TargetMode="External"/><Relationship Id="rId9" Type="http://schemas.openxmlformats.org/officeDocument/2006/relationships/hyperlink" Target="https://sfu-primo.hosted.exlibrisgroup.com/primo-explore/fulldisplay?docid=01SFUL_ALMA51234140820003611&amp;context=L&amp;vid=SFUL&amp;search_scope=default_scope&amp;tab=default_tab&amp;lang=en_US" TargetMode="Externa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hyperlink" Target="http://troy.lib.sfu.ca/record=b4730520~S1a" TargetMode="External"/><Relationship Id="rId2" Type="http://schemas.openxmlformats.org/officeDocument/2006/relationships/hyperlink" Target="https://sfu-primo.hosted.exlibrisgroup.com/primo-explore/fulldisplay?docid=01SFUL_ALMA51233932840003611&amp;context=L&amp;vid=SFUL&amp;search_scope=default_scope&amp;tab=default_tab&amp;lang=en_US" TargetMode="External"/><Relationship Id="rId1" Type="http://schemas.openxmlformats.org/officeDocument/2006/relationships/slideLayout" Target="../slideLayouts/slideLayout2.xml"/><Relationship Id="rId6" Type="http://schemas.openxmlformats.org/officeDocument/2006/relationships/hyperlink" Target="https://databases.lib.sfu.ca/record/61262349610003610/Sage-Research-Methods-Online" TargetMode="External"/><Relationship Id="rId5" Type="http://schemas.openxmlformats.org/officeDocument/2006/relationships/hyperlink" Target="https://sfu-primo.hosted.exlibrisgroup.com/primo-explore/fulldisplay?docid=01SFUL_ALMA51262111940003611&amp;context=L&amp;vid=SFUL&amp;lang=en_US&amp;search_scope=default_scope&amp;adaptor=Local%20Search%20Engine&amp;tab=default_tab&amp;query=browse_subject,exact,communication%20philosophy%20history&amp;mode=browse" TargetMode="External"/><Relationship Id="rId4" Type="http://schemas.openxmlformats.org/officeDocument/2006/relationships/hyperlink" Target="https://books.google.ca/books?hl=en&amp;lr=&amp;id=DeRSEz4fE0gC&amp;oi=fnd&amp;pg=PA1&amp;dq=%22theories+of+communication%22+mattelart+a&amp;ots=OpCGNXCmPU&amp;sig=faaClPHRu3LYEI0JT1JT2tAWJ6I"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3" Type="http://schemas.openxmlformats.org/officeDocument/2006/relationships/hyperlink" Target="http://cufts2.lib.sfu.ca/CRDB4/BVAS/resource/5610"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www.natcom.org/uploadedFiles/More_Scholarly_Resources/CCA%20Impact%20Factor%20Report%20Final.pdf" TargetMode="External"/><Relationship Id="rId5" Type="http://schemas.openxmlformats.org/officeDocument/2006/relationships/hyperlink" Target="https://scholar.google.ca/citations?view_op=top_venues&amp;hl=en&amp;vq=hum_communication" TargetMode="External"/><Relationship Id="rId4" Type="http://schemas.openxmlformats.org/officeDocument/2006/relationships/hyperlink" Target="http://www.scimagojr.com/journalrank.php?category=3315&amp;year=2015"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mailto:sroberts@sfu.ca"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8" Type="http://schemas.openxmlformats.org/officeDocument/2006/relationships/hyperlink" Target="http://summit.sfu.ca/item/7817" TargetMode="External"/><Relationship Id="rId3" Type="http://schemas.openxmlformats.org/officeDocument/2006/relationships/hyperlink" Target="http://summit.sfu.ca/item/12480" TargetMode="External"/><Relationship Id="rId7" Type="http://schemas.openxmlformats.org/officeDocument/2006/relationships/hyperlink" Target="http://summit.sfu.ca/item/17532" TargetMode="External"/><Relationship Id="rId12" Type="http://schemas.openxmlformats.org/officeDocument/2006/relationships/hyperlink" Target="http://summit.sfu.ca/item/17422" TargetMode="External"/><Relationship Id="rId2" Type="http://schemas.openxmlformats.org/officeDocument/2006/relationships/hyperlink" Target="http://summit.sfu.ca/item/9981" TargetMode="External"/><Relationship Id="rId1" Type="http://schemas.openxmlformats.org/officeDocument/2006/relationships/slideLayout" Target="../slideLayouts/slideLayout2.xml"/><Relationship Id="rId6" Type="http://schemas.openxmlformats.org/officeDocument/2006/relationships/hyperlink" Target="http://summit.sfu.ca/item/9958" TargetMode="External"/><Relationship Id="rId11" Type="http://schemas.openxmlformats.org/officeDocument/2006/relationships/hyperlink" Target="http://summit.sfu.ca/item/12431" TargetMode="External"/><Relationship Id="rId5" Type="http://schemas.openxmlformats.org/officeDocument/2006/relationships/hyperlink" Target="http://summit.sfu.ca/item/14749" TargetMode="External"/><Relationship Id="rId10" Type="http://schemas.openxmlformats.org/officeDocument/2006/relationships/hyperlink" Target="http://summit.sfu.ca/item/17776" TargetMode="External"/><Relationship Id="rId4" Type="http://schemas.openxmlformats.org/officeDocument/2006/relationships/hyperlink" Target="http://summit.sfu.ca/item/9872" TargetMode="External"/><Relationship Id="rId9" Type="http://schemas.openxmlformats.org/officeDocument/2006/relationships/hyperlink" Target="http://summit.sfu.ca/item/11006"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databases.lib.sfu.ca/record/61245145900003610/ProQuest-Dissertations-and-Theses-Abstracts-and-Index" TargetMode="External"/><Relationship Id="rId2" Type="http://schemas.openxmlformats.org/officeDocument/2006/relationships/hyperlink" Target="http://summit.sfu.ca/item/11006" TargetMode="External"/><Relationship Id="rId1" Type="http://schemas.openxmlformats.org/officeDocument/2006/relationships/slideLayout" Target="../slideLayouts/slideLayout2.xml"/><Relationship Id="rId4" Type="http://schemas.openxmlformats.org/officeDocument/2006/relationships/hyperlink" Target="https://databases.lib.sfu.ca/record/61245147360003610/Open-Access-Theses-and-Dissertations-(OATD)"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hyperlink" Target="http://cufts2.lib.sfu.ca/CRDB4/BVAS/resource/5848"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ctrTitle"/>
          </p:nvPr>
        </p:nvSpPr>
        <p:spPr/>
        <p:txBody>
          <a:bodyPr/>
          <a:lstStyle/>
          <a:p>
            <a:r>
              <a:rPr lang="en-US" dirty="0" smtClean="0"/>
              <a:t/>
            </a:r>
            <a:br>
              <a:rPr lang="en-US" dirty="0" smtClean="0"/>
            </a:br>
            <a:r>
              <a:rPr lang="en-US" sz="4000" dirty="0"/>
              <a:t>CMNS 800:</a:t>
            </a:r>
            <a:br>
              <a:rPr lang="en-US" sz="4000" dirty="0"/>
            </a:br>
            <a:r>
              <a:rPr lang="en-US" sz="4000" dirty="0"/>
              <a:t>Scope, nature and discoverability of </a:t>
            </a:r>
            <a:r>
              <a:rPr lang="en-US" sz="4000" dirty="0" smtClean="0"/>
              <a:t>CMNS research </a:t>
            </a:r>
            <a:r>
              <a:rPr lang="en-US" sz="4000" dirty="0"/>
              <a:t>literature</a:t>
            </a:r>
            <a:r>
              <a:rPr lang="en-US" dirty="0" smtClean="0"/>
              <a:t/>
            </a:r>
            <a:br>
              <a:rPr lang="en-US" dirty="0" smtClean="0"/>
            </a:br>
            <a:r>
              <a:rPr lang="en-US" dirty="0" smtClean="0"/>
              <a:t> </a:t>
            </a:r>
            <a:endParaRPr lang="en-US" sz="4000" dirty="0"/>
          </a:p>
        </p:txBody>
      </p:sp>
      <p:sp>
        <p:nvSpPr>
          <p:cNvPr id="9" name="Subtitle 8"/>
          <p:cNvSpPr>
            <a:spLocks noGrp="1"/>
          </p:cNvSpPr>
          <p:nvPr>
            <p:ph type="subTitle" idx="1"/>
          </p:nvPr>
        </p:nvSpPr>
        <p:spPr>
          <a:xfrm>
            <a:off x="1154955" y="4777380"/>
            <a:ext cx="8825658" cy="1521820"/>
          </a:xfrm>
        </p:spPr>
        <p:txBody>
          <a:bodyPr>
            <a:noAutofit/>
          </a:bodyPr>
          <a:lstStyle/>
          <a:p>
            <a:endParaRPr lang="en-US" sz="1400" dirty="0" smtClean="0"/>
          </a:p>
          <a:p>
            <a:pPr algn="r"/>
            <a:r>
              <a:rPr lang="en-US" sz="2400" dirty="0" smtClean="0"/>
              <a:t>Sylvia Roberts</a:t>
            </a:r>
          </a:p>
          <a:p>
            <a:pPr algn="r"/>
            <a:r>
              <a:rPr lang="en-US" dirty="0" smtClean="0"/>
              <a:t>Liaison Librarian for Communication</a:t>
            </a:r>
            <a:br>
              <a:rPr lang="en-US" dirty="0" smtClean="0"/>
            </a:br>
            <a:r>
              <a:rPr lang="en-US" dirty="0" smtClean="0"/>
              <a:t>sroberts@sfu.ca</a:t>
            </a:r>
            <a:endParaRPr lang="en-US" dirty="0"/>
          </a:p>
        </p:txBody>
      </p:sp>
    </p:spTree>
    <p:extLst>
      <p:ext uri="{BB962C8B-B14F-4D97-AF65-F5344CB8AC3E}">
        <p14:creationId xmlns:p14="http://schemas.microsoft.com/office/powerpoint/2010/main" val="2105035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817282"/>
          </a:xfrm>
        </p:spPr>
        <p:txBody>
          <a:bodyPr/>
          <a:lstStyle/>
          <a:p>
            <a:r>
              <a:rPr lang="en-US" dirty="0" smtClean="0"/>
              <a:t>Looking for KEY works</a:t>
            </a:r>
            <a:endParaRPr lang="en-US" dirty="0"/>
          </a:p>
        </p:txBody>
      </p:sp>
      <p:sp>
        <p:nvSpPr>
          <p:cNvPr id="6" name="Content Placeholder 5"/>
          <p:cNvSpPr>
            <a:spLocks noGrp="1"/>
          </p:cNvSpPr>
          <p:nvPr>
            <p:ph idx="1"/>
          </p:nvPr>
        </p:nvSpPr>
        <p:spPr>
          <a:xfrm>
            <a:off x="646111" y="1549400"/>
            <a:ext cx="9404723" cy="4749799"/>
          </a:xfrm>
        </p:spPr>
        <p:txBody>
          <a:bodyPr/>
          <a:lstStyle/>
          <a:p>
            <a:endParaRPr lang="en-US" dirty="0" smtClean="0"/>
          </a:p>
          <a:p>
            <a:r>
              <a:rPr lang="en-US" sz="2800" dirty="0" smtClean="0"/>
              <a:t>Is </a:t>
            </a:r>
            <a:r>
              <a:rPr lang="en-US" sz="2800" dirty="0"/>
              <a:t>there a canon of CMNS literature</a:t>
            </a:r>
            <a:r>
              <a:rPr lang="en-US" sz="2800" dirty="0" smtClean="0"/>
              <a:t>?</a:t>
            </a:r>
          </a:p>
          <a:p>
            <a:r>
              <a:rPr lang="en-US" sz="2800" dirty="0" smtClean="0"/>
              <a:t>How do you identify influential works?</a:t>
            </a:r>
          </a:p>
          <a:p>
            <a:r>
              <a:rPr lang="en-US" sz="2800" dirty="0" smtClean="0"/>
              <a:t>How do you reconcile differences between sources?</a:t>
            </a:r>
            <a:endParaRPr lang="en-US" sz="2800" dirty="0"/>
          </a:p>
          <a:p>
            <a:endParaRPr lang="en-US" dirty="0"/>
          </a:p>
        </p:txBody>
      </p:sp>
    </p:spTree>
    <p:extLst>
      <p:ext uri="{BB962C8B-B14F-4D97-AF65-F5344CB8AC3E}">
        <p14:creationId xmlns:p14="http://schemas.microsoft.com/office/powerpoint/2010/main" val="171464729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Identifying </a:t>
            </a:r>
            <a:r>
              <a:rPr lang="en-CA" dirty="0" smtClean="0"/>
              <a:t>key </a:t>
            </a:r>
            <a:r>
              <a:rPr lang="en-CA" dirty="0" smtClean="0"/>
              <a:t>CMNS </a:t>
            </a:r>
            <a:r>
              <a:rPr lang="en-CA" dirty="0" smtClean="0"/>
              <a:t>literature</a:t>
            </a:r>
            <a:endParaRPr lang="en-CA" dirty="0"/>
          </a:p>
        </p:txBody>
      </p:sp>
      <p:sp>
        <p:nvSpPr>
          <p:cNvPr id="3" name="Content Placeholder 2"/>
          <p:cNvSpPr>
            <a:spLocks noGrp="1"/>
          </p:cNvSpPr>
          <p:nvPr>
            <p:ph idx="1"/>
          </p:nvPr>
        </p:nvSpPr>
        <p:spPr>
          <a:xfrm>
            <a:off x="838200" y="1704846"/>
            <a:ext cx="10515600" cy="4351338"/>
          </a:xfrm>
        </p:spPr>
        <p:txBody>
          <a:bodyPr>
            <a:normAutofit fontScale="92500" lnSpcReduction="20000"/>
          </a:bodyPr>
          <a:lstStyle/>
          <a:p>
            <a:r>
              <a:rPr lang="en-CA" b="1" dirty="0">
                <a:hlinkClick r:id="rId3"/>
              </a:rPr>
              <a:t>Oxford </a:t>
            </a:r>
            <a:r>
              <a:rPr lang="en-CA" b="1" dirty="0" smtClean="0">
                <a:hlinkClick r:id="rId3"/>
              </a:rPr>
              <a:t>Bibliography Online</a:t>
            </a:r>
            <a:r>
              <a:rPr lang="en-CA" dirty="0" smtClean="0"/>
              <a:t/>
            </a:r>
            <a:br>
              <a:rPr lang="en-CA" dirty="0" smtClean="0"/>
            </a:br>
            <a:endParaRPr lang="en-CA" dirty="0" smtClean="0"/>
          </a:p>
          <a:p>
            <a:r>
              <a:rPr lang="en-CA" dirty="0" smtClean="0">
                <a:hlinkClick r:id="rId4"/>
              </a:rPr>
              <a:t>International encyclopedia of communication </a:t>
            </a:r>
            <a:r>
              <a:rPr lang="en-CA" dirty="0" smtClean="0"/>
              <a:t>(ICA)</a:t>
            </a:r>
          </a:p>
          <a:p>
            <a:r>
              <a:rPr lang="en-US" dirty="0" smtClean="0">
                <a:hlinkClick r:id="rId5"/>
              </a:rPr>
              <a:t>The </a:t>
            </a:r>
            <a:r>
              <a:rPr lang="en-US" dirty="0">
                <a:hlinkClick r:id="rId5"/>
              </a:rPr>
              <a:t>concise encyclopedia of </a:t>
            </a:r>
            <a:r>
              <a:rPr lang="en-US" dirty="0" smtClean="0">
                <a:hlinkClick r:id="rId5"/>
              </a:rPr>
              <a:t>communication</a:t>
            </a:r>
            <a:r>
              <a:rPr lang="en-US" dirty="0" smtClean="0"/>
              <a:t> (browse)</a:t>
            </a:r>
            <a:endParaRPr lang="en-CA" dirty="0" smtClean="0"/>
          </a:p>
          <a:p>
            <a:r>
              <a:rPr lang="en-CA" dirty="0" smtClean="0">
                <a:hlinkClick r:id="rId6"/>
              </a:rPr>
              <a:t>Encyclopedia of media and communication</a:t>
            </a:r>
            <a:r>
              <a:rPr lang="en-CA" dirty="0" smtClean="0"/>
              <a:t> (timelines)</a:t>
            </a:r>
          </a:p>
          <a:p>
            <a:endParaRPr lang="en-US" dirty="0" smtClean="0">
              <a:hlinkClick r:id="rId7"/>
            </a:endParaRPr>
          </a:p>
          <a:p>
            <a:r>
              <a:rPr lang="en-US" dirty="0" smtClean="0">
                <a:hlinkClick r:id="rId7"/>
              </a:rPr>
              <a:t>Encyclopedia </a:t>
            </a:r>
            <a:r>
              <a:rPr lang="en-US" dirty="0">
                <a:hlinkClick r:id="rId7"/>
              </a:rPr>
              <a:t>of communication </a:t>
            </a:r>
            <a:r>
              <a:rPr lang="en-US" dirty="0" smtClean="0">
                <a:hlinkClick r:id="rId7"/>
              </a:rPr>
              <a:t>theory</a:t>
            </a:r>
            <a:endParaRPr lang="en-US" dirty="0" smtClean="0"/>
          </a:p>
          <a:p>
            <a:r>
              <a:rPr lang="en-US" dirty="0">
                <a:hlinkClick r:id="rId8"/>
              </a:rPr>
              <a:t>The handbook of media and mass communication </a:t>
            </a:r>
            <a:r>
              <a:rPr lang="en-US" dirty="0" smtClean="0">
                <a:hlinkClick r:id="rId8"/>
              </a:rPr>
              <a:t>theory</a:t>
            </a:r>
            <a:r>
              <a:rPr lang="en-US" dirty="0" smtClean="0"/>
              <a:t/>
            </a:r>
            <a:br>
              <a:rPr lang="en-US" dirty="0" smtClean="0"/>
            </a:br>
            <a:endParaRPr lang="en-US" dirty="0" smtClean="0"/>
          </a:p>
          <a:p>
            <a:r>
              <a:rPr lang="en-US" dirty="0" smtClean="0">
                <a:hlinkClick r:id="rId9"/>
              </a:rPr>
              <a:t>International history of communication study</a:t>
            </a:r>
            <a:endParaRPr lang="en-US" dirty="0" smtClean="0"/>
          </a:p>
          <a:p>
            <a:r>
              <a:rPr lang="en-CA" dirty="0" smtClean="0">
                <a:hlinkClick r:id="rId10"/>
              </a:rPr>
              <a:t>Handbook </a:t>
            </a:r>
            <a:r>
              <a:rPr lang="en-CA" dirty="0">
                <a:hlinkClick r:id="rId10"/>
              </a:rPr>
              <a:t>of communication history </a:t>
            </a:r>
            <a:r>
              <a:rPr lang="en-CA" dirty="0" smtClean="0"/>
              <a:t/>
            </a:r>
            <a:br>
              <a:rPr lang="en-CA" dirty="0" smtClean="0"/>
            </a:br>
            <a:endParaRPr lang="en-CA" dirty="0"/>
          </a:p>
          <a:p>
            <a:r>
              <a:rPr lang="en-US" dirty="0">
                <a:hlinkClick r:id="rId11"/>
              </a:rPr>
              <a:t>Canonic texts in media research : are there any? should there be? how about these? </a:t>
            </a:r>
            <a:endParaRPr lang="en-CA" i="1" dirty="0" smtClean="0"/>
          </a:p>
          <a:p>
            <a:pPr marL="457200" lvl="1" indent="0">
              <a:buNone/>
            </a:pPr>
            <a:endParaRPr lang="en-CA" dirty="0"/>
          </a:p>
        </p:txBody>
      </p:sp>
    </p:spTree>
    <p:extLst>
      <p:ext uri="{BB962C8B-B14F-4D97-AF65-F5344CB8AC3E}">
        <p14:creationId xmlns:p14="http://schemas.microsoft.com/office/powerpoint/2010/main" val="34591948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Browsing </a:t>
            </a:r>
            <a:r>
              <a:rPr lang="en-CA" dirty="0" smtClean="0"/>
              <a:t>for background texts</a:t>
            </a:r>
            <a:endParaRPr lang="en-CA" dirty="0"/>
          </a:p>
        </p:txBody>
      </p:sp>
      <p:sp>
        <p:nvSpPr>
          <p:cNvPr id="3" name="Content Placeholder 2"/>
          <p:cNvSpPr>
            <a:spLocks noGrp="1"/>
          </p:cNvSpPr>
          <p:nvPr>
            <p:ph sz="half" idx="1"/>
          </p:nvPr>
        </p:nvSpPr>
        <p:spPr/>
        <p:txBody>
          <a:bodyPr/>
          <a:lstStyle/>
          <a:p>
            <a:r>
              <a:rPr lang="en-US" b="1" i="1" dirty="0"/>
              <a:t>Mass media / Communication</a:t>
            </a:r>
          </a:p>
          <a:p>
            <a:pPr lvl="1"/>
            <a:r>
              <a:rPr lang="en-US" b="1" i="1" dirty="0"/>
              <a:t>Philosophy</a:t>
            </a:r>
            <a:endParaRPr lang="en-US" i="1" dirty="0"/>
          </a:p>
          <a:p>
            <a:pPr lvl="1"/>
            <a:r>
              <a:rPr lang="en-US" b="1" i="1" dirty="0"/>
              <a:t>Research – methodology</a:t>
            </a:r>
          </a:p>
          <a:p>
            <a:pPr lvl="1"/>
            <a:r>
              <a:rPr lang="en-US" b="1" i="1" dirty="0"/>
              <a:t>History</a:t>
            </a:r>
          </a:p>
          <a:p>
            <a:pPr lvl="1"/>
            <a:r>
              <a:rPr lang="en-US" b="1" i="1" dirty="0"/>
              <a:t>Social aspects</a:t>
            </a:r>
          </a:p>
          <a:p>
            <a:pPr lvl="1"/>
            <a:r>
              <a:rPr lang="en-US" b="1" i="1" dirty="0"/>
              <a:t>Political aspects</a:t>
            </a:r>
          </a:p>
        </p:txBody>
      </p:sp>
      <p:pic>
        <p:nvPicPr>
          <p:cNvPr id="5" name="Content Placeholder 4"/>
          <p:cNvPicPr>
            <a:picLocks noGrp="1" noChangeAspect="1"/>
          </p:cNvPicPr>
          <p:nvPr>
            <p:ph sz="half" idx="2"/>
          </p:nvPr>
        </p:nvPicPr>
        <p:blipFill>
          <a:blip r:embed="rId2"/>
          <a:stretch>
            <a:fillRect/>
          </a:stretch>
        </p:blipFill>
        <p:spPr>
          <a:xfrm>
            <a:off x="5926564" y="1408113"/>
            <a:ext cx="4639835" cy="4586287"/>
          </a:xfrm>
          <a:prstGeom prst="rect">
            <a:avLst/>
          </a:prstGeom>
        </p:spPr>
      </p:pic>
    </p:spTree>
    <p:extLst>
      <p:ext uri="{BB962C8B-B14F-4D97-AF65-F5344CB8AC3E}">
        <p14:creationId xmlns:p14="http://schemas.microsoft.com/office/powerpoint/2010/main" val="16294468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Backgrounders:</a:t>
            </a:r>
            <a:endParaRPr lang="en-CA" dirty="0"/>
          </a:p>
        </p:txBody>
      </p:sp>
      <p:sp>
        <p:nvSpPr>
          <p:cNvPr id="3" name="Content Placeholder 2"/>
          <p:cNvSpPr>
            <a:spLocks noGrp="1"/>
          </p:cNvSpPr>
          <p:nvPr>
            <p:ph idx="1"/>
          </p:nvPr>
        </p:nvSpPr>
        <p:spPr/>
        <p:txBody>
          <a:bodyPr>
            <a:normAutofit/>
          </a:bodyPr>
          <a:lstStyle/>
          <a:p>
            <a:r>
              <a:rPr lang="en-US" b="1" i="1" dirty="0">
                <a:hlinkClick r:id="rId2"/>
              </a:rPr>
              <a:t>Key Thinkers in Critical Communication </a:t>
            </a:r>
            <a:r>
              <a:rPr lang="en-US" b="1" i="1" dirty="0" smtClean="0">
                <a:hlinkClick r:id="rId2"/>
              </a:rPr>
              <a:t>Scholarship</a:t>
            </a:r>
            <a:endParaRPr lang="en-US" b="1" i="1" dirty="0" smtClean="0"/>
          </a:p>
          <a:p>
            <a:r>
              <a:rPr lang="en-US" b="1" i="1" dirty="0">
                <a:hlinkClick r:id="rId3"/>
              </a:rPr>
              <a:t>Communication, cultural and media studies : the key </a:t>
            </a:r>
            <a:r>
              <a:rPr lang="en-US" b="1" i="1" dirty="0" smtClean="0">
                <a:hlinkClick r:id="rId3"/>
              </a:rPr>
              <a:t>concepts</a:t>
            </a:r>
            <a:r>
              <a:rPr lang="en-US" i="1" dirty="0"/>
              <a:t> </a:t>
            </a:r>
            <a:endParaRPr lang="en-CA" i="1" dirty="0" smtClean="0"/>
          </a:p>
          <a:p>
            <a:r>
              <a:rPr lang="en-US" b="1" i="1" dirty="0" smtClean="0">
                <a:hlinkClick r:id="rId4"/>
              </a:rPr>
              <a:t>Theories of communication: A short introduction</a:t>
            </a:r>
            <a:endParaRPr lang="en-US" b="1" i="1" dirty="0" smtClean="0"/>
          </a:p>
          <a:p>
            <a:r>
              <a:rPr lang="en-CA" b="1" i="1" dirty="0" smtClean="0">
                <a:hlinkClick r:id="rId5"/>
              </a:rPr>
              <a:t>Theorizing </a:t>
            </a:r>
            <a:r>
              <a:rPr lang="en-CA" b="1" i="1" dirty="0">
                <a:hlinkClick r:id="rId5"/>
              </a:rPr>
              <a:t>communication : a history </a:t>
            </a:r>
            <a:endParaRPr lang="en-CA" b="1" i="1" dirty="0" smtClean="0"/>
          </a:p>
          <a:p>
            <a:endParaRPr lang="en-CA" b="1" i="1" dirty="0"/>
          </a:p>
          <a:p>
            <a:r>
              <a:rPr lang="en-US" b="1" dirty="0">
                <a:hlinkClick r:id="rId6"/>
              </a:rPr>
              <a:t>Sage Research Methods Online</a:t>
            </a:r>
            <a:endParaRPr lang="en-US" b="1" dirty="0"/>
          </a:p>
          <a:p>
            <a:pPr marL="0" indent="0">
              <a:buNone/>
            </a:pPr>
            <a:endParaRPr lang="en-US" b="1" i="1" dirty="0"/>
          </a:p>
          <a:p>
            <a:endParaRPr lang="en-CA" i="1" dirty="0"/>
          </a:p>
        </p:txBody>
      </p:sp>
    </p:spTree>
    <p:extLst>
      <p:ext uri="{BB962C8B-B14F-4D97-AF65-F5344CB8AC3E}">
        <p14:creationId xmlns:p14="http://schemas.microsoft.com/office/powerpoint/2010/main" val="305952131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270000"/>
          </a:xfrm>
        </p:spPr>
        <p:txBody>
          <a:bodyPr/>
          <a:lstStyle/>
          <a:p>
            <a:pPr algn="ctr"/>
            <a:r>
              <a:rPr lang="en-US" dirty="0" smtClean="0"/>
              <a:t>WHICH JOURNALS ARE KEY?</a:t>
            </a:r>
            <a:br>
              <a:rPr lang="en-US" dirty="0" smtClean="0"/>
            </a:br>
            <a:r>
              <a:rPr lang="en-US" dirty="0" smtClean="0"/>
              <a:t>WHAT ABOUT ARTICLES?</a:t>
            </a:r>
            <a:endParaRPr lang="en-US" dirty="0"/>
          </a:p>
        </p:txBody>
      </p:sp>
      <p:sp>
        <p:nvSpPr>
          <p:cNvPr id="5" name="Text Placeholder 4"/>
          <p:cNvSpPr>
            <a:spLocks noGrp="1"/>
          </p:cNvSpPr>
          <p:nvPr>
            <p:ph type="body" sz="half" idx="2"/>
          </p:nvPr>
        </p:nvSpPr>
        <p:spPr>
          <a:xfrm>
            <a:off x="1154954" y="2286000"/>
            <a:ext cx="8825659" cy="2628900"/>
          </a:xfrm>
        </p:spPr>
        <p:txBody>
          <a:bodyPr>
            <a:normAutofit/>
          </a:bodyPr>
          <a:lstStyle/>
          <a:p>
            <a:pPr algn="ctr"/>
            <a:r>
              <a:rPr lang="en-US" sz="4800" dirty="0" smtClean="0"/>
              <a:t>How do you know?</a:t>
            </a:r>
            <a:endParaRPr lang="en-US" sz="4800" dirty="0"/>
          </a:p>
        </p:txBody>
      </p:sp>
    </p:spTree>
    <p:extLst>
      <p:ext uri="{BB962C8B-B14F-4D97-AF65-F5344CB8AC3E}">
        <p14:creationId xmlns:p14="http://schemas.microsoft.com/office/powerpoint/2010/main" val="59720264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CMNS journal rankings</a:t>
            </a:r>
            <a:endParaRPr lang="en-CA" dirty="0"/>
          </a:p>
        </p:txBody>
      </p:sp>
      <p:sp>
        <p:nvSpPr>
          <p:cNvPr id="3" name="Content Placeholder 2"/>
          <p:cNvSpPr>
            <a:spLocks noGrp="1"/>
          </p:cNvSpPr>
          <p:nvPr>
            <p:ph idx="1"/>
          </p:nvPr>
        </p:nvSpPr>
        <p:spPr/>
        <p:txBody>
          <a:bodyPr/>
          <a:lstStyle/>
          <a:p>
            <a:r>
              <a:rPr lang="en-CA" dirty="0" smtClean="0">
                <a:hlinkClick r:id="rId3"/>
              </a:rPr>
              <a:t>Journal Citation </a:t>
            </a:r>
            <a:r>
              <a:rPr lang="en-CA" dirty="0">
                <a:hlinkClick r:id="rId3"/>
              </a:rPr>
              <a:t>Reports </a:t>
            </a:r>
            <a:r>
              <a:rPr lang="en-CA" dirty="0"/>
              <a:t>(</a:t>
            </a:r>
            <a:r>
              <a:rPr lang="en-CA" dirty="0" smtClean="0"/>
              <a:t>JCR) from Web of Science</a:t>
            </a:r>
          </a:p>
          <a:p>
            <a:r>
              <a:rPr lang="en-CA" dirty="0" err="1" smtClean="0">
                <a:hlinkClick r:id="rId4"/>
              </a:rPr>
              <a:t>Scimago</a:t>
            </a:r>
            <a:r>
              <a:rPr lang="en-CA" dirty="0" smtClean="0">
                <a:hlinkClick r:id="rId4"/>
              </a:rPr>
              <a:t> Journal &amp; Country rank</a:t>
            </a:r>
            <a:endParaRPr lang="en-CA" dirty="0" smtClean="0"/>
          </a:p>
          <a:p>
            <a:r>
              <a:rPr lang="en-CA" dirty="0" smtClean="0">
                <a:hlinkClick r:id="rId5"/>
              </a:rPr>
              <a:t>Google Scholar Metrics</a:t>
            </a:r>
            <a:endParaRPr lang="en-CA" dirty="0" smtClean="0"/>
          </a:p>
          <a:p>
            <a:r>
              <a:rPr lang="en-CA" dirty="0" smtClean="0">
                <a:hlinkClick r:id="rId6"/>
              </a:rPr>
              <a:t>National Communication Association </a:t>
            </a:r>
            <a:r>
              <a:rPr lang="en-CA" dirty="0" smtClean="0"/>
              <a:t>(2013)</a:t>
            </a:r>
          </a:p>
        </p:txBody>
      </p:sp>
    </p:spTree>
    <p:extLst>
      <p:ext uri="{BB962C8B-B14F-4D97-AF65-F5344CB8AC3E}">
        <p14:creationId xmlns:p14="http://schemas.microsoft.com/office/powerpoint/2010/main" val="240258284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JCR for Communication Journals</a:t>
            </a:r>
            <a:endParaRPr lang="en-US" dirty="0"/>
          </a:p>
        </p:txBody>
      </p:sp>
      <p:pic>
        <p:nvPicPr>
          <p:cNvPr id="8" name="Content Placeholder 7"/>
          <p:cNvPicPr>
            <a:picLocks noGrp="1" noChangeAspect="1"/>
          </p:cNvPicPr>
          <p:nvPr>
            <p:ph sz="half" idx="2"/>
          </p:nvPr>
        </p:nvPicPr>
        <p:blipFill>
          <a:blip r:embed="rId2"/>
          <a:stretch>
            <a:fillRect/>
          </a:stretch>
        </p:blipFill>
        <p:spPr>
          <a:xfrm>
            <a:off x="6298357" y="1848486"/>
            <a:ext cx="2778224" cy="4200525"/>
          </a:xfrm>
          <a:prstGeom prst="rect">
            <a:avLst/>
          </a:prstGeom>
        </p:spPr>
      </p:pic>
      <p:pic>
        <p:nvPicPr>
          <p:cNvPr id="7" name="Content Placeholder 6"/>
          <p:cNvPicPr>
            <a:picLocks noGrp="1" noChangeAspect="1"/>
          </p:cNvPicPr>
          <p:nvPr>
            <p:ph sz="half" idx="1"/>
          </p:nvPr>
        </p:nvPicPr>
        <p:blipFill>
          <a:blip r:embed="rId3"/>
          <a:stretch>
            <a:fillRect/>
          </a:stretch>
        </p:blipFill>
        <p:spPr>
          <a:xfrm>
            <a:off x="926726" y="1853248"/>
            <a:ext cx="2513761" cy="4195763"/>
          </a:xfrm>
          <a:prstGeom prst="rect">
            <a:avLst/>
          </a:prstGeom>
        </p:spPr>
      </p:pic>
      <p:sp>
        <p:nvSpPr>
          <p:cNvPr id="9" name="TextBox 8"/>
          <p:cNvSpPr txBox="1"/>
          <p:nvPr/>
        </p:nvSpPr>
        <p:spPr>
          <a:xfrm>
            <a:off x="3898900" y="2921000"/>
            <a:ext cx="1587500" cy="2308324"/>
          </a:xfrm>
          <a:prstGeom prst="rect">
            <a:avLst/>
          </a:prstGeom>
          <a:noFill/>
        </p:spPr>
        <p:txBody>
          <a:bodyPr wrap="square" rtlCol="0">
            <a:spAutoFit/>
          </a:bodyPr>
          <a:lstStyle/>
          <a:p>
            <a:r>
              <a:rPr lang="en-US"/>
              <a:t>Cited journals are sorted in descending order, from most cited to least cited.</a:t>
            </a:r>
            <a:endParaRPr lang="en-US" dirty="0"/>
          </a:p>
        </p:txBody>
      </p:sp>
      <p:sp>
        <p:nvSpPr>
          <p:cNvPr id="13" name="TextBox 12"/>
          <p:cNvSpPr txBox="1"/>
          <p:nvPr/>
        </p:nvSpPr>
        <p:spPr>
          <a:xfrm>
            <a:off x="9613900" y="2501900"/>
            <a:ext cx="2146300" cy="3139321"/>
          </a:xfrm>
          <a:prstGeom prst="rect">
            <a:avLst/>
          </a:prstGeom>
          <a:noFill/>
        </p:spPr>
        <p:txBody>
          <a:bodyPr wrap="square" rtlCol="0">
            <a:spAutoFit/>
          </a:bodyPr>
          <a:lstStyle/>
          <a:p>
            <a:r>
              <a:rPr lang="en-US" dirty="0" smtClean="0"/>
              <a:t>Journals that are </a:t>
            </a:r>
            <a:r>
              <a:rPr lang="en-US" dirty="0"/>
              <a:t>citing articles from journals within a </a:t>
            </a:r>
            <a:r>
              <a:rPr lang="en-US" dirty="0" smtClean="0"/>
              <a:t>category, showing which </a:t>
            </a:r>
            <a:r>
              <a:rPr lang="en-US" dirty="0"/>
              <a:t>journals are </a:t>
            </a:r>
            <a:r>
              <a:rPr lang="en-US" dirty="0" smtClean="0"/>
              <a:t>most active </a:t>
            </a:r>
            <a:r>
              <a:rPr lang="en-US" dirty="0"/>
              <a:t>within that category and also outside that category.</a:t>
            </a:r>
          </a:p>
        </p:txBody>
      </p:sp>
    </p:spTree>
    <p:extLst>
      <p:ext uri="{BB962C8B-B14F-4D97-AF65-F5344CB8AC3E}">
        <p14:creationId xmlns:p14="http://schemas.microsoft.com/office/powerpoint/2010/main" val="197712143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Selected </a:t>
            </a:r>
            <a:r>
              <a:rPr lang="en-CA" dirty="0" smtClean="0"/>
              <a:t>key CMNS </a:t>
            </a:r>
            <a:r>
              <a:rPr lang="en-CA" dirty="0" smtClean="0"/>
              <a:t>journals</a:t>
            </a:r>
            <a:endParaRPr lang="en-CA" dirty="0"/>
          </a:p>
        </p:txBody>
      </p:sp>
      <p:sp>
        <p:nvSpPr>
          <p:cNvPr id="3" name="Content Placeholder 2"/>
          <p:cNvSpPr>
            <a:spLocks noGrp="1"/>
          </p:cNvSpPr>
          <p:nvPr>
            <p:ph idx="1"/>
          </p:nvPr>
        </p:nvSpPr>
        <p:spPr>
          <a:xfrm>
            <a:off x="1103312" y="1435100"/>
            <a:ext cx="8946541" cy="4813299"/>
          </a:xfrm>
        </p:spPr>
        <p:txBody>
          <a:bodyPr>
            <a:normAutofit fontScale="92500" lnSpcReduction="10000"/>
          </a:bodyPr>
          <a:lstStyle/>
          <a:p>
            <a:r>
              <a:rPr lang="en-CA" dirty="0" smtClean="0"/>
              <a:t>Journal of Computer </a:t>
            </a:r>
            <a:r>
              <a:rPr lang="en-CA" dirty="0"/>
              <a:t>M</a:t>
            </a:r>
            <a:r>
              <a:rPr lang="en-CA" dirty="0" smtClean="0"/>
              <a:t>ediated </a:t>
            </a:r>
            <a:r>
              <a:rPr lang="en-CA" dirty="0"/>
              <a:t>C</a:t>
            </a:r>
            <a:r>
              <a:rPr lang="en-CA" dirty="0" smtClean="0"/>
              <a:t>ommunication</a:t>
            </a:r>
          </a:p>
          <a:p>
            <a:r>
              <a:rPr lang="en-CA" dirty="0" smtClean="0"/>
              <a:t>New Media and Society</a:t>
            </a:r>
          </a:p>
          <a:p>
            <a:r>
              <a:rPr lang="en-CA" dirty="0" smtClean="0"/>
              <a:t>Journal of Communication</a:t>
            </a:r>
          </a:p>
          <a:p>
            <a:r>
              <a:rPr lang="en-CA" dirty="0" smtClean="0"/>
              <a:t>Information Communication &amp; Society</a:t>
            </a:r>
            <a:endParaRPr lang="en-CA" dirty="0"/>
          </a:p>
          <a:p>
            <a:r>
              <a:rPr lang="en-CA" dirty="0" smtClean="0"/>
              <a:t>Communication Research</a:t>
            </a:r>
          </a:p>
          <a:p>
            <a:r>
              <a:rPr lang="en-CA" dirty="0" smtClean="0"/>
              <a:t>European Journal of Communication</a:t>
            </a:r>
          </a:p>
          <a:p>
            <a:r>
              <a:rPr lang="en-CA" dirty="0"/>
              <a:t>International Journal of Communication</a:t>
            </a:r>
          </a:p>
          <a:p>
            <a:r>
              <a:rPr lang="en-CA" dirty="0" smtClean="0"/>
              <a:t>Communication Theory</a:t>
            </a:r>
          </a:p>
          <a:p>
            <a:r>
              <a:rPr lang="en-CA" dirty="0" smtClean="0"/>
              <a:t>Communication Monographs</a:t>
            </a:r>
          </a:p>
          <a:p>
            <a:r>
              <a:rPr lang="en-CA" dirty="0" smtClean="0"/>
              <a:t>Public Opinion Quarterly</a:t>
            </a:r>
          </a:p>
          <a:p>
            <a:r>
              <a:rPr lang="en-CA" dirty="0" smtClean="0"/>
              <a:t>Human Communication </a:t>
            </a:r>
            <a:r>
              <a:rPr lang="en-CA" dirty="0" smtClean="0"/>
              <a:t>Research</a:t>
            </a:r>
            <a:endParaRPr lang="en-CA" dirty="0" smtClean="0"/>
          </a:p>
          <a:p>
            <a:r>
              <a:rPr lang="en-CA" dirty="0"/>
              <a:t>Canadian Journal of Communication</a:t>
            </a:r>
          </a:p>
          <a:p>
            <a:endParaRPr lang="en-CA" dirty="0"/>
          </a:p>
        </p:txBody>
      </p:sp>
    </p:spTree>
    <p:extLst>
      <p:ext uri="{BB962C8B-B14F-4D97-AF65-F5344CB8AC3E}">
        <p14:creationId xmlns:p14="http://schemas.microsoft.com/office/powerpoint/2010/main" val="12562482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1" y="452718"/>
            <a:ext cx="9517434" cy="1400530"/>
          </a:xfrm>
        </p:spPr>
        <p:txBody>
          <a:bodyPr/>
          <a:lstStyle/>
          <a:p>
            <a:r>
              <a:rPr lang="en-US" sz="3200" dirty="0" smtClean="0"/>
              <a:t>Tracking influence through citation searching</a:t>
            </a:r>
            <a:endParaRPr lang="en-US" sz="3200" dirty="0"/>
          </a:p>
        </p:txBody>
      </p:sp>
      <p:sp>
        <p:nvSpPr>
          <p:cNvPr id="5" name="Content Placeholder 4"/>
          <p:cNvSpPr>
            <a:spLocks noGrp="1"/>
          </p:cNvSpPr>
          <p:nvPr>
            <p:ph idx="1"/>
          </p:nvPr>
        </p:nvSpPr>
        <p:spPr>
          <a:xfrm>
            <a:off x="1103312" y="1460500"/>
            <a:ext cx="8946541" cy="4787899"/>
          </a:xfrm>
        </p:spPr>
        <p:txBody>
          <a:bodyPr>
            <a:normAutofit/>
          </a:bodyPr>
          <a:lstStyle/>
          <a:p>
            <a:r>
              <a:rPr lang="en-US" dirty="0" smtClean="0"/>
              <a:t>Web of Science</a:t>
            </a:r>
          </a:p>
          <a:p>
            <a:pPr lvl="1"/>
            <a:r>
              <a:rPr lang="en-US" dirty="0" smtClean="0"/>
              <a:t>Indexes only journal literature</a:t>
            </a:r>
          </a:p>
          <a:p>
            <a:pPr lvl="1"/>
            <a:r>
              <a:rPr lang="en-US" dirty="0" smtClean="0"/>
              <a:t>Takes information from research literature reference lists</a:t>
            </a:r>
          </a:p>
          <a:p>
            <a:pPr lvl="1"/>
            <a:r>
              <a:rPr lang="en-US" dirty="0" smtClean="0"/>
              <a:t>Searching only metadata (title, author keywords, abstracts)</a:t>
            </a:r>
            <a:endParaRPr lang="en-US" dirty="0"/>
          </a:p>
          <a:p>
            <a:pPr lvl="1"/>
            <a:r>
              <a:rPr lang="en-US" dirty="0" smtClean="0"/>
              <a:t>Advanced searching </a:t>
            </a:r>
          </a:p>
          <a:p>
            <a:endParaRPr lang="en-US" dirty="0"/>
          </a:p>
          <a:p>
            <a:r>
              <a:rPr lang="en-US" dirty="0"/>
              <a:t>Google </a:t>
            </a:r>
            <a:r>
              <a:rPr lang="en-US" dirty="0" smtClean="0"/>
              <a:t>Scholar</a:t>
            </a:r>
          </a:p>
          <a:p>
            <a:pPr lvl="1"/>
            <a:r>
              <a:rPr lang="en-US" dirty="0" smtClean="0"/>
              <a:t>Indexes journal literature, books, reports, other materials on academic web sites</a:t>
            </a:r>
          </a:p>
          <a:p>
            <a:pPr lvl="1"/>
            <a:r>
              <a:rPr lang="en-US" dirty="0" smtClean="0"/>
              <a:t>Searches full text</a:t>
            </a:r>
          </a:p>
          <a:p>
            <a:pPr lvl="1"/>
            <a:r>
              <a:rPr lang="en-US" dirty="0" smtClean="0"/>
              <a:t>Advanced searching, limit by year</a:t>
            </a:r>
            <a:endParaRPr lang="en-US" dirty="0"/>
          </a:p>
          <a:p>
            <a:endParaRPr lang="en-US" dirty="0"/>
          </a:p>
          <a:p>
            <a:pPr marL="0" indent="0">
              <a:buNone/>
            </a:pPr>
            <a:endParaRPr lang="en-US" dirty="0"/>
          </a:p>
        </p:txBody>
      </p:sp>
    </p:spTree>
    <p:extLst>
      <p:ext uri="{BB962C8B-B14F-4D97-AF65-F5344CB8AC3E}">
        <p14:creationId xmlns:p14="http://schemas.microsoft.com/office/powerpoint/2010/main" val="336420179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CA" dirty="0" smtClean="0"/>
              <a:t>Pearl-growing</a:t>
            </a:r>
            <a:endParaRPr lang="en-CA" dirty="0"/>
          </a:p>
        </p:txBody>
      </p:sp>
      <p:sp>
        <p:nvSpPr>
          <p:cNvPr id="5" name="Content Placeholder 4"/>
          <p:cNvSpPr>
            <a:spLocks noGrp="1"/>
          </p:cNvSpPr>
          <p:nvPr>
            <p:ph sz="half" idx="1"/>
          </p:nvPr>
        </p:nvSpPr>
        <p:spPr>
          <a:xfrm>
            <a:off x="215900" y="1473201"/>
            <a:ext cx="5283751" cy="4783138"/>
          </a:xfrm>
        </p:spPr>
        <p:txBody>
          <a:bodyPr>
            <a:normAutofit/>
          </a:bodyPr>
          <a:lstStyle/>
          <a:p>
            <a:r>
              <a:rPr lang="en-CA" dirty="0" smtClean="0"/>
              <a:t>Track search terms, both effective and not</a:t>
            </a:r>
          </a:p>
          <a:p>
            <a:r>
              <a:rPr lang="en-CA" dirty="0" smtClean="0"/>
              <a:t>Mine reference lists</a:t>
            </a:r>
          </a:p>
          <a:p>
            <a:r>
              <a:rPr lang="en-CA" dirty="0" smtClean="0"/>
              <a:t>Note journal names, conferences, authors, affiliations</a:t>
            </a:r>
          </a:p>
          <a:p>
            <a:r>
              <a:rPr lang="en-CA" dirty="0" smtClean="0"/>
              <a:t>CVs of CMNS scholars – </a:t>
            </a:r>
            <a:r>
              <a:rPr lang="en-CA" dirty="0" smtClean="0"/>
              <a:t/>
            </a:r>
            <a:br>
              <a:rPr lang="en-CA" dirty="0" smtClean="0"/>
            </a:br>
            <a:r>
              <a:rPr lang="en-CA" dirty="0" smtClean="0"/>
              <a:t>Where </a:t>
            </a:r>
            <a:r>
              <a:rPr lang="en-CA" dirty="0" smtClean="0"/>
              <a:t>do </a:t>
            </a:r>
            <a:r>
              <a:rPr lang="en-CA" dirty="0" smtClean="0"/>
              <a:t>they </a:t>
            </a:r>
            <a:r>
              <a:rPr lang="en-CA" dirty="0" smtClean="0"/>
              <a:t>publish? </a:t>
            </a:r>
            <a:r>
              <a:rPr lang="en-CA" dirty="0" smtClean="0"/>
              <a:t/>
            </a:r>
            <a:br>
              <a:rPr lang="en-CA" dirty="0" smtClean="0"/>
            </a:br>
            <a:r>
              <a:rPr lang="en-CA" dirty="0" smtClean="0"/>
              <a:t>Where </a:t>
            </a:r>
            <a:r>
              <a:rPr lang="en-CA" dirty="0" smtClean="0"/>
              <a:t>have they presented?</a:t>
            </a:r>
          </a:p>
          <a:p>
            <a:endParaRPr lang="en-CA" dirty="0"/>
          </a:p>
          <a:p>
            <a:r>
              <a:rPr lang="en-CA" b="1" dirty="0" smtClean="0"/>
              <a:t>Journal alerts: </a:t>
            </a:r>
            <a:r>
              <a:rPr lang="en-CA" dirty="0" smtClean="0"/>
              <a:t>subject, </a:t>
            </a:r>
            <a:r>
              <a:rPr lang="en-CA" dirty="0" err="1" smtClean="0"/>
              <a:t>ToC</a:t>
            </a:r>
            <a:endParaRPr lang="en-CA" dirty="0" smtClean="0"/>
          </a:p>
          <a:p>
            <a:r>
              <a:rPr lang="en-CA" dirty="0" smtClean="0"/>
              <a:t>Citation alerts</a:t>
            </a:r>
            <a:endParaRPr lang="en-CA" dirty="0" smtClean="0"/>
          </a:p>
          <a:p>
            <a:endParaRPr lang="en-CA" dirty="0" smtClean="0"/>
          </a:p>
          <a:p>
            <a:endParaRPr lang="en-CA" dirty="0"/>
          </a:p>
        </p:txBody>
      </p:sp>
      <p:pic>
        <p:nvPicPr>
          <p:cNvPr id="3" name="Content Placeholder 2"/>
          <p:cNvPicPr>
            <a:picLocks noGrp="1" noChangeAspect="1"/>
          </p:cNvPicPr>
          <p:nvPr>
            <p:ph sz="half" idx="2"/>
          </p:nvPr>
        </p:nvPicPr>
        <p:blipFill>
          <a:blip r:embed="rId3"/>
          <a:stretch>
            <a:fillRect/>
          </a:stretch>
        </p:blipFill>
        <p:spPr>
          <a:xfrm>
            <a:off x="5929862" y="1473201"/>
            <a:ext cx="5699342" cy="4521896"/>
          </a:xfrm>
          <a:prstGeom prst="rect">
            <a:avLst/>
          </a:prstGeom>
        </p:spPr>
      </p:pic>
    </p:spTree>
    <p:extLst>
      <p:ext uri="{BB962C8B-B14F-4D97-AF65-F5344CB8AC3E}">
        <p14:creationId xmlns:p14="http://schemas.microsoft.com/office/powerpoint/2010/main" val="19285681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893482"/>
          </a:xfrm>
        </p:spPr>
        <p:txBody>
          <a:bodyPr/>
          <a:lstStyle/>
          <a:p>
            <a:r>
              <a:rPr lang="en-US" dirty="0" smtClean="0"/>
              <a:t>Advanced knowledge practices</a:t>
            </a:r>
            <a:endParaRPr lang="en-US" dirty="0"/>
          </a:p>
        </p:txBody>
      </p:sp>
      <p:sp>
        <p:nvSpPr>
          <p:cNvPr id="3" name="Content Placeholder 2"/>
          <p:cNvSpPr>
            <a:spLocks noGrp="1"/>
          </p:cNvSpPr>
          <p:nvPr>
            <p:ph idx="1"/>
          </p:nvPr>
        </p:nvSpPr>
        <p:spPr>
          <a:xfrm>
            <a:off x="1103312" y="1346200"/>
            <a:ext cx="8946541" cy="4902199"/>
          </a:xfrm>
        </p:spPr>
        <p:txBody>
          <a:bodyPr>
            <a:normAutofit fontScale="85000" lnSpcReduction="10000"/>
          </a:bodyPr>
          <a:lstStyle/>
          <a:p>
            <a:endParaRPr lang="en-US" dirty="0" smtClean="0"/>
          </a:p>
          <a:p>
            <a:r>
              <a:rPr lang="en-US" dirty="0" smtClean="0"/>
              <a:t>Information searching is a contextualized, complex experience that affects, and is affected by, the cognitive, affective and social dimensions of the researcher</a:t>
            </a:r>
          </a:p>
          <a:p>
            <a:endParaRPr lang="en-US" dirty="0"/>
          </a:p>
          <a:p>
            <a:r>
              <a:rPr lang="en-US" dirty="0"/>
              <a:t>Searching for information is often nonlinear and iterative, requiring the evaluation of a range of information sources and the mental flexibility to pursue alternate avenues as new understanding </a:t>
            </a:r>
            <a:r>
              <a:rPr lang="en-US" dirty="0" smtClean="0"/>
              <a:t>develops</a:t>
            </a:r>
            <a:endParaRPr lang="en-US" dirty="0"/>
          </a:p>
          <a:p>
            <a:endParaRPr lang="en-US" dirty="0" smtClean="0"/>
          </a:p>
          <a:p>
            <a:r>
              <a:rPr lang="en-US" dirty="0" smtClean="0"/>
              <a:t>Research is </a:t>
            </a:r>
            <a:r>
              <a:rPr lang="en-US" dirty="0"/>
              <a:t>a </a:t>
            </a:r>
            <a:r>
              <a:rPr lang="en-US" dirty="0" smtClean="0"/>
              <a:t>conversation, a discursive </a:t>
            </a:r>
            <a:r>
              <a:rPr lang="en-US" dirty="0"/>
              <a:t>practice in which ideas are formulated, debated, and weighed against one another over extended periods of </a:t>
            </a:r>
            <a:r>
              <a:rPr lang="en-US" dirty="0" smtClean="0"/>
              <a:t>time</a:t>
            </a:r>
          </a:p>
          <a:p>
            <a:endParaRPr lang="en-US" dirty="0" smtClean="0"/>
          </a:p>
          <a:p>
            <a:r>
              <a:rPr lang="en-US" dirty="0"/>
              <a:t>E</a:t>
            </a:r>
            <a:r>
              <a:rPr lang="en-US" dirty="0" smtClean="0"/>
              <a:t>xperts </a:t>
            </a:r>
            <a:r>
              <a:rPr lang="en-US" dirty="0"/>
              <a:t>understand that a given issue may be characterized by several competing perspectives as part of an ongoing conversation in which information users and creators come together and negotiate meaning.</a:t>
            </a:r>
            <a:endParaRPr lang="en-US" dirty="0" smtClean="0"/>
          </a:p>
          <a:p>
            <a:pPr marL="0" indent="0" algn="r">
              <a:buNone/>
            </a:pPr>
            <a:r>
              <a:rPr lang="en-US" dirty="0" smtClean="0"/>
              <a:t>ACRL </a:t>
            </a:r>
            <a:r>
              <a:rPr lang="en-US" dirty="0"/>
              <a:t>Framework (2015)</a:t>
            </a:r>
          </a:p>
        </p:txBody>
      </p:sp>
    </p:spTree>
    <p:extLst>
      <p:ext uri="{BB962C8B-B14F-4D97-AF65-F5344CB8AC3E}">
        <p14:creationId xmlns:p14="http://schemas.microsoft.com/office/powerpoint/2010/main" val="413972877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Individual research consultations	</a:t>
            </a:r>
            <a:endParaRPr lang="en-CA" dirty="0"/>
          </a:p>
        </p:txBody>
      </p:sp>
      <p:sp>
        <p:nvSpPr>
          <p:cNvPr id="3" name="Content Placeholder 2"/>
          <p:cNvSpPr>
            <a:spLocks noGrp="1"/>
          </p:cNvSpPr>
          <p:nvPr>
            <p:ph idx="1"/>
          </p:nvPr>
        </p:nvSpPr>
        <p:spPr/>
        <p:txBody>
          <a:bodyPr/>
          <a:lstStyle/>
          <a:p>
            <a:pPr marL="0" indent="0" algn="ctr">
              <a:buNone/>
            </a:pPr>
            <a:r>
              <a:rPr lang="en-CA" sz="3600" dirty="0" smtClean="0"/>
              <a:t>Sylvia Roberts</a:t>
            </a:r>
          </a:p>
          <a:p>
            <a:pPr marL="0" indent="0" algn="ctr">
              <a:buNone/>
            </a:pPr>
            <a:r>
              <a:rPr lang="en-CA" dirty="0" smtClean="0">
                <a:hlinkClick r:id="rId2"/>
              </a:rPr>
              <a:t>sroberts@sfu.ca</a:t>
            </a:r>
            <a:endParaRPr lang="en-CA" dirty="0" smtClean="0"/>
          </a:p>
          <a:p>
            <a:pPr marL="0" indent="0" algn="ctr">
              <a:buNone/>
            </a:pPr>
            <a:r>
              <a:rPr lang="en-CA" dirty="0" smtClean="0"/>
              <a:t>778-782-3681</a:t>
            </a:r>
            <a:br>
              <a:rPr lang="en-CA" dirty="0" smtClean="0"/>
            </a:br>
            <a:endParaRPr lang="en-CA" dirty="0" smtClean="0"/>
          </a:p>
          <a:p>
            <a:pPr marL="0" indent="0" algn="ctr">
              <a:buNone/>
            </a:pPr>
            <a:r>
              <a:rPr lang="en-CA" dirty="0" smtClean="0"/>
              <a:t>SFU Vancouver (most Tuesdays &amp; Thursdays)</a:t>
            </a:r>
          </a:p>
          <a:p>
            <a:pPr marL="0" indent="0" algn="ctr">
              <a:buNone/>
            </a:pPr>
            <a:r>
              <a:rPr lang="en-CA" dirty="0" smtClean="0"/>
              <a:t>SFU Bennett (most Mondays &amp; Wednesdays)</a:t>
            </a:r>
            <a:endParaRPr lang="en-CA" dirty="0"/>
          </a:p>
        </p:txBody>
      </p:sp>
    </p:spTree>
    <p:extLst>
      <p:ext uri="{BB962C8B-B14F-4D97-AF65-F5344CB8AC3E}">
        <p14:creationId xmlns:p14="http://schemas.microsoft.com/office/powerpoint/2010/main" val="27774205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idx="4294967295"/>
          </p:nvPr>
        </p:nvSpPr>
        <p:spPr>
          <a:xfrm>
            <a:off x="0" y="365125"/>
            <a:ext cx="10515600" cy="1325563"/>
          </a:xfrm>
        </p:spPr>
        <p:txBody>
          <a:bodyPr/>
          <a:lstStyle/>
          <a:p>
            <a:r>
              <a:rPr lang="en-US" dirty="0" smtClean="0"/>
              <a:t>   CMNS – Disciplinary influences</a:t>
            </a:r>
            <a:endParaRPr lang="en-US" dirty="0"/>
          </a:p>
        </p:txBody>
      </p:sp>
      <p:sp>
        <p:nvSpPr>
          <p:cNvPr id="6" name="Oval 5"/>
          <p:cNvSpPr/>
          <p:nvPr/>
        </p:nvSpPr>
        <p:spPr>
          <a:xfrm>
            <a:off x="3378200" y="2184400"/>
            <a:ext cx="4064000" cy="2057400"/>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4356100" y="2812534"/>
            <a:ext cx="2349500" cy="830997"/>
          </a:xfrm>
          <a:prstGeom prst="rect">
            <a:avLst/>
          </a:prstGeom>
        </p:spPr>
        <p:txBody>
          <a:bodyPr wrap="square">
            <a:spAutoFit/>
          </a:bodyPr>
          <a:lstStyle/>
          <a:p>
            <a:pPr algn="ctr"/>
            <a:r>
              <a:rPr lang="en-US" sz="4800" b="1" dirty="0"/>
              <a:t>CMNS</a:t>
            </a:r>
            <a:endParaRPr lang="en-US" sz="4800" b="1" dirty="0"/>
          </a:p>
        </p:txBody>
      </p:sp>
      <p:sp>
        <p:nvSpPr>
          <p:cNvPr id="2" name="Oval 1"/>
          <p:cNvSpPr/>
          <p:nvPr/>
        </p:nvSpPr>
        <p:spPr>
          <a:xfrm>
            <a:off x="6070600" y="3390900"/>
            <a:ext cx="3035300" cy="2006600"/>
          </a:xfrm>
          <a:prstGeom prst="ellipse">
            <a:avLst/>
          </a:prstGeom>
          <a:noFill/>
          <a:ln w="28575">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Oval 2"/>
          <p:cNvSpPr/>
          <p:nvPr/>
        </p:nvSpPr>
        <p:spPr>
          <a:xfrm>
            <a:off x="7048500" y="2184400"/>
            <a:ext cx="2832100" cy="1739900"/>
          </a:xfrm>
          <a:prstGeom prst="ellipse">
            <a:avLst/>
          </a:prstGeom>
          <a:noFill/>
          <a:ln w="381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2057400" y="1690688"/>
            <a:ext cx="2425700" cy="1509712"/>
          </a:xfrm>
          <a:prstGeom prst="ellipse">
            <a:avLst/>
          </a:prstGeom>
          <a:no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4102100" y="1371600"/>
            <a:ext cx="1968500" cy="1440934"/>
          </a:xfrm>
          <a:prstGeom prst="ellipse">
            <a:avLst/>
          </a:prstGeom>
          <a:noFill/>
          <a:ln w="28575">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5664200" y="1206500"/>
            <a:ext cx="2641600" cy="1606034"/>
          </a:xfrm>
          <a:prstGeom prst="ellipse">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1117600" y="2697163"/>
            <a:ext cx="3492500" cy="2351088"/>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3924300" y="3694112"/>
            <a:ext cx="3263900" cy="2360614"/>
          </a:xfrm>
          <a:prstGeom prst="ellipse">
            <a:avLst/>
          </a:prstGeom>
          <a:no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029182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Which are CMNS theses?</a:t>
            </a:r>
            <a:endParaRPr lang="en-US" dirty="0"/>
          </a:p>
        </p:txBody>
      </p:sp>
      <p:sp>
        <p:nvSpPr>
          <p:cNvPr id="3" name="Content Placeholder 2"/>
          <p:cNvSpPr>
            <a:spLocks noGrp="1"/>
          </p:cNvSpPr>
          <p:nvPr>
            <p:ph idx="1"/>
          </p:nvPr>
        </p:nvSpPr>
        <p:spPr>
          <a:xfrm>
            <a:off x="1103312" y="1320800"/>
            <a:ext cx="8946541" cy="4927599"/>
          </a:xfrm>
        </p:spPr>
        <p:txBody>
          <a:bodyPr>
            <a:normAutofit fontScale="77500" lnSpcReduction="20000"/>
          </a:bodyPr>
          <a:lstStyle/>
          <a:p>
            <a:pPr marL="457200" indent="-457200">
              <a:buFont typeface="+mj-lt"/>
              <a:buAutoNum type="arabicPeriod"/>
            </a:pPr>
            <a:r>
              <a:rPr lang="en-US" b="1" dirty="0">
                <a:hlinkClick r:id="rId2"/>
              </a:rPr>
              <a:t>Power and the newsprint media’s framing of the Downtown </a:t>
            </a:r>
            <a:r>
              <a:rPr lang="en-US" b="1" dirty="0" smtClean="0">
                <a:hlinkClick r:id="rId2"/>
              </a:rPr>
              <a:t>Eastside</a:t>
            </a:r>
            <a:endParaRPr lang="en-US" b="1" dirty="0" smtClean="0"/>
          </a:p>
          <a:p>
            <a:pPr marL="457200" indent="-457200">
              <a:buFont typeface="+mj-lt"/>
              <a:buAutoNum type="arabicPeriod"/>
            </a:pPr>
            <a:r>
              <a:rPr lang="en-US" b="1" dirty="0">
                <a:hlinkClick r:id="rId3"/>
              </a:rPr>
              <a:t>The concert hall as a medium of musical culture: the technical mediation of listening in the 19th century</a:t>
            </a:r>
            <a:r>
              <a:rPr lang="en-US" b="1" dirty="0"/>
              <a:t> </a:t>
            </a:r>
            <a:endParaRPr lang="en-US" b="1" dirty="0" smtClean="0"/>
          </a:p>
          <a:p>
            <a:pPr marL="457200" indent="-457200">
              <a:buFont typeface="+mj-lt"/>
              <a:buAutoNum type="arabicPeriod"/>
            </a:pPr>
            <a:r>
              <a:rPr lang="en-US" b="1" dirty="0">
                <a:hlinkClick r:id="rId4"/>
              </a:rPr>
              <a:t>New media, new policies: the ambiguous role of popular online media in British Columbian </a:t>
            </a:r>
            <a:r>
              <a:rPr lang="en-US" b="1" dirty="0" smtClean="0">
                <a:hlinkClick r:id="rId4"/>
              </a:rPr>
              <a:t>classrooms</a:t>
            </a:r>
            <a:endParaRPr lang="en-US" b="1" dirty="0" smtClean="0"/>
          </a:p>
          <a:p>
            <a:pPr marL="457200" indent="-457200">
              <a:buFont typeface="+mj-lt"/>
              <a:buAutoNum type="arabicPeriod"/>
            </a:pPr>
            <a:r>
              <a:rPr lang="en-US" b="1" dirty="0">
                <a:hlinkClick r:id="rId5"/>
              </a:rPr>
              <a:t>Delving into drones: secret war drone strikes, mass media’s role, and the need for better </a:t>
            </a:r>
            <a:r>
              <a:rPr lang="en-US" b="1" dirty="0" smtClean="0">
                <a:hlinkClick r:id="rId5"/>
              </a:rPr>
              <a:t>data</a:t>
            </a:r>
            <a:endParaRPr lang="en-US" b="1" dirty="0" smtClean="0"/>
          </a:p>
          <a:p>
            <a:pPr marL="457200" indent="-457200">
              <a:buFont typeface="+mj-lt"/>
              <a:buAutoNum type="arabicPeriod"/>
            </a:pPr>
            <a:r>
              <a:rPr lang="en-US" b="1" dirty="0">
                <a:hlinkClick r:id="rId6"/>
              </a:rPr>
              <a:t>Vancouver and the quotidian: exploring everyday urbanity through </a:t>
            </a:r>
            <a:r>
              <a:rPr lang="en-US" b="1" dirty="0" smtClean="0">
                <a:hlinkClick r:id="rId6"/>
              </a:rPr>
              <a:t>film</a:t>
            </a:r>
            <a:endParaRPr lang="en-US" b="1" dirty="0" smtClean="0"/>
          </a:p>
          <a:p>
            <a:pPr marL="457200" indent="-457200">
              <a:buFont typeface="+mj-lt"/>
              <a:buAutoNum type="arabicPeriod"/>
            </a:pPr>
            <a:r>
              <a:rPr lang="en-US" b="1" dirty="0">
                <a:hlinkClick r:id="rId7"/>
              </a:rPr>
              <a:t>Gendered Images in Oral History Documentary: A Case Study of </a:t>
            </a:r>
            <a:r>
              <a:rPr lang="en-US" b="1" dirty="0" err="1">
                <a:hlinkClick r:id="rId7"/>
              </a:rPr>
              <a:t>Wode</a:t>
            </a:r>
            <a:r>
              <a:rPr lang="en-US" b="1" dirty="0">
                <a:hlinkClick r:id="rId7"/>
              </a:rPr>
              <a:t> </a:t>
            </a:r>
            <a:r>
              <a:rPr lang="en-US" b="1" dirty="0" err="1" smtClean="0">
                <a:hlinkClick r:id="rId7"/>
              </a:rPr>
              <a:t>Kangzhan</a:t>
            </a:r>
            <a:endParaRPr lang="en-US" b="1" dirty="0" smtClean="0"/>
          </a:p>
          <a:p>
            <a:pPr marL="457200" indent="-457200">
              <a:buFont typeface="+mj-lt"/>
              <a:buAutoNum type="arabicPeriod"/>
            </a:pPr>
            <a:r>
              <a:rPr lang="en-US" b="1" dirty="0">
                <a:hlinkClick r:id="rId8"/>
              </a:rPr>
              <a:t>Cinematic photography, theatricality, spectacle: The art of Jeff </a:t>
            </a:r>
            <a:r>
              <a:rPr lang="en-US" b="1" dirty="0" smtClean="0">
                <a:hlinkClick r:id="rId8"/>
              </a:rPr>
              <a:t>Wall</a:t>
            </a:r>
            <a:endParaRPr lang="en-US" b="1" dirty="0" smtClean="0"/>
          </a:p>
          <a:p>
            <a:pPr marL="457200" indent="-457200">
              <a:buFont typeface="+mj-lt"/>
              <a:buAutoNum type="arabicPeriod"/>
            </a:pPr>
            <a:r>
              <a:rPr lang="en-US" b="1" dirty="0">
                <a:hlinkClick r:id="rId9"/>
              </a:rPr>
              <a:t>Post-</a:t>
            </a:r>
            <a:r>
              <a:rPr lang="en-US" b="1" dirty="0" err="1">
                <a:hlinkClick r:id="rId9"/>
              </a:rPr>
              <a:t>modemism</a:t>
            </a:r>
            <a:r>
              <a:rPr lang="en-US" b="1" dirty="0">
                <a:hlinkClick r:id="rId9"/>
              </a:rPr>
              <a:t>: the role of user adoption of teletext, </a:t>
            </a:r>
            <a:r>
              <a:rPr lang="en-US" b="1" dirty="0" err="1">
                <a:hlinkClick r:id="rId9"/>
              </a:rPr>
              <a:t>videotex</a:t>
            </a:r>
            <a:r>
              <a:rPr lang="en-US" b="1" dirty="0">
                <a:hlinkClick r:id="rId9"/>
              </a:rPr>
              <a:t> &amp; bulletin board systems in the history of the </a:t>
            </a:r>
            <a:r>
              <a:rPr lang="en-US" b="1" dirty="0" smtClean="0">
                <a:hlinkClick r:id="rId9"/>
              </a:rPr>
              <a:t>Internet</a:t>
            </a:r>
            <a:endParaRPr lang="en-US" b="1" dirty="0"/>
          </a:p>
          <a:p>
            <a:pPr marL="457200" indent="-457200">
              <a:buFont typeface="+mj-lt"/>
              <a:buAutoNum type="arabicPeriod"/>
            </a:pPr>
            <a:r>
              <a:rPr lang="en-US" b="1" dirty="0">
                <a:hlinkClick r:id="rId10"/>
              </a:rPr>
              <a:t>Chinese media in Canada: An exploratory study of Orient Star Media’s cross-media publishing</a:t>
            </a:r>
            <a:endParaRPr lang="en-US" b="1" dirty="0"/>
          </a:p>
          <a:p>
            <a:pPr marL="457200" indent="-457200">
              <a:buFont typeface="+mj-lt"/>
              <a:buAutoNum type="arabicPeriod"/>
            </a:pPr>
            <a:r>
              <a:rPr lang="en-US" b="1" dirty="0">
                <a:hlinkClick r:id="rId11"/>
              </a:rPr>
              <a:t>From arterial integration to segregated lanes: A 1988-2011 case study of cycling routes in Vancouver, British Columbia</a:t>
            </a:r>
            <a:r>
              <a:rPr lang="en-US" b="1" dirty="0"/>
              <a:t> </a:t>
            </a:r>
            <a:endParaRPr lang="en-US" b="1" dirty="0" smtClean="0"/>
          </a:p>
          <a:p>
            <a:pPr marL="457200" indent="-457200">
              <a:buFont typeface="+mj-lt"/>
              <a:buAutoNum type="arabicPeriod"/>
            </a:pPr>
            <a:r>
              <a:rPr lang="en-US" b="1" dirty="0">
                <a:hlinkClick r:id="rId12"/>
              </a:rPr>
              <a:t>Inventing Havana in Thin Air: Sound, Space, and the Making of Sonic Citizenship</a:t>
            </a:r>
            <a:r>
              <a:rPr lang="en-US" b="1" dirty="0"/>
              <a:t> </a:t>
            </a:r>
          </a:p>
          <a:p>
            <a:endParaRPr lang="en-US" b="1" dirty="0" smtClean="0"/>
          </a:p>
          <a:p>
            <a:endParaRPr lang="en-US" b="1" dirty="0" smtClean="0"/>
          </a:p>
          <a:p>
            <a:endParaRPr lang="en-US" b="1" dirty="0"/>
          </a:p>
          <a:p>
            <a:endParaRPr lang="en-US" dirty="0"/>
          </a:p>
        </p:txBody>
      </p:sp>
    </p:spTree>
    <p:extLst>
      <p:ext uri="{BB962C8B-B14F-4D97-AF65-F5344CB8AC3E}">
        <p14:creationId xmlns:p14="http://schemas.microsoft.com/office/powerpoint/2010/main" val="42345169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Finding grad student research</a:t>
            </a:r>
            <a:endParaRPr lang="en-US" dirty="0"/>
          </a:p>
        </p:txBody>
      </p:sp>
      <p:sp>
        <p:nvSpPr>
          <p:cNvPr id="3" name="Content Placeholder 2"/>
          <p:cNvSpPr>
            <a:spLocks noGrp="1"/>
          </p:cNvSpPr>
          <p:nvPr>
            <p:ph idx="1"/>
          </p:nvPr>
        </p:nvSpPr>
        <p:spPr/>
        <p:txBody>
          <a:bodyPr>
            <a:normAutofit/>
          </a:bodyPr>
          <a:lstStyle/>
          <a:p>
            <a:r>
              <a:rPr lang="en-US" dirty="0" smtClean="0">
                <a:hlinkClick r:id="rId2"/>
              </a:rPr>
              <a:t>Summit Research Repository</a:t>
            </a:r>
            <a:endParaRPr lang="en-US" dirty="0" smtClean="0"/>
          </a:p>
          <a:p>
            <a:pPr lvl="1"/>
            <a:r>
              <a:rPr lang="en-US" dirty="0"/>
              <a:t>S</a:t>
            </a:r>
            <a:r>
              <a:rPr lang="en-US" dirty="0" smtClean="0"/>
              <a:t>earch “School of Communication” AND topic word</a:t>
            </a:r>
          </a:p>
          <a:p>
            <a:pPr lvl="1"/>
            <a:r>
              <a:rPr lang="en-US" dirty="0" smtClean="0"/>
              <a:t>Search for your supervisor’s name (or another CMNS faculty member)</a:t>
            </a:r>
          </a:p>
          <a:p>
            <a:pPr lvl="1"/>
            <a:endParaRPr lang="en-US" dirty="0" smtClean="0"/>
          </a:p>
          <a:p>
            <a:r>
              <a:rPr lang="en-US" dirty="0" smtClean="0"/>
              <a:t>ARTICLE DATABASES – Search “theses”</a:t>
            </a:r>
          </a:p>
          <a:p>
            <a:pPr lvl="1"/>
            <a:r>
              <a:rPr lang="en-US" dirty="0" smtClean="0"/>
              <a:t>Select </a:t>
            </a:r>
            <a:r>
              <a:rPr lang="en-US" dirty="0" err="1" smtClean="0">
                <a:hlinkClick r:id="rId3"/>
              </a:rPr>
              <a:t>Proquest</a:t>
            </a:r>
            <a:r>
              <a:rPr lang="en-US" dirty="0" smtClean="0">
                <a:hlinkClick r:id="rId3"/>
              </a:rPr>
              <a:t> Dissertations and Theses </a:t>
            </a:r>
            <a:r>
              <a:rPr lang="en-US" dirty="0" smtClean="0"/>
              <a:t> OR </a:t>
            </a:r>
            <a:r>
              <a:rPr lang="en-US" dirty="0" smtClean="0">
                <a:hlinkClick r:id="rId4"/>
              </a:rPr>
              <a:t>Open Access Theses</a:t>
            </a:r>
            <a:endParaRPr lang="en-US" dirty="0" smtClean="0"/>
          </a:p>
          <a:p>
            <a:pPr lvl="1"/>
            <a:r>
              <a:rPr lang="en-US" dirty="0" smtClean="0"/>
              <a:t>Search for your topic word</a:t>
            </a:r>
          </a:p>
          <a:p>
            <a:endParaRPr lang="en-US" dirty="0"/>
          </a:p>
          <a:p>
            <a:pPr marL="0" indent="0">
              <a:buNone/>
            </a:pPr>
            <a:endParaRPr lang="en-US" dirty="0" smtClean="0"/>
          </a:p>
          <a:p>
            <a:endParaRPr lang="en-US" dirty="0"/>
          </a:p>
          <a:p>
            <a:endParaRPr lang="en-US" dirty="0" smtClean="0"/>
          </a:p>
          <a:p>
            <a:endParaRPr lang="en-US" dirty="0"/>
          </a:p>
          <a:p>
            <a:endParaRPr lang="en-US" dirty="0" smtClean="0"/>
          </a:p>
          <a:p>
            <a:endParaRPr lang="en-US" dirty="0"/>
          </a:p>
          <a:p>
            <a:pPr marL="0" indent="0">
              <a:buNone/>
            </a:pPr>
            <a:endParaRPr lang="en-US" dirty="0"/>
          </a:p>
          <a:p>
            <a:pPr marL="0" indent="0">
              <a:buNone/>
            </a:pPr>
            <a:endParaRPr lang="en-US" dirty="0" smtClean="0"/>
          </a:p>
          <a:p>
            <a:pPr marL="0" indent="0">
              <a:buNone/>
            </a:pPr>
            <a:endParaRPr lang="en-US" dirty="0" smtClean="0"/>
          </a:p>
        </p:txBody>
      </p:sp>
    </p:spTree>
    <p:extLst>
      <p:ext uri="{BB962C8B-B14F-4D97-AF65-F5344CB8AC3E}">
        <p14:creationId xmlns:p14="http://schemas.microsoft.com/office/powerpoint/2010/main" val="40510555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800" y="452718"/>
            <a:ext cx="10261599" cy="1400530"/>
          </a:xfrm>
        </p:spPr>
        <p:txBody>
          <a:bodyPr/>
          <a:lstStyle/>
          <a:p>
            <a:r>
              <a:rPr lang="en-US" dirty="0" smtClean="0"/>
              <a:t>Characteristics of CMNS literature</a:t>
            </a:r>
            <a:endParaRPr lang="en-US" dirty="0"/>
          </a:p>
        </p:txBody>
      </p:sp>
      <p:sp>
        <p:nvSpPr>
          <p:cNvPr id="3" name="Content Placeholder 2"/>
          <p:cNvSpPr>
            <a:spLocks noGrp="1"/>
          </p:cNvSpPr>
          <p:nvPr>
            <p:ph idx="1"/>
          </p:nvPr>
        </p:nvSpPr>
        <p:spPr>
          <a:xfrm>
            <a:off x="1103312" y="1358900"/>
            <a:ext cx="8946541" cy="4889499"/>
          </a:xfrm>
        </p:spPr>
        <p:txBody>
          <a:bodyPr/>
          <a:lstStyle/>
          <a:p>
            <a:r>
              <a:rPr lang="en-US" dirty="0" smtClean="0"/>
              <a:t>Geopolitical</a:t>
            </a:r>
          </a:p>
          <a:p>
            <a:r>
              <a:rPr lang="en-US" dirty="0" smtClean="0"/>
              <a:t>Chronological</a:t>
            </a:r>
          </a:p>
          <a:p>
            <a:r>
              <a:rPr lang="en-US" dirty="0" smtClean="0"/>
              <a:t>Demographic</a:t>
            </a:r>
          </a:p>
          <a:p>
            <a:r>
              <a:rPr lang="en-US" dirty="0" smtClean="0"/>
              <a:t>Economic</a:t>
            </a:r>
          </a:p>
          <a:p>
            <a:endParaRPr lang="en-US" dirty="0" smtClean="0"/>
          </a:p>
          <a:p>
            <a:r>
              <a:rPr lang="en-US" dirty="0" smtClean="0"/>
              <a:t>Usual mechanisms for sharing research outputs</a:t>
            </a:r>
          </a:p>
          <a:p>
            <a:r>
              <a:rPr lang="en-US" dirty="0" smtClean="0"/>
              <a:t>Scholarly communication trends</a:t>
            </a:r>
          </a:p>
          <a:p>
            <a:r>
              <a:rPr lang="en-US" dirty="0" smtClean="0"/>
              <a:t>Discovery tools</a:t>
            </a:r>
            <a:endParaRPr lang="en-US" dirty="0"/>
          </a:p>
        </p:txBody>
      </p:sp>
    </p:spTree>
    <p:extLst>
      <p:ext uri="{BB962C8B-B14F-4D97-AF65-F5344CB8AC3E}">
        <p14:creationId xmlns:p14="http://schemas.microsoft.com/office/powerpoint/2010/main" val="38557844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WHICH SUBJECT DATABASES ARE YOU FAMILIAR WITH?</a:t>
            </a:r>
            <a:endParaRPr lang="en-US" dirty="0"/>
          </a:p>
        </p:txBody>
      </p:sp>
      <p:sp>
        <p:nvSpPr>
          <p:cNvPr id="9" name="Text Placeholder 8"/>
          <p:cNvSpPr>
            <a:spLocks noGrp="1"/>
          </p:cNvSpPr>
          <p:nvPr>
            <p:ph type="body" idx="1"/>
          </p:nvPr>
        </p:nvSpPr>
        <p:spPr/>
        <p:txBody>
          <a:bodyPr/>
          <a:lstStyle/>
          <a:p>
            <a:endParaRPr lang="en-US"/>
          </a:p>
        </p:txBody>
      </p:sp>
      <p:sp>
        <p:nvSpPr>
          <p:cNvPr id="6" name="Text Placeholder 5"/>
          <p:cNvSpPr>
            <a:spLocks noGrp="1"/>
          </p:cNvSpPr>
          <p:nvPr>
            <p:ph type="body" sz="half" idx="4294967295"/>
          </p:nvPr>
        </p:nvSpPr>
        <p:spPr>
          <a:xfrm>
            <a:off x="0" y="3657600"/>
            <a:ext cx="8824913" cy="2362200"/>
          </a:xfrm>
        </p:spPr>
        <p:txBody>
          <a:bodyPr/>
          <a:lstStyle/>
          <a:p>
            <a:pPr algn="ctr"/>
            <a:r>
              <a:rPr lang="en-US" dirty="0" smtClean="0"/>
              <a:t> </a:t>
            </a:r>
            <a:r>
              <a:rPr lang="en-US" sz="4400" dirty="0" smtClean="0"/>
              <a:t> </a:t>
            </a:r>
            <a:endParaRPr lang="en-US" sz="4400" dirty="0"/>
          </a:p>
        </p:txBody>
      </p:sp>
    </p:spTree>
    <p:extLst>
      <p:ext uri="{BB962C8B-B14F-4D97-AF65-F5344CB8AC3E}">
        <p14:creationId xmlns:p14="http://schemas.microsoft.com/office/powerpoint/2010/main" val="4721929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1185582"/>
          </a:xfrm>
        </p:spPr>
        <p:txBody>
          <a:bodyPr/>
          <a:lstStyle/>
          <a:p>
            <a:r>
              <a:rPr lang="en-CA" dirty="0" smtClean="0"/>
              <a:t>Discovery tools</a:t>
            </a:r>
            <a:endParaRPr lang="en-CA" dirty="0"/>
          </a:p>
        </p:txBody>
      </p:sp>
      <p:sp>
        <p:nvSpPr>
          <p:cNvPr id="3" name="Content Placeholder 2"/>
          <p:cNvSpPr>
            <a:spLocks noGrp="1"/>
          </p:cNvSpPr>
          <p:nvPr>
            <p:ph idx="1"/>
          </p:nvPr>
        </p:nvSpPr>
        <p:spPr>
          <a:xfrm>
            <a:off x="1103312" y="1333500"/>
            <a:ext cx="8946541" cy="4914899"/>
          </a:xfrm>
        </p:spPr>
        <p:txBody>
          <a:bodyPr>
            <a:normAutofit fontScale="92500" lnSpcReduction="10000"/>
          </a:bodyPr>
          <a:lstStyle/>
          <a:p>
            <a:r>
              <a:rPr lang="en-CA" dirty="0" smtClean="0"/>
              <a:t>SFU Library catalogue search</a:t>
            </a:r>
          </a:p>
          <a:p>
            <a:pPr lvl="1"/>
            <a:r>
              <a:rPr lang="en-CA" dirty="0" smtClean="0"/>
              <a:t>Finds 95% collection</a:t>
            </a:r>
          </a:p>
          <a:p>
            <a:pPr lvl="1"/>
            <a:r>
              <a:rPr lang="en-CA" dirty="0" smtClean="0"/>
              <a:t>Books, articles, chapters, proceedings, films, recordings, data, statistics, reports, etc.</a:t>
            </a:r>
          </a:p>
          <a:p>
            <a:pPr lvl="1"/>
            <a:r>
              <a:rPr lang="en-CA" dirty="0" smtClean="0"/>
              <a:t>Print, digital, media</a:t>
            </a:r>
          </a:p>
          <a:p>
            <a:endParaRPr lang="en-CA" dirty="0" smtClean="0"/>
          </a:p>
          <a:p>
            <a:r>
              <a:rPr lang="en-CA" dirty="0" smtClean="0"/>
              <a:t>KEY journal index</a:t>
            </a:r>
            <a:r>
              <a:rPr lang="en-CA" dirty="0" smtClean="0"/>
              <a:t>:  </a:t>
            </a:r>
            <a:r>
              <a:rPr lang="en-CA" b="1" dirty="0" smtClean="0">
                <a:hlinkClick r:id="rId3"/>
              </a:rPr>
              <a:t>Communication </a:t>
            </a:r>
            <a:r>
              <a:rPr lang="en-CA" b="1" dirty="0">
                <a:hlinkClick r:id="rId3"/>
              </a:rPr>
              <a:t>&amp; Mass Media </a:t>
            </a:r>
            <a:r>
              <a:rPr lang="en-CA" b="1" dirty="0" smtClean="0">
                <a:hlinkClick r:id="rId3"/>
              </a:rPr>
              <a:t>Complete</a:t>
            </a:r>
            <a:endParaRPr lang="en-CA" b="1" dirty="0" smtClean="0"/>
          </a:p>
          <a:p>
            <a:pPr lvl="1"/>
            <a:r>
              <a:rPr lang="en-CA" dirty="0" smtClean="0"/>
              <a:t>Databases for related fields</a:t>
            </a:r>
          </a:p>
          <a:p>
            <a:pPr lvl="1"/>
            <a:r>
              <a:rPr lang="en-CA" dirty="0" smtClean="0"/>
              <a:t>Multidisciplinary databases - Google Scholar</a:t>
            </a:r>
            <a:endParaRPr lang="en-CA" dirty="0" smtClean="0"/>
          </a:p>
          <a:p>
            <a:endParaRPr lang="en-CA" dirty="0"/>
          </a:p>
          <a:p>
            <a:r>
              <a:rPr lang="en-CA" dirty="0" smtClean="0"/>
              <a:t>Lexical versus semantic searching</a:t>
            </a:r>
          </a:p>
          <a:p>
            <a:r>
              <a:rPr lang="en-CA" dirty="0" smtClean="0"/>
              <a:t>Boolean operators </a:t>
            </a:r>
            <a:r>
              <a:rPr lang="en-CA" dirty="0"/>
              <a:t/>
            </a:r>
            <a:br>
              <a:rPr lang="en-CA" dirty="0"/>
            </a:br>
            <a:r>
              <a:rPr lang="en-CA" dirty="0" smtClean="0"/>
              <a:t> </a:t>
            </a:r>
            <a:endParaRPr lang="en-CA" dirty="0"/>
          </a:p>
          <a:p>
            <a:endParaRPr lang="en-CA" dirty="0"/>
          </a:p>
        </p:txBody>
      </p:sp>
    </p:spTree>
    <p:extLst>
      <p:ext uri="{BB962C8B-B14F-4D97-AF65-F5344CB8AC3E}">
        <p14:creationId xmlns:p14="http://schemas.microsoft.com/office/powerpoint/2010/main" val="6987159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z="2800" dirty="0"/>
              <a:t>Boolean search techniques</a:t>
            </a:r>
            <a:endParaRPr lang="en-CA" sz="2800" dirty="0"/>
          </a:p>
        </p:txBody>
      </p:sp>
      <p:graphicFrame>
        <p:nvGraphicFramePr>
          <p:cNvPr id="3" name="Table 2"/>
          <p:cNvGraphicFramePr>
            <a:graphicFrameLocks noGrp="1"/>
          </p:cNvGraphicFramePr>
          <p:nvPr>
            <p:extLst>
              <p:ext uri="{D42A27DB-BD31-4B8C-83A1-F6EECF244321}">
                <p14:modId xmlns:p14="http://schemas.microsoft.com/office/powerpoint/2010/main" val="143152253"/>
              </p:ext>
            </p:extLst>
          </p:nvPr>
        </p:nvGraphicFramePr>
        <p:xfrm>
          <a:off x="838200" y="1130300"/>
          <a:ext cx="9512300" cy="5727700"/>
        </p:xfrm>
        <a:graphic>
          <a:graphicData uri="http://schemas.openxmlformats.org/drawingml/2006/table">
            <a:tbl>
              <a:tblPr firstRow="1" bandRow="1">
                <a:tableStyleId>{5940675A-B579-460E-94D1-54222C63F5DA}</a:tableStyleId>
              </a:tblPr>
              <a:tblGrid>
                <a:gridCol w="4756150">
                  <a:extLst>
                    <a:ext uri="{9D8B030D-6E8A-4147-A177-3AD203B41FA5}">
                      <a16:colId xmlns:a16="http://schemas.microsoft.com/office/drawing/2014/main" val="20000"/>
                    </a:ext>
                  </a:extLst>
                </a:gridCol>
                <a:gridCol w="4756150">
                  <a:extLst>
                    <a:ext uri="{9D8B030D-6E8A-4147-A177-3AD203B41FA5}">
                      <a16:colId xmlns:a16="http://schemas.microsoft.com/office/drawing/2014/main" val="20001"/>
                    </a:ext>
                  </a:extLst>
                </a:gridCol>
              </a:tblGrid>
              <a:tr h="610170">
                <a:tc>
                  <a:txBody>
                    <a:bodyPr/>
                    <a:lstStyle/>
                    <a:p>
                      <a:pPr algn="ctr"/>
                      <a:r>
                        <a:rPr lang="en-CA" dirty="0" smtClean="0"/>
                        <a:t>Narrow/decrease</a:t>
                      </a:r>
                      <a:endParaRPr lang="en-CA" dirty="0"/>
                    </a:p>
                  </a:txBody>
                  <a:tcPr anchor="ctr"/>
                </a:tc>
                <a:tc>
                  <a:txBody>
                    <a:bodyPr/>
                    <a:lstStyle/>
                    <a:p>
                      <a:pPr algn="ctr"/>
                      <a:r>
                        <a:rPr lang="en-CA" dirty="0" smtClean="0"/>
                        <a:t>Expand/increase</a:t>
                      </a:r>
                      <a:endParaRPr lang="en-CA" dirty="0"/>
                    </a:p>
                  </a:txBody>
                  <a:tcPr anchor="ctr"/>
                </a:tc>
                <a:extLst>
                  <a:ext uri="{0D108BD9-81ED-4DB2-BD59-A6C34878D82A}">
                    <a16:rowId xmlns:a16="http://schemas.microsoft.com/office/drawing/2014/main" val="10000"/>
                  </a:ext>
                </a:extLst>
              </a:tr>
              <a:tr h="5117530">
                <a:tc>
                  <a:txBody>
                    <a:bodyPr/>
                    <a:lstStyle/>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en-US" sz="1800" b="0" i="0" u="none" strike="noStrike" kern="1200" baseline="0" dirty="0" smtClean="0">
                          <a:solidFill>
                            <a:schemeClr val="tx1"/>
                          </a:solidFill>
                          <a:latin typeface="+mn-lt"/>
                          <a:ea typeface="+mn-ea"/>
                          <a:cs typeface="+mn-cs"/>
                        </a:rPr>
                        <a:t>Using </a:t>
                      </a:r>
                      <a:r>
                        <a:rPr lang="en-US" sz="1800" b="1" i="0" u="none" strike="noStrike" kern="1200" baseline="0" dirty="0" smtClean="0">
                          <a:solidFill>
                            <a:schemeClr val="accent3"/>
                          </a:solidFill>
                          <a:latin typeface="+mn-lt"/>
                          <a:ea typeface="+mn-ea"/>
                          <a:cs typeface="+mn-cs"/>
                        </a:rPr>
                        <a:t>AND</a:t>
                      </a:r>
                      <a:r>
                        <a:rPr lang="en-US" sz="1800" b="0" i="0" u="none" strike="noStrike" kern="1200" baseline="0" dirty="0" smtClean="0">
                          <a:solidFill>
                            <a:schemeClr val="tx1"/>
                          </a:solidFill>
                          <a:latin typeface="+mn-lt"/>
                          <a:ea typeface="+mn-ea"/>
                          <a:cs typeface="+mn-cs"/>
                        </a:rPr>
                        <a:t> to include another concept, </a:t>
                      </a:r>
                      <a:r>
                        <a:rPr lang="en-US" sz="1800" b="0" i="1" u="none" strike="noStrike" kern="1200" baseline="0" dirty="0" smtClean="0">
                          <a:solidFill>
                            <a:schemeClr val="tx1"/>
                          </a:solidFill>
                          <a:latin typeface="+mn-lt"/>
                          <a:ea typeface="+mn-ea"/>
                          <a:cs typeface="+mn-cs"/>
                        </a:rPr>
                        <a:t>e.g. youth AND Instagram AND review</a:t>
                      </a:r>
                      <a:endParaRPr lang="en-CA" i="1" dirty="0" smtClean="0"/>
                    </a:p>
                    <a:p>
                      <a:pPr marL="285750" indent="-285750">
                        <a:buFontTx/>
                        <a:buChar char="-"/>
                      </a:pPr>
                      <a:endParaRPr lang="en-US" sz="1800" b="0" i="0" u="none" strike="noStrike" kern="1200" baseline="0" dirty="0" smtClean="0">
                        <a:solidFill>
                          <a:schemeClr val="tx1"/>
                        </a:solidFill>
                        <a:latin typeface="+mn-lt"/>
                        <a:ea typeface="+mn-ea"/>
                        <a:cs typeface="+mn-cs"/>
                      </a:endParaRPr>
                    </a:p>
                    <a:p>
                      <a:pPr marL="285750" indent="-285750">
                        <a:buFontTx/>
                        <a:buChar char="-"/>
                      </a:pPr>
                      <a:r>
                        <a:rPr lang="en-US" sz="1800" b="0" i="0" u="none" strike="noStrike" kern="1200" baseline="0" dirty="0" smtClean="0">
                          <a:solidFill>
                            <a:schemeClr val="tx1"/>
                          </a:solidFill>
                          <a:latin typeface="+mn-lt"/>
                          <a:ea typeface="+mn-ea"/>
                          <a:cs typeface="+mn-cs"/>
                        </a:rPr>
                        <a:t>Using </a:t>
                      </a:r>
                      <a:r>
                        <a:rPr lang="en-US" sz="1800" b="1" i="0" u="none" strike="noStrike" kern="1200" baseline="0" dirty="0" smtClean="0">
                          <a:solidFill>
                            <a:schemeClr val="accent3"/>
                          </a:solidFill>
                          <a:latin typeface="+mn-lt"/>
                          <a:ea typeface="+mn-ea"/>
                          <a:cs typeface="+mn-cs"/>
                        </a:rPr>
                        <a:t>quotation marks </a:t>
                      </a:r>
                      <a:r>
                        <a:rPr lang="en-US" sz="1800" b="0" i="0" u="none" strike="noStrike" kern="1200" baseline="0" dirty="0" smtClean="0">
                          <a:solidFill>
                            <a:schemeClr val="tx1"/>
                          </a:solidFill>
                          <a:latin typeface="+mn-lt"/>
                          <a:ea typeface="+mn-ea"/>
                          <a:cs typeface="+mn-cs"/>
                        </a:rPr>
                        <a:t>to search for a phrase, </a:t>
                      </a:r>
                      <a:r>
                        <a:rPr lang="en-US" sz="1800" b="0" i="1" u="none" strike="noStrike" kern="1200" baseline="0" dirty="0" smtClean="0">
                          <a:solidFill>
                            <a:schemeClr val="tx1"/>
                          </a:solidFill>
                          <a:latin typeface="+mn-lt"/>
                          <a:ea typeface="+mn-ea"/>
                          <a:cs typeface="+mn-cs"/>
                        </a:rPr>
                        <a:t>e.g. “early adolescence” or “Vitamin C”</a:t>
                      </a:r>
                    </a:p>
                    <a:p>
                      <a:pPr marL="285750" indent="-285750">
                        <a:buFontTx/>
                        <a:buChar char="-"/>
                      </a:pPr>
                      <a:endParaRPr lang="en-US" sz="1800" b="0" i="0" u="none" strike="noStrike" kern="1200" baseline="0" dirty="0" smtClean="0">
                        <a:solidFill>
                          <a:schemeClr val="tx1"/>
                        </a:solidFill>
                        <a:latin typeface="+mn-lt"/>
                        <a:ea typeface="+mn-ea"/>
                        <a:cs typeface="+mn-cs"/>
                      </a:endParaRPr>
                    </a:p>
                    <a:p>
                      <a:pPr marL="285750" indent="-285750">
                        <a:buFontTx/>
                        <a:buChar char="-"/>
                      </a:pPr>
                      <a:r>
                        <a:rPr lang="en-US" sz="1800" b="0" i="0" u="none" strike="noStrike" kern="1200" baseline="0" dirty="0" smtClean="0">
                          <a:solidFill>
                            <a:schemeClr val="tx1"/>
                          </a:solidFill>
                          <a:latin typeface="+mn-lt"/>
                          <a:ea typeface="+mn-ea"/>
                          <a:cs typeface="+mn-cs"/>
                        </a:rPr>
                        <a:t>Using </a:t>
                      </a:r>
                      <a:r>
                        <a:rPr lang="en-US" sz="1800" b="1" i="0" u="none" strike="noStrike" kern="1200" baseline="0" dirty="0" smtClean="0">
                          <a:solidFill>
                            <a:schemeClr val="accent3"/>
                          </a:solidFill>
                          <a:latin typeface="+mn-lt"/>
                          <a:ea typeface="+mn-ea"/>
                          <a:cs typeface="+mn-cs"/>
                        </a:rPr>
                        <a:t>limiters</a:t>
                      </a:r>
                      <a:r>
                        <a:rPr lang="en-US" sz="1800" b="0" i="0" u="none" strike="noStrike" kern="1200" baseline="0" dirty="0" smtClean="0">
                          <a:solidFill>
                            <a:schemeClr val="tx1"/>
                          </a:solidFill>
                          <a:latin typeface="+mn-lt"/>
                          <a:ea typeface="+mn-ea"/>
                          <a:cs typeface="+mn-cs"/>
                        </a:rPr>
                        <a:t> to refine your search, </a:t>
                      </a:r>
                      <a:r>
                        <a:rPr lang="en-US" sz="1800" b="0" i="1" u="none" strike="noStrike" kern="1200" baseline="0" dirty="0" smtClean="0">
                          <a:solidFill>
                            <a:schemeClr val="tx1"/>
                          </a:solidFill>
                          <a:latin typeface="+mn-lt"/>
                          <a:ea typeface="+mn-ea"/>
                          <a:cs typeface="+mn-cs"/>
                        </a:rPr>
                        <a:t>e.g. limit to “Dissertations” or limit by “Publication Years”</a:t>
                      </a:r>
                    </a:p>
                    <a:p>
                      <a:pPr marL="285750" indent="-285750">
                        <a:buFontTx/>
                        <a:buChar char="-"/>
                      </a:pPr>
                      <a:endParaRPr lang="en-US" sz="1800" b="0" i="0" u="none" strike="noStrike" kern="1200" baseline="0" dirty="0" smtClean="0">
                        <a:solidFill>
                          <a:schemeClr val="tx1"/>
                        </a:solidFill>
                        <a:latin typeface="+mn-lt"/>
                        <a:ea typeface="+mn-ea"/>
                        <a:cs typeface="+mn-cs"/>
                      </a:endParaRPr>
                    </a:p>
                    <a:p>
                      <a:pPr marL="285750" indent="-285750">
                        <a:buFontTx/>
                        <a:buChar char="-"/>
                      </a:pPr>
                      <a:r>
                        <a:rPr lang="en-US" sz="1800" b="1" i="0" u="none" strike="noStrike" kern="1200" baseline="0" dirty="0" smtClean="0">
                          <a:solidFill>
                            <a:schemeClr val="accent3"/>
                          </a:solidFill>
                          <a:latin typeface="+mn-lt"/>
                          <a:ea typeface="+mn-ea"/>
                          <a:cs typeface="+mn-cs"/>
                        </a:rPr>
                        <a:t>Field searching</a:t>
                      </a:r>
                      <a:r>
                        <a:rPr lang="en-US" sz="1800" b="0" i="0" u="none" strike="noStrike" kern="1200" baseline="0" dirty="0" smtClean="0">
                          <a:solidFill>
                            <a:schemeClr val="tx1"/>
                          </a:solidFill>
                          <a:latin typeface="+mn-lt"/>
                          <a:ea typeface="+mn-ea"/>
                          <a:cs typeface="+mn-cs"/>
                        </a:rPr>
                        <a:t>, </a:t>
                      </a:r>
                      <a:r>
                        <a:rPr lang="en-US" sz="1800" b="0" i="1" u="none" strike="noStrike" kern="1200" baseline="0" dirty="0" smtClean="0">
                          <a:solidFill>
                            <a:schemeClr val="tx1"/>
                          </a:solidFill>
                          <a:latin typeface="+mn-lt"/>
                          <a:ea typeface="+mn-ea"/>
                          <a:cs typeface="+mn-cs"/>
                        </a:rPr>
                        <a:t>e.g. searching only within the “Title” field</a:t>
                      </a:r>
                    </a:p>
                    <a:p>
                      <a:pPr marL="285750" indent="-285750">
                        <a:buFontTx/>
                        <a:buChar char="-"/>
                      </a:pPr>
                      <a:endParaRPr lang="en-US" sz="1800" b="0" i="0" u="none" strike="noStrike" kern="1200" baseline="0" dirty="0" smtClean="0">
                        <a:solidFill>
                          <a:schemeClr val="tx1"/>
                        </a:solidFill>
                        <a:latin typeface="+mn-lt"/>
                        <a:ea typeface="+mn-ea"/>
                        <a:cs typeface="+mn-cs"/>
                      </a:endParaRPr>
                    </a:p>
                    <a:p>
                      <a:pPr marL="285750" indent="-285750">
                        <a:buFontTx/>
                        <a:buChar char="-"/>
                      </a:pPr>
                      <a:r>
                        <a:rPr lang="en-US" sz="1800" b="0" i="0" u="none" strike="noStrike" kern="1200" baseline="0" dirty="0" smtClean="0">
                          <a:solidFill>
                            <a:schemeClr val="tx1"/>
                          </a:solidFill>
                          <a:latin typeface="+mn-lt"/>
                          <a:ea typeface="+mn-ea"/>
                          <a:cs typeface="+mn-cs"/>
                        </a:rPr>
                        <a:t>Using </a:t>
                      </a:r>
                      <a:r>
                        <a:rPr lang="en-US" sz="1800" b="1" i="0" u="none" strike="noStrike" kern="1200" baseline="0" dirty="0" smtClean="0">
                          <a:solidFill>
                            <a:schemeClr val="accent3"/>
                          </a:solidFill>
                          <a:latin typeface="+mn-lt"/>
                          <a:ea typeface="+mn-ea"/>
                          <a:cs typeface="+mn-cs"/>
                        </a:rPr>
                        <a:t>NOT</a:t>
                      </a:r>
                      <a:r>
                        <a:rPr lang="en-US" sz="1800" b="0" i="0" u="none" strike="noStrike" kern="1200" baseline="0" dirty="0" smtClean="0">
                          <a:solidFill>
                            <a:schemeClr val="tx1"/>
                          </a:solidFill>
                          <a:latin typeface="+mn-lt"/>
                          <a:ea typeface="+mn-ea"/>
                          <a:cs typeface="+mn-cs"/>
                        </a:rPr>
                        <a:t> to filter out irrelevant concepts (use carefully!), </a:t>
                      </a:r>
                      <a:r>
                        <a:rPr lang="en-US" sz="1800" b="0" i="1" u="none" strike="noStrike" kern="1200" baseline="0" dirty="0" smtClean="0">
                          <a:solidFill>
                            <a:schemeClr val="tx1"/>
                          </a:solidFill>
                          <a:latin typeface="+mn-lt"/>
                          <a:ea typeface="+mn-ea"/>
                          <a:cs typeface="+mn-cs"/>
                        </a:rPr>
                        <a:t>e.g. antibiotic NOT antibiotic-resistant</a:t>
                      </a:r>
                      <a:endParaRPr lang="en-CA" i="1" dirty="0"/>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en-US" sz="1800" b="0" i="0" u="none" strike="noStrike" kern="1200" baseline="0" dirty="0" smtClean="0">
                          <a:solidFill>
                            <a:schemeClr val="tx1"/>
                          </a:solidFill>
                          <a:latin typeface="+mn-lt"/>
                          <a:ea typeface="+mn-ea"/>
                          <a:cs typeface="+mn-cs"/>
                        </a:rPr>
                        <a:t>Using </a:t>
                      </a:r>
                      <a:r>
                        <a:rPr lang="en-US" sz="1800" b="1" i="0" u="none" strike="noStrike" kern="1200" baseline="0" dirty="0" smtClean="0">
                          <a:solidFill>
                            <a:schemeClr val="accent3"/>
                          </a:solidFill>
                          <a:latin typeface="+mn-lt"/>
                          <a:ea typeface="+mn-ea"/>
                          <a:cs typeface="+mn-cs"/>
                        </a:rPr>
                        <a:t>OR</a:t>
                      </a:r>
                      <a:r>
                        <a:rPr lang="en-US" sz="1800" b="0" i="0" u="none" strike="noStrike" kern="1200" baseline="0" dirty="0" smtClean="0">
                          <a:solidFill>
                            <a:schemeClr val="tx1"/>
                          </a:solidFill>
                          <a:latin typeface="+mn-lt"/>
                          <a:ea typeface="+mn-ea"/>
                          <a:cs typeface="+mn-cs"/>
                        </a:rPr>
                        <a:t> to include another related terms, </a:t>
                      </a:r>
                      <a:r>
                        <a:rPr lang="en-US" sz="1800" b="0" i="1" u="none" strike="noStrike" kern="1200" baseline="0" dirty="0" smtClean="0">
                          <a:solidFill>
                            <a:schemeClr val="tx1"/>
                          </a:solidFill>
                          <a:latin typeface="+mn-lt"/>
                          <a:ea typeface="+mn-ea"/>
                          <a:cs typeface="+mn-cs"/>
                        </a:rPr>
                        <a:t>e.g. youth OR teenager</a:t>
                      </a:r>
                      <a:endParaRPr lang="en-CA" dirty="0" smtClean="0"/>
                    </a:p>
                    <a:p>
                      <a:pPr marL="285750" indent="-285750">
                        <a:buFontTx/>
                        <a:buChar char="-"/>
                      </a:pPr>
                      <a:endParaRPr lang="en-US" sz="1800" b="0" i="0" u="none" strike="noStrike" kern="1200" baseline="0" dirty="0" smtClean="0">
                        <a:solidFill>
                          <a:schemeClr val="tx1"/>
                        </a:solidFill>
                        <a:latin typeface="+mn-lt"/>
                        <a:ea typeface="+mn-ea"/>
                        <a:cs typeface="+mn-cs"/>
                      </a:endParaRPr>
                    </a:p>
                    <a:p>
                      <a:pPr marL="285750" indent="-285750">
                        <a:buFontTx/>
                        <a:buChar char="-"/>
                      </a:pPr>
                      <a:r>
                        <a:rPr lang="en-US" sz="1800" b="0" i="0" u="none" strike="noStrike" kern="1200" baseline="0" dirty="0" smtClean="0">
                          <a:solidFill>
                            <a:schemeClr val="tx1"/>
                          </a:solidFill>
                          <a:latin typeface="+mn-lt"/>
                          <a:ea typeface="+mn-ea"/>
                          <a:cs typeface="+mn-cs"/>
                        </a:rPr>
                        <a:t>Using </a:t>
                      </a:r>
                      <a:r>
                        <a:rPr lang="en-US" sz="1800" b="1" i="0" u="none" strike="noStrike" kern="1200" baseline="0" dirty="0" smtClean="0">
                          <a:solidFill>
                            <a:schemeClr val="accent3"/>
                          </a:solidFill>
                          <a:latin typeface="+mn-lt"/>
                          <a:ea typeface="+mn-ea"/>
                          <a:cs typeface="+mn-cs"/>
                        </a:rPr>
                        <a:t>an asterisk </a:t>
                      </a:r>
                      <a:r>
                        <a:rPr lang="en-US" sz="1800" b="0" i="0" u="none" strike="noStrike" kern="1200" baseline="0" dirty="0" smtClean="0">
                          <a:solidFill>
                            <a:schemeClr val="tx1"/>
                          </a:solidFill>
                          <a:latin typeface="+mn-lt"/>
                          <a:ea typeface="+mn-ea"/>
                          <a:cs typeface="+mn-cs"/>
                        </a:rPr>
                        <a:t>(truncation), </a:t>
                      </a:r>
                      <a:r>
                        <a:rPr lang="en-US" sz="1800" b="0" i="1" u="none" strike="noStrike" kern="1200" baseline="0" dirty="0" smtClean="0">
                          <a:solidFill>
                            <a:schemeClr val="tx1"/>
                          </a:solidFill>
                          <a:latin typeface="+mn-lt"/>
                          <a:ea typeface="+mn-ea"/>
                          <a:cs typeface="+mn-cs"/>
                        </a:rPr>
                        <a:t>e.g. </a:t>
                      </a:r>
                      <a:r>
                        <a:rPr lang="en-US" sz="1800" b="0" i="1" u="none" strike="noStrike" kern="1200" baseline="0" dirty="0" err="1" smtClean="0">
                          <a:solidFill>
                            <a:schemeClr val="tx1"/>
                          </a:solidFill>
                          <a:latin typeface="+mn-lt"/>
                          <a:ea typeface="+mn-ea"/>
                          <a:cs typeface="+mn-cs"/>
                        </a:rPr>
                        <a:t>adolescen</a:t>
                      </a:r>
                      <a:r>
                        <a:rPr lang="en-US" sz="1800" b="0" i="1" u="none" strike="noStrike" kern="1200" baseline="0" dirty="0" smtClean="0">
                          <a:solidFill>
                            <a:schemeClr val="tx1"/>
                          </a:solidFill>
                          <a:latin typeface="+mn-lt"/>
                          <a:ea typeface="+mn-ea"/>
                          <a:cs typeface="+mn-cs"/>
                        </a:rPr>
                        <a:t>* for adolescence, adolescent, adolescents, etc.</a:t>
                      </a:r>
                    </a:p>
                    <a:p>
                      <a:pPr marL="285750" indent="-285750">
                        <a:buFontTx/>
                        <a:buChar char="-"/>
                      </a:pPr>
                      <a:endParaRPr lang="en-US" sz="1800" b="0" i="0" u="none" strike="noStrike" kern="1200" baseline="0" dirty="0" smtClean="0">
                        <a:solidFill>
                          <a:schemeClr val="tx1"/>
                        </a:solidFill>
                        <a:latin typeface="+mn-lt"/>
                        <a:ea typeface="+mn-ea"/>
                        <a:cs typeface="+mn-cs"/>
                      </a:endParaRPr>
                    </a:p>
                    <a:p>
                      <a:pPr marL="285750" indent="-285750">
                        <a:buFontTx/>
                        <a:buChar char="-"/>
                      </a:pPr>
                      <a:r>
                        <a:rPr lang="en-US" sz="1800" b="0" i="0" u="none" strike="noStrike" kern="1200" baseline="0" dirty="0" smtClean="0">
                          <a:solidFill>
                            <a:schemeClr val="tx1"/>
                          </a:solidFill>
                          <a:latin typeface="+mn-lt"/>
                          <a:ea typeface="+mn-ea"/>
                          <a:cs typeface="+mn-cs"/>
                        </a:rPr>
                        <a:t>Using </a:t>
                      </a:r>
                      <a:r>
                        <a:rPr lang="en-US" sz="1800" b="1" i="0" u="none" strike="noStrike" kern="1200" baseline="0" dirty="0" smtClean="0">
                          <a:solidFill>
                            <a:schemeClr val="accent3"/>
                          </a:solidFill>
                          <a:latin typeface="+mn-lt"/>
                          <a:ea typeface="+mn-ea"/>
                          <a:cs typeface="+mn-cs"/>
                        </a:rPr>
                        <a:t>broader keywords</a:t>
                      </a:r>
                      <a:r>
                        <a:rPr lang="en-US" sz="1800" b="0" i="0" u="none" strike="noStrike" kern="1200" baseline="0" dirty="0" smtClean="0">
                          <a:solidFill>
                            <a:schemeClr val="tx1"/>
                          </a:solidFill>
                          <a:latin typeface="+mn-lt"/>
                          <a:ea typeface="+mn-ea"/>
                          <a:cs typeface="+mn-cs"/>
                        </a:rPr>
                        <a:t>, </a:t>
                      </a:r>
                      <a:r>
                        <a:rPr lang="en-US" sz="1800" b="0" i="1" u="none" strike="noStrike" kern="1200" baseline="0" dirty="0" smtClean="0">
                          <a:solidFill>
                            <a:schemeClr val="tx1"/>
                          </a:solidFill>
                          <a:latin typeface="+mn-lt"/>
                          <a:ea typeface="+mn-ea"/>
                          <a:cs typeface="+mn-cs"/>
                        </a:rPr>
                        <a:t>e.g. social media instead of Instagram</a:t>
                      </a:r>
                    </a:p>
                    <a:p>
                      <a:pPr marL="0" indent="0">
                        <a:buFontTx/>
                        <a:buNone/>
                      </a:pPr>
                      <a:endParaRPr lang="en-US" sz="1800" b="0" i="0" u="none" strike="noStrike" kern="1200" baseline="0" dirty="0" smtClean="0">
                        <a:solidFill>
                          <a:schemeClr val="tx1"/>
                        </a:solidFill>
                        <a:latin typeface="+mn-lt"/>
                        <a:ea typeface="+mn-ea"/>
                        <a:cs typeface="+mn-cs"/>
                      </a:endParaRPr>
                    </a:p>
                    <a:p>
                      <a:pPr marL="285750" indent="-285750">
                        <a:buFontTx/>
                        <a:buChar char="-"/>
                      </a:pPr>
                      <a:r>
                        <a:rPr lang="en-US" sz="1800" b="0" i="0" u="none" strike="noStrike" kern="1200" baseline="0" dirty="0" smtClean="0">
                          <a:solidFill>
                            <a:schemeClr val="tx1"/>
                          </a:solidFill>
                          <a:latin typeface="+mn-lt"/>
                          <a:ea typeface="+mn-ea"/>
                          <a:cs typeface="+mn-cs"/>
                        </a:rPr>
                        <a:t>Looking at cited and citing articles, related articles, bibliography (see next slide)</a:t>
                      </a:r>
                    </a:p>
                    <a:p>
                      <a:pPr marL="285750" indent="-285750">
                        <a:buFontTx/>
                        <a:buChar char="-"/>
                      </a:pPr>
                      <a:endParaRPr lang="en-US" sz="1800" b="0" i="0" u="none" strike="noStrike" kern="1200" baseline="0" dirty="0" smtClean="0">
                        <a:solidFill>
                          <a:schemeClr val="tx1"/>
                        </a:solidFill>
                        <a:latin typeface="+mn-lt"/>
                        <a:ea typeface="+mn-ea"/>
                        <a:cs typeface="+mn-cs"/>
                      </a:endParaRP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18167269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996</TotalTime>
  <Words>973</Words>
  <Application>Microsoft Office PowerPoint</Application>
  <PresentationFormat>Widescreen</PresentationFormat>
  <Paragraphs>200</Paragraphs>
  <Slides>20</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Century Gothic</vt:lpstr>
      <vt:lpstr>Wingdings 3</vt:lpstr>
      <vt:lpstr>Ion</vt:lpstr>
      <vt:lpstr> CMNS 800: Scope, nature and discoverability of CMNS research literature  </vt:lpstr>
      <vt:lpstr>Advanced knowledge practices</vt:lpstr>
      <vt:lpstr>   CMNS – Disciplinary influences</vt:lpstr>
      <vt:lpstr>Which are CMNS theses?</vt:lpstr>
      <vt:lpstr>Finding grad student research</vt:lpstr>
      <vt:lpstr>Characteristics of CMNS literature</vt:lpstr>
      <vt:lpstr>WHICH SUBJECT DATABASES ARE YOU FAMILIAR WITH?</vt:lpstr>
      <vt:lpstr>Discovery tools</vt:lpstr>
      <vt:lpstr>Boolean search techniques</vt:lpstr>
      <vt:lpstr>Looking for KEY works</vt:lpstr>
      <vt:lpstr>Identifying key CMNS literature</vt:lpstr>
      <vt:lpstr>Browsing for background texts</vt:lpstr>
      <vt:lpstr>Backgrounders:</vt:lpstr>
      <vt:lpstr>WHICH JOURNALS ARE KEY? WHAT ABOUT ARTICLES?</vt:lpstr>
      <vt:lpstr>CMNS journal rankings</vt:lpstr>
      <vt:lpstr>JCR for Communication Journals</vt:lpstr>
      <vt:lpstr>Selected key CMNS journals</vt:lpstr>
      <vt:lpstr>Tracking influence through citation searching</vt:lpstr>
      <vt:lpstr>Pearl-growing</vt:lpstr>
      <vt:lpstr>Individual research consultations </vt:lpstr>
    </vt:vector>
  </TitlesOfParts>
  <Company>Simon Fraser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Sylvia Roberts</dc:creator>
  <cp:lastModifiedBy>Sylvia Roberts</cp:lastModifiedBy>
  <cp:revision>59</cp:revision>
  <cp:lastPrinted>2016-11-15T19:53:08Z</cp:lastPrinted>
  <dcterms:created xsi:type="dcterms:W3CDTF">2016-11-03T19:02:44Z</dcterms:created>
  <dcterms:modified xsi:type="dcterms:W3CDTF">2019-10-04T19:35:17Z</dcterms:modified>
</cp:coreProperties>
</file>