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24"/>
  </p:notesMasterIdLst>
  <p:handoutMasterIdLst>
    <p:handoutMasterId r:id="rId25"/>
  </p:handoutMasterIdLst>
  <p:sldIdLst>
    <p:sldId id="258" r:id="rId3"/>
    <p:sldId id="272" r:id="rId4"/>
    <p:sldId id="296" r:id="rId5"/>
    <p:sldId id="297" r:id="rId6"/>
    <p:sldId id="298" r:id="rId7"/>
    <p:sldId id="299" r:id="rId8"/>
    <p:sldId id="314" r:id="rId9"/>
    <p:sldId id="300" r:id="rId10"/>
    <p:sldId id="301" r:id="rId11"/>
    <p:sldId id="304" r:id="rId12"/>
    <p:sldId id="302" r:id="rId13"/>
    <p:sldId id="303" r:id="rId14"/>
    <p:sldId id="307" r:id="rId15"/>
    <p:sldId id="305" r:id="rId16"/>
    <p:sldId id="308" r:id="rId17"/>
    <p:sldId id="309" r:id="rId18"/>
    <p:sldId id="310" r:id="rId19"/>
    <p:sldId id="311" r:id="rId20"/>
    <p:sldId id="313" r:id="rId21"/>
    <p:sldId id="312" r:id="rId22"/>
    <p:sldId id="271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15" autoAdjust="0"/>
    <p:restoredTop sz="94660" autoAdjust="0"/>
  </p:normalViewPr>
  <p:slideViewPr>
    <p:cSldViewPr snapToGrid="0" showGuides="1">
      <p:cViewPr varScale="1">
        <p:scale>
          <a:sx n="57" d="100"/>
          <a:sy n="57" d="100"/>
        </p:scale>
        <p:origin x="38" y="106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2630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FA4B45-5E76-43E3-B46E-92174E2F52D9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41148840-8021-482C-82D8-2B5512FB00B0}">
      <dgm:prSet phldrT="[Text]" custT="1"/>
      <dgm:spPr/>
      <dgm:t>
        <a:bodyPr/>
        <a:lstStyle/>
        <a:p>
          <a:endParaRPr lang="en-US" sz="1400" dirty="0" smtClean="0">
            <a:latin typeface="+mj-lt"/>
          </a:endParaRPr>
        </a:p>
        <a:p>
          <a:endParaRPr lang="en-US" sz="1400" dirty="0" smtClean="0">
            <a:latin typeface="+mj-lt"/>
          </a:endParaRPr>
        </a:p>
        <a:p>
          <a:r>
            <a:rPr lang="en-US" sz="1600" b="1" baseline="0" dirty="0" smtClean="0">
              <a:solidFill>
                <a:schemeClr val="bg1"/>
              </a:solidFill>
              <a:latin typeface="+mj-lt"/>
            </a:rPr>
            <a:t>Big name</a:t>
          </a:r>
        </a:p>
        <a:p>
          <a:r>
            <a:rPr lang="en-US" sz="1600" b="1" baseline="0" dirty="0" smtClean="0">
              <a:solidFill>
                <a:schemeClr val="bg1"/>
              </a:solidFill>
              <a:latin typeface="+mj-lt"/>
            </a:rPr>
            <a:t>analysis</a:t>
          </a:r>
          <a:endParaRPr lang="en-CA" sz="1600" b="1" baseline="0" dirty="0">
            <a:solidFill>
              <a:schemeClr val="bg1"/>
            </a:solidFill>
            <a:latin typeface="+mj-lt"/>
          </a:endParaRPr>
        </a:p>
      </dgm:t>
    </dgm:pt>
    <dgm:pt modelId="{4BB5F7A5-99FE-4E7D-99E4-16EF1C2A3BF3}" type="parTrans" cxnId="{4461D1DD-2730-48E3-8BD8-1264CD422AC1}">
      <dgm:prSet/>
      <dgm:spPr/>
      <dgm:t>
        <a:bodyPr/>
        <a:lstStyle/>
        <a:p>
          <a:endParaRPr lang="en-CA"/>
        </a:p>
      </dgm:t>
    </dgm:pt>
    <dgm:pt modelId="{2456B24F-A504-42F5-ADF8-EE0FD15CFCCF}" type="sibTrans" cxnId="{4461D1DD-2730-48E3-8BD8-1264CD422AC1}">
      <dgm:prSet/>
      <dgm:spPr/>
      <dgm:t>
        <a:bodyPr/>
        <a:lstStyle/>
        <a:p>
          <a:endParaRPr lang="en-CA"/>
        </a:p>
      </dgm:t>
    </dgm:pt>
    <dgm:pt modelId="{A11ACD32-0C7D-4F91-9A76-2F9095E8816A}">
      <dgm:prSet phldrT="[Text]"/>
      <dgm:spPr>
        <a:solidFill>
          <a:srgbClr val="2CB73C"/>
        </a:solidFill>
      </dgm:spPr>
      <dgm:t>
        <a:bodyPr/>
        <a:lstStyle/>
        <a:p>
          <a:r>
            <a:rPr lang="en-US" b="1" baseline="0" dirty="0" smtClean="0">
              <a:solidFill>
                <a:schemeClr val="bg1"/>
              </a:solidFill>
              <a:latin typeface="+mj-lt"/>
            </a:rPr>
            <a:t>Below </a:t>
          </a:r>
        </a:p>
        <a:p>
          <a:r>
            <a:rPr lang="en-US" b="1" baseline="0" dirty="0" smtClean="0">
              <a:solidFill>
                <a:schemeClr val="bg1"/>
              </a:solidFill>
              <a:latin typeface="+mj-lt"/>
            </a:rPr>
            <a:t>+ analysis</a:t>
          </a:r>
          <a:endParaRPr lang="en-CA" b="1" baseline="0" dirty="0">
            <a:solidFill>
              <a:schemeClr val="bg1"/>
            </a:solidFill>
            <a:latin typeface="+mj-lt"/>
          </a:endParaRPr>
        </a:p>
      </dgm:t>
    </dgm:pt>
    <dgm:pt modelId="{5A46EBD8-AF21-4AEF-9B8D-3843132DCE97}" type="parTrans" cxnId="{47E636CC-CEEC-461C-8F4E-54E0C9562CD6}">
      <dgm:prSet/>
      <dgm:spPr/>
      <dgm:t>
        <a:bodyPr/>
        <a:lstStyle/>
        <a:p>
          <a:endParaRPr lang="en-CA"/>
        </a:p>
      </dgm:t>
    </dgm:pt>
    <dgm:pt modelId="{AB6A7E0F-91F4-4592-AFC9-7A3D9A5114A0}" type="sibTrans" cxnId="{47E636CC-CEEC-461C-8F4E-54E0C9562CD6}">
      <dgm:prSet/>
      <dgm:spPr/>
      <dgm:t>
        <a:bodyPr/>
        <a:lstStyle/>
        <a:p>
          <a:endParaRPr lang="en-CA"/>
        </a:p>
      </dgm:t>
    </dgm:pt>
    <dgm:pt modelId="{6328EF97-C850-4C9B-BF63-843BE0032358}">
      <dgm:prSet phldrT="[Text]"/>
      <dgm:spPr>
        <a:solidFill>
          <a:srgbClr val="FF0000"/>
        </a:solidFill>
      </dgm:spPr>
      <dgm:t>
        <a:bodyPr/>
        <a:lstStyle/>
        <a:p>
          <a:r>
            <a:rPr lang="en-US" b="1" baseline="0" dirty="0" smtClean="0">
              <a:solidFill>
                <a:schemeClr val="bg1"/>
              </a:solidFill>
              <a:latin typeface="+mj-lt"/>
            </a:rPr>
            <a:t>Dispersed and incomplete information</a:t>
          </a:r>
          <a:endParaRPr lang="en-CA" b="1" baseline="0" dirty="0">
            <a:solidFill>
              <a:schemeClr val="bg1"/>
            </a:solidFill>
            <a:latin typeface="+mj-lt"/>
          </a:endParaRPr>
        </a:p>
      </dgm:t>
    </dgm:pt>
    <dgm:pt modelId="{85D89A49-C487-427B-B879-09322A15D4F1}" type="parTrans" cxnId="{088AAF76-6A8A-4841-93CC-A7DA45AA894B}">
      <dgm:prSet/>
      <dgm:spPr/>
      <dgm:t>
        <a:bodyPr/>
        <a:lstStyle/>
        <a:p>
          <a:endParaRPr lang="en-CA"/>
        </a:p>
      </dgm:t>
    </dgm:pt>
    <dgm:pt modelId="{EEAB79DC-65EB-4D0D-BA73-60075538496E}" type="sibTrans" cxnId="{088AAF76-6A8A-4841-93CC-A7DA45AA894B}">
      <dgm:prSet/>
      <dgm:spPr/>
      <dgm:t>
        <a:bodyPr/>
        <a:lstStyle/>
        <a:p>
          <a:endParaRPr lang="en-CA"/>
        </a:p>
      </dgm:t>
    </dgm:pt>
    <dgm:pt modelId="{068743DD-1807-45A9-A86B-896C13E08CC0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 baseline="0" dirty="0" smtClean="0">
              <a:solidFill>
                <a:schemeClr val="bg1"/>
              </a:solidFill>
              <a:latin typeface="+mj-lt"/>
            </a:rPr>
            <a:t>Aggregated information </a:t>
          </a:r>
        </a:p>
        <a:p>
          <a:r>
            <a:rPr lang="en-US" b="1" baseline="0" dirty="0" smtClean="0">
              <a:solidFill>
                <a:schemeClr val="bg1"/>
              </a:solidFill>
              <a:latin typeface="+mj-lt"/>
            </a:rPr>
            <a:t>+ gaps filled with primary research</a:t>
          </a:r>
          <a:endParaRPr lang="en-CA" b="1" baseline="0" dirty="0">
            <a:solidFill>
              <a:schemeClr val="bg1"/>
            </a:solidFill>
            <a:latin typeface="+mj-lt"/>
          </a:endParaRPr>
        </a:p>
      </dgm:t>
    </dgm:pt>
    <dgm:pt modelId="{C0BC2B0C-56FC-4B83-B207-19A9FC3659A4}" type="parTrans" cxnId="{46586263-F4AF-42AA-9224-F10C27FD4040}">
      <dgm:prSet/>
      <dgm:spPr/>
      <dgm:t>
        <a:bodyPr/>
        <a:lstStyle/>
        <a:p>
          <a:endParaRPr lang="en-CA"/>
        </a:p>
      </dgm:t>
    </dgm:pt>
    <dgm:pt modelId="{7E9E6D17-F6A5-4342-B2AF-BFA9FA33BB8A}" type="sibTrans" cxnId="{46586263-F4AF-42AA-9224-F10C27FD4040}">
      <dgm:prSet/>
      <dgm:spPr/>
      <dgm:t>
        <a:bodyPr/>
        <a:lstStyle/>
        <a:p>
          <a:endParaRPr lang="en-CA"/>
        </a:p>
      </dgm:t>
    </dgm:pt>
    <dgm:pt modelId="{04A79E89-3776-4C72-9FCA-63AC47E01355}">
      <dgm:prSet phldrT="[Text]"/>
      <dgm:spPr>
        <a:solidFill>
          <a:schemeClr val="accent6"/>
        </a:solidFill>
      </dgm:spPr>
      <dgm:t>
        <a:bodyPr/>
        <a:lstStyle/>
        <a:p>
          <a:r>
            <a:rPr lang="en-US" b="1" baseline="0" dirty="0" smtClean="0">
              <a:solidFill>
                <a:schemeClr val="bg1"/>
              </a:solidFill>
              <a:latin typeface="+mj-lt"/>
            </a:rPr>
            <a:t>Aggregated and incomplete information</a:t>
          </a:r>
          <a:endParaRPr lang="en-CA" b="1" baseline="0" dirty="0">
            <a:solidFill>
              <a:schemeClr val="bg1"/>
            </a:solidFill>
            <a:latin typeface="+mj-lt"/>
          </a:endParaRPr>
        </a:p>
      </dgm:t>
    </dgm:pt>
    <dgm:pt modelId="{061AECD1-38A0-4AEE-8B2C-D0492EB1BDD6}" type="parTrans" cxnId="{BC054EB7-EB63-478E-A9E2-94BB87066AC8}">
      <dgm:prSet/>
      <dgm:spPr/>
      <dgm:t>
        <a:bodyPr/>
        <a:lstStyle/>
        <a:p>
          <a:endParaRPr lang="en-CA"/>
        </a:p>
      </dgm:t>
    </dgm:pt>
    <dgm:pt modelId="{9BF3AF4A-9ACA-49C2-A49C-2779316385E9}" type="sibTrans" cxnId="{BC054EB7-EB63-478E-A9E2-94BB87066AC8}">
      <dgm:prSet/>
      <dgm:spPr/>
      <dgm:t>
        <a:bodyPr/>
        <a:lstStyle/>
        <a:p>
          <a:endParaRPr lang="en-CA"/>
        </a:p>
      </dgm:t>
    </dgm:pt>
    <dgm:pt modelId="{177FB9C3-A27A-4A6A-A5EE-67F475E5F51B}" type="pres">
      <dgm:prSet presAssocID="{91FA4B45-5E76-43E3-B46E-92174E2F52D9}" presName="Name0" presStyleCnt="0">
        <dgm:presLayoutVars>
          <dgm:dir/>
          <dgm:animLvl val="lvl"/>
          <dgm:resizeHandles val="exact"/>
        </dgm:presLayoutVars>
      </dgm:prSet>
      <dgm:spPr/>
    </dgm:pt>
    <dgm:pt modelId="{81C98BB6-119D-490A-A59C-C4CA8BDD7CBF}" type="pres">
      <dgm:prSet presAssocID="{41148840-8021-482C-82D8-2B5512FB00B0}" presName="Name8" presStyleCnt="0"/>
      <dgm:spPr/>
    </dgm:pt>
    <dgm:pt modelId="{29D6ADCC-27A7-48DF-91FF-3B9211850D8E}" type="pres">
      <dgm:prSet presAssocID="{41148840-8021-482C-82D8-2B5512FB00B0}" presName="level" presStyleLbl="node1" presStyleIdx="0" presStyleCnt="5" custScaleY="149008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B4F6549-C87B-44AE-9C84-0F17F77F389F}" type="pres">
      <dgm:prSet presAssocID="{41148840-8021-482C-82D8-2B5512FB00B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10BB39D-314A-4D2C-959A-96D01315E60A}" type="pres">
      <dgm:prSet presAssocID="{A11ACD32-0C7D-4F91-9A76-2F9095E8816A}" presName="Name8" presStyleCnt="0"/>
      <dgm:spPr/>
    </dgm:pt>
    <dgm:pt modelId="{58ED4359-4364-494E-BAC3-A87BD061E1BA}" type="pres">
      <dgm:prSet presAssocID="{A11ACD32-0C7D-4F91-9A76-2F9095E8816A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8EC8E-C0B7-462B-8620-56361EBD087A}" type="pres">
      <dgm:prSet presAssocID="{A11ACD32-0C7D-4F91-9A76-2F9095E8816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F1827-CDA9-49B5-A6E1-FE18F14F57B5}" type="pres">
      <dgm:prSet presAssocID="{068743DD-1807-45A9-A86B-896C13E08CC0}" presName="Name8" presStyleCnt="0"/>
      <dgm:spPr/>
    </dgm:pt>
    <dgm:pt modelId="{EDD9D59A-797F-41BB-A453-6DEADD7DDE4D}" type="pres">
      <dgm:prSet presAssocID="{068743DD-1807-45A9-A86B-896C13E08CC0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5704193-F5EF-45E8-8FDC-1689512E903A}" type="pres">
      <dgm:prSet presAssocID="{068743DD-1807-45A9-A86B-896C13E08CC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52159E2-8031-4921-AAF5-A466613706E8}" type="pres">
      <dgm:prSet presAssocID="{04A79E89-3776-4C72-9FCA-63AC47E01355}" presName="Name8" presStyleCnt="0"/>
      <dgm:spPr/>
    </dgm:pt>
    <dgm:pt modelId="{BB1F5D45-2661-411C-A465-A74579F93DFD}" type="pres">
      <dgm:prSet presAssocID="{04A79E89-3776-4C72-9FCA-63AC47E01355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5FD7548-69A5-4B37-AFC7-7BC8EFD16BEF}" type="pres">
      <dgm:prSet presAssocID="{04A79E89-3776-4C72-9FCA-63AC47E0135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4E5DA77-80D5-470A-85EC-6EB6DC3E2AF6}" type="pres">
      <dgm:prSet presAssocID="{6328EF97-C850-4C9B-BF63-843BE0032358}" presName="Name8" presStyleCnt="0"/>
      <dgm:spPr/>
    </dgm:pt>
    <dgm:pt modelId="{449169A6-987A-49E6-B5DA-27B36F3DDEF0}" type="pres">
      <dgm:prSet presAssocID="{6328EF97-C850-4C9B-BF63-843BE0032358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53679E9-192B-4A4B-9528-6742254B6ED2}" type="pres">
      <dgm:prSet presAssocID="{6328EF97-C850-4C9B-BF63-843BE003235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13656B42-3EBB-7648-A689-51170E1B78A7}" type="presOf" srcId="{068743DD-1807-45A9-A86B-896C13E08CC0}" destId="{EDD9D59A-797F-41BB-A453-6DEADD7DDE4D}" srcOrd="0" destOrd="0" presId="urn:microsoft.com/office/officeart/2005/8/layout/pyramid1"/>
    <dgm:cxn modelId="{1F3215FB-0F81-684F-A0AB-AD267F175B04}" type="presOf" srcId="{A11ACD32-0C7D-4F91-9A76-2F9095E8816A}" destId="{22E8EC8E-C0B7-462B-8620-56361EBD087A}" srcOrd="1" destOrd="0" presId="urn:microsoft.com/office/officeart/2005/8/layout/pyramid1"/>
    <dgm:cxn modelId="{AE263CF8-C8AA-B24F-A8F0-406DDA75FB5D}" type="presOf" srcId="{41148840-8021-482C-82D8-2B5512FB00B0}" destId="{EB4F6549-C87B-44AE-9C84-0F17F77F389F}" srcOrd="1" destOrd="0" presId="urn:microsoft.com/office/officeart/2005/8/layout/pyramid1"/>
    <dgm:cxn modelId="{3BAF9703-EC51-894F-AEDB-537655984E90}" type="presOf" srcId="{068743DD-1807-45A9-A86B-896C13E08CC0}" destId="{05704193-F5EF-45E8-8FDC-1689512E903A}" srcOrd="1" destOrd="0" presId="urn:microsoft.com/office/officeart/2005/8/layout/pyramid1"/>
    <dgm:cxn modelId="{088AAF76-6A8A-4841-93CC-A7DA45AA894B}" srcId="{91FA4B45-5E76-43E3-B46E-92174E2F52D9}" destId="{6328EF97-C850-4C9B-BF63-843BE0032358}" srcOrd="4" destOrd="0" parTransId="{85D89A49-C487-427B-B879-09322A15D4F1}" sibTransId="{EEAB79DC-65EB-4D0D-BA73-60075538496E}"/>
    <dgm:cxn modelId="{7AB00CBD-E523-A54A-81AB-9320562F94D0}" type="presOf" srcId="{6328EF97-C850-4C9B-BF63-843BE0032358}" destId="{449169A6-987A-49E6-B5DA-27B36F3DDEF0}" srcOrd="0" destOrd="0" presId="urn:microsoft.com/office/officeart/2005/8/layout/pyramid1"/>
    <dgm:cxn modelId="{2ADF9BF7-CD35-1247-A074-4F360BB310C0}" type="presOf" srcId="{04A79E89-3776-4C72-9FCA-63AC47E01355}" destId="{A5FD7548-69A5-4B37-AFC7-7BC8EFD16BEF}" srcOrd="1" destOrd="0" presId="urn:microsoft.com/office/officeart/2005/8/layout/pyramid1"/>
    <dgm:cxn modelId="{4461D1DD-2730-48E3-8BD8-1264CD422AC1}" srcId="{91FA4B45-5E76-43E3-B46E-92174E2F52D9}" destId="{41148840-8021-482C-82D8-2B5512FB00B0}" srcOrd="0" destOrd="0" parTransId="{4BB5F7A5-99FE-4E7D-99E4-16EF1C2A3BF3}" sibTransId="{2456B24F-A504-42F5-ADF8-EE0FD15CFCCF}"/>
    <dgm:cxn modelId="{47E636CC-CEEC-461C-8F4E-54E0C9562CD6}" srcId="{91FA4B45-5E76-43E3-B46E-92174E2F52D9}" destId="{A11ACD32-0C7D-4F91-9A76-2F9095E8816A}" srcOrd="1" destOrd="0" parTransId="{5A46EBD8-AF21-4AEF-9B8D-3843132DCE97}" sibTransId="{AB6A7E0F-91F4-4592-AFC9-7A3D9A5114A0}"/>
    <dgm:cxn modelId="{9EBD9E37-F8B3-864B-BDAD-73D9D55833E6}" type="presOf" srcId="{6328EF97-C850-4C9B-BF63-843BE0032358}" destId="{553679E9-192B-4A4B-9528-6742254B6ED2}" srcOrd="1" destOrd="0" presId="urn:microsoft.com/office/officeart/2005/8/layout/pyramid1"/>
    <dgm:cxn modelId="{E4B39734-D5FA-164D-A9FA-F040C3521318}" type="presOf" srcId="{A11ACD32-0C7D-4F91-9A76-2F9095E8816A}" destId="{58ED4359-4364-494E-BAC3-A87BD061E1BA}" srcOrd="0" destOrd="0" presId="urn:microsoft.com/office/officeart/2005/8/layout/pyramid1"/>
    <dgm:cxn modelId="{46586263-F4AF-42AA-9224-F10C27FD4040}" srcId="{91FA4B45-5E76-43E3-B46E-92174E2F52D9}" destId="{068743DD-1807-45A9-A86B-896C13E08CC0}" srcOrd="2" destOrd="0" parTransId="{C0BC2B0C-56FC-4B83-B207-19A9FC3659A4}" sibTransId="{7E9E6D17-F6A5-4342-B2AF-BFA9FA33BB8A}"/>
    <dgm:cxn modelId="{26CE5DBD-9302-7943-B704-AB10C8EDCD94}" type="presOf" srcId="{41148840-8021-482C-82D8-2B5512FB00B0}" destId="{29D6ADCC-27A7-48DF-91FF-3B9211850D8E}" srcOrd="0" destOrd="0" presId="urn:microsoft.com/office/officeart/2005/8/layout/pyramid1"/>
    <dgm:cxn modelId="{BC054EB7-EB63-478E-A9E2-94BB87066AC8}" srcId="{91FA4B45-5E76-43E3-B46E-92174E2F52D9}" destId="{04A79E89-3776-4C72-9FCA-63AC47E01355}" srcOrd="3" destOrd="0" parTransId="{061AECD1-38A0-4AEE-8B2C-D0492EB1BDD6}" sibTransId="{9BF3AF4A-9ACA-49C2-A49C-2779316385E9}"/>
    <dgm:cxn modelId="{F5B8A347-CB04-1B49-A020-F4FC794EF1AB}" type="presOf" srcId="{91FA4B45-5E76-43E3-B46E-92174E2F52D9}" destId="{177FB9C3-A27A-4A6A-A5EE-67F475E5F51B}" srcOrd="0" destOrd="0" presId="urn:microsoft.com/office/officeart/2005/8/layout/pyramid1"/>
    <dgm:cxn modelId="{3F7A55BA-6648-954B-8ED4-FB6C4C896E46}" type="presOf" srcId="{04A79E89-3776-4C72-9FCA-63AC47E01355}" destId="{BB1F5D45-2661-411C-A465-A74579F93DFD}" srcOrd="0" destOrd="0" presId="urn:microsoft.com/office/officeart/2005/8/layout/pyramid1"/>
    <dgm:cxn modelId="{99101255-2B6B-234F-A565-03AFC5595F9B}" type="presParOf" srcId="{177FB9C3-A27A-4A6A-A5EE-67F475E5F51B}" destId="{81C98BB6-119D-490A-A59C-C4CA8BDD7CBF}" srcOrd="0" destOrd="0" presId="urn:microsoft.com/office/officeart/2005/8/layout/pyramid1"/>
    <dgm:cxn modelId="{8492FA0F-CC42-1545-B761-5E4535A8300F}" type="presParOf" srcId="{81C98BB6-119D-490A-A59C-C4CA8BDD7CBF}" destId="{29D6ADCC-27A7-48DF-91FF-3B9211850D8E}" srcOrd="0" destOrd="0" presId="urn:microsoft.com/office/officeart/2005/8/layout/pyramid1"/>
    <dgm:cxn modelId="{E7F89F74-9AA4-8641-8EA9-C11232E01BFE}" type="presParOf" srcId="{81C98BB6-119D-490A-A59C-C4CA8BDD7CBF}" destId="{EB4F6549-C87B-44AE-9C84-0F17F77F389F}" srcOrd="1" destOrd="0" presId="urn:microsoft.com/office/officeart/2005/8/layout/pyramid1"/>
    <dgm:cxn modelId="{9A286D70-743F-8945-BB44-7810416CD463}" type="presParOf" srcId="{177FB9C3-A27A-4A6A-A5EE-67F475E5F51B}" destId="{D10BB39D-314A-4D2C-959A-96D01315E60A}" srcOrd="1" destOrd="0" presId="urn:microsoft.com/office/officeart/2005/8/layout/pyramid1"/>
    <dgm:cxn modelId="{22D9D0B5-0022-114B-A99B-8672355AA9B4}" type="presParOf" srcId="{D10BB39D-314A-4D2C-959A-96D01315E60A}" destId="{58ED4359-4364-494E-BAC3-A87BD061E1BA}" srcOrd="0" destOrd="0" presId="urn:microsoft.com/office/officeart/2005/8/layout/pyramid1"/>
    <dgm:cxn modelId="{40ACBECD-7E16-E543-9F7D-71CB11F5A451}" type="presParOf" srcId="{D10BB39D-314A-4D2C-959A-96D01315E60A}" destId="{22E8EC8E-C0B7-462B-8620-56361EBD087A}" srcOrd="1" destOrd="0" presId="urn:microsoft.com/office/officeart/2005/8/layout/pyramid1"/>
    <dgm:cxn modelId="{10ABE670-50D1-9246-B534-6067E31A4D39}" type="presParOf" srcId="{177FB9C3-A27A-4A6A-A5EE-67F475E5F51B}" destId="{FB9F1827-CDA9-49B5-A6E1-FE18F14F57B5}" srcOrd="2" destOrd="0" presId="urn:microsoft.com/office/officeart/2005/8/layout/pyramid1"/>
    <dgm:cxn modelId="{5C135068-0198-4042-BE2F-A71C53C3BB6D}" type="presParOf" srcId="{FB9F1827-CDA9-49B5-A6E1-FE18F14F57B5}" destId="{EDD9D59A-797F-41BB-A453-6DEADD7DDE4D}" srcOrd="0" destOrd="0" presId="urn:microsoft.com/office/officeart/2005/8/layout/pyramid1"/>
    <dgm:cxn modelId="{52D99C10-1E1C-4741-B5B4-53C3FA7F01ED}" type="presParOf" srcId="{FB9F1827-CDA9-49B5-A6E1-FE18F14F57B5}" destId="{05704193-F5EF-45E8-8FDC-1689512E903A}" srcOrd="1" destOrd="0" presId="urn:microsoft.com/office/officeart/2005/8/layout/pyramid1"/>
    <dgm:cxn modelId="{897E7ED9-3D5E-164C-A26F-20F8FA8432CC}" type="presParOf" srcId="{177FB9C3-A27A-4A6A-A5EE-67F475E5F51B}" destId="{752159E2-8031-4921-AAF5-A466613706E8}" srcOrd="3" destOrd="0" presId="urn:microsoft.com/office/officeart/2005/8/layout/pyramid1"/>
    <dgm:cxn modelId="{4213941F-C72C-2542-B5E7-AE819C9E9165}" type="presParOf" srcId="{752159E2-8031-4921-AAF5-A466613706E8}" destId="{BB1F5D45-2661-411C-A465-A74579F93DFD}" srcOrd="0" destOrd="0" presId="urn:microsoft.com/office/officeart/2005/8/layout/pyramid1"/>
    <dgm:cxn modelId="{F1899B73-99A3-6F4E-BB25-789DA44BDC36}" type="presParOf" srcId="{752159E2-8031-4921-AAF5-A466613706E8}" destId="{A5FD7548-69A5-4B37-AFC7-7BC8EFD16BEF}" srcOrd="1" destOrd="0" presId="urn:microsoft.com/office/officeart/2005/8/layout/pyramid1"/>
    <dgm:cxn modelId="{0BDF4958-F899-5E45-BAF0-E48DF86B6C88}" type="presParOf" srcId="{177FB9C3-A27A-4A6A-A5EE-67F475E5F51B}" destId="{E4E5DA77-80D5-470A-85EC-6EB6DC3E2AF6}" srcOrd="4" destOrd="0" presId="urn:microsoft.com/office/officeart/2005/8/layout/pyramid1"/>
    <dgm:cxn modelId="{040EC8B6-B448-6844-8DBF-FA78F3E6649C}" type="presParOf" srcId="{E4E5DA77-80D5-470A-85EC-6EB6DC3E2AF6}" destId="{449169A6-987A-49E6-B5DA-27B36F3DDEF0}" srcOrd="0" destOrd="0" presId="urn:microsoft.com/office/officeart/2005/8/layout/pyramid1"/>
    <dgm:cxn modelId="{208FF82F-E884-9F48-9B31-669BDBD69066}" type="presParOf" srcId="{E4E5DA77-80D5-470A-85EC-6EB6DC3E2AF6}" destId="{553679E9-192B-4A4B-9528-6742254B6ED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6ADCC-27A7-48DF-91FF-3B9211850D8E}">
      <dsp:nvSpPr>
        <dsp:cNvPr id="0" name=""/>
        <dsp:cNvSpPr/>
      </dsp:nvSpPr>
      <dsp:spPr>
        <a:xfrm>
          <a:off x="3109025" y="0"/>
          <a:ext cx="2316348" cy="1263326"/>
        </a:xfrm>
        <a:prstGeom prst="trapezoid">
          <a:avLst>
            <a:gd name="adj" fmla="val 9167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>
              <a:solidFill>
                <a:schemeClr val="bg1"/>
              </a:solidFill>
              <a:latin typeface="+mj-lt"/>
            </a:rPr>
            <a:t>Big name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smtClean="0">
              <a:solidFill>
                <a:schemeClr val="bg1"/>
              </a:solidFill>
              <a:latin typeface="+mj-lt"/>
            </a:rPr>
            <a:t>analysis</a:t>
          </a:r>
          <a:endParaRPr lang="en-CA" sz="1600" b="1" kern="1200" baseline="0" dirty="0">
            <a:solidFill>
              <a:schemeClr val="bg1"/>
            </a:solidFill>
            <a:latin typeface="+mj-lt"/>
          </a:endParaRPr>
        </a:p>
      </dsp:txBody>
      <dsp:txXfrm>
        <a:off x="3109025" y="0"/>
        <a:ext cx="2316348" cy="1263326"/>
      </dsp:txXfrm>
    </dsp:sp>
    <dsp:sp modelId="{58ED4359-4364-494E-BAC3-A87BD061E1BA}">
      <dsp:nvSpPr>
        <dsp:cNvPr id="0" name=""/>
        <dsp:cNvSpPr/>
      </dsp:nvSpPr>
      <dsp:spPr>
        <a:xfrm>
          <a:off x="2331769" y="1263326"/>
          <a:ext cx="3870861" cy="847824"/>
        </a:xfrm>
        <a:prstGeom prst="trapezoid">
          <a:avLst>
            <a:gd name="adj" fmla="val 91677"/>
          </a:avLst>
        </a:prstGeom>
        <a:solidFill>
          <a:srgbClr val="2CB73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baseline="0" dirty="0" smtClean="0">
              <a:solidFill>
                <a:schemeClr val="bg1"/>
              </a:solidFill>
              <a:latin typeface="+mj-lt"/>
            </a:rPr>
            <a:t>Below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baseline="0" dirty="0" smtClean="0">
              <a:solidFill>
                <a:schemeClr val="bg1"/>
              </a:solidFill>
              <a:latin typeface="+mj-lt"/>
            </a:rPr>
            <a:t>+ analysis</a:t>
          </a:r>
          <a:endParaRPr lang="en-CA" sz="1900" b="1" kern="1200" baseline="0" dirty="0">
            <a:solidFill>
              <a:schemeClr val="bg1"/>
            </a:solidFill>
            <a:latin typeface="+mj-lt"/>
          </a:endParaRPr>
        </a:p>
      </dsp:txBody>
      <dsp:txXfrm>
        <a:off x="3009170" y="1263326"/>
        <a:ext cx="2516059" cy="847824"/>
      </dsp:txXfrm>
    </dsp:sp>
    <dsp:sp modelId="{EDD9D59A-797F-41BB-A453-6DEADD7DDE4D}">
      <dsp:nvSpPr>
        <dsp:cNvPr id="0" name=""/>
        <dsp:cNvSpPr/>
      </dsp:nvSpPr>
      <dsp:spPr>
        <a:xfrm>
          <a:off x="1554512" y="2111150"/>
          <a:ext cx="5425374" cy="847824"/>
        </a:xfrm>
        <a:prstGeom prst="trapezoid">
          <a:avLst>
            <a:gd name="adj" fmla="val 91677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baseline="0" dirty="0" smtClean="0">
              <a:solidFill>
                <a:schemeClr val="bg1"/>
              </a:solidFill>
              <a:latin typeface="+mj-lt"/>
            </a:rPr>
            <a:t>Aggregated information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baseline="0" dirty="0" smtClean="0">
              <a:solidFill>
                <a:schemeClr val="bg1"/>
              </a:solidFill>
              <a:latin typeface="+mj-lt"/>
            </a:rPr>
            <a:t>+ gaps filled with primary research</a:t>
          </a:r>
          <a:endParaRPr lang="en-CA" sz="1900" b="1" kern="1200" baseline="0" dirty="0">
            <a:solidFill>
              <a:schemeClr val="bg1"/>
            </a:solidFill>
            <a:latin typeface="+mj-lt"/>
          </a:endParaRPr>
        </a:p>
      </dsp:txBody>
      <dsp:txXfrm>
        <a:off x="2503953" y="2111150"/>
        <a:ext cx="3526493" cy="847824"/>
      </dsp:txXfrm>
    </dsp:sp>
    <dsp:sp modelId="{BB1F5D45-2661-411C-A465-A74579F93DFD}">
      <dsp:nvSpPr>
        <dsp:cNvPr id="0" name=""/>
        <dsp:cNvSpPr/>
      </dsp:nvSpPr>
      <dsp:spPr>
        <a:xfrm>
          <a:off x="777256" y="2958975"/>
          <a:ext cx="6979887" cy="847824"/>
        </a:xfrm>
        <a:prstGeom prst="trapezoid">
          <a:avLst>
            <a:gd name="adj" fmla="val 91677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baseline="0" dirty="0" smtClean="0">
              <a:solidFill>
                <a:schemeClr val="bg1"/>
              </a:solidFill>
              <a:latin typeface="+mj-lt"/>
            </a:rPr>
            <a:t>Aggregated and incomplete information</a:t>
          </a:r>
          <a:endParaRPr lang="en-CA" sz="1900" b="1" kern="1200" baseline="0" dirty="0">
            <a:solidFill>
              <a:schemeClr val="bg1"/>
            </a:solidFill>
            <a:latin typeface="+mj-lt"/>
          </a:endParaRPr>
        </a:p>
      </dsp:txBody>
      <dsp:txXfrm>
        <a:off x="1998736" y="2958975"/>
        <a:ext cx="4536926" cy="847824"/>
      </dsp:txXfrm>
    </dsp:sp>
    <dsp:sp modelId="{449169A6-987A-49E6-B5DA-27B36F3DDEF0}">
      <dsp:nvSpPr>
        <dsp:cNvPr id="0" name=""/>
        <dsp:cNvSpPr/>
      </dsp:nvSpPr>
      <dsp:spPr>
        <a:xfrm>
          <a:off x="0" y="3806799"/>
          <a:ext cx="8534400" cy="847824"/>
        </a:xfrm>
        <a:prstGeom prst="trapezoid">
          <a:avLst>
            <a:gd name="adj" fmla="val 91677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baseline="0" dirty="0" smtClean="0">
              <a:solidFill>
                <a:schemeClr val="bg1"/>
              </a:solidFill>
              <a:latin typeface="+mj-lt"/>
            </a:rPr>
            <a:t>Dispersed and incomplete information</a:t>
          </a:r>
          <a:endParaRPr lang="en-CA" sz="1900" b="1" kern="1200" baseline="0" dirty="0">
            <a:solidFill>
              <a:schemeClr val="bg1"/>
            </a:solidFill>
            <a:latin typeface="+mj-lt"/>
          </a:endParaRPr>
        </a:p>
      </dsp:txBody>
      <dsp:txXfrm>
        <a:off x="1493519" y="3806799"/>
        <a:ext cx="5547360" cy="847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A9F26-CF78-47DB-9327-38AF5E62C1F9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EF4EE-491A-41A8-9203-CF200E6C2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1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748E4C-9D65-4599-A8BE-2F35D2588E84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94A95C-5851-4B71-B9F1-3AD1FDF14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2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3CED6-30E5-4619-BCFA-4322F89E3C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39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3CED6-30E5-4619-BCFA-4322F89E3C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39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3CED6-30E5-4619-BCFA-4322F89E3C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39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3CED6-30E5-4619-BCFA-4322F89E3C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39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3CED6-30E5-4619-BCFA-4322F89E3C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39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3CED6-30E5-4619-BCFA-4322F89E3C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39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3CED6-30E5-4619-BCFA-4322F89E3C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39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3CED6-30E5-4619-BCFA-4322F89E3C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39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3CED6-30E5-4619-BCFA-4322F89E3C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39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3CED6-30E5-4619-BCFA-4322F89E3C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39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3CED6-30E5-4619-BCFA-4322F89E3C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3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3CED6-30E5-4619-BCFA-4322F89E3C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39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3CED6-30E5-4619-BCFA-4322F89E3C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396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3CED6-30E5-4619-BCFA-4322F89E3C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35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3CED6-30E5-4619-BCFA-4322F89E3C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39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3CED6-30E5-4619-BCFA-4322F89E3C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39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3CED6-30E5-4619-BCFA-4322F89E3C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39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3CED6-30E5-4619-BCFA-4322F89E3C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39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3CED6-30E5-4619-BCFA-4322F89E3C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44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3CED6-30E5-4619-BCFA-4322F89E3C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39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3CED6-30E5-4619-BCFA-4322F89E3C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39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b 3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DSC_275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1000108"/>
            <a:ext cx="12189884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190500" y="142838"/>
            <a:ext cx="11811000" cy="8572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buNone/>
              <a:defRPr lang="en-US" sz="44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05058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b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rot="10800000">
            <a:off x="0" y="5500702"/>
            <a:ext cx="12192000" cy="1588"/>
          </a:xfrm>
          <a:prstGeom prst="line">
            <a:avLst/>
          </a:prstGeom>
          <a:ln w="19050" cmpd="sng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7"/>
          <p:cNvSpPr>
            <a:spLocks noGrp="1"/>
          </p:cNvSpPr>
          <p:nvPr>
            <p:ph sz="quarter" idx="10"/>
          </p:nvPr>
        </p:nvSpPr>
        <p:spPr>
          <a:xfrm>
            <a:off x="190500" y="142838"/>
            <a:ext cx="11811000" cy="8572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buNone/>
              <a:defRPr lang="en-US" sz="44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642146" y="5745546"/>
            <a:ext cx="5004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Radius - Slingshot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  <a:p>
            <a:pPr algn="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Mark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Bodnar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mbodnar@sfu.ca</a:t>
            </a:r>
          </a:p>
        </p:txBody>
      </p:sp>
    </p:spTree>
    <p:extLst>
      <p:ext uri="{BB962C8B-B14F-4D97-AF65-F5344CB8AC3E}">
        <p14:creationId xmlns:p14="http://schemas.microsoft.com/office/powerpoint/2010/main" val="99906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b 3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DSC_275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1000108"/>
            <a:ext cx="12189884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190500" y="142838"/>
            <a:ext cx="11811000" cy="8572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buNone/>
              <a:defRPr lang="en-US" sz="44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81907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b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rot="10800000">
            <a:off x="0" y="5500702"/>
            <a:ext cx="12192000" cy="1588"/>
          </a:xfrm>
          <a:prstGeom prst="line">
            <a:avLst/>
          </a:prstGeom>
          <a:ln w="19050" cmpd="sng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7"/>
          <p:cNvSpPr>
            <a:spLocks noGrp="1"/>
          </p:cNvSpPr>
          <p:nvPr>
            <p:ph sz="quarter" idx="10"/>
          </p:nvPr>
        </p:nvSpPr>
        <p:spPr>
          <a:xfrm>
            <a:off x="190500" y="142838"/>
            <a:ext cx="11811000" cy="8572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buNone/>
              <a:defRPr lang="en-US" sz="44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17728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P:\Keep\ttanghe\LOGOS\SFU_lib_logo_rb_transp.GIF.gif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5570538"/>
            <a:ext cx="685800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965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P:\Keep\ttanghe\LOGOS\SFU_lib_logo_rb_transp.GIF.gif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5570538"/>
            <a:ext cx="685800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828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sba.ubc.ca/" TargetMode="External"/><Relationship Id="rId7" Type="http://schemas.openxmlformats.org/officeDocument/2006/relationships/hyperlink" Target="https://www.lib.sfu.ca/help/research-assistance/subject/business/buec-buzz/gleaning-data-and-insights-research-firm-site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://www.vpl.ca/digitallibrar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facilities/technology/login-library-computers#guests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bases.lib.sfu.ca/record/61245145910003610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databases.lib.sfu.ca/record/61245146000003610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databases.lib.sfu.ca/record/61245133250003610" TargetMode="External"/><Relationship Id="rId7" Type="http://schemas.openxmlformats.org/officeDocument/2006/relationships/hyperlink" Target="https://databases.lib.sfu.ca/record/6124514798000361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s://databases.lib.sfu.ca/record/61245149630003610" TargetMode="Externa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bases.lib.sfu.ca/record/61245133250003610" TargetMode="External"/><Relationship Id="rId7" Type="http://schemas.openxmlformats.org/officeDocument/2006/relationships/hyperlink" Target="http://bit.ly/sfubuslib-guide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databases.lib.sfu.ca/record/61245147980003610" TargetMode="Externa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" y="2655859"/>
            <a:ext cx="12191999" cy="1682634"/>
          </a:xfrm>
        </p:spPr>
        <p:txBody>
          <a:bodyPr/>
          <a:lstStyle/>
          <a:p>
            <a:r>
              <a:rPr lang="en-US" sz="2800" dirty="0" smtClean="0"/>
              <a:t>Secondary Market Research </a:t>
            </a:r>
          </a:p>
          <a:p>
            <a:r>
              <a:rPr lang="en-US" sz="2800" dirty="0" smtClean="0"/>
              <a:t>Perspectives &amp; Resources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752709"/>
            <a:ext cx="1219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Imperfect Foundations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42146" y="5745546"/>
            <a:ext cx="5004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Radius - Slingshot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  <a:p>
            <a:pPr algn="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Mark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Bodnar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mbodnar@sfu.ca</a:t>
            </a:r>
          </a:p>
        </p:txBody>
      </p:sp>
    </p:spTree>
    <p:extLst>
      <p:ext uri="{BB962C8B-B14F-4D97-AF65-F5344CB8AC3E}">
        <p14:creationId xmlns:p14="http://schemas.microsoft.com/office/powerpoint/2010/main" val="166690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62390"/>
            <a:ext cx="1068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Good questions</a:t>
            </a:r>
            <a:endParaRPr lang="en-US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50720" y="3622318"/>
            <a:ext cx="8565903" cy="1170098"/>
            <a:chOff x="1950720" y="3622318"/>
            <a:chExt cx="8565903" cy="1170098"/>
          </a:xfrm>
        </p:grpSpPr>
        <p:grpSp>
          <p:nvGrpSpPr>
            <p:cNvPr id="8" name="Group 7"/>
            <p:cNvGrpSpPr/>
            <p:nvPr/>
          </p:nvGrpSpPr>
          <p:grpSpPr>
            <a:xfrm>
              <a:off x="1950720" y="3640141"/>
              <a:ext cx="2081641" cy="1152275"/>
              <a:chOff x="8103998" y="3653235"/>
              <a:chExt cx="2081641" cy="115227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8103998" y="3653235"/>
                <a:ext cx="2081641" cy="1152275"/>
              </a:xfrm>
              <a:prstGeom prst="round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8103998" y="3993680"/>
                <a:ext cx="20816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Geography</a:t>
                </a:r>
                <a:endParaRPr lang="en-US" sz="2400" b="1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132095" y="3622318"/>
              <a:ext cx="2090028" cy="1152275"/>
              <a:chOff x="8174163" y="3653235"/>
              <a:chExt cx="2090028" cy="1152275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8182550" y="3653235"/>
                <a:ext cx="2081641" cy="1152275"/>
              </a:xfrm>
              <a:prstGeom prst="round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174163" y="3993680"/>
                <a:ext cx="2081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Topic</a:t>
                </a:r>
                <a:endParaRPr lang="en-US" sz="2400" b="1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8413503" y="3630684"/>
              <a:ext cx="2103120" cy="1152275"/>
              <a:chOff x="8082519" y="3653235"/>
              <a:chExt cx="2103120" cy="1152275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8103998" y="3653235"/>
                <a:ext cx="2081641" cy="1152275"/>
              </a:xfrm>
              <a:prstGeom prst="round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082519" y="3993680"/>
                <a:ext cx="2081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Time</a:t>
                </a:r>
                <a:endParaRPr lang="en-US" sz="2400" b="1" dirty="0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1976904" y="1191557"/>
            <a:ext cx="2429093" cy="2144148"/>
            <a:chOff x="1976904" y="1257027"/>
            <a:chExt cx="2429093" cy="2144148"/>
          </a:xfrm>
        </p:grpSpPr>
        <p:sp>
          <p:nvSpPr>
            <p:cNvPr id="11" name="TextBox 10"/>
            <p:cNvSpPr txBox="1"/>
            <p:nvPr/>
          </p:nvSpPr>
          <p:spPr>
            <a:xfrm>
              <a:off x="1976904" y="1257027"/>
              <a:ext cx="824801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Your </a:t>
              </a:r>
            </a:p>
            <a:p>
              <a:r>
                <a:rPr lang="en-US" sz="2400" b="1" dirty="0" smtClean="0"/>
                <a:t>turn</a:t>
              </a:r>
              <a:endParaRPr lang="en-US" sz="2400" b="1" dirty="0"/>
            </a:p>
            <a:p>
              <a:endParaRPr lang="en-US" sz="2400" b="1" dirty="0"/>
            </a:p>
          </p:txBody>
        </p:sp>
        <p:pic>
          <p:nvPicPr>
            <p:cNvPr id="12" name="Picture 11" descr="noun_Question_2021032_333333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7299" y="1312477"/>
              <a:ext cx="2088698" cy="2088698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5066635" y="1283215"/>
            <a:ext cx="56137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</a:t>
            </a:r>
            <a:r>
              <a:rPr lang="en-US" sz="2400" dirty="0" smtClean="0"/>
              <a:t>answers </a:t>
            </a:r>
            <a:r>
              <a:rPr lang="en-US" sz="2400" dirty="0" smtClean="0"/>
              <a:t>to those questions aren’t available, how flexible can you be?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Can you make use of </a:t>
            </a:r>
            <a:r>
              <a:rPr lang="en-US" sz="2400" i="1" dirty="0" smtClean="0"/>
              <a:t>older</a:t>
            </a:r>
            <a:r>
              <a:rPr lang="en-US" sz="2400" dirty="0" smtClean="0"/>
              <a:t> information on similar </a:t>
            </a:r>
            <a:r>
              <a:rPr lang="en-US" sz="2400" i="1" dirty="0" smtClean="0"/>
              <a:t>topics</a:t>
            </a:r>
            <a:r>
              <a:rPr lang="en-US" sz="2400" dirty="0" smtClean="0"/>
              <a:t> and from similar </a:t>
            </a:r>
            <a:r>
              <a:rPr lang="en-US" sz="2400" i="1" dirty="0" smtClean="0"/>
              <a:t>regions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590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62390"/>
            <a:ext cx="1068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Publishers</a:t>
            </a:r>
            <a:endParaRPr lang="en-US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42" y="445197"/>
            <a:ext cx="5748109" cy="481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0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62390"/>
            <a:ext cx="1068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Publishers</a:t>
            </a:r>
            <a:endParaRPr lang="en-US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383" y="615420"/>
            <a:ext cx="5285043" cy="44257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5132" y="4582911"/>
            <a:ext cx="2713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b="1" i="1" dirty="0" smtClean="0"/>
              <a:t>Why?</a:t>
            </a:r>
            <a:endParaRPr lang="en-US" sz="2400" b="1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785526" y="1348689"/>
            <a:ext cx="4516767" cy="1401059"/>
            <a:chOff x="2448220" y="1230842"/>
            <a:chExt cx="7279980" cy="2016996"/>
          </a:xfrm>
        </p:grpSpPr>
        <p:pic>
          <p:nvPicPr>
            <p:cNvPr id="11" name="Picture 10" descr="SalmAppl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1100" y="1685738"/>
              <a:ext cx="7277100" cy="15621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448220" y="1230842"/>
              <a:ext cx="60616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Mark’s </a:t>
              </a:r>
              <a:r>
                <a:rPr lang="en-US" sz="2400" b="1" i="1" dirty="0" err="1" smtClean="0"/>
                <a:t>SalmApple</a:t>
              </a:r>
              <a:r>
                <a:rPr lang="en-US" sz="2400" b="1" baseline="30000" dirty="0" err="1" smtClean="0"/>
                <a:t>TM</a:t>
              </a:r>
              <a:endParaRPr lang="en-US" sz="2400" b="1" baseline="300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46254" y="3216402"/>
            <a:ext cx="522374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publisher types might have statistics on</a:t>
            </a:r>
            <a:r>
              <a:rPr lang="mr-IN" sz="2400" dirty="0" smtClean="0"/>
              <a:t>…</a:t>
            </a:r>
            <a:endParaRPr lang="en-CA" sz="2400" dirty="0" smtClean="0"/>
          </a:p>
          <a:p>
            <a:pPr algn="ctr"/>
            <a:r>
              <a:rPr lang="en-US" sz="2400" i="1" dirty="0" smtClean="0"/>
              <a:t> fish consumption in Canada?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7774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62390"/>
            <a:ext cx="1068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Publishers</a:t>
            </a:r>
            <a:endParaRPr lang="en-US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29277" y="1361779"/>
            <a:ext cx="2429093" cy="2144148"/>
            <a:chOff x="1976904" y="1257027"/>
            <a:chExt cx="2429093" cy="2144148"/>
          </a:xfrm>
        </p:grpSpPr>
        <p:sp>
          <p:nvSpPr>
            <p:cNvPr id="5" name="TextBox 4"/>
            <p:cNvSpPr txBox="1"/>
            <p:nvPr/>
          </p:nvSpPr>
          <p:spPr>
            <a:xfrm>
              <a:off x="1976904" y="1257027"/>
              <a:ext cx="824801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Your </a:t>
              </a:r>
            </a:p>
            <a:p>
              <a:r>
                <a:rPr lang="en-US" sz="2400" b="1" dirty="0" smtClean="0"/>
                <a:t>turn</a:t>
              </a:r>
              <a:endParaRPr lang="en-US" sz="2400" b="1" dirty="0"/>
            </a:p>
            <a:p>
              <a:endParaRPr lang="en-US" sz="2400" b="1" dirty="0"/>
            </a:p>
          </p:txBody>
        </p:sp>
        <p:pic>
          <p:nvPicPr>
            <p:cNvPr id="6" name="Picture 5" descr="noun_Question_2021032_333333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7299" y="1312477"/>
              <a:ext cx="2088698" cy="2088698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864077" y="3967491"/>
            <a:ext cx="501426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publisher types seem most likely to have the answers to the questions you listed earlier?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240212" y="4172267"/>
            <a:ext cx="5014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 your questions seem</a:t>
            </a:r>
            <a:r>
              <a:rPr lang="mr-IN" sz="2400" dirty="0" smtClean="0"/>
              <a:t>…</a:t>
            </a:r>
            <a:endParaRPr lang="en-CA" sz="2400" dirty="0" smtClean="0"/>
          </a:p>
          <a:p>
            <a:pPr algn="ctr"/>
            <a:r>
              <a:rPr lang="en-CA" sz="2400" i="1" dirty="0" smtClean="0"/>
              <a:t>newsworthy</a:t>
            </a:r>
            <a:r>
              <a:rPr lang="en-CA" sz="2400" dirty="0" smtClean="0"/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952" y="615420"/>
            <a:ext cx="3969242" cy="332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4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62390"/>
            <a:ext cx="1068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Layers</a:t>
            </a:r>
            <a:endParaRPr lang="en-US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8090" y="1252298"/>
            <a:ext cx="24220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i="1" dirty="0" err="1" smtClean="0"/>
              <a:t>Euromonitor</a:t>
            </a:r>
            <a:r>
              <a:rPr lang="en-CA" sz="2400" i="1" dirty="0" smtClean="0"/>
              <a:t>:</a:t>
            </a:r>
            <a:br>
              <a:rPr lang="en-CA" sz="2400" i="1" dirty="0" smtClean="0"/>
            </a:br>
            <a:r>
              <a:rPr lang="en-CA" sz="2400" b="1" i="1" dirty="0" smtClean="0"/>
              <a:t>128M</a:t>
            </a:r>
            <a:r>
              <a:rPr lang="en-CA" sz="2400" i="1" dirty="0" smtClean="0"/>
              <a:t> </a:t>
            </a:r>
            <a:r>
              <a:rPr lang="en-CA" sz="2400" i="1" dirty="0" smtClean="0"/>
              <a:t>wearables will be sold in 2017</a:t>
            </a:r>
          </a:p>
          <a:p>
            <a:pPr algn="ctr"/>
            <a:r>
              <a:rPr lang="en-CA" sz="2400" i="1" dirty="0" smtClean="0"/>
              <a:t>(Oct. 5, 2017)</a:t>
            </a:r>
            <a:endParaRPr lang="en-CA" sz="2400" dirty="0" smtClean="0"/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817706"/>
              </p:ext>
            </p:extLst>
          </p:nvPr>
        </p:nvGraphicFramePr>
        <p:xfrm>
          <a:off x="1905000" y="582688"/>
          <a:ext cx="8534400" cy="4654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819347" y="1247570"/>
            <a:ext cx="24220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i="1" dirty="0" smtClean="0"/>
              <a:t>Gartner:</a:t>
            </a:r>
          </a:p>
          <a:p>
            <a:pPr algn="ctr"/>
            <a:r>
              <a:rPr lang="en-CA" sz="2400" b="1" i="1" dirty="0" smtClean="0"/>
              <a:t>310M</a:t>
            </a:r>
            <a:r>
              <a:rPr lang="en-CA" sz="2400" i="1" dirty="0" smtClean="0"/>
              <a:t> </a:t>
            </a:r>
            <a:r>
              <a:rPr lang="en-CA" sz="2400" i="1" dirty="0" err="1" smtClean="0"/>
              <a:t>wearables</a:t>
            </a:r>
            <a:r>
              <a:rPr lang="en-CA" sz="2400" i="1" dirty="0" smtClean="0"/>
              <a:t> will be sold in 2017</a:t>
            </a:r>
          </a:p>
          <a:p>
            <a:pPr algn="ctr"/>
            <a:r>
              <a:rPr lang="en-CA" sz="2400" i="1" dirty="0" smtClean="0"/>
              <a:t>(Aug. 24, 2017)</a:t>
            </a:r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247365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62390"/>
            <a:ext cx="1068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Sources - free</a:t>
            </a:r>
            <a:endParaRPr lang="en-US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103536"/>
            <a:ext cx="608781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i="1" dirty="0"/>
              <a:t>Small Business </a:t>
            </a:r>
            <a:r>
              <a:rPr lang="en-CA" sz="2400" i="1" dirty="0" smtClean="0"/>
              <a:t>Accelerators</a:t>
            </a:r>
          </a:p>
          <a:p>
            <a:pPr algn="r"/>
            <a:r>
              <a:rPr lang="en-CA" sz="2400" i="1" dirty="0" smtClean="0"/>
              <a:t>via UBC</a:t>
            </a:r>
            <a:endParaRPr lang="en-CA" sz="2400" i="1" dirty="0"/>
          </a:p>
          <a:p>
            <a:pPr algn="r"/>
            <a:r>
              <a:rPr lang="en-CA" sz="2400" i="1" dirty="0" err="1" smtClean="0">
                <a:hlinkClick r:id="rId3"/>
              </a:rPr>
              <a:t>sba.ubc.ca</a:t>
            </a:r>
            <a:endParaRPr lang="en-CA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1480" y="2656994"/>
            <a:ext cx="607943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dirty="0" smtClean="0"/>
              <a:t>Vancouver Public Library</a:t>
            </a:r>
          </a:p>
          <a:p>
            <a:pPr algn="r"/>
            <a:r>
              <a:rPr lang="en-CA" sz="2400" dirty="0" smtClean="0"/>
              <a:t>Business </a:t>
            </a:r>
            <a:r>
              <a:rPr lang="en-CA" sz="2400" dirty="0"/>
              <a:t>&amp; </a:t>
            </a:r>
            <a:r>
              <a:rPr lang="en-CA" sz="2400" dirty="0" smtClean="0"/>
              <a:t>Careers Resources</a:t>
            </a:r>
          </a:p>
          <a:p>
            <a:pPr algn="r"/>
            <a:r>
              <a:rPr lang="en-CA" sz="2400" dirty="0" smtClean="0"/>
              <a:t>Link via: </a:t>
            </a:r>
            <a:r>
              <a:rPr lang="en-CA" sz="2400" dirty="0" err="1" smtClean="0">
                <a:hlinkClick r:id="rId4"/>
              </a:rPr>
              <a:t>www.vpl.ca</a:t>
            </a:r>
            <a:r>
              <a:rPr lang="en-CA" sz="2400" dirty="0">
                <a:hlinkClick r:id="rId4"/>
              </a:rPr>
              <a:t>/</a:t>
            </a:r>
            <a:r>
              <a:rPr lang="en-CA" sz="2400" dirty="0" err="1">
                <a:hlinkClick r:id="rId4"/>
              </a:rPr>
              <a:t>digitallibrary</a:t>
            </a:r>
            <a:endParaRPr lang="en-CA" sz="2400" dirty="0" smtClean="0"/>
          </a:p>
        </p:txBody>
      </p:sp>
      <p:pic>
        <p:nvPicPr>
          <p:cNvPr id="2" name="Picture 1" descr="SBA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47" y="1219959"/>
            <a:ext cx="3022600" cy="1079500"/>
          </a:xfrm>
          <a:prstGeom prst="rect">
            <a:avLst/>
          </a:prstGeom>
        </p:spPr>
      </p:pic>
      <p:pic>
        <p:nvPicPr>
          <p:cNvPr id="3" name="Picture 2" descr="VPL-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952" y="2713860"/>
            <a:ext cx="3340100" cy="1155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776" y="4118794"/>
            <a:ext cx="6079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dirty="0" smtClean="0"/>
              <a:t>Private </a:t>
            </a:r>
            <a:r>
              <a:rPr lang="en-CA" sz="2400" dirty="0"/>
              <a:t>r</a:t>
            </a:r>
            <a:r>
              <a:rPr lang="en-CA" sz="2400" dirty="0" smtClean="0"/>
              <a:t>esearch firms: Social media</a:t>
            </a:r>
          </a:p>
          <a:p>
            <a:pPr algn="r"/>
            <a:r>
              <a:rPr lang="en-CA" sz="2400" dirty="0" smtClean="0"/>
              <a:t>Blog </a:t>
            </a:r>
            <a:r>
              <a:rPr lang="en-CA" sz="2400" dirty="0" smtClean="0"/>
              <a:t>post </a:t>
            </a:r>
            <a:r>
              <a:rPr lang="en-CA" sz="2400" dirty="0" smtClean="0"/>
              <a:t>via: </a:t>
            </a:r>
          </a:p>
        </p:txBody>
      </p:sp>
      <p:pic>
        <p:nvPicPr>
          <p:cNvPr id="14" name="Picture 13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248" y="4158186"/>
            <a:ext cx="3340100" cy="100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62390"/>
            <a:ext cx="1068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Sources </a:t>
            </a:r>
            <a:r>
              <a:rPr lang="mr-IN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–</a:t>
            </a: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SFU Library</a:t>
            </a:r>
            <a:endParaRPr lang="en-US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653484"/>
            <a:ext cx="6087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dirty="0" smtClean="0"/>
              <a:t>Guest access </a:t>
            </a:r>
          </a:p>
          <a:p>
            <a:pPr algn="r"/>
            <a:r>
              <a:rPr lang="en-CA" sz="2400" dirty="0" smtClean="0"/>
              <a:t>in any SFU Library branch: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80" y="3141472"/>
            <a:ext cx="6079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dirty="0" err="1" smtClean="0"/>
              <a:t>Statista</a:t>
            </a:r>
            <a:r>
              <a:rPr lang="en-CA" sz="2400" dirty="0" smtClean="0"/>
              <a:t>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9462" y="1872446"/>
            <a:ext cx="379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3"/>
              </a:rPr>
              <a:t>bit.ly</a:t>
            </a:r>
            <a:r>
              <a:rPr lang="en-US" sz="2400" dirty="0">
                <a:hlinkClick r:id="rId3"/>
              </a:rPr>
              <a:t>/sfu-guest</a:t>
            </a:r>
            <a:endParaRPr lang="en-US" sz="2400" dirty="0"/>
          </a:p>
        </p:txBody>
      </p:sp>
      <p:pic>
        <p:nvPicPr>
          <p:cNvPr id="5" name="Picture 4" descr="Statista-logo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169" y="2995231"/>
            <a:ext cx="2400300" cy="723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960" y="4342804"/>
            <a:ext cx="6079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dirty="0" err="1" smtClean="0"/>
              <a:t>Vividata</a:t>
            </a:r>
            <a:r>
              <a:rPr lang="en-CA" sz="2400" dirty="0" smtClean="0"/>
              <a:t>:</a:t>
            </a:r>
          </a:p>
        </p:txBody>
      </p:sp>
      <p:pic>
        <p:nvPicPr>
          <p:cNvPr id="13" name="Picture 12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705" y="4142774"/>
            <a:ext cx="2065586" cy="92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9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62390"/>
            <a:ext cx="1068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Sources </a:t>
            </a:r>
            <a:r>
              <a:rPr lang="mr-IN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–</a:t>
            </a: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SFU Library</a:t>
            </a:r>
            <a:endParaRPr lang="en-US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705861"/>
            <a:ext cx="6087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dirty="0" err="1" smtClean="0"/>
              <a:t>IBISWorld</a:t>
            </a:r>
            <a:r>
              <a:rPr lang="en-CA" sz="2400" dirty="0" smtClean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80" y="2945062"/>
            <a:ext cx="6079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dirty="0" smtClean="0"/>
              <a:t>Factiva:</a:t>
            </a: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076" y="2982370"/>
            <a:ext cx="3015617" cy="4482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960" y="4092606"/>
            <a:ext cx="6079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dirty="0" smtClean="0"/>
              <a:t>Business Source Complete:</a:t>
            </a:r>
          </a:p>
        </p:txBody>
      </p:sp>
      <p:pic>
        <p:nvPicPr>
          <p:cNvPr id="13" name="Picture 12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283" y="3789233"/>
            <a:ext cx="2077307" cy="1074469"/>
          </a:xfrm>
          <a:prstGeom prst="rect">
            <a:avLst/>
          </a:prstGeom>
        </p:spPr>
      </p:pic>
      <p:pic>
        <p:nvPicPr>
          <p:cNvPr id="2" name="Picture 1" descr="IBISWorld-logo.png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663" y="1517574"/>
            <a:ext cx="21971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4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62390"/>
            <a:ext cx="1068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Sources </a:t>
            </a:r>
            <a:r>
              <a:rPr lang="mr-IN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–</a:t>
            </a: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SFU Library</a:t>
            </a:r>
            <a:endParaRPr lang="en-US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705861"/>
            <a:ext cx="6087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dirty="0" err="1" smtClean="0"/>
              <a:t>SimplyAnalytics</a:t>
            </a:r>
            <a:r>
              <a:rPr lang="en-CA" sz="2400" dirty="0" smtClean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80" y="2945062"/>
            <a:ext cx="6079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dirty="0" smtClean="0"/>
              <a:t>Frost &amp; Sullivan:</a:t>
            </a: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17" y="2919970"/>
            <a:ext cx="2901918" cy="5368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960" y="4092606"/>
            <a:ext cx="6079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dirty="0" smtClean="0"/>
              <a:t>More?</a:t>
            </a:r>
          </a:p>
        </p:txBody>
      </p:sp>
      <p:pic>
        <p:nvPicPr>
          <p:cNvPr id="2" name="Picture 1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662" y="1649799"/>
            <a:ext cx="2592438" cy="6610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44922" y="4087878"/>
            <a:ext cx="4294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err="1" smtClean="0">
                <a:hlinkClick r:id="rId7"/>
              </a:rPr>
              <a:t>bit.ly</a:t>
            </a:r>
            <a:r>
              <a:rPr lang="en-CA" sz="2400" dirty="0">
                <a:hlinkClick r:id="rId7"/>
              </a:rPr>
              <a:t>/</a:t>
            </a:r>
            <a:r>
              <a:rPr lang="en-CA" sz="2400" dirty="0" err="1">
                <a:hlinkClick r:id="rId7"/>
              </a:rPr>
              <a:t>sfubuslib</a:t>
            </a:r>
            <a:r>
              <a:rPr lang="en-CA" sz="2400" dirty="0">
                <a:hlinkClick r:id="rId7"/>
              </a:rPr>
              <a:t>-guides</a:t>
            </a:r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268271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62390"/>
            <a:ext cx="1068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CA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Recap</a:t>
            </a:r>
            <a:endParaRPr lang="en-US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25750" y="1128628"/>
            <a:ext cx="721475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CA" sz="2400" b="1" dirty="0" smtClean="0"/>
              <a:t>Secondary research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en-CA" sz="2400" dirty="0" smtClean="0"/>
              <a:t>Brainstorm questions</a:t>
            </a:r>
          </a:p>
          <a:p>
            <a:pPr marL="1257300" lvl="2" indent="-342900">
              <a:spcAft>
                <a:spcPts val="1200"/>
              </a:spcAft>
              <a:buSzPct val="84000"/>
              <a:buFont typeface="Courier New"/>
              <a:buChar char="o"/>
            </a:pPr>
            <a:r>
              <a:rPr lang="en-CA" sz="2400" dirty="0"/>
              <a:t>t</a:t>
            </a:r>
            <a:r>
              <a:rPr lang="en-CA" sz="2400" dirty="0" smtClean="0"/>
              <a:t>hen add flexibility and brainstorm some more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en-CA" sz="2400" dirty="0" smtClean="0"/>
              <a:t>Predict publishers</a:t>
            </a:r>
          </a:p>
          <a:p>
            <a:pPr marL="1257300" lvl="2" indent="-342900">
              <a:spcAft>
                <a:spcPts val="1200"/>
              </a:spcAft>
              <a:buSzPct val="84000"/>
              <a:buFont typeface="Courier New"/>
              <a:buChar char="o"/>
            </a:pPr>
            <a:r>
              <a:rPr lang="en-CA" sz="2400" dirty="0" smtClean="0"/>
              <a:t>“</a:t>
            </a:r>
            <a:r>
              <a:rPr lang="en-CA" sz="2400" i="1" dirty="0" smtClean="0"/>
              <a:t>Who cares?</a:t>
            </a:r>
            <a:r>
              <a:rPr lang="en-CA" sz="2400" dirty="0" smtClean="0"/>
              <a:t>” &amp; “</a:t>
            </a:r>
            <a:r>
              <a:rPr lang="en-CA" sz="2400" i="1" dirty="0" smtClean="0"/>
              <a:t>Why?</a:t>
            </a:r>
            <a:r>
              <a:rPr lang="en-CA" sz="2400" dirty="0" smtClean="0"/>
              <a:t>”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en-CA" sz="2400" dirty="0" smtClean="0"/>
              <a:t>Be open to the value of imperfect information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en-CA" sz="2400" dirty="0" smtClean="0"/>
              <a:t>Build a foundation for your estimates</a:t>
            </a:r>
          </a:p>
        </p:txBody>
      </p:sp>
    </p:spTree>
    <p:extLst>
      <p:ext uri="{BB962C8B-B14F-4D97-AF65-F5344CB8AC3E}">
        <p14:creationId xmlns:p14="http://schemas.microsoft.com/office/powerpoint/2010/main" val="315505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62390"/>
            <a:ext cx="1068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Context</a:t>
            </a:r>
            <a:endParaRPr lang="en-US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3" name="Picture 2" descr="noun_Cashier_1148194_33333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927" y="1590806"/>
            <a:ext cx="2638566" cy="26385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24" y="1586078"/>
            <a:ext cx="2638566" cy="26385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9791" y="2396207"/>
            <a:ext cx="6546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vs.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331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62390"/>
            <a:ext cx="1068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Next steps</a:t>
            </a:r>
            <a:endParaRPr lang="en-US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6047" y="1513082"/>
            <a:ext cx="7210053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CA" sz="2400" dirty="0" smtClean="0"/>
              <a:t>Discussion of individual needs?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CA" sz="2400" dirty="0" smtClean="0"/>
              <a:t>Deeper exploration of resources?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CA" sz="2400" dirty="0" smtClean="0"/>
              <a:t>More time on your Question-Publisher worksheets</a:t>
            </a:r>
            <a:r>
              <a:rPr lang="en-CA" sz="2400" dirty="0" smtClean="0"/>
              <a:t>?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CA" sz="2400" dirty="0" smtClean="0"/>
              <a:t>Go home for  a nap?</a:t>
            </a:r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403981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2390"/>
            <a:ext cx="1068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Questions?</a:t>
            </a:r>
            <a:endParaRPr lang="en-US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42147" y="5754521"/>
            <a:ext cx="5004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Radius - Slingshot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Mark </a:t>
            </a:r>
            <a:r>
              <a:rPr lang="en-US" dirty="0">
                <a:solidFill>
                  <a:prstClr val="black"/>
                </a:solidFill>
                <a:latin typeface="Arial" charset="0"/>
              </a:rPr>
              <a:t>Bodnar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mbodnar@sfu.ca</a:t>
            </a:r>
          </a:p>
        </p:txBody>
      </p:sp>
      <p:pic>
        <p:nvPicPr>
          <p:cNvPr id="5" name="Picture 4" descr="Questio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733" y="914930"/>
            <a:ext cx="3889248" cy="38892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06487" y="4206240"/>
            <a:ext cx="2011680" cy="597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2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62390"/>
            <a:ext cx="1068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Context</a:t>
            </a:r>
            <a:endParaRPr lang="en-US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927" y="1590806"/>
            <a:ext cx="2638566" cy="26385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24" y="1625360"/>
            <a:ext cx="2638566" cy="26385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9791" y="2396207"/>
            <a:ext cx="6546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vs.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066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62390"/>
            <a:ext cx="1068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Context</a:t>
            </a:r>
            <a:endParaRPr lang="en-US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927" y="1590806"/>
            <a:ext cx="2638566" cy="26385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91" y="1486059"/>
            <a:ext cx="2777867" cy="27778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9791" y="2396207"/>
            <a:ext cx="6546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vs.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2711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62390"/>
            <a:ext cx="10680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Secondary</a:t>
            </a:r>
            <a:b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research</a:t>
            </a:r>
            <a:endParaRPr lang="en-US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" name="Picture 1" descr="SecondaryResear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902" y="221113"/>
            <a:ext cx="6309990" cy="508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1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62390"/>
            <a:ext cx="10680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Secondary</a:t>
            </a:r>
            <a:b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research</a:t>
            </a:r>
            <a:endParaRPr lang="en-US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4796" y="1466531"/>
            <a:ext cx="600926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/>
              <a:t>Therefore</a:t>
            </a:r>
            <a:r>
              <a:rPr lang="mr-IN" sz="2400" b="1" dirty="0" smtClean="0"/>
              <a:t>…</a:t>
            </a:r>
            <a:endParaRPr lang="en-US" sz="2400" b="1" dirty="0" smtClean="0"/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Don’t </a:t>
            </a:r>
            <a:r>
              <a:rPr lang="en-US" sz="2400" dirty="0"/>
              <a:t>expect perfection </a:t>
            </a:r>
            <a:r>
              <a:rPr lang="en-US" sz="2400" dirty="0" smtClean="0"/>
              <a:t>(but seek it</a:t>
            </a:r>
            <a:r>
              <a:rPr lang="en-US" sz="2400" dirty="0"/>
              <a:t>!) 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Ask </a:t>
            </a:r>
            <a:r>
              <a:rPr lang="en-US" sz="2400" dirty="0"/>
              <a:t>good questions 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Evaluate </a:t>
            </a:r>
            <a:r>
              <a:rPr lang="en-US" sz="2400" dirty="0"/>
              <a:t>everything 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Build </a:t>
            </a:r>
            <a:r>
              <a:rPr lang="en-US" sz="2400" dirty="0"/>
              <a:t>the best foundation you can, </a:t>
            </a:r>
            <a:r>
              <a:rPr lang="en-US" sz="2400" dirty="0" smtClean="0"/>
              <a:t>and</a:t>
            </a:r>
            <a:r>
              <a:rPr lang="mr-IN" sz="2400" dirty="0" smtClean="0"/>
              <a:t>…</a:t>
            </a:r>
            <a:endParaRPr lang="en-US" sz="2400" dirty="0"/>
          </a:p>
          <a:p>
            <a:pPr marL="1257300" lvl="2" indent="-342900">
              <a:spcAft>
                <a:spcPts val="1200"/>
              </a:spcAft>
              <a:buSzPct val="84000"/>
              <a:buFont typeface="Courier New"/>
              <a:buChar char="o"/>
            </a:pPr>
            <a:r>
              <a:rPr lang="en-US" sz="2400" dirty="0" smtClean="0"/>
              <a:t>be </a:t>
            </a:r>
            <a:r>
              <a:rPr lang="en-US" sz="2400" dirty="0"/>
              <a:t>ready to defend it </a:t>
            </a:r>
          </a:p>
        </p:txBody>
      </p:sp>
    </p:spTree>
    <p:extLst>
      <p:ext uri="{BB962C8B-B14F-4D97-AF65-F5344CB8AC3E}">
        <p14:creationId xmlns:p14="http://schemas.microsoft.com/office/powerpoint/2010/main" val="364868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62390"/>
            <a:ext cx="10680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Secondary</a:t>
            </a:r>
            <a:b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research</a:t>
            </a:r>
            <a:endParaRPr lang="en-US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0047" y="1462719"/>
            <a:ext cx="64007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400" b="1" dirty="0" smtClean="0"/>
              <a:t>Why?</a:t>
            </a:r>
            <a:endParaRPr lang="en-US" sz="2400" b="1" dirty="0"/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Why research at all?  </a:t>
            </a:r>
            <a:br>
              <a:rPr lang="en-US" sz="2400" dirty="0" smtClean="0"/>
            </a:br>
            <a:r>
              <a:rPr lang="en-US" sz="2400" dirty="0" smtClean="0"/>
              <a:t>Isn’t your “</a:t>
            </a:r>
            <a:r>
              <a:rPr lang="en-US" sz="2400" i="1" dirty="0" smtClean="0"/>
              <a:t>gut feeling</a:t>
            </a:r>
            <a:r>
              <a:rPr lang="en-US" sz="2400" dirty="0" smtClean="0"/>
              <a:t>” enough?</a:t>
            </a:r>
            <a:endParaRPr lang="en-US" sz="2400" dirty="0"/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Why do secondary research instead of primary</a:t>
            </a:r>
            <a:br>
              <a:rPr lang="en-US" sz="2400" dirty="0" smtClean="0"/>
            </a:br>
            <a:r>
              <a:rPr lang="en-US" sz="2400" dirty="0" smtClean="0"/>
              <a:t>if secondary is </a:t>
            </a:r>
            <a:r>
              <a:rPr lang="en-US" sz="2400" i="1" dirty="0" smtClean="0"/>
              <a:t>flawed</a:t>
            </a:r>
            <a:r>
              <a:rPr lang="en-US" sz="2400" dirty="0" smtClean="0"/>
              <a:t> by definition?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945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62390"/>
            <a:ext cx="1068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Good questions</a:t>
            </a:r>
            <a:endParaRPr lang="en-US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48220" y="1230842"/>
            <a:ext cx="7279980" cy="2016996"/>
            <a:chOff x="2448220" y="1230842"/>
            <a:chExt cx="7279980" cy="2016996"/>
          </a:xfrm>
        </p:grpSpPr>
        <p:pic>
          <p:nvPicPr>
            <p:cNvPr id="2" name="Picture 1" descr="SalmAppl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1100" y="1685738"/>
              <a:ext cx="7277100" cy="15621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448220" y="1230842"/>
              <a:ext cx="60616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Mark’s </a:t>
              </a:r>
              <a:r>
                <a:rPr lang="en-US" sz="2400" b="1" i="1" dirty="0" err="1" smtClean="0"/>
                <a:t>SalmApple</a:t>
              </a:r>
              <a:r>
                <a:rPr lang="en-US" sz="2400" b="1" baseline="30000" dirty="0" err="1" smtClean="0"/>
                <a:t>TM</a:t>
              </a:r>
              <a:endParaRPr lang="en-US" sz="2400" b="1" baseline="300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50720" y="3622318"/>
            <a:ext cx="8565903" cy="1170098"/>
            <a:chOff x="1950720" y="3622318"/>
            <a:chExt cx="8565903" cy="1170098"/>
          </a:xfrm>
        </p:grpSpPr>
        <p:grpSp>
          <p:nvGrpSpPr>
            <p:cNvPr id="8" name="Group 7"/>
            <p:cNvGrpSpPr/>
            <p:nvPr/>
          </p:nvGrpSpPr>
          <p:grpSpPr>
            <a:xfrm>
              <a:off x="1950720" y="3640141"/>
              <a:ext cx="2081641" cy="1152275"/>
              <a:chOff x="8103998" y="3653235"/>
              <a:chExt cx="2081641" cy="115227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8103998" y="3653235"/>
                <a:ext cx="2081641" cy="1152275"/>
              </a:xfrm>
              <a:prstGeom prst="round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8103998" y="3993680"/>
                <a:ext cx="20816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Customers</a:t>
                </a:r>
                <a:endParaRPr lang="en-US" sz="2400" b="1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119003" y="3622318"/>
              <a:ext cx="2103120" cy="1152275"/>
              <a:chOff x="8161071" y="3653235"/>
              <a:chExt cx="2103120" cy="1152275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8182550" y="3653235"/>
                <a:ext cx="2081641" cy="1152275"/>
              </a:xfrm>
              <a:prstGeom prst="round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161071" y="3993680"/>
                <a:ext cx="2081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Competitors</a:t>
                </a:r>
                <a:endParaRPr lang="en-US" sz="2400" b="1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8413503" y="3630684"/>
              <a:ext cx="2103120" cy="1152275"/>
              <a:chOff x="8082519" y="3653235"/>
              <a:chExt cx="2103120" cy="1152275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8103998" y="3653235"/>
                <a:ext cx="2081641" cy="1152275"/>
              </a:xfrm>
              <a:prstGeom prst="round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082519" y="3993680"/>
                <a:ext cx="2081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Environment</a:t>
                </a:r>
                <a:endParaRPr lang="en-US" sz="24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735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62390"/>
            <a:ext cx="1068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Good questions</a:t>
            </a:r>
            <a:endParaRPr lang="en-US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50720" y="3622318"/>
            <a:ext cx="8565903" cy="1170098"/>
            <a:chOff x="1950720" y="3622318"/>
            <a:chExt cx="8565903" cy="1170098"/>
          </a:xfrm>
        </p:grpSpPr>
        <p:grpSp>
          <p:nvGrpSpPr>
            <p:cNvPr id="8" name="Group 7"/>
            <p:cNvGrpSpPr/>
            <p:nvPr/>
          </p:nvGrpSpPr>
          <p:grpSpPr>
            <a:xfrm>
              <a:off x="1950720" y="3640141"/>
              <a:ext cx="2081641" cy="1152275"/>
              <a:chOff x="8103998" y="3653235"/>
              <a:chExt cx="2081641" cy="115227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8103998" y="3653235"/>
                <a:ext cx="2081641" cy="1152275"/>
              </a:xfrm>
              <a:prstGeom prst="round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8103998" y="3993680"/>
                <a:ext cx="20816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Customers</a:t>
                </a:r>
                <a:endParaRPr lang="en-US" sz="2400" b="1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127390" y="3622318"/>
              <a:ext cx="2086345" cy="1152275"/>
              <a:chOff x="8169458" y="3653235"/>
              <a:chExt cx="2086345" cy="1152275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8169458" y="3653235"/>
                <a:ext cx="2081641" cy="1152275"/>
              </a:xfrm>
              <a:prstGeom prst="round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174163" y="3993680"/>
                <a:ext cx="2081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Competitors</a:t>
                </a:r>
                <a:endParaRPr lang="en-US" sz="2400" b="1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8413503" y="3630684"/>
              <a:ext cx="2103120" cy="1152275"/>
              <a:chOff x="8082519" y="3653235"/>
              <a:chExt cx="2103120" cy="1152275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8103998" y="3653235"/>
                <a:ext cx="2081641" cy="1152275"/>
              </a:xfrm>
              <a:prstGeom prst="round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082519" y="3993680"/>
                <a:ext cx="2081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Environment</a:t>
                </a:r>
                <a:endParaRPr lang="en-US" sz="2400" b="1" dirty="0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1976904" y="1191557"/>
            <a:ext cx="2429093" cy="2144148"/>
            <a:chOff x="1976904" y="1257027"/>
            <a:chExt cx="2429093" cy="2144148"/>
          </a:xfrm>
        </p:grpSpPr>
        <p:sp>
          <p:nvSpPr>
            <p:cNvPr id="11" name="TextBox 10"/>
            <p:cNvSpPr txBox="1"/>
            <p:nvPr/>
          </p:nvSpPr>
          <p:spPr>
            <a:xfrm>
              <a:off x="1976904" y="1257027"/>
              <a:ext cx="824801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Your </a:t>
              </a:r>
            </a:p>
            <a:p>
              <a:r>
                <a:rPr lang="en-US" sz="2400" b="1" dirty="0" smtClean="0"/>
                <a:t>turn</a:t>
              </a:r>
              <a:endParaRPr lang="en-US" sz="2400" b="1" dirty="0"/>
            </a:p>
            <a:p>
              <a:endParaRPr lang="en-US" sz="2400" b="1" dirty="0"/>
            </a:p>
          </p:txBody>
        </p:sp>
        <p:pic>
          <p:nvPicPr>
            <p:cNvPr id="12" name="Picture 11" descr="noun_Question_2021032_333333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7299" y="1312477"/>
              <a:ext cx="2088698" cy="2088698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5066635" y="1283215"/>
            <a:ext cx="54463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List some secondary research questions about your initiative.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If it helps, try to think in terms of the categories below.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590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ib 3 Logo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ib 3 Logo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11878</TotalTime>
  <Words>376</Words>
  <Application>Microsoft Office PowerPoint</Application>
  <PresentationFormat>Widescreen</PresentationFormat>
  <Paragraphs>134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Courier New</vt:lpstr>
      <vt:lpstr>Mangal</vt:lpstr>
      <vt:lpstr>Lib 3 Logo at bottom</vt:lpstr>
      <vt:lpstr>1_Lib 3 Logo at bottom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Simon Fraser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Bodnar</dc:creator>
  <cp:lastModifiedBy>Mark Bodnar</cp:lastModifiedBy>
  <cp:revision>142</cp:revision>
  <cp:lastPrinted>2018-06-11T17:56:25Z</cp:lastPrinted>
  <dcterms:created xsi:type="dcterms:W3CDTF">2017-05-10T16:56:02Z</dcterms:created>
  <dcterms:modified xsi:type="dcterms:W3CDTF">2019-02-26T21:26:01Z</dcterms:modified>
</cp:coreProperties>
</file>