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64" r:id="rId3"/>
    <p:sldId id="261" r:id="rId4"/>
    <p:sldId id="273" r:id="rId5"/>
    <p:sldId id="271" r:id="rId6"/>
    <p:sldId id="276" r:id="rId7"/>
    <p:sldId id="275" r:id="rId8"/>
    <p:sldId id="272" r:id="rId9"/>
    <p:sldId id="274" r:id="rId10"/>
    <p:sldId id="259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3B5"/>
    <a:srgbClr val="390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242" autoAdjust="0"/>
  </p:normalViewPr>
  <p:slideViewPr>
    <p:cSldViewPr>
      <p:cViewPr varScale="1">
        <p:scale>
          <a:sx n="79" d="100"/>
          <a:sy n="79" d="100"/>
        </p:scale>
        <p:origin x="2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90" d="100"/>
          <a:sy n="190" d="100"/>
        </p:scale>
        <p:origin x="894" y="-3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906E74-048B-4700-89AB-582F7B4987BA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7D2E7E5-08AF-4B53-8A01-857D8566E00C}">
      <dgm:prSet phldrT="[Text]"/>
      <dgm:spPr>
        <a:xfrm>
          <a:off x="2374264" y="1782149"/>
          <a:ext cx="1271271" cy="1271271"/>
        </a:xfr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F08C811-A487-4D3B-97D3-4C84F9FE9F70}" type="parTrans" cxnId="{5AD72473-D9D1-4876-8A5F-C0EF83EEB999}">
      <dgm:prSet/>
      <dgm:spPr/>
      <dgm:t>
        <a:bodyPr/>
        <a:lstStyle/>
        <a:p>
          <a:endParaRPr lang="en-CA"/>
        </a:p>
      </dgm:t>
    </dgm:pt>
    <dgm:pt modelId="{13C4FC55-AA6F-4DB8-B2DE-0607C3048D35}" type="sibTrans" cxnId="{5AD72473-D9D1-4876-8A5F-C0EF83EEB999}">
      <dgm:prSet/>
      <dgm:spPr/>
      <dgm:t>
        <a:bodyPr/>
        <a:lstStyle/>
        <a:p>
          <a:endParaRPr lang="en-CA"/>
        </a:p>
      </dgm:t>
    </dgm:pt>
    <dgm:pt modelId="{781B0684-15B0-4B2D-92AD-0C134BE294D1}">
      <dgm:prSet phldrT="[Text]" custT="1"/>
      <dgm:spPr>
        <a:xfrm>
          <a:off x="397310" y="1095919"/>
          <a:ext cx="1271271" cy="1271271"/>
        </a:xfr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CA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gm:t>
    </dgm:pt>
    <dgm:pt modelId="{8F1D7213-015A-49F8-8A8E-754B8B5CC4C4}" type="parTrans" cxnId="{71E842A1-22E7-4F6D-B2D5-2D3EC1C7B3F8}">
      <dgm:prSet/>
      <dgm:spPr>
        <a:xfrm rot="11948558">
          <a:off x="1630777" y="1926949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0B40D06-9E3D-4B66-A436-DB0F2B329E3D}" type="sibTrans" cxnId="{71E842A1-22E7-4F6D-B2D5-2D3EC1C7B3F8}">
      <dgm:prSet/>
      <dgm:spPr/>
      <dgm:t>
        <a:bodyPr/>
        <a:lstStyle/>
        <a:p>
          <a:endParaRPr lang="en-CA"/>
        </a:p>
      </dgm:t>
    </dgm:pt>
    <dgm:pt modelId="{41FC94FE-8FDB-493A-ACDD-02D442AC6264}">
      <dgm:prSet custT="1"/>
      <dgm:spPr>
        <a:xfrm>
          <a:off x="4377009" y="1175296"/>
          <a:ext cx="1271271" cy="1271271"/>
        </a:xfr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A9A922C-F52C-4DDB-AEA0-66E19E0E2CBD}" type="parTrans" cxnId="{6192DA69-069A-443D-AF80-5663FD4256F7}">
      <dgm:prSet/>
      <dgm:spPr>
        <a:xfrm rot="20588558">
          <a:off x="3597196" y="1966170"/>
          <a:ext cx="804569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C206D99-329E-4C6D-8CB3-75D80100F9F5}" type="sibTrans" cxnId="{6192DA69-069A-443D-AF80-5663FD4256F7}">
      <dgm:prSet/>
      <dgm:spPr/>
      <dgm:t>
        <a:bodyPr/>
        <a:lstStyle/>
        <a:p>
          <a:endParaRPr lang="en-CA"/>
        </a:p>
      </dgm:t>
    </dgm:pt>
    <dgm:pt modelId="{01E6F088-2C0A-4B9C-BFA6-7FBE9E17DBA2}">
      <dgm:prSet/>
      <dgm:spPr>
        <a:xfrm>
          <a:off x="1110708" y="3224528"/>
          <a:ext cx="1271271" cy="1271271"/>
        </a:xfr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r>
            <a:rPr lang="en-US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gm:t>
    </dgm:pt>
    <dgm:pt modelId="{ACF71CDC-B59F-43CB-BBC9-FFBD2C3DA183}" type="parTrans" cxnId="{787E3EEB-45F5-4BD6-99CF-2D84DE481420}">
      <dgm:prSet/>
      <dgm:spPr>
        <a:xfrm rot="7873143">
          <a:off x="2067986" y="2979921"/>
          <a:ext cx="633047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7C3D9248-4B69-4284-A7D5-A6DE5BCBB9E0}" type="sibTrans" cxnId="{787E3EEB-45F5-4BD6-99CF-2D84DE481420}">
      <dgm:prSet/>
      <dgm:spPr/>
      <dgm:t>
        <a:bodyPr/>
        <a:lstStyle/>
        <a:p>
          <a:endParaRPr lang="en-CA"/>
        </a:p>
      </dgm:t>
    </dgm:pt>
    <dgm:pt modelId="{38A5BC59-B296-4BA3-A231-FFC171D0B4E1}">
      <dgm:prSet phldrT="[Text]" custT="1"/>
      <dgm:spPr>
        <a:xfrm>
          <a:off x="2415995" y="0"/>
          <a:ext cx="1271271" cy="1271271"/>
        </a:xfr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C6C3E1F9-097C-4DEE-BC83-D60995C05983}" type="parTrans" cxnId="{EF118CD9-05FB-4BEE-8196-3790EAB757CE}">
      <dgm:prSet/>
      <dgm:spPr>
        <a:xfrm rot="16280484">
          <a:off x="2780140" y="1382617"/>
          <a:ext cx="50089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3D551E94-69FE-431D-9350-080710FAD615}" type="sibTrans" cxnId="{EF118CD9-05FB-4BEE-8196-3790EAB757CE}">
      <dgm:prSet/>
      <dgm:spPr/>
      <dgm:t>
        <a:bodyPr/>
        <a:lstStyle/>
        <a:p>
          <a:endParaRPr lang="en-CA"/>
        </a:p>
      </dgm:t>
    </dgm:pt>
    <dgm:pt modelId="{377D6760-9CE5-4F8E-B728-47148783A6F5}">
      <dgm:prSet custT="1"/>
      <dgm:spPr>
        <a:xfrm>
          <a:off x="3570297" y="3224528"/>
          <a:ext cx="1271271" cy="1271271"/>
        </a:xfr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18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02A48842-B1F3-44E6-8306-E9B5290B97F0}" type="parTrans" cxnId="{B624008B-AA4F-4252-B830-AD7CE3242DAD}">
      <dgm:prSet/>
      <dgm:spPr>
        <a:xfrm rot="3020051">
          <a:off x="3307077" y="2980256"/>
          <a:ext cx="590140" cy="303522"/>
        </a:xfrm>
        <a:solidFill>
          <a:srgbClr val="3AF250"/>
        </a:solidFill>
        <a:ln>
          <a:noFill/>
        </a:ln>
        <a:effectLst/>
      </dgm:spPr>
      <dgm:t>
        <a:bodyPr/>
        <a:lstStyle/>
        <a:p>
          <a:endParaRPr lang="en-CA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gm:t>
    </dgm:pt>
    <dgm:pt modelId="{AADC1685-F274-457A-A638-50590E4F4A53}" type="sibTrans" cxnId="{B624008B-AA4F-4252-B830-AD7CE3242DAD}">
      <dgm:prSet/>
      <dgm:spPr/>
      <dgm:t>
        <a:bodyPr/>
        <a:lstStyle/>
        <a:p>
          <a:endParaRPr lang="en-CA"/>
        </a:p>
      </dgm:t>
    </dgm:pt>
    <dgm:pt modelId="{1338CFE6-F928-4CB9-8930-640763CA9C3A}" type="pres">
      <dgm:prSet presAssocID="{F8906E74-048B-4700-89AB-582F7B4987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C31E0A-DAF0-443F-81F7-2EBD0BC23576}" type="pres">
      <dgm:prSet presAssocID="{07D2E7E5-08AF-4B53-8A01-857D8566E00C}" presName="centerShape" presStyleLbl="node0" presStyleIdx="0" presStyleCnt="1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7D741224-14A2-4D71-B152-BE5102968F79}" type="pres">
      <dgm:prSet presAssocID="{C6C3E1F9-097C-4DEE-BC83-D60995C05983}" presName="parTrans" presStyleLbl="sibTrans2D1" presStyleIdx="0" presStyleCnt="5" custScaleX="184814" custScaleY="70222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F5B0DCD1-250E-4CBE-9993-EB4CD5D2DFE1}" type="pres">
      <dgm:prSet presAssocID="{C6C3E1F9-097C-4DEE-BC83-D60995C05983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36DC4F2-CE4C-4F87-B24F-0998C3D55A2B}" type="pres">
      <dgm:prSet presAssocID="{38A5BC59-B296-4BA3-A231-FFC171D0B4E1}" presName="node" presStyleLbl="node1" presStyleIdx="0" presStyleCnt="5" custScaleX="150099" custScaleY="86516" custRadScaleRad="109246" custRadScaleInc="109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6C800C3-422B-491A-80FE-C40CD896091A}" type="pres">
      <dgm:prSet presAssocID="{3A9A922C-F52C-4DDB-AEA0-66E19E0E2CBD}" presName="parTrans" presStyleLbl="sibTrans2D1" presStyleIdx="1" presStyleCnt="5" custScaleX="148127" custScaleY="70222" custLinFactNeighborX="-9638" custLinFactNeighborY="581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C2F70C19-5CAD-46CF-A458-C4BB9BA86579}" type="pres">
      <dgm:prSet presAssocID="{3A9A922C-F52C-4DDB-AEA0-66E19E0E2CB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9DB8EA9-0F0E-4C3B-832A-27E875F0ED7D}" type="pres">
      <dgm:prSet presAssocID="{41FC94FE-8FDB-493A-ACDD-02D442AC6264}" presName="node" presStyleLbl="node1" presStyleIdx="1" presStyleCnt="5" custScaleX="128064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B9C6CA8-FD75-427F-949E-461A392F29ED}" type="pres">
      <dgm:prSet presAssocID="{02A48842-B1F3-44E6-8306-E9B5290B97F0}" presName="parTrans" presStyleLbl="sibTrans2D1" presStyleIdx="2" presStyleCnt="5" custScaleX="121022" custScaleY="70222" custLinFactNeighborX="-9447" custLinFactNeighborY="-2566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0D496BA9-9A4C-4B5B-BDA2-751DE1EAADA9}" type="pres">
      <dgm:prSet presAssocID="{02A48842-B1F3-44E6-8306-E9B5290B97F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021C632C-0B3C-4485-9820-40902A7EA9C1}" type="pres">
      <dgm:prSet presAssocID="{377D6760-9CE5-4F8E-B728-47148783A6F5}" presName="node" presStyleLbl="node1" presStyleIdx="2" presStyleCnt="5" custScaleX="115259" custScaleY="86516" custRadScaleRad="119853" custRadScaleInc="-254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BEC30D-67D1-4A98-BC5F-3DA228EE01C2}" type="pres">
      <dgm:prSet presAssocID="{ACF71CDC-B59F-43CB-BBC9-FFBD2C3DA183}" presName="parTrans" presStyleLbl="sibTrans2D1" presStyleIdx="3" presStyleCnt="5" custScaleX="128810" custScaleY="83351" custLinFactNeighborX="-7972" custLinFactNeighborY="-2388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5F0751AA-C445-475F-94C0-806441E9F731}" type="pres">
      <dgm:prSet presAssocID="{ACF71CDC-B59F-43CB-BBC9-FFBD2C3DA18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5CCD99E4-CC7D-4498-8D93-510CF12C2693}" type="pres">
      <dgm:prSet presAssocID="{01E6F088-2C0A-4B9C-BFA6-7FBE9E17DBA2}" presName="node" presStyleLbl="node1" presStyleIdx="3" presStyleCnt="5" custScaleX="115259" custScaleY="86516" custRadScaleRad="117657" custRadScaleInc="1837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9666E7F-D875-4911-89B2-5FC626AC3EBD}" type="pres">
      <dgm:prSet presAssocID="{8F1D7213-015A-49F8-8A8E-754B8B5CC4C4}" presName="parTrans" presStyleLbl="sibTrans2D1" presStyleIdx="4" presStyleCnt="5" custScaleX="154352" custScaleY="70222" custLinFactNeighborX="7934" custLinFactNeighborY="3828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AAB295-C31A-497A-A06B-6CD671EF48E5}" type="pres">
      <dgm:prSet presAssocID="{8F1D7213-015A-49F8-8A8E-754B8B5CC4C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83C5F69E-B4D3-4F34-831D-15BA6348ED82}" type="pres">
      <dgm:prSet presAssocID="{781B0684-15B0-4B2D-92AD-0C134BE294D1}" presName="node" presStyleLbl="node1" presStyleIdx="4" presStyleCnt="5" custScaleX="115259" custScaleY="86516" custRadScaleRad="117628" custRadScaleInc="317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8BE0868E-6B12-4E2A-A644-D5A2FBF73051}" type="presOf" srcId="{8F1D7213-015A-49F8-8A8E-754B8B5CC4C4}" destId="{74AAB295-C31A-497A-A06B-6CD671EF48E5}" srcOrd="1" destOrd="0" presId="urn:microsoft.com/office/officeart/2005/8/layout/radial5"/>
    <dgm:cxn modelId="{7C043103-0720-4173-A944-CB1C9D1F8692}" type="presOf" srcId="{377D6760-9CE5-4F8E-B728-47148783A6F5}" destId="{021C632C-0B3C-4485-9820-40902A7EA9C1}" srcOrd="0" destOrd="0" presId="urn:microsoft.com/office/officeart/2005/8/layout/radial5"/>
    <dgm:cxn modelId="{54E8D256-0F18-4086-9F9D-8FF37BE2BE3E}" type="presOf" srcId="{02A48842-B1F3-44E6-8306-E9B5290B97F0}" destId="{5B9C6CA8-FD75-427F-949E-461A392F29ED}" srcOrd="0" destOrd="0" presId="urn:microsoft.com/office/officeart/2005/8/layout/radial5"/>
    <dgm:cxn modelId="{2FD999A7-FEBA-44BC-8FA4-0327975C52AE}" type="presOf" srcId="{38A5BC59-B296-4BA3-A231-FFC171D0B4E1}" destId="{B36DC4F2-CE4C-4F87-B24F-0998C3D55A2B}" srcOrd="0" destOrd="0" presId="urn:microsoft.com/office/officeart/2005/8/layout/radial5"/>
    <dgm:cxn modelId="{71E842A1-22E7-4F6D-B2D5-2D3EC1C7B3F8}" srcId="{07D2E7E5-08AF-4B53-8A01-857D8566E00C}" destId="{781B0684-15B0-4B2D-92AD-0C134BE294D1}" srcOrd="4" destOrd="0" parTransId="{8F1D7213-015A-49F8-8A8E-754B8B5CC4C4}" sibTransId="{30B40D06-9E3D-4B66-A436-DB0F2B329E3D}"/>
    <dgm:cxn modelId="{A659F9E9-1DC6-4993-847C-140CB26127AC}" type="presOf" srcId="{01E6F088-2C0A-4B9C-BFA6-7FBE9E17DBA2}" destId="{5CCD99E4-CC7D-4498-8D93-510CF12C2693}" srcOrd="0" destOrd="0" presId="urn:microsoft.com/office/officeart/2005/8/layout/radial5"/>
    <dgm:cxn modelId="{5AD72473-D9D1-4876-8A5F-C0EF83EEB999}" srcId="{F8906E74-048B-4700-89AB-582F7B4987BA}" destId="{07D2E7E5-08AF-4B53-8A01-857D8566E00C}" srcOrd="0" destOrd="0" parTransId="{7F08C811-A487-4D3B-97D3-4C84F9FE9F70}" sibTransId="{13C4FC55-AA6F-4DB8-B2DE-0607C3048D35}"/>
    <dgm:cxn modelId="{5BFBA3EE-5ED1-431F-B076-2EB130E9E583}" type="presOf" srcId="{781B0684-15B0-4B2D-92AD-0C134BE294D1}" destId="{83C5F69E-B4D3-4F34-831D-15BA6348ED82}" srcOrd="0" destOrd="0" presId="urn:microsoft.com/office/officeart/2005/8/layout/radial5"/>
    <dgm:cxn modelId="{3A999221-0091-45D6-B01B-CBCE8EBDF851}" type="presOf" srcId="{3A9A922C-F52C-4DDB-AEA0-66E19E0E2CBD}" destId="{C2F70C19-5CAD-46CF-A458-C4BB9BA86579}" srcOrd="1" destOrd="0" presId="urn:microsoft.com/office/officeart/2005/8/layout/radial5"/>
    <dgm:cxn modelId="{A89A436B-8F85-46A2-AC16-AE59964C1BA1}" type="presOf" srcId="{C6C3E1F9-097C-4DEE-BC83-D60995C05983}" destId="{F5B0DCD1-250E-4CBE-9993-EB4CD5D2DFE1}" srcOrd="1" destOrd="0" presId="urn:microsoft.com/office/officeart/2005/8/layout/radial5"/>
    <dgm:cxn modelId="{25DD3C45-181A-4543-844B-18242EE9CAA1}" type="presOf" srcId="{3A9A922C-F52C-4DDB-AEA0-66E19E0E2CBD}" destId="{B6C800C3-422B-491A-80FE-C40CD896091A}" srcOrd="0" destOrd="0" presId="urn:microsoft.com/office/officeart/2005/8/layout/radial5"/>
    <dgm:cxn modelId="{282DEB23-6460-43F4-9CCE-D3A280B7327D}" type="presOf" srcId="{ACF71CDC-B59F-43CB-BBC9-FFBD2C3DA183}" destId="{5F0751AA-C445-475F-94C0-806441E9F731}" srcOrd="1" destOrd="0" presId="urn:microsoft.com/office/officeart/2005/8/layout/radial5"/>
    <dgm:cxn modelId="{CE0EB860-B25A-4E8F-B968-2F38172D2935}" type="presOf" srcId="{02A48842-B1F3-44E6-8306-E9B5290B97F0}" destId="{0D496BA9-9A4C-4B5B-BDA2-751DE1EAADA9}" srcOrd="1" destOrd="0" presId="urn:microsoft.com/office/officeart/2005/8/layout/radial5"/>
    <dgm:cxn modelId="{EF118CD9-05FB-4BEE-8196-3790EAB757CE}" srcId="{07D2E7E5-08AF-4B53-8A01-857D8566E00C}" destId="{38A5BC59-B296-4BA3-A231-FFC171D0B4E1}" srcOrd="0" destOrd="0" parTransId="{C6C3E1F9-097C-4DEE-BC83-D60995C05983}" sibTransId="{3D551E94-69FE-431D-9350-080710FAD615}"/>
    <dgm:cxn modelId="{B624008B-AA4F-4252-B830-AD7CE3242DAD}" srcId="{07D2E7E5-08AF-4B53-8A01-857D8566E00C}" destId="{377D6760-9CE5-4F8E-B728-47148783A6F5}" srcOrd="2" destOrd="0" parTransId="{02A48842-B1F3-44E6-8306-E9B5290B97F0}" sibTransId="{AADC1685-F274-457A-A638-50590E4F4A53}"/>
    <dgm:cxn modelId="{D078808A-22DB-410A-B3BA-07318B5189FF}" type="presOf" srcId="{C6C3E1F9-097C-4DEE-BC83-D60995C05983}" destId="{7D741224-14A2-4D71-B152-BE5102968F79}" srcOrd="0" destOrd="0" presId="urn:microsoft.com/office/officeart/2005/8/layout/radial5"/>
    <dgm:cxn modelId="{85CBBE12-C08E-4E75-9B0A-3C037F44F236}" type="presOf" srcId="{ACF71CDC-B59F-43CB-BBC9-FFBD2C3DA183}" destId="{B8BEC30D-67D1-4A98-BC5F-3DA228EE01C2}" srcOrd="0" destOrd="0" presId="urn:microsoft.com/office/officeart/2005/8/layout/radial5"/>
    <dgm:cxn modelId="{274BD277-C131-4C63-8270-428A48FEF711}" type="presOf" srcId="{41FC94FE-8FDB-493A-ACDD-02D442AC6264}" destId="{99DB8EA9-0F0E-4C3B-832A-27E875F0ED7D}" srcOrd="0" destOrd="0" presId="urn:microsoft.com/office/officeart/2005/8/layout/radial5"/>
    <dgm:cxn modelId="{15F7D94F-CB49-4778-AAB2-096DE2C8633F}" type="presOf" srcId="{F8906E74-048B-4700-89AB-582F7B4987BA}" destId="{1338CFE6-F928-4CB9-8930-640763CA9C3A}" srcOrd="0" destOrd="0" presId="urn:microsoft.com/office/officeart/2005/8/layout/radial5"/>
    <dgm:cxn modelId="{6192DA69-069A-443D-AF80-5663FD4256F7}" srcId="{07D2E7E5-08AF-4B53-8A01-857D8566E00C}" destId="{41FC94FE-8FDB-493A-ACDD-02D442AC6264}" srcOrd="1" destOrd="0" parTransId="{3A9A922C-F52C-4DDB-AEA0-66E19E0E2CBD}" sibTransId="{AC206D99-329E-4C6D-8CB3-75D80100F9F5}"/>
    <dgm:cxn modelId="{919554D3-7865-40B7-8FA8-7FCE8B8924FA}" type="presOf" srcId="{07D2E7E5-08AF-4B53-8A01-857D8566E00C}" destId="{A2C31E0A-DAF0-443F-81F7-2EBD0BC23576}" srcOrd="0" destOrd="0" presId="urn:microsoft.com/office/officeart/2005/8/layout/radial5"/>
    <dgm:cxn modelId="{4DF6D93F-88E4-49B1-B38E-B6DFCDC923BF}" type="presOf" srcId="{8F1D7213-015A-49F8-8A8E-754B8B5CC4C4}" destId="{99666E7F-D875-4911-89B2-5FC626AC3EBD}" srcOrd="0" destOrd="0" presId="urn:microsoft.com/office/officeart/2005/8/layout/radial5"/>
    <dgm:cxn modelId="{787E3EEB-45F5-4BD6-99CF-2D84DE481420}" srcId="{07D2E7E5-08AF-4B53-8A01-857D8566E00C}" destId="{01E6F088-2C0A-4B9C-BFA6-7FBE9E17DBA2}" srcOrd="3" destOrd="0" parTransId="{ACF71CDC-B59F-43CB-BBC9-FFBD2C3DA183}" sibTransId="{7C3D9248-4B69-4284-A7D5-A6DE5BCBB9E0}"/>
    <dgm:cxn modelId="{9788486F-58A3-4B5C-A19D-22C53241DFBA}" type="presParOf" srcId="{1338CFE6-F928-4CB9-8930-640763CA9C3A}" destId="{A2C31E0A-DAF0-443F-81F7-2EBD0BC23576}" srcOrd="0" destOrd="0" presId="urn:microsoft.com/office/officeart/2005/8/layout/radial5"/>
    <dgm:cxn modelId="{91AC74B2-3A60-48D2-B5D6-F03D7A52C6B8}" type="presParOf" srcId="{1338CFE6-F928-4CB9-8930-640763CA9C3A}" destId="{7D741224-14A2-4D71-B152-BE5102968F79}" srcOrd="1" destOrd="0" presId="urn:microsoft.com/office/officeart/2005/8/layout/radial5"/>
    <dgm:cxn modelId="{4DA7599B-EB45-4D14-8BCE-25AE8B9A66B0}" type="presParOf" srcId="{7D741224-14A2-4D71-B152-BE5102968F79}" destId="{F5B0DCD1-250E-4CBE-9993-EB4CD5D2DFE1}" srcOrd="0" destOrd="0" presId="urn:microsoft.com/office/officeart/2005/8/layout/radial5"/>
    <dgm:cxn modelId="{0FA7E23F-EA9F-48FD-A7F7-0659370E2F80}" type="presParOf" srcId="{1338CFE6-F928-4CB9-8930-640763CA9C3A}" destId="{B36DC4F2-CE4C-4F87-B24F-0998C3D55A2B}" srcOrd="2" destOrd="0" presId="urn:microsoft.com/office/officeart/2005/8/layout/radial5"/>
    <dgm:cxn modelId="{72214739-CC5B-4968-A887-A006B2A8C147}" type="presParOf" srcId="{1338CFE6-F928-4CB9-8930-640763CA9C3A}" destId="{B6C800C3-422B-491A-80FE-C40CD896091A}" srcOrd="3" destOrd="0" presId="urn:microsoft.com/office/officeart/2005/8/layout/radial5"/>
    <dgm:cxn modelId="{14D941EF-6C5A-446D-9599-D068E026533F}" type="presParOf" srcId="{B6C800C3-422B-491A-80FE-C40CD896091A}" destId="{C2F70C19-5CAD-46CF-A458-C4BB9BA86579}" srcOrd="0" destOrd="0" presId="urn:microsoft.com/office/officeart/2005/8/layout/radial5"/>
    <dgm:cxn modelId="{06AAAF15-B56C-47BF-8DA3-22633ED1EBA3}" type="presParOf" srcId="{1338CFE6-F928-4CB9-8930-640763CA9C3A}" destId="{99DB8EA9-0F0E-4C3B-832A-27E875F0ED7D}" srcOrd="4" destOrd="0" presId="urn:microsoft.com/office/officeart/2005/8/layout/radial5"/>
    <dgm:cxn modelId="{DD0636AF-FCCE-42D1-A793-7C5265DFEFF0}" type="presParOf" srcId="{1338CFE6-F928-4CB9-8930-640763CA9C3A}" destId="{5B9C6CA8-FD75-427F-949E-461A392F29ED}" srcOrd="5" destOrd="0" presId="urn:microsoft.com/office/officeart/2005/8/layout/radial5"/>
    <dgm:cxn modelId="{9B418570-7D2C-475E-A181-1F7B6E6695FA}" type="presParOf" srcId="{5B9C6CA8-FD75-427F-949E-461A392F29ED}" destId="{0D496BA9-9A4C-4B5B-BDA2-751DE1EAADA9}" srcOrd="0" destOrd="0" presId="urn:microsoft.com/office/officeart/2005/8/layout/radial5"/>
    <dgm:cxn modelId="{AE666247-9C61-4DD7-B070-AB8C7A844515}" type="presParOf" srcId="{1338CFE6-F928-4CB9-8930-640763CA9C3A}" destId="{021C632C-0B3C-4485-9820-40902A7EA9C1}" srcOrd="6" destOrd="0" presId="urn:microsoft.com/office/officeart/2005/8/layout/radial5"/>
    <dgm:cxn modelId="{D251BD8D-F702-4265-B256-6922471D2826}" type="presParOf" srcId="{1338CFE6-F928-4CB9-8930-640763CA9C3A}" destId="{B8BEC30D-67D1-4A98-BC5F-3DA228EE01C2}" srcOrd="7" destOrd="0" presId="urn:microsoft.com/office/officeart/2005/8/layout/radial5"/>
    <dgm:cxn modelId="{47E353D9-6514-47EC-98D7-1DB20F93BBEF}" type="presParOf" srcId="{B8BEC30D-67D1-4A98-BC5F-3DA228EE01C2}" destId="{5F0751AA-C445-475F-94C0-806441E9F731}" srcOrd="0" destOrd="0" presId="urn:microsoft.com/office/officeart/2005/8/layout/radial5"/>
    <dgm:cxn modelId="{80B44C26-B8D6-4385-9F21-9B5AE0490F26}" type="presParOf" srcId="{1338CFE6-F928-4CB9-8930-640763CA9C3A}" destId="{5CCD99E4-CC7D-4498-8D93-510CF12C2693}" srcOrd="8" destOrd="0" presId="urn:microsoft.com/office/officeart/2005/8/layout/radial5"/>
    <dgm:cxn modelId="{ACA44A3E-763B-4E18-992F-8DAB81477F28}" type="presParOf" srcId="{1338CFE6-F928-4CB9-8930-640763CA9C3A}" destId="{99666E7F-D875-4911-89B2-5FC626AC3EBD}" srcOrd="9" destOrd="0" presId="urn:microsoft.com/office/officeart/2005/8/layout/radial5"/>
    <dgm:cxn modelId="{F14D7C64-BFF6-4BB6-8913-E38D8BC6DD22}" type="presParOf" srcId="{99666E7F-D875-4911-89B2-5FC626AC3EBD}" destId="{74AAB295-C31A-497A-A06B-6CD671EF48E5}" srcOrd="0" destOrd="0" presId="urn:microsoft.com/office/officeart/2005/8/layout/radial5"/>
    <dgm:cxn modelId="{C544B417-7064-4D7C-8A1B-F5BED2A1BA21}" type="presParOf" srcId="{1338CFE6-F928-4CB9-8930-640763CA9C3A}" destId="{83C5F69E-B4D3-4F34-831D-15BA6348ED82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Big name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Below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AFE053F8-6E5F-484A-B03A-AAAD78B371BE}" type="presOf" srcId="{068743DD-1807-45A9-A86B-896C13E08CC0}" destId="{EDD9D59A-797F-41BB-A453-6DEADD7DDE4D}" srcOrd="0" destOrd="0" presId="urn:microsoft.com/office/officeart/2005/8/layout/pyramid1"/>
    <dgm:cxn modelId="{98CABF74-ACAD-434F-86AF-8F69B6F7AB92}" type="presOf" srcId="{91FA4B45-5E76-43E3-B46E-92174E2F52D9}" destId="{177FB9C3-A27A-4A6A-A5EE-67F475E5F51B}" srcOrd="0" destOrd="0" presId="urn:microsoft.com/office/officeart/2005/8/layout/pyramid1"/>
    <dgm:cxn modelId="{4EACF48B-AC90-4397-A037-CCB554D836D1}" type="presOf" srcId="{04A79E89-3776-4C72-9FCA-63AC47E01355}" destId="{A5FD7548-69A5-4B37-AFC7-7BC8EFD16BEF}" srcOrd="1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94B25ECD-956E-4D47-8487-F2E0A15B3C40}" type="presOf" srcId="{6328EF97-C850-4C9B-BF63-843BE0032358}" destId="{449169A6-987A-49E6-B5DA-27B36F3DDEF0}" srcOrd="0" destOrd="0" presId="urn:microsoft.com/office/officeart/2005/8/layout/pyramid1"/>
    <dgm:cxn modelId="{7C18BDB9-DADC-4410-BE64-5024C24F9FFF}" type="presOf" srcId="{068743DD-1807-45A9-A86B-896C13E08CC0}" destId="{05704193-F5EF-45E8-8FDC-1689512E903A}" srcOrd="1" destOrd="0" presId="urn:microsoft.com/office/officeart/2005/8/layout/pyramid1"/>
    <dgm:cxn modelId="{D93FE24D-F91F-4F63-9448-6042000406AD}" type="presOf" srcId="{41148840-8021-482C-82D8-2B5512FB00B0}" destId="{29D6ADCC-27A7-48DF-91FF-3B9211850D8E}" srcOrd="0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D34FB9BC-FC19-4D53-A4C9-2A5FD8A0E90B}" type="presOf" srcId="{A11ACD32-0C7D-4F91-9A76-2F9095E8816A}" destId="{58ED4359-4364-494E-BAC3-A87BD061E1BA}" srcOrd="0" destOrd="0" presId="urn:microsoft.com/office/officeart/2005/8/layout/pyramid1"/>
    <dgm:cxn modelId="{E56B30A1-DEB2-4B83-B3F6-A3AA17D1AC36}" type="presOf" srcId="{6328EF97-C850-4C9B-BF63-843BE0032358}" destId="{553679E9-192B-4A4B-9528-6742254B6ED2}" srcOrd="1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91D923BB-2FE1-4AD4-A632-1D31365A9727}" type="presOf" srcId="{A11ACD32-0C7D-4F91-9A76-2F9095E8816A}" destId="{22E8EC8E-C0B7-462B-8620-56361EBD087A}" srcOrd="1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50817CC6-0921-4DA9-96D9-29313E82D447}" type="presOf" srcId="{41148840-8021-482C-82D8-2B5512FB00B0}" destId="{EB4F6549-C87B-44AE-9C84-0F17F77F389F}" srcOrd="1" destOrd="0" presId="urn:microsoft.com/office/officeart/2005/8/layout/pyramid1"/>
    <dgm:cxn modelId="{2B7FD809-5CF1-4C51-BECB-825F6866E4A6}" type="presOf" srcId="{04A79E89-3776-4C72-9FCA-63AC47E01355}" destId="{BB1F5D45-2661-411C-A465-A74579F93DFD}" srcOrd="0" destOrd="0" presId="urn:microsoft.com/office/officeart/2005/8/layout/pyramid1"/>
    <dgm:cxn modelId="{1DC1EC7B-6B1D-4D81-B3EF-840AEC4854CB}" type="presParOf" srcId="{177FB9C3-A27A-4A6A-A5EE-67F475E5F51B}" destId="{81C98BB6-119D-490A-A59C-C4CA8BDD7CBF}" srcOrd="0" destOrd="0" presId="urn:microsoft.com/office/officeart/2005/8/layout/pyramid1"/>
    <dgm:cxn modelId="{B66EB9F3-674E-41A5-B5A4-258503FEE660}" type="presParOf" srcId="{81C98BB6-119D-490A-A59C-C4CA8BDD7CBF}" destId="{29D6ADCC-27A7-48DF-91FF-3B9211850D8E}" srcOrd="0" destOrd="0" presId="urn:microsoft.com/office/officeart/2005/8/layout/pyramid1"/>
    <dgm:cxn modelId="{C5FB4AA6-FEAF-4EA1-B383-C8A5F897C68F}" type="presParOf" srcId="{81C98BB6-119D-490A-A59C-C4CA8BDD7CBF}" destId="{EB4F6549-C87B-44AE-9C84-0F17F77F389F}" srcOrd="1" destOrd="0" presId="urn:microsoft.com/office/officeart/2005/8/layout/pyramid1"/>
    <dgm:cxn modelId="{98E33488-6E64-4914-9BFE-83EA87FFB908}" type="presParOf" srcId="{177FB9C3-A27A-4A6A-A5EE-67F475E5F51B}" destId="{D10BB39D-314A-4D2C-959A-96D01315E60A}" srcOrd="1" destOrd="0" presId="urn:microsoft.com/office/officeart/2005/8/layout/pyramid1"/>
    <dgm:cxn modelId="{0DE88465-1BF3-408C-952F-6CB90B206FCD}" type="presParOf" srcId="{D10BB39D-314A-4D2C-959A-96D01315E60A}" destId="{58ED4359-4364-494E-BAC3-A87BD061E1BA}" srcOrd="0" destOrd="0" presId="urn:microsoft.com/office/officeart/2005/8/layout/pyramid1"/>
    <dgm:cxn modelId="{6492795F-DE6B-42BC-A32B-E46399CAFEFC}" type="presParOf" srcId="{D10BB39D-314A-4D2C-959A-96D01315E60A}" destId="{22E8EC8E-C0B7-462B-8620-56361EBD087A}" srcOrd="1" destOrd="0" presId="urn:microsoft.com/office/officeart/2005/8/layout/pyramid1"/>
    <dgm:cxn modelId="{77DD34C4-26CE-48ED-9ED7-D54C7FD79D31}" type="presParOf" srcId="{177FB9C3-A27A-4A6A-A5EE-67F475E5F51B}" destId="{FB9F1827-CDA9-49B5-A6E1-FE18F14F57B5}" srcOrd="2" destOrd="0" presId="urn:microsoft.com/office/officeart/2005/8/layout/pyramid1"/>
    <dgm:cxn modelId="{43C8548B-95CC-48DF-808D-2733EB89B707}" type="presParOf" srcId="{FB9F1827-CDA9-49B5-A6E1-FE18F14F57B5}" destId="{EDD9D59A-797F-41BB-A453-6DEADD7DDE4D}" srcOrd="0" destOrd="0" presId="urn:microsoft.com/office/officeart/2005/8/layout/pyramid1"/>
    <dgm:cxn modelId="{75B64888-D86C-4CFC-8D11-170BF67ADF15}" type="presParOf" srcId="{FB9F1827-CDA9-49B5-A6E1-FE18F14F57B5}" destId="{05704193-F5EF-45E8-8FDC-1689512E903A}" srcOrd="1" destOrd="0" presId="urn:microsoft.com/office/officeart/2005/8/layout/pyramid1"/>
    <dgm:cxn modelId="{1040EB8B-FE44-49D1-95D6-302015AC8C8D}" type="presParOf" srcId="{177FB9C3-A27A-4A6A-A5EE-67F475E5F51B}" destId="{752159E2-8031-4921-AAF5-A466613706E8}" srcOrd="3" destOrd="0" presId="urn:microsoft.com/office/officeart/2005/8/layout/pyramid1"/>
    <dgm:cxn modelId="{7083C6AE-C201-4390-9BC2-A56B584A26EA}" type="presParOf" srcId="{752159E2-8031-4921-AAF5-A466613706E8}" destId="{BB1F5D45-2661-411C-A465-A74579F93DFD}" srcOrd="0" destOrd="0" presId="urn:microsoft.com/office/officeart/2005/8/layout/pyramid1"/>
    <dgm:cxn modelId="{A04EFD57-772A-4235-BDF9-0A51F0D8A266}" type="presParOf" srcId="{752159E2-8031-4921-AAF5-A466613706E8}" destId="{A5FD7548-69A5-4B37-AFC7-7BC8EFD16BEF}" srcOrd="1" destOrd="0" presId="urn:microsoft.com/office/officeart/2005/8/layout/pyramid1"/>
    <dgm:cxn modelId="{1F9E78FD-E982-4714-8AD0-43D436A8F0DC}" type="presParOf" srcId="{177FB9C3-A27A-4A6A-A5EE-67F475E5F51B}" destId="{E4E5DA77-80D5-470A-85EC-6EB6DC3E2AF6}" srcOrd="4" destOrd="0" presId="urn:microsoft.com/office/officeart/2005/8/layout/pyramid1"/>
    <dgm:cxn modelId="{5BDF0FC4-5FED-4F6F-AC5A-23110B09A313}" type="presParOf" srcId="{E4E5DA77-80D5-470A-85EC-6EB6DC3E2AF6}" destId="{449169A6-987A-49E6-B5DA-27B36F3DDEF0}" srcOrd="0" destOrd="0" presId="urn:microsoft.com/office/officeart/2005/8/layout/pyramid1"/>
    <dgm:cxn modelId="{26DD94C4-C269-47AA-A075-495627D33BB6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FA4B45-5E76-43E3-B46E-92174E2F52D9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41148840-8021-482C-82D8-2B5512FB00B0}">
      <dgm:prSet phldrT="[Text]"/>
      <dgm:spPr/>
      <dgm:t>
        <a:bodyPr/>
        <a:lstStyle/>
        <a:p>
          <a:endParaRPr lang="en-US" dirty="0">
            <a:latin typeface="+mj-lt"/>
          </a:endParaRPr>
        </a:p>
        <a:p>
          <a:endParaRPr lang="en-US" dirty="0">
            <a:latin typeface="+mj-lt"/>
          </a:endParaRPr>
        </a:p>
        <a:p>
          <a:r>
            <a:rPr lang="en-US" baseline="0" dirty="0">
              <a:solidFill>
                <a:schemeClr val="bg1"/>
              </a:solidFill>
              <a:latin typeface="+mj-lt"/>
            </a:rPr>
            <a:t>$$$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4BB5F7A5-99FE-4E7D-99E4-16EF1C2A3BF3}" type="parTrans" cxnId="{4461D1DD-2730-48E3-8BD8-1264CD422AC1}">
      <dgm:prSet/>
      <dgm:spPr/>
      <dgm:t>
        <a:bodyPr/>
        <a:lstStyle/>
        <a:p>
          <a:endParaRPr lang="en-CA"/>
        </a:p>
      </dgm:t>
    </dgm:pt>
    <dgm:pt modelId="{2456B24F-A504-42F5-ADF8-EE0FD15CFCCF}" type="sibTrans" cxnId="{4461D1DD-2730-48E3-8BD8-1264CD422AC1}">
      <dgm:prSet/>
      <dgm:spPr/>
      <dgm:t>
        <a:bodyPr/>
        <a:lstStyle/>
        <a:p>
          <a:endParaRPr lang="en-CA"/>
        </a:p>
      </dgm:t>
    </dgm:pt>
    <dgm:pt modelId="{A11ACD32-0C7D-4F91-9A76-2F9095E8816A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analysis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5A46EBD8-AF21-4AEF-9B8D-3843132DCE97}" type="parTrans" cxnId="{47E636CC-CEEC-461C-8F4E-54E0C9562CD6}">
      <dgm:prSet/>
      <dgm:spPr/>
      <dgm:t>
        <a:bodyPr/>
        <a:lstStyle/>
        <a:p>
          <a:endParaRPr lang="en-CA"/>
        </a:p>
      </dgm:t>
    </dgm:pt>
    <dgm:pt modelId="{AB6A7E0F-91F4-4592-AFC9-7A3D9A5114A0}" type="sibTrans" cxnId="{47E636CC-CEEC-461C-8F4E-54E0C9562CD6}">
      <dgm:prSet/>
      <dgm:spPr/>
      <dgm:t>
        <a:bodyPr/>
        <a:lstStyle/>
        <a:p>
          <a:endParaRPr lang="en-CA"/>
        </a:p>
      </dgm:t>
    </dgm:pt>
    <dgm:pt modelId="{068743DD-1807-45A9-A86B-896C13E08CC0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C0BC2B0C-56FC-4B83-B207-19A9FC3659A4}" type="parTrans" cxnId="{46586263-F4AF-42AA-9224-F10C27FD4040}">
      <dgm:prSet/>
      <dgm:spPr/>
      <dgm:t>
        <a:bodyPr/>
        <a:lstStyle/>
        <a:p>
          <a:endParaRPr lang="en-CA"/>
        </a:p>
      </dgm:t>
    </dgm:pt>
    <dgm:pt modelId="{7E9E6D17-F6A5-4342-B2AF-BFA9FA33BB8A}" type="sibTrans" cxnId="{46586263-F4AF-42AA-9224-F10C27FD4040}">
      <dgm:prSet/>
      <dgm:spPr/>
      <dgm:t>
        <a:bodyPr/>
        <a:lstStyle/>
        <a:p>
          <a:endParaRPr lang="en-CA"/>
        </a:p>
      </dgm:t>
    </dgm:pt>
    <dgm:pt modelId="{04A79E89-3776-4C72-9FCA-63AC47E01355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Aggregated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061AECD1-38A0-4AEE-8B2C-D0492EB1BDD6}" type="parTrans" cxnId="{BC054EB7-EB63-478E-A9E2-94BB87066AC8}">
      <dgm:prSet/>
      <dgm:spPr/>
      <dgm:t>
        <a:bodyPr/>
        <a:lstStyle/>
        <a:p>
          <a:endParaRPr lang="en-CA"/>
        </a:p>
      </dgm:t>
    </dgm:pt>
    <dgm:pt modelId="{9BF3AF4A-9ACA-49C2-A49C-2779316385E9}" type="sibTrans" cxnId="{BC054EB7-EB63-478E-A9E2-94BB87066AC8}">
      <dgm:prSet/>
      <dgm:spPr/>
      <dgm:t>
        <a:bodyPr/>
        <a:lstStyle/>
        <a:p>
          <a:endParaRPr lang="en-CA"/>
        </a:p>
      </dgm:t>
    </dgm:pt>
    <dgm:pt modelId="{6328EF97-C850-4C9B-BF63-843BE0032358}">
      <dgm:prSet phldrT="[Text]"/>
      <dgm:spPr/>
      <dgm:t>
        <a:bodyPr/>
        <a:lstStyle/>
        <a:p>
          <a:r>
            <a:rPr lang="en-US" baseline="0" dirty="0">
              <a:solidFill>
                <a:schemeClr val="bg1"/>
              </a:solidFill>
              <a:latin typeface="+mj-lt"/>
            </a:rPr>
            <a:t>Dispersed</a:t>
          </a:r>
          <a:endParaRPr lang="en-CA" baseline="0" dirty="0">
            <a:solidFill>
              <a:schemeClr val="bg1"/>
            </a:solidFill>
            <a:latin typeface="+mj-lt"/>
          </a:endParaRPr>
        </a:p>
      </dgm:t>
    </dgm:pt>
    <dgm:pt modelId="{EEAB79DC-65EB-4D0D-BA73-60075538496E}" type="sibTrans" cxnId="{088AAF76-6A8A-4841-93CC-A7DA45AA894B}">
      <dgm:prSet/>
      <dgm:spPr/>
      <dgm:t>
        <a:bodyPr/>
        <a:lstStyle/>
        <a:p>
          <a:endParaRPr lang="en-CA"/>
        </a:p>
      </dgm:t>
    </dgm:pt>
    <dgm:pt modelId="{85D89A49-C487-427B-B879-09322A15D4F1}" type="parTrans" cxnId="{088AAF76-6A8A-4841-93CC-A7DA45AA894B}">
      <dgm:prSet/>
      <dgm:spPr/>
      <dgm:t>
        <a:bodyPr/>
        <a:lstStyle/>
        <a:p>
          <a:endParaRPr lang="en-CA"/>
        </a:p>
      </dgm:t>
    </dgm:pt>
    <dgm:pt modelId="{177FB9C3-A27A-4A6A-A5EE-67F475E5F51B}" type="pres">
      <dgm:prSet presAssocID="{91FA4B45-5E76-43E3-B46E-92174E2F52D9}" presName="Name0" presStyleCnt="0">
        <dgm:presLayoutVars>
          <dgm:dir/>
          <dgm:animLvl val="lvl"/>
          <dgm:resizeHandles val="exact"/>
        </dgm:presLayoutVars>
      </dgm:prSet>
      <dgm:spPr/>
    </dgm:pt>
    <dgm:pt modelId="{81C98BB6-119D-490A-A59C-C4CA8BDD7CBF}" type="pres">
      <dgm:prSet presAssocID="{41148840-8021-482C-82D8-2B5512FB00B0}" presName="Name8" presStyleCnt="0"/>
      <dgm:spPr/>
    </dgm:pt>
    <dgm:pt modelId="{29D6ADCC-27A7-48DF-91FF-3B9211850D8E}" type="pres">
      <dgm:prSet presAssocID="{41148840-8021-482C-82D8-2B5512FB00B0}" presName="level" presStyleLbl="node1" presStyleIdx="0" presStyleCnt="5" custScaleY="1490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F6549-C87B-44AE-9C84-0F17F77F389F}" type="pres">
      <dgm:prSet presAssocID="{41148840-8021-482C-82D8-2B5512FB00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BB39D-314A-4D2C-959A-96D01315E60A}" type="pres">
      <dgm:prSet presAssocID="{A11ACD32-0C7D-4F91-9A76-2F9095E8816A}" presName="Name8" presStyleCnt="0"/>
      <dgm:spPr/>
    </dgm:pt>
    <dgm:pt modelId="{58ED4359-4364-494E-BAC3-A87BD061E1BA}" type="pres">
      <dgm:prSet presAssocID="{A11ACD32-0C7D-4F91-9A76-2F9095E8816A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8EC8E-C0B7-462B-8620-56361EBD087A}" type="pres">
      <dgm:prSet presAssocID="{A11ACD32-0C7D-4F91-9A76-2F9095E881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F1827-CDA9-49B5-A6E1-FE18F14F57B5}" type="pres">
      <dgm:prSet presAssocID="{068743DD-1807-45A9-A86B-896C13E08CC0}" presName="Name8" presStyleCnt="0"/>
      <dgm:spPr/>
    </dgm:pt>
    <dgm:pt modelId="{EDD9D59A-797F-41BB-A453-6DEADD7DDE4D}" type="pres">
      <dgm:prSet presAssocID="{068743DD-1807-45A9-A86B-896C13E08CC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04193-F5EF-45E8-8FDC-1689512E903A}" type="pres">
      <dgm:prSet presAssocID="{068743DD-1807-45A9-A86B-896C13E08C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2159E2-8031-4921-AAF5-A466613706E8}" type="pres">
      <dgm:prSet presAssocID="{04A79E89-3776-4C72-9FCA-63AC47E01355}" presName="Name8" presStyleCnt="0"/>
      <dgm:spPr/>
    </dgm:pt>
    <dgm:pt modelId="{BB1F5D45-2661-411C-A465-A74579F93DFD}" type="pres">
      <dgm:prSet presAssocID="{04A79E89-3776-4C72-9FCA-63AC47E0135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FD7548-69A5-4B37-AFC7-7BC8EFD16BEF}" type="pres">
      <dgm:prSet presAssocID="{04A79E89-3776-4C72-9FCA-63AC47E0135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E5DA77-80D5-470A-85EC-6EB6DC3E2AF6}" type="pres">
      <dgm:prSet presAssocID="{6328EF97-C850-4C9B-BF63-843BE0032358}" presName="Name8" presStyleCnt="0"/>
      <dgm:spPr/>
    </dgm:pt>
    <dgm:pt modelId="{449169A6-987A-49E6-B5DA-27B36F3DDEF0}" type="pres">
      <dgm:prSet presAssocID="{6328EF97-C850-4C9B-BF63-843BE0032358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679E9-192B-4A4B-9528-6742254B6ED2}" type="pres">
      <dgm:prSet presAssocID="{6328EF97-C850-4C9B-BF63-843BE003235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476705-E9F6-4D40-B6A1-9EFD16BCD7C1}" type="presOf" srcId="{91FA4B45-5E76-43E3-B46E-92174E2F52D9}" destId="{177FB9C3-A27A-4A6A-A5EE-67F475E5F51B}" srcOrd="0" destOrd="0" presId="urn:microsoft.com/office/officeart/2005/8/layout/pyramid1"/>
    <dgm:cxn modelId="{BC054EB7-EB63-478E-A9E2-94BB87066AC8}" srcId="{91FA4B45-5E76-43E3-B46E-92174E2F52D9}" destId="{04A79E89-3776-4C72-9FCA-63AC47E01355}" srcOrd="3" destOrd="0" parTransId="{061AECD1-38A0-4AEE-8B2C-D0492EB1BDD6}" sibTransId="{9BF3AF4A-9ACA-49C2-A49C-2779316385E9}"/>
    <dgm:cxn modelId="{C86B7FC3-5833-45B7-8D18-A9C2619E5B72}" type="presOf" srcId="{41148840-8021-482C-82D8-2B5512FB00B0}" destId="{29D6ADCC-27A7-48DF-91FF-3B9211850D8E}" srcOrd="0" destOrd="0" presId="urn:microsoft.com/office/officeart/2005/8/layout/pyramid1"/>
    <dgm:cxn modelId="{C4FDA124-6CFD-4784-975D-40A3CB275100}" type="presOf" srcId="{068743DD-1807-45A9-A86B-896C13E08CC0}" destId="{EDD9D59A-797F-41BB-A453-6DEADD7DDE4D}" srcOrd="0" destOrd="0" presId="urn:microsoft.com/office/officeart/2005/8/layout/pyramid1"/>
    <dgm:cxn modelId="{47E636CC-CEEC-461C-8F4E-54E0C9562CD6}" srcId="{91FA4B45-5E76-43E3-B46E-92174E2F52D9}" destId="{A11ACD32-0C7D-4F91-9A76-2F9095E8816A}" srcOrd="1" destOrd="0" parTransId="{5A46EBD8-AF21-4AEF-9B8D-3843132DCE97}" sibTransId="{AB6A7E0F-91F4-4592-AFC9-7A3D9A5114A0}"/>
    <dgm:cxn modelId="{E77A8B98-B164-4FBF-AFA4-156E654890E6}" type="presOf" srcId="{6328EF97-C850-4C9B-BF63-843BE0032358}" destId="{553679E9-192B-4A4B-9528-6742254B6ED2}" srcOrd="1" destOrd="0" presId="urn:microsoft.com/office/officeart/2005/8/layout/pyramid1"/>
    <dgm:cxn modelId="{9C143A13-B120-4B0C-9CE6-5EB2557D5C69}" type="presOf" srcId="{068743DD-1807-45A9-A86B-896C13E08CC0}" destId="{05704193-F5EF-45E8-8FDC-1689512E903A}" srcOrd="1" destOrd="0" presId="urn:microsoft.com/office/officeart/2005/8/layout/pyramid1"/>
    <dgm:cxn modelId="{4461D1DD-2730-48E3-8BD8-1264CD422AC1}" srcId="{91FA4B45-5E76-43E3-B46E-92174E2F52D9}" destId="{41148840-8021-482C-82D8-2B5512FB00B0}" srcOrd="0" destOrd="0" parTransId="{4BB5F7A5-99FE-4E7D-99E4-16EF1C2A3BF3}" sibTransId="{2456B24F-A504-42F5-ADF8-EE0FD15CFCCF}"/>
    <dgm:cxn modelId="{186F944E-C283-4A03-ADD7-0B0988BF4A44}" type="presOf" srcId="{6328EF97-C850-4C9B-BF63-843BE0032358}" destId="{449169A6-987A-49E6-B5DA-27B36F3DDEF0}" srcOrd="0" destOrd="0" presId="urn:microsoft.com/office/officeart/2005/8/layout/pyramid1"/>
    <dgm:cxn modelId="{71834FE6-309E-4C84-9F37-0E836DCB655E}" type="presOf" srcId="{41148840-8021-482C-82D8-2B5512FB00B0}" destId="{EB4F6549-C87B-44AE-9C84-0F17F77F389F}" srcOrd="1" destOrd="0" presId="urn:microsoft.com/office/officeart/2005/8/layout/pyramid1"/>
    <dgm:cxn modelId="{27A17979-B073-488F-9005-F1CAFDE80CC8}" type="presOf" srcId="{A11ACD32-0C7D-4F91-9A76-2F9095E8816A}" destId="{22E8EC8E-C0B7-462B-8620-56361EBD087A}" srcOrd="1" destOrd="0" presId="urn:microsoft.com/office/officeart/2005/8/layout/pyramid1"/>
    <dgm:cxn modelId="{46586263-F4AF-42AA-9224-F10C27FD4040}" srcId="{91FA4B45-5E76-43E3-B46E-92174E2F52D9}" destId="{068743DD-1807-45A9-A86B-896C13E08CC0}" srcOrd="2" destOrd="0" parTransId="{C0BC2B0C-56FC-4B83-B207-19A9FC3659A4}" sibTransId="{7E9E6D17-F6A5-4342-B2AF-BFA9FA33BB8A}"/>
    <dgm:cxn modelId="{DCCC0DEB-52D5-4B54-A863-F9925E4DB5DE}" type="presOf" srcId="{A11ACD32-0C7D-4F91-9A76-2F9095E8816A}" destId="{58ED4359-4364-494E-BAC3-A87BD061E1BA}" srcOrd="0" destOrd="0" presId="urn:microsoft.com/office/officeart/2005/8/layout/pyramid1"/>
    <dgm:cxn modelId="{6C53D489-482F-42B3-A35D-773F8FA30362}" type="presOf" srcId="{04A79E89-3776-4C72-9FCA-63AC47E01355}" destId="{BB1F5D45-2661-411C-A465-A74579F93DFD}" srcOrd="0" destOrd="0" presId="urn:microsoft.com/office/officeart/2005/8/layout/pyramid1"/>
    <dgm:cxn modelId="{92C9B5D0-FC7A-45E4-A1D4-40EAA0CDE119}" type="presOf" srcId="{04A79E89-3776-4C72-9FCA-63AC47E01355}" destId="{A5FD7548-69A5-4B37-AFC7-7BC8EFD16BEF}" srcOrd="1" destOrd="0" presId="urn:microsoft.com/office/officeart/2005/8/layout/pyramid1"/>
    <dgm:cxn modelId="{088AAF76-6A8A-4841-93CC-A7DA45AA894B}" srcId="{91FA4B45-5E76-43E3-B46E-92174E2F52D9}" destId="{6328EF97-C850-4C9B-BF63-843BE0032358}" srcOrd="4" destOrd="0" parTransId="{85D89A49-C487-427B-B879-09322A15D4F1}" sibTransId="{EEAB79DC-65EB-4D0D-BA73-60075538496E}"/>
    <dgm:cxn modelId="{21A6A534-FDD4-4ADA-9D17-552948A685A2}" type="presParOf" srcId="{177FB9C3-A27A-4A6A-A5EE-67F475E5F51B}" destId="{81C98BB6-119D-490A-A59C-C4CA8BDD7CBF}" srcOrd="0" destOrd="0" presId="urn:microsoft.com/office/officeart/2005/8/layout/pyramid1"/>
    <dgm:cxn modelId="{461CEC95-4373-4001-A3F7-008B09948C5D}" type="presParOf" srcId="{81C98BB6-119D-490A-A59C-C4CA8BDD7CBF}" destId="{29D6ADCC-27A7-48DF-91FF-3B9211850D8E}" srcOrd="0" destOrd="0" presId="urn:microsoft.com/office/officeart/2005/8/layout/pyramid1"/>
    <dgm:cxn modelId="{12FB10B8-344B-4239-BAFB-89BE84A47EE5}" type="presParOf" srcId="{81C98BB6-119D-490A-A59C-C4CA8BDD7CBF}" destId="{EB4F6549-C87B-44AE-9C84-0F17F77F389F}" srcOrd="1" destOrd="0" presId="urn:microsoft.com/office/officeart/2005/8/layout/pyramid1"/>
    <dgm:cxn modelId="{24FD14CC-CC72-4D64-8EEB-0774E6A84E23}" type="presParOf" srcId="{177FB9C3-A27A-4A6A-A5EE-67F475E5F51B}" destId="{D10BB39D-314A-4D2C-959A-96D01315E60A}" srcOrd="1" destOrd="0" presId="urn:microsoft.com/office/officeart/2005/8/layout/pyramid1"/>
    <dgm:cxn modelId="{5CCC437C-A67E-4142-AF06-44901CA7A9DB}" type="presParOf" srcId="{D10BB39D-314A-4D2C-959A-96D01315E60A}" destId="{58ED4359-4364-494E-BAC3-A87BD061E1BA}" srcOrd="0" destOrd="0" presId="urn:microsoft.com/office/officeart/2005/8/layout/pyramid1"/>
    <dgm:cxn modelId="{F3F3BC3B-42DA-47E4-A797-4357E2AF642F}" type="presParOf" srcId="{D10BB39D-314A-4D2C-959A-96D01315E60A}" destId="{22E8EC8E-C0B7-462B-8620-56361EBD087A}" srcOrd="1" destOrd="0" presId="urn:microsoft.com/office/officeart/2005/8/layout/pyramid1"/>
    <dgm:cxn modelId="{68C636E7-CB40-4D44-85BC-5C4B0034003F}" type="presParOf" srcId="{177FB9C3-A27A-4A6A-A5EE-67F475E5F51B}" destId="{FB9F1827-CDA9-49B5-A6E1-FE18F14F57B5}" srcOrd="2" destOrd="0" presId="urn:microsoft.com/office/officeart/2005/8/layout/pyramid1"/>
    <dgm:cxn modelId="{8D9C9BD0-7B2A-48F1-93BD-2A0D667BAAAD}" type="presParOf" srcId="{FB9F1827-CDA9-49B5-A6E1-FE18F14F57B5}" destId="{EDD9D59A-797F-41BB-A453-6DEADD7DDE4D}" srcOrd="0" destOrd="0" presId="urn:microsoft.com/office/officeart/2005/8/layout/pyramid1"/>
    <dgm:cxn modelId="{3E5EBBE2-DCBD-4DEF-A5CE-9FCC918F901E}" type="presParOf" srcId="{FB9F1827-CDA9-49B5-A6E1-FE18F14F57B5}" destId="{05704193-F5EF-45E8-8FDC-1689512E903A}" srcOrd="1" destOrd="0" presId="urn:microsoft.com/office/officeart/2005/8/layout/pyramid1"/>
    <dgm:cxn modelId="{68B53992-01B2-4243-BB21-DC35271CFA87}" type="presParOf" srcId="{177FB9C3-A27A-4A6A-A5EE-67F475E5F51B}" destId="{752159E2-8031-4921-AAF5-A466613706E8}" srcOrd="3" destOrd="0" presId="urn:microsoft.com/office/officeart/2005/8/layout/pyramid1"/>
    <dgm:cxn modelId="{F20EE1A1-9F64-496B-8B3B-AE0571023B89}" type="presParOf" srcId="{752159E2-8031-4921-AAF5-A466613706E8}" destId="{BB1F5D45-2661-411C-A465-A74579F93DFD}" srcOrd="0" destOrd="0" presId="urn:microsoft.com/office/officeart/2005/8/layout/pyramid1"/>
    <dgm:cxn modelId="{4D2A5FA1-E6AB-44AA-9A59-228817A01B8B}" type="presParOf" srcId="{752159E2-8031-4921-AAF5-A466613706E8}" destId="{A5FD7548-69A5-4B37-AFC7-7BC8EFD16BEF}" srcOrd="1" destOrd="0" presId="urn:microsoft.com/office/officeart/2005/8/layout/pyramid1"/>
    <dgm:cxn modelId="{0F326CB9-8564-47C9-B828-A65E9C7346CF}" type="presParOf" srcId="{177FB9C3-A27A-4A6A-A5EE-67F475E5F51B}" destId="{E4E5DA77-80D5-470A-85EC-6EB6DC3E2AF6}" srcOrd="4" destOrd="0" presId="urn:microsoft.com/office/officeart/2005/8/layout/pyramid1"/>
    <dgm:cxn modelId="{5D0AB284-1443-464D-B4E3-3D8338F03111}" type="presParOf" srcId="{E4E5DA77-80D5-470A-85EC-6EB6DC3E2AF6}" destId="{449169A6-987A-49E6-B5DA-27B36F3DDEF0}" srcOrd="0" destOrd="0" presId="urn:microsoft.com/office/officeart/2005/8/layout/pyramid1"/>
    <dgm:cxn modelId="{BC76036A-45F9-4509-A498-3B98B4FE53C8}" type="presParOf" srcId="{E4E5DA77-80D5-470A-85EC-6EB6DC3E2AF6}" destId="{553679E9-192B-4A4B-9528-6742254B6E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31E0A-DAF0-443F-81F7-2EBD0BC23576}">
      <dsp:nvSpPr>
        <dsp:cNvPr id="0" name=""/>
        <dsp:cNvSpPr/>
      </dsp:nvSpPr>
      <dsp:spPr>
        <a:xfrm>
          <a:off x="2017790" y="1734427"/>
          <a:ext cx="1048887" cy="1048887"/>
        </a:xfrm>
        <a:prstGeom prst="ellipse">
          <a:avLst/>
        </a:prstGeom>
        <a:solidFill>
          <a:srgbClr val="FF000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NEWS</a:t>
          </a:r>
          <a:endParaRPr lang="en-CA" sz="20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171396" y="1888033"/>
        <a:ext cx="741675" cy="741675"/>
      </dsp:txXfrm>
    </dsp:sp>
    <dsp:sp modelId="{7D741224-14A2-4D71-B152-BE5102968F79}">
      <dsp:nvSpPr>
        <dsp:cNvPr id="0" name=""/>
        <dsp:cNvSpPr/>
      </dsp:nvSpPr>
      <dsp:spPr>
        <a:xfrm rot="16224515">
          <a:off x="2254125" y="1318166"/>
          <a:ext cx="587847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291421" y="1405814"/>
        <a:ext cx="512719" cy="150256"/>
      </dsp:txXfrm>
    </dsp:sp>
    <dsp:sp modelId="{B36DC4F2-CE4C-4F87-B24F-0998C3D55A2B}">
      <dsp:nvSpPr>
        <dsp:cNvPr id="0" name=""/>
        <dsp:cNvSpPr/>
      </dsp:nvSpPr>
      <dsp:spPr>
        <a:xfrm>
          <a:off x="1570317" y="0"/>
          <a:ext cx="1967961" cy="1134319"/>
        </a:xfrm>
        <a:prstGeom prst="roundRect">
          <a:avLst/>
        </a:prstGeom>
        <a:solidFill>
          <a:srgbClr val="2CB73C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Governments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1625690" y="55373"/>
        <a:ext cx="1857215" cy="1023573"/>
      </dsp:txXfrm>
    </dsp:sp>
    <dsp:sp modelId="{B6C800C3-422B-491A-80FE-C40CD896091A}">
      <dsp:nvSpPr>
        <dsp:cNvPr id="0" name=""/>
        <dsp:cNvSpPr/>
      </dsp:nvSpPr>
      <dsp:spPr>
        <a:xfrm rot="20580376">
          <a:off x="3054769" y="1924020"/>
          <a:ext cx="427041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056409" y="1985084"/>
        <a:ext cx="351913" cy="150256"/>
      </dsp:txXfrm>
    </dsp:sp>
    <dsp:sp modelId="{99DB8EA9-0F0E-4C3B-832A-27E875F0ED7D}">
      <dsp:nvSpPr>
        <dsp:cNvPr id="0" name=""/>
        <dsp:cNvSpPr/>
      </dsp:nvSpPr>
      <dsp:spPr>
        <a:xfrm>
          <a:off x="3489353" y="1145692"/>
          <a:ext cx="1679058" cy="1134319"/>
        </a:xfrm>
        <a:prstGeom prst="roundRect">
          <a:avLst/>
        </a:prstGeom>
        <a:solidFill>
          <a:schemeClr val="accent1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Associations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544726" y="1201065"/>
        <a:ext cx="1568312" cy="1023573"/>
      </dsp:txXfrm>
    </dsp:sp>
    <dsp:sp modelId="{5B9C6CA8-FD75-427F-949E-461A392F29ED}">
      <dsp:nvSpPr>
        <dsp:cNvPr id="0" name=""/>
        <dsp:cNvSpPr/>
      </dsp:nvSpPr>
      <dsp:spPr>
        <a:xfrm rot="2691295">
          <a:off x="2893729" y="2669315"/>
          <a:ext cx="482430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2904664" y="2692906"/>
        <a:ext cx="407302" cy="150256"/>
      </dsp:txXfrm>
    </dsp:sp>
    <dsp:sp modelId="{021C632C-0B3C-4485-9820-40902A7EA9C1}">
      <dsp:nvSpPr>
        <dsp:cNvPr id="0" name=""/>
        <dsp:cNvSpPr/>
      </dsp:nvSpPr>
      <dsp:spPr>
        <a:xfrm>
          <a:off x="3146668" y="3044861"/>
          <a:ext cx="1511171" cy="1134319"/>
        </a:xfrm>
        <a:prstGeom prst="roundRect">
          <a:avLst/>
        </a:prstGeom>
        <a:solidFill>
          <a:schemeClr val="accent2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Companies</a:t>
          </a:r>
          <a:endParaRPr lang="en-CA" sz="1800" kern="1200" dirty="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>
        <a:off x="3202041" y="3100234"/>
        <a:ext cx="1400425" cy="1023573"/>
      </dsp:txXfrm>
    </dsp:sp>
    <dsp:sp modelId="{B8BEC30D-67D1-4A98-BC5F-3DA228EE01C2}">
      <dsp:nvSpPr>
        <dsp:cNvPr id="0" name=""/>
        <dsp:cNvSpPr/>
      </dsp:nvSpPr>
      <dsp:spPr>
        <a:xfrm rot="7956900">
          <a:off x="1671141" y="2669700"/>
          <a:ext cx="494785" cy="297247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745916" y="2696337"/>
        <a:ext cx="405611" cy="178349"/>
      </dsp:txXfrm>
    </dsp:sp>
    <dsp:sp modelId="{5CCD99E4-CC7D-4498-8D93-510CF12C2693}">
      <dsp:nvSpPr>
        <dsp:cNvPr id="0" name=""/>
        <dsp:cNvSpPr/>
      </dsp:nvSpPr>
      <dsp:spPr>
        <a:xfrm>
          <a:off x="511488" y="3077709"/>
          <a:ext cx="1511171" cy="1134319"/>
        </a:xfrm>
        <a:prstGeom prst="roundRect">
          <a:avLst/>
        </a:prstGeom>
        <a:solidFill>
          <a:srgbClr val="7030A0"/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Private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Researchers </a:t>
          </a:r>
        </a:p>
      </dsp:txBody>
      <dsp:txXfrm>
        <a:off x="566861" y="3133082"/>
        <a:ext cx="1400425" cy="1023573"/>
      </dsp:txXfrm>
    </dsp:sp>
    <dsp:sp modelId="{99666E7F-D875-4911-89B2-5FC626AC3EBD}">
      <dsp:nvSpPr>
        <dsp:cNvPr id="0" name=""/>
        <dsp:cNvSpPr/>
      </dsp:nvSpPr>
      <dsp:spPr>
        <a:xfrm rot="11948558">
          <a:off x="1524873" y="1874739"/>
          <a:ext cx="517425" cy="250426"/>
        </a:xfrm>
        <a:prstGeom prst="leftRightArrow">
          <a:avLst/>
        </a:prstGeom>
        <a:solidFill>
          <a:srgbClr val="3AF2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800" kern="1200">
            <a:solidFill>
              <a:sysClr val="window" lastClr="FFFFFF"/>
            </a:solidFill>
            <a:latin typeface="Lucida Sans Unicode"/>
            <a:ea typeface="+mn-ea"/>
            <a:cs typeface="+mn-cs"/>
          </a:endParaRPr>
        </a:p>
      </dsp:txBody>
      <dsp:txXfrm rot="10800000">
        <a:off x="1597924" y="1937142"/>
        <a:ext cx="442297" cy="150256"/>
      </dsp:txXfrm>
    </dsp:sp>
    <dsp:sp modelId="{83C5F69E-B4D3-4F34-831D-15BA6348ED82}">
      <dsp:nvSpPr>
        <dsp:cNvPr id="0" name=""/>
        <dsp:cNvSpPr/>
      </dsp:nvSpPr>
      <dsp:spPr>
        <a:xfrm>
          <a:off x="7872" y="1074272"/>
          <a:ext cx="1511171" cy="1134319"/>
        </a:xfrm>
        <a:prstGeom prst="roundRect">
          <a:avLst/>
        </a:prstGeom>
        <a:solidFill>
          <a:schemeClr val="bg1">
            <a:lumMod val="50000"/>
          </a:schemeClr>
        </a:solidFill>
        <a:ln w="55000" cap="flat" cmpd="thickThin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800" kern="1200" dirty="0">
              <a:solidFill>
                <a:sysClr val="window" lastClr="FFFFFF"/>
              </a:solidFill>
              <a:latin typeface="Lucida Sans Unicode"/>
              <a:ea typeface="+mn-ea"/>
              <a:cs typeface="+mn-cs"/>
            </a:rPr>
            <a:t>Academics</a:t>
          </a:r>
        </a:p>
      </dsp:txBody>
      <dsp:txXfrm>
        <a:off x="63245" y="1129645"/>
        <a:ext cx="1400425" cy="10235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2997989" y="0"/>
          <a:ext cx="2233621" cy="1228405"/>
        </a:xfrm>
        <a:prstGeom prst="trapezoid">
          <a:avLst>
            <a:gd name="adj" fmla="val 9091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>
            <a:latin typeface="+mj-lt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Big name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97989" y="0"/>
        <a:ext cx="2233621" cy="1228405"/>
      </dsp:txXfrm>
    </dsp:sp>
    <dsp:sp modelId="{58ED4359-4364-494E-BAC3-A87BD061E1BA}">
      <dsp:nvSpPr>
        <dsp:cNvPr id="0" name=""/>
        <dsp:cNvSpPr/>
      </dsp:nvSpPr>
      <dsp:spPr>
        <a:xfrm>
          <a:off x="2248491" y="1228405"/>
          <a:ext cx="3732616" cy="824389"/>
        </a:xfrm>
        <a:prstGeom prst="trapezoid">
          <a:avLst>
            <a:gd name="adj" fmla="val 90915"/>
          </a:avLst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Below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901699" y="1228405"/>
        <a:ext cx="2426200" cy="824389"/>
      </dsp:txXfrm>
    </dsp:sp>
    <dsp:sp modelId="{EDD9D59A-797F-41BB-A453-6DEADD7DDE4D}">
      <dsp:nvSpPr>
        <dsp:cNvPr id="0" name=""/>
        <dsp:cNvSpPr/>
      </dsp:nvSpPr>
      <dsp:spPr>
        <a:xfrm>
          <a:off x="1498994" y="2052795"/>
          <a:ext cx="5231610" cy="824389"/>
        </a:xfrm>
        <a:prstGeom prst="trapezoid">
          <a:avLst>
            <a:gd name="adj" fmla="val 90915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information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+ gaps filled with primary research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2414526" y="2052795"/>
        <a:ext cx="3400547" cy="824389"/>
      </dsp:txXfrm>
    </dsp:sp>
    <dsp:sp modelId="{BB1F5D45-2661-411C-A465-A74579F93DFD}">
      <dsp:nvSpPr>
        <dsp:cNvPr id="0" name=""/>
        <dsp:cNvSpPr/>
      </dsp:nvSpPr>
      <dsp:spPr>
        <a:xfrm>
          <a:off x="749497" y="2877184"/>
          <a:ext cx="6730605" cy="824389"/>
        </a:xfrm>
        <a:prstGeom prst="trapezoid">
          <a:avLst>
            <a:gd name="adj" fmla="val 90915"/>
          </a:avLst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Aggregated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927353" y="2877184"/>
        <a:ext cx="4374893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8229600" cy="824389"/>
        </a:xfrm>
        <a:prstGeom prst="trapezoid">
          <a:avLst>
            <a:gd name="adj" fmla="val 90915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baseline="0" dirty="0">
              <a:solidFill>
                <a:schemeClr val="bg1"/>
              </a:solidFill>
              <a:latin typeface="+mj-lt"/>
            </a:rPr>
            <a:t>Dispersed and incomplete information</a:t>
          </a:r>
          <a:endParaRPr lang="en-CA" sz="1600" kern="1200" baseline="0" dirty="0">
            <a:solidFill>
              <a:schemeClr val="bg1"/>
            </a:solidFill>
            <a:latin typeface="+mj-lt"/>
          </a:endParaRPr>
        </a:p>
      </dsp:txBody>
      <dsp:txXfrm>
        <a:off x="1440179" y="3701573"/>
        <a:ext cx="5349240" cy="824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6ADCC-27A7-48DF-91FF-3B9211850D8E}">
      <dsp:nvSpPr>
        <dsp:cNvPr id="0" name=""/>
        <dsp:cNvSpPr/>
      </dsp:nvSpPr>
      <dsp:spPr>
        <a:xfrm>
          <a:off x="1582272" y="0"/>
          <a:ext cx="1178855" cy="1228405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>
            <a:latin typeface="+mj-lt"/>
          </a:endParaRP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$$$ analysis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582272" y="0"/>
        <a:ext cx="1178855" cy="1228405"/>
      </dsp:txXfrm>
    </dsp:sp>
    <dsp:sp modelId="{58ED4359-4364-494E-BAC3-A87BD061E1BA}">
      <dsp:nvSpPr>
        <dsp:cNvPr id="0" name=""/>
        <dsp:cNvSpPr/>
      </dsp:nvSpPr>
      <dsp:spPr>
        <a:xfrm>
          <a:off x="1186704" y="1228405"/>
          <a:ext cx="1969991" cy="824389"/>
        </a:xfrm>
        <a:prstGeom prst="trapezoid">
          <a:avLst>
            <a:gd name="adj" fmla="val 47983"/>
          </a:avLst>
        </a:prstGeom>
        <a:solidFill>
          <a:schemeClr val="accent5">
            <a:hueOff val="1758620"/>
            <a:satOff val="-14175"/>
            <a:lumOff val="402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+ analysis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531452" y="1228405"/>
        <a:ext cx="1280494" cy="824389"/>
      </dsp:txXfrm>
    </dsp:sp>
    <dsp:sp modelId="{EDD9D59A-797F-41BB-A453-6DEADD7DDE4D}">
      <dsp:nvSpPr>
        <dsp:cNvPr id="0" name=""/>
        <dsp:cNvSpPr/>
      </dsp:nvSpPr>
      <dsp:spPr>
        <a:xfrm>
          <a:off x="791136" y="2052795"/>
          <a:ext cx="2761127" cy="824389"/>
        </a:xfrm>
        <a:prstGeom prst="trapezoid">
          <a:avLst>
            <a:gd name="adj" fmla="val 47983"/>
          </a:avLst>
        </a:prstGeom>
        <a:solidFill>
          <a:schemeClr val="accent5">
            <a:hueOff val="3517239"/>
            <a:satOff val="-28349"/>
            <a:lumOff val="804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+ primary research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274333" y="2052795"/>
        <a:ext cx="1794733" cy="824389"/>
      </dsp:txXfrm>
    </dsp:sp>
    <dsp:sp modelId="{BB1F5D45-2661-411C-A465-A74579F93DFD}">
      <dsp:nvSpPr>
        <dsp:cNvPr id="0" name=""/>
        <dsp:cNvSpPr/>
      </dsp:nvSpPr>
      <dsp:spPr>
        <a:xfrm>
          <a:off x="395568" y="2877184"/>
          <a:ext cx="3552263" cy="824389"/>
        </a:xfrm>
        <a:prstGeom prst="trapezoid">
          <a:avLst>
            <a:gd name="adj" fmla="val 47983"/>
          </a:avLst>
        </a:prstGeom>
        <a:solidFill>
          <a:schemeClr val="accent5">
            <a:hueOff val="5275859"/>
            <a:satOff val="-42524"/>
            <a:lumOff val="1205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Aggregated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1017214" y="2877184"/>
        <a:ext cx="2308971" cy="824389"/>
      </dsp:txXfrm>
    </dsp:sp>
    <dsp:sp modelId="{449169A6-987A-49E6-B5DA-27B36F3DDEF0}">
      <dsp:nvSpPr>
        <dsp:cNvPr id="0" name=""/>
        <dsp:cNvSpPr/>
      </dsp:nvSpPr>
      <dsp:spPr>
        <a:xfrm>
          <a:off x="0" y="3701573"/>
          <a:ext cx="4343400" cy="824389"/>
        </a:xfrm>
        <a:prstGeom prst="trapezoid">
          <a:avLst>
            <a:gd name="adj" fmla="val 47983"/>
          </a:avLst>
        </a:prstGeom>
        <a:solidFill>
          <a:schemeClr val="accent5">
            <a:hueOff val="7034478"/>
            <a:satOff val="-56698"/>
            <a:lumOff val="1607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baseline="0" dirty="0">
              <a:solidFill>
                <a:schemeClr val="bg1"/>
              </a:solidFill>
              <a:latin typeface="+mj-lt"/>
            </a:rPr>
            <a:t>Dispersed</a:t>
          </a:r>
          <a:endParaRPr lang="en-CA" sz="1700" kern="1200" baseline="0" dirty="0">
            <a:solidFill>
              <a:schemeClr val="bg1"/>
            </a:solidFill>
            <a:latin typeface="+mj-lt"/>
          </a:endParaRPr>
        </a:p>
      </dsp:txBody>
      <dsp:txXfrm>
        <a:off x="760094" y="3701573"/>
        <a:ext cx="2823210" cy="824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C8F8047-B3FC-42CA-9C0A-6C03E33EE175}" type="datetimeFigureOut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itchFamily="18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551230-BB4C-4CA9-B163-56F46FAC0720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2729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53DA8DB-2421-48DC-B01B-5324135AD1E2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581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DABC1A-375E-4D10-9488-DF9F1CA524B3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40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AE50886-AC1A-43E2-8B2F-CFB1469D9287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64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5CBA7F-F87E-4334-8F1D-1C1004423093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C08BBB-A3CC-4C85-8083-77C99EA92E1D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96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36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dirty="0"/>
          </a:p>
        </p:txBody>
      </p:sp>
      <p:sp>
        <p:nvSpPr>
          <p:cNvPr id="34820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9/9/2010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58184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141490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624796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108102" indent="-2416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E0C2C5-5C13-418E-BBF5-2950BBA53A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8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C08BBB-A3CC-4C85-8083-77C99EA92E1D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83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C08BBB-A3CC-4C85-8083-77C99EA92E1D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80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55CBA7F-F87E-4334-8F1D-1C1004423093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31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DF66A0A-8579-4B57-B0EF-8711B9F8F97B}" type="slidenum">
              <a:rPr lang="en-CA" altLang="en-US" smtClean="0">
                <a:latin typeface="Palatino Linotype" pitchFamily="18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CA" altLang="en-US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16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19B90-D152-44ED-80BB-CEBAE903F4C1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5A48C-8AE3-475C-AF07-D0CE6D1DB46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49708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48B16-D8AB-4E24-8F6B-683AC2400FB6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0CBC0-3C51-4FB2-90E5-061A6FC35C8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03240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3D5B-6EBC-40CA-B79C-E1988BD43E38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7D7A8-57EB-4044-A631-8753F8CEC84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598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BB12E-3B4B-4F92-A576-1560375E0645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B293-C130-46D0-8165-6D4B972FFACF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7885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7DA2-F593-402A-B19D-1FFE45E3BDD1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868C-627E-4A89-9B71-E51022AF3DD6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89860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B3A16-BF9D-4316-B04B-1DDB1713AB0F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7655-4FDD-42C4-9765-BC57A9404D0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8561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1139-B25E-45B6-829F-A2A6007AD044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4C46-B4E0-48E8-88EA-FA60A2C99C78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0319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850FE-857F-43C5-A839-CED37A565D72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14521-F33E-4D82-8C46-ABEF351AF51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158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A97C8-1386-4645-A04E-B691879CC101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D902-318B-4F43-8603-B3D52A651A11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2408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636FD-3BAC-4AAD-A1B6-B3EAB8764FA6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15726-BA4B-45BC-BE97-2FC6C711289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57979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9E54-BEE0-439C-A471-FCB5EC171AC8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427D3-8A7F-489F-B362-26313D0EA41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189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935C1AA-A00C-444A-88E8-171DBAB29150}" type="datetime1">
              <a:rPr lang="en-CA" altLang="en-US"/>
              <a:pPr>
                <a:defRPr/>
              </a:pPr>
              <a:t>2020-01-07</a:t>
            </a:fld>
            <a:endParaRPr lang="en-CA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59595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2AB11C7-638D-40E1-A1C2-5E3A4142042A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fu-primo.hosted.exlibrisgroup.com/permalink/f/usv8m3/01SFUL_ALMA51281649090003611" TargetMode="External"/><Relationship Id="rId13" Type="http://schemas.openxmlformats.org/officeDocument/2006/relationships/hyperlink" Target="http://troy.lib.sfu.ca/record=b6572759~S1a" TargetMode="External"/><Relationship Id="rId3" Type="http://schemas.openxmlformats.org/officeDocument/2006/relationships/hyperlink" Target="https://www.lib.sfu.ca/help/research-assistance/subject/business/international-market" TargetMode="External"/><Relationship Id="rId7" Type="http://schemas.openxmlformats.org/officeDocument/2006/relationships/hyperlink" Target="https://sfu-primo.hosted.exlibrisgroup.com/permalink/f/usv8m3/01SFUL_ALMA51288377390003611" TargetMode="External"/><Relationship Id="rId12" Type="http://schemas.openxmlformats.org/officeDocument/2006/relationships/hyperlink" Target="https://sfu-primo.hosted.exlibrisgroup.com/permalink/f/usv8m3/01SFUL_ALMA2125429641000361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fu-primo.hosted.exlibrisgroup.com/permalink/f/usv8m3/01SFUL_ALMA51247199280003611" TargetMode="External"/><Relationship Id="rId11" Type="http://schemas.openxmlformats.org/officeDocument/2006/relationships/hyperlink" Target="https://sfu-primo.hosted.exlibrisgroup.com/permalink/f/usv8m3/01SFUL_ALMA51307194920003611" TargetMode="External"/><Relationship Id="rId5" Type="http://schemas.openxmlformats.org/officeDocument/2006/relationships/hyperlink" Target="https://sfu-primo.hosted.exlibrisgroup.com/permalink/f/1u29dis/TN_eu_bkvtls000445788" TargetMode="External"/><Relationship Id="rId10" Type="http://schemas.openxmlformats.org/officeDocument/2006/relationships/hyperlink" Target="https://sfu-primo.hosted.exlibrisgroup.com/permalink/f/usv8m3/01SFUL_ALMA51295791970003611" TargetMode="External"/><Relationship Id="rId4" Type="http://schemas.openxmlformats.org/officeDocument/2006/relationships/hyperlink" Target="https://sfu-primo.hosted.exlibrisgroup.com/permalink/f/usv8m3/01SFUL_ALMA51311391510003611" TargetMode="External"/><Relationship Id="rId9" Type="http://schemas.openxmlformats.org/officeDocument/2006/relationships/hyperlink" Target="https://sfu-primo.hosted.exlibrisgroup.com/permalink/f/usv8m3/01SFUL_ALMA5128163059000361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statista-com.proxy.lib.sfu.ca/statistics/268232/top-10-countries-by-number-of-mobile-cellular-subscriptio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ww.theglobeandmail.com/news/world/in-india-a-push-for-acceptance-when-the-grandparents-move-out/article456858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ar.com/news/world/2013/12/31/western_nations_sending_alzheimers_patients_to_thailand_for_ca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.deseretnews.com/photo/765644521?nm=1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tar.com/news/world/2013/12/31/western_nations_sending_alzheimers_patients_to_thailand_for_car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.deseretnews.com/photo/765644521?nm=1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oxy.lib.sfu.ca/login?url=https://search-proquest-com.proxy.lib.sfu.ca/docview/2021963797?accountid=138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International Market Research</a:t>
            </a:r>
            <a:br>
              <a:rPr lang="en-US" sz="5400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</a:br>
            <a:r>
              <a:rPr lang="en-US" sz="1600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/>
            </a:r>
            <a:br>
              <a:rPr lang="en-US" sz="1600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</a:br>
            <a:r>
              <a:rPr lang="en-US" sz="4400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Skills &amp; Resources</a:t>
            </a:r>
            <a:endParaRPr lang="en-CA" sz="4400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5638800" y="5486400"/>
            <a:ext cx="2590800" cy="8382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898989"/>
                </a:solidFill>
              </a:rPr>
              <a:t>Mark Bodnar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898989"/>
                </a:solidFill>
              </a:rPr>
              <a:t>mbodnar@sfu.ca</a:t>
            </a:r>
            <a:endParaRPr lang="en-CA" altLang="en-US" sz="2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Business Info - Issues</a:t>
            </a:r>
            <a:endParaRPr lang="en-CA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4343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343400" y="4572000"/>
            <a:ext cx="4267200" cy="1371600"/>
            <a:chOff x="4343400" y="4572000"/>
            <a:chExt cx="4267200" cy="1371600"/>
          </a:xfrm>
        </p:grpSpPr>
        <p:sp>
          <p:nvSpPr>
            <p:cNvPr id="3" name="TextBox 2"/>
            <p:cNvSpPr txBox="1"/>
            <p:nvPr/>
          </p:nvSpPr>
          <p:spPr>
            <a:xfrm>
              <a:off x="5257800" y="4800600"/>
              <a:ext cx="3352800" cy="923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ea typeface="+mn-ea"/>
                </a:rPr>
                <a:t>Varying definitions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ea typeface="+mn-ea"/>
                </a:rPr>
                <a:t>Varying quality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+mj-lt"/>
                  <a:ea typeface="+mn-ea"/>
                </a:rPr>
                <a:t>Gaps</a:t>
              </a:r>
            </a:p>
          </p:txBody>
        </p:sp>
        <p:sp>
          <p:nvSpPr>
            <p:cNvPr id="11" name="Right Brace 10"/>
            <p:cNvSpPr/>
            <p:nvPr/>
          </p:nvSpPr>
          <p:spPr>
            <a:xfrm>
              <a:off x="4343400" y="4572000"/>
              <a:ext cx="381000" cy="1371600"/>
            </a:xfrm>
            <a:prstGeom prst="rightBrac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724400" y="5257800"/>
              <a:ext cx="457200" cy="47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4419600" y="3733800"/>
            <a:ext cx="4038600" cy="646113"/>
            <a:chOff x="4419600" y="3733800"/>
            <a:chExt cx="4038600" cy="646331"/>
          </a:xfrm>
        </p:grpSpPr>
        <p:sp>
          <p:nvSpPr>
            <p:cNvPr id="6156" name="TextBox 7"/>
            <p:cNvSpPr txBox="1">
              <a:spLocks noChangeArrowheads="1"/>
            </p:cNvSpPr>
            <p:nvPr/>
          </p:nvSpPr>
          <p:spPr bwMode="auto">
            <a:xfrm>
              <a:off x="5257800" y="3733800"/>
              <a:ext cx="3200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Methodology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4419600" y="4056172"/>
              <a:ext cx="457200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418013" y="2362200"/>
            <a:ext cx="4040187" cy="1200150"/>
            <a:chOff x="4418527" y="2362200"/>
            <a:chExt cx="4039673" cy="1200329"/>
          </a:xfrm>
        </p:grpSpPr>
        <p:sp>
          <p:nvSpPr>
            <p:cNvPr id="6154" name="TextBox 8"/>
            <p:cNvSpPr txBox="1">
              <a:spLocks noChangeArrowheads="1"/>
            </p:cNvSpPr>
            <p:nvPr/>
          </p:nvSpPr>
          <p:spPr bwMode="auto">
            <a:xfrm>
              <a:off x="5258207" y="2362200"/>
              <a:ext cx="319999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below, plus</a:t>
              </a:r>
              <a:r>
                <a:rPr lang="en-CA" altLang="en-US" sz="1800">
                  <a:solidFill>
                    <a:schemeClr val="tx1"/>
                  </a:solidFill>
                </a:rPr>
                <a:t>…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Expertise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Experience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Track record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4418527" y="3200525"/>
              <a:ext cx="457142" cy="476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4419600" y="1752600"/>
            <a:ext cx="3657600" cy="369888"/>
            <a:chOff x="4419600" y="1752600"/>
            <a:chExt cx="3657600" cy="369332"/>
          </a:xfrm>
        </p:grpSpPr>
        <p:sp>
          <p:nvSpPr>
            <p:cNvPr id="6152" name="TextBox 9"/>
            <p:cNvSpPr txBox="1">
              <a:spLocks noChangeArrowheads="1"/>
            </p:cNvSpPr>
            <p:nvPr/>
          </p:nvSpPr>
          <p:spPr bwMode="auto">
            <a:xfrm>
              <a:off x="5257800" y="17526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chemeClr val="tx1"/>
                  </a:solidFill>
                </a:rPr>
                <a:t>Issues below (again)</a:t>
              </a:r>
              <a:endParaRPr lang="en-CA" altLang="en-US" sz="180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419600" y="1942814"/>
              <a:ext cx="457200" cy="47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Resources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7545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1800" dirty="0"/>
          </a:p>
          <a:p>
            <a:pPr marL="0" indent="0" eaLnBrk="1" hangingPunct="1"/>
            <a:r>
              <a:rPr lang="en-GB" dirty="0" smtClean="0"/>
              <a:t> </a:t>
            </a:r>
            <a:r>
              <a:rPr lang="en-GB" dirty="0" smtClean="0">
                <a:hlinkClick r:id="rId3"/>
              </a:rPr>
              <a:t>International </a:t>
            </a:r>
            <a:r>
              <a:rPr lang="en-GB" dirty="0">
                <a:hlinkClick r:id="rId3"/>
              </a:rPr>
              <a:t>Market Research</a:t>
            </a:r>
            <a:r>
              <a:rPr lang="en-GB" dirty="0"/>
              <a:t> web guide</a:t>
            </a:r>
            <a:br>
              <a:rPr lang="en-GB" dirty="0"/>
            </a:br>
            <a:endParaRPr lang="en-US" altLang="en-US" sz="1800" dirty="0"/>
          </a:p>
          <a:p>
            <a:pPr marL="0" indent="0" eaLnBrk="1" hangingPunct="1"/>
            <a:r>
              <a:rPr lang="en-US" altLang="en-US" dirty="0"/>
              <a:t> Books and eBooks!  </a:t>
            </a:r>
            <a:r>
              <a:rPr lang="en-US" altLang="en-US" i="1" dirty="0"/>
              <a:t>Samples… </a:t>
            </a:r>
          </a:p>
          <a:p>
            <a:pPr marL="679450" lvl="1" indent="-336550" eaLnBrk="1" hangingPunct="1"/>
            <a:r>
              <a:rPr lang="en-US" dirty="0">
                <a:hlinkClick r:id="rId4"/>
              </a:rPr>
              <a:t>Doing business in </a:t>
            </a:r>
            <a:r>
              <a:rPr lang="en-US" dirty="0" smtClean="0">
                <a:hlinkClick r:id="rId4"/>
              </a:rPr>
              <a:t>Korea</a:t>
            </a:r>
            <a:endParaRPr lang="en-US" dirty="0" smtClean="0"/>
          </a:p>
          <a:p>
            <a:pPr marL="679450" lvl="1" indent="-336550" eaLnBrk="1" hangingPunct="1"/>
            <a:r>
              <a:rPr lang="en-US" dirty="0" smtClean="0">
                <a:hlinkClick r:id="rId5"/>
              </a:rPr>
              <a:t>Japan</a:t>
            </a:r>
            <a:r>
              <a:rPr lang="en-US" dirty="0">
                <a:hlinkClick r:id="rId5"/>
              </a:rPr>
              <a:t> : </a:t>
            </a:r>
            <a:r>
              <a:rPr lang="en-US" dirty="0">
                <a:hlinkClick r:id="rId5"/>
              </a:rPr>
              <a:t>Market</a:t>
            </a:r>
            <a:r>
              <a:rPr lang="en-US" dirty="0">
                <a:hlinkClick r:id="rId5"/>
              </a:rPr>
              <a:t> entry </a:t>
            </a:r>
            <a:r>
              <a:rPr lang="en-US" dirty="0" smtClean="0">
                <a:hlinkClick r:id="rId5"/>
              </a:rPr>
              <a:t>handbook [food &amp;  beverage]</a:t>
            </a:r>
            <a:endParaRPr lang="en-GB" dirty="0" smtClean="0">
              <a:hlinkClick r:id="rId6"/>
            </a:endParaRPr>
          </a:p>
          <a:p>
            <a:pPr marL="679450" lvl="1" indent="-336550" eaLnBrk="1" hangingPunct="1"/>
            <a:r>
              <a:rPr lang="en-US" dirty="0">
                <a:hlinkClick r:id="rId7"/>
              </a:rPr>
              <a:t>Navigating commerce in Latin America : options and obstacles</a:t>
            </a:r>
            <a:endParaRPr lang="en-GB" dirty="0" smtClean="0">
              <a:hlinkClick r:id="rId6"/>
            </a:endParaRPr>
          </a:p>
          <a:p>
            <a:pPr marL="679450" lvl="1" indent="-336550" eaLnBrk="1" hangingPunct="1"/>
            <a:r>
              <a:rPr lang="en-US" dirty="0" smtClean="0">
                <a:hlinkClick r:id="rId8"/>
              </a:rPr>
              <a:t>International</a:t>
            </a:r>
            <a:r>
              <a:rPr lang="en-US" dirty="0">
                <a:hlinkClick r:id="rId8"/>
              </a:rPr>
              <a:t> </a:t>
            </a:r>
            <a:r>
              <a:rPr lang="en-US" dirty="0" smtClean="0">
                <a:hlinkClick r:id="rId8"/>
              </a:rPr>
              <a:t>retailers</a:t>
            </a:r>
            <a:r>
              <a:rPr lang="en-US" dirty="0">
                <a:hlinkClick r:id="rId8"/>
              </a:rPr>
              <a:t>’ </a:t>
            </a:r>
            <a:r>
              <a:rPr lang="en-US" dirty="0" smtClean="0">
                <a:hlinkClick r:id="rId8"/>
              </a:rPr>
              <a:t>performance </a:t>
            </a:r>
            <a:r>
              <a:rPr lang="en-US" dirty="0">
                <a:hlinkClick r:id="rId8"/>
              </a:rPr>
              <a:t>in </a:t>
            </a:r>
            <a:r>
              <a:rPr lang="en-US" dirty="0" smtClean="0">
                <a:hlinkClick r:id="rId8"/>
              </a:rPr>
              <a:t>host countries: </a:t>
            </a:r>
            <a:r>
              <a:rPr lang="en-US" dirty="0">
                <a:hlinkClick r:id="rId8"/>
              </a:rPr>
              <a:t>The </a:t>
            </a:r>
            <a:r>
              <a:rPr lang="en-US" dirty="0" smtClean="0">
                <a:hlinkClick r:id="rId8"/>
              </a:rPr>
              <a:t>roles </a:t>
            </a:r>
            <a:r>
              <a:rPr lang="en-US" dirty="0">
                <a:hlinkClick r:id="rId8"/>
              </a:rPr>
              <a:t>of </a:t>
            </a:r>
            <a:r>
              <a:rPr lang="en-US" dirty="0" smtClean="0">
                <a:hlinkClick r:id="rId8"/>
              </a:rPr>
              <a:t>strategies</a:t>
            </a:r>
            <a:r>
              <a:rPr lang="en-US" dirty="0">
                <a:hlinkClick r:id="rId8"/>
              </a:rPr>
              <a:t>, </a:t>
            </a:r>
            <a:r>
              <a:rPr lang="en-US" dirty="0" smtClean="0">
                <a:hlinkClick r:id="rId8"/>
              </a:rPr>
              <a:t>consumer</a:t>
            </a:r>
            <a:r>
              <a:rPr lang="en-US" dirty="0">
                <a:hlinkClick r:id="rId8"/>
              </a:rPr>
              <a:t> </a:t>
            </a:r>
            <a:r>
              <a:rPr lang="en-US" dirty="0" smtClean="0">
                <a:hlinkClick r:id="rId8"/>
              </a:rPr>
              <a:t>perceptions </a:t>
            </a:r>
            <a:r>
              <a:rPr lang="en-US" dirty="0">
                <a:hlinkClick r:id="rId8"/>
              </a:rPr>
              <a:t>and the </a:t>
            </a:r>
            <a:r>
              <a:rPr lang="en-US" dirty="0" smtClean="0">
                <a:hlinkClick r:id="rId8"/>
              </a:rPr>
              <a:t>local environment</a:t>
            </a:r>
            <a:r>
              <a:rPr lang="en-US" dirty="0"/>
              <a:t> </a:t>
            </a:r>
            <a:endParaRPr lang="en-US" dirty="0" smtClean="0"/>
          </a:p>
          <a:p>
            <a:pPr marL="679450" lvl="1" indent="-336550" eaLnBrk="1" hangingPunct="1"/>
            <a:r>
              <a:rPr lang="en-US" dirty="0" smtClean="0">
                <a:hlinkClick r:id="rId9"/>
              </a:rPr>
              <a:t>Emerging </a:t>
            </a:r>
            <a:r>
              <a:rPr lang="en-US" dirty="0">
                <a:hlinkClick r:id="rId9"/>
              </a:rPr>
              <a:t>i</a:t>
            </a:r>
            <a:r>
              <a:rPr lang="en-US" dirty="0" smtClean="0">
                <a:hlinkClick r:id="rId9"/>
              </a:rPr>
              <a:t>ssues </a:t>
            </a:r>
            <a:r>
              <a:rPr lang="en-US" dirty="0">
                <a:hlinkClick r:id="rId9"/>
              </a:rPr>
              <a:t>in </a:t>
            </a:r>
            <a:r>
              <a:rPr lang="en-US" dirty="0" smtClean="0">
                <a:hlinkClick r:id="rId9"/>
              </a:rPr>
              <a:t>global marketing:</a:t>
            </a:r>
            <a:r>
              <a:rPr lang="en-US" dirty="0">
                <a:hlinkClick r:id="rId9"/>
              </a:rPr>
              <a:t> A </a:t>
            </a:r>
            <a:r>
              <a:rPr lang="en-US" dirty="0" smtClean="0">
                <a:hlinkClick r:id="rId9"/>
              </a:rPr>
              <a:t>shifting paradigm</a:t>
            </a:r>
            <a:endParaRPr lang="en-US" dirty="0" smtClean="0"/>
          </a:p>
          <a:p>
            <a:pPr marL="679450" lvl="1" indent="-336550" eaLnBrk="1" hangingPunct="1"/>
            <a:r>
              <a:rPr lang="en-US" dirty="0">
                <a:hlinkClick r:id="rId10"/>
              </a:rPr>
              <a:t>Chinese </a:t>
            </a:r>
            <a:r>
              <a:rPr lang="en-US" dirty="0" smtClean="0">
                <a:hlinkClick r:id="rId10"/>
              </a:rPr>
              <a:t>consumers: Exploring </a:t>
            </a:r>
            <a:r>
              <a:rPr lang="en-US" dirty="0">
                <a:hlinkClick r:id="rId10"/>
              </a:rPr>
              <a:t>the </a:t>
            </a:r>
            <a:r>
              <a:rPr lang="en-US" dirty="0" smtClean="0">
                <a:hlinkClick r:id="rId10"/>
              </a:rPr>
              <a:t>world's largest demographic</a:t>
            </a:r>
            <a:endParaRPr lang="en-US" dirty="0" smtClean="0"/>
          </a:p>
          <a:p>
            <a:pPr marL="679450" lvl="1" indent="-336550" eaLnBrk="1" hangingPunct="1"/>
            <a:r>
              <a:rPr lang="en-US" dirty="0">
                <a:hlinkClick r:id="rId11"/>
              </a:rPr>
              <a:t>Social </a:t>
            </a:r>
            <a:r>
              <a:rPr lang="en-US" dirty="0" smtClean="0">
                <a:hlinkClick r:id="rId11"/>
              </a:rPr>
              <a:t>marketing</a:t>
            </a:r>
            <a:r>
              <a:rPr lang="en-US" dirty="0">
                <a:hlinkClick r:id="rId11"/>
              </a:rPr>
              <a:t> in </a:t>
            </a:r>
            <a:r>
              <a:rPr lang="en-US" dirty="0" smtClean="0">
                <a:hlinkClick r:id="rId11"/>
              </a:rPr>
              <a:t>action: </a:t>
            </a:r>
            <a:r>
              <a:rPr lang="en-US" dirty="0">
                <a:hlinkClick r:id="rId11"/>
              </a:rPr>
              <a:t>Cases from </a:t>
            </a:r>
            <a:r>
              <a:rPr lang="en-US" dirty="0" smtClean="0">
                <a:hlinkClick r:id="rId11"/>
              </a:rPr>
              <a:t>around </a:t>
            </a:r>
            <a:r>
              <a:rPr lang="en-US" dirty="0">
                <a:hlinkClick r:id="rId11"/>
              </a:rPr>
              <a:t>the </a:t>
            </a:r>
            <a:r>
              <a:rPr lang="en-US" dirty="0" smtClean="0">
                <a:hlinkClick r:id="rId11"/>
              </a:rPr>
              <a:t>world</a:t>
            </a:r>
            <a:endParaRPr lang="en-US" dirty="0" smtClean="0"/>
          </a:p>
          <a:p>
            <a:pPr marL="679450" lvl="1" indent="-336550" eaLnBrk="1" hangingPunct="1"/>
            <a:r>
              <a:rPr lang="en-GB" dirty="0" smtClean="0">
                <a:hlinkClick r:id="rId12"/>
              </a:rPr>
              <a:t>Social</a:t>
            </a:r>
            <a:r>
              <a:rPr lang="en-GB" dirty="0">
                <a:hlinkClick r:id="rId12"/>
              </a:rPr>
              <a:t> entrepreneurship for development : a business model</a:t>
            </a:r>
            <a:endParaRPr lang="en-US" altLang="en-US" dirty="0"/>
          </a:p>
          <a:p>
            <a:pPr marL="679450" lvl="1" indent="-336550" eaLnBrk="1" hangingPunct="1"/>
            <a:r>
              <a:rPr lang="en-US" altLang="en-US" dirty="0">
                <a:hlinkClick r:id="rId13"/>
              </a:rPr>
              <a:t>Scaling up business solutions to social problems : a practical guide for social and corporate entrepreneurs</a:t>
            </a:r>
            <a:r>
              <a:rPr lang="en-US" altLang="en-US" dirty="0"/>
              <a:t> </a:t>
            </a:r>
            <a:r>
              <a:rPr lang="en-CA" altLang="en-US" dirty="0"/>
              <a:t/>
            </a:r>
            <a:br>
              <a:rPr lang="en-CA" altLang="en-US" dirty="0"/>
            </a:b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Questions?</a:t>
            </a:r>
            <a:endParaRPr lang="en-CA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24713" y="3200400"/>
            <a:ext cx="153828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Chat</a:t>
            </a:r>
            <a:br>
              <a:rPr lang="en-US" altLang="en-US" sz="1800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Email</a:t>
            </a:r>
            <a:br>
              <a:rPr lang="en-US" altLang="en-US" sz="1800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Phone</a:t>
            </a:r>
            <a:br>
              <a:rPr lang="en-US" altLang="en-US" sz="1800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In person</a:t>
            </a:r>
            <a:br>
              <a:rPr lang="en-US" altLang="en-US" sz="1800" dirty="0">
                <a:solidFill>
                  <a:schemeClr val="tx1"/>
                </a:solidFill>
              </a:rPr>
            </a:b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46237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6725378" cy="44571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Trendspotting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3886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US" altLang="en-US" dirty="0">
                <a:solidFill>
                  <a:srgbClr val="314510"/>
                </a:solidFill>
              </a:rPr>
              <a:t>Making new connections with seemingly unconnected information</a:t>
            </a:r>
          </a:p>
          <a:p>
            <a:pPr marL="0" indent="0" eaLnBrk="1" hangingPunct="1"/>
            <a:endParaRPr lang="en-US" altLang="en-US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    Rising disposable incomes  </a:t>
            </a:r>
            <a:endParaRPr lang="en-US" altLang="en-US" sz="36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sz="2800" dirty="0"/>
              <a:t> </a:t>
            </a:r>
            <a:r>
              <a:rPr lang="en-US" altLang="en-US" sz="3600" dirty="0"/>
              <a:t>+</a:t>
            </a:r>
            <a:r>
              <a:rPr lang="en-US" altLang="en-US" sz="2800" dirty="0"/>
              <a:t> </a:t>
            </a:r>
            <a:r>
              <a:rPr lang="en-US" altLang="en-US" dirty="0"/>
              <a:t>Declining mobile phone manufacturing costs</a:t>
            </a:r>
            <a:endParaRPr lang="en-US" altLang="en-US" sz="36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</a:t>
            </a:r>
            <a:r>
              <a:rPr lang="en-US" altLang="en-US" sz="3600" dirty="0"/>
              <a:t>+</a:t>
            </a:r>
            <a:r>
              <a:rPr lang="en-US" altLang="en-US" sz="3200" dirty="0"/>
              <a:t> </a:t>
            </a:r>
            <a:r>
              <a:rPr lang="en-US" altLang="en-US" dirty="0"/>
              <a:t>Existing infrastructure problems</a:t>
            </a:r>
            <a:endParaRPr lang="en-US" altLang="en-US" sz="3600" dirty="0"/>
          </a:p>
          <a:p>
            <a:pPr marL="0" indent="0" eaLnBrk="1" hangingPunct="1">
              <a:buFont typeface="Arial" charset="0"/>
              <a:buNone/>
            </a:pPr>
            <a:r>
              <a:rPr lang="en-US" altLang="en-US" dirty="0"/>
              <a:t> </a:t>
            </a:r>
            <a:r>
              <a:rPr lang="en-US" altLang="en-US" sz="3600" dirty="0"/>
              <a:t>=</a:t>
            </a:r>
            <a:r>
              <a:rPr lang="en-US" altLang="en-US" sz="3200" dirty="0"/>
              <a:t> </a:t>
            </a:r>
            <a:r>
              <a:rPr lang="en-US" altLang="en-US" dirty="0"/>
              <a:t>Leapfrogging to </a:t>
            </a:r>
            <a:r>
              <a:rPr lang="en-US" altLang="en-US" dirty="0">
                <a:hlinkClick r:id="rId3"/>
              </a:rPr>
              <a:t>mobile phones in India</a:t>
            </a:r>
            <a:endParaRPr lang="en-CA" alt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5486400"/>
            <a:ext cx="632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+mn-ea"/>
                <a:cs typeface="Arial" charset="0"/>
              </a:rPr>
              <a:t>See also: </a:t>
            </a:r>
            <a:r>
              <a:rPr lang="en-US" i="1" dirty="0">
                <a:latin typeface="+mj-lt"/>
                <a:ea typeface="+mn-ea"/>
                <a:cs typeface="Arial" charset="0"/>
                <a:hlinkClick r:id="rId4"/>
              </a:rPr>
              <a:t>In India, a push for acceptance when the grandparents move out</a:t>
            </a:r>
            <a:r>
              <a:rPr lang="en-US" i="1" dirty="0">
                <a:latin typeface="+mj-lt"/>
                <a:ea typeface="+mn-ea"/>
                <a:cs typeface="Arial" charset="0"/>
              </a:rPr>
              <a:t> </a:t>
            </a:r>
            <a:r>
              <a:rPr lang="en-US" dirty="0">
                <a:latin typeface="+mj-lt"/>
                <a:ea typeface="+mn-ea"/>
                <a:cs typeface="Arial" charset="0"/>
              </a:rPr>
              <a:t>(G&amp;M)</a:t>
            </a:r>
            <a:endParaRPr lang="en-CA" dirty="0">
              <a:latin typeface="+mj-lt"/>
              <a:ea typeface="+mn-ea"/>
              <a:cs typeface="Arial" charset="0"/>
            </a:endParaRPr>
          </a:p>
        </p:txBody>
      </p:sp>
      <p:pic>
        <p:nvPicPr>
          <p:cNvPr id="4" name="Picture 3" descr="mergearrow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5791200"/>
            <a:ext cx="17145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495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>
                <a:hlinkClick r:id="rId3"/>
              </a:rPr>
              <a:t>Baan </a:t>
            </a:r>
            <a:r>
              <a:rPr lang="en-US" altLang="en-US" dirty="0" err="1">
                <a:hlinkClick r:id="rId3"/>
              </a:rPr>
              <a:t>Khamlangchay</a:t>
            </a:r>
            <a:r>
              <a:rPr lang="en-US" altLang="en-US" dirty="0">
                <a:hlinkClick r:id="rId3"/>
              </a:rPr>
              <a:t> Care Centre</a:t>
            </a:r>
            <a:r>
              <a:rPr lang="en-US" altLang="en-US" dirty="0"/>
              <a:t> </a:t>
            </a:r>
          </a:p>
          <a:p>
            <a:pPr marL="0" indent="0" algn="ctr" eaLnBrk="1" hangingPunct="1">
              <a:buNone/>
            </a:pPr>
            <a:r>
              <a:rPr lang="en-US" altLang="en-US" dirty="0"/>
              <a:t>Chiang Mai, Thailand</a:t>
            </a:r>
          </a:p>
          <a:p>
            <a:pPr marL="0" indent="0" algn="ctr" eaLnBrk="1" hangingPunct="1">
              <a:buNone/>
            </a:pPr>
            <a:endParaRPr lang="en-CA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1892" y="2729003"/>
            <a:ext cx="4368071" cy="3290797"/>
            <a:chOff x="634800" y="3048000"/>
            <a:chExt cx="4502302" cy="34698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302" y="3048000"/>
              <a:ext cx="4495800" cy="30627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4800" y="6096000"/>
              <a:ext cx="3536174" cy="42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Image credit: Desert News: </a:t>
              </a:r>
            </a:p>
            <a:p>
              <a:r>
                <a:rPr lang="en-US" sz="1000" dirty="0">
                  <a:latin typeface="+mj-lt"/>
                  <a:hlinkClick r:id="rId5"/>
                </a:rPr>
                <a:t>http://m.deseretnews.com/photo/765644521?nm=1</a:t>
              </a:r>
              <a:r>
                <a:rPr lang="en-US" sz="1000" dirty="0">
                  <a:latin typeface="+mj-lt"/>
                </a:rPr>
                <a:t> 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C506CC0-DCF0-074B-9689-6D24A4D613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</a:rPr>
              <a:t>Trendspotting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4B05E36-D58D-774E-8BD3-D1B94ED42175}"/>
              </a:ext>
            </a:extLst>
          </p:cNvPr>
          <p:cNvSpPr txBox="1">
            <a:spLocks/>
          </p:cNvSpPr>
          <p:nvPr/>
        </p:nvSpPr>
        <p:spPr bwMode="auto">
          <a:xfrm>
            <a:off x="5686081" y="2729002"/>
            <a:ext cx="2971800" cy="29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charset="0"/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/>
              <a:t>What </a:t>
            </a:r>
          </a:p>
          <a:p>
            <a:pPr marL="0" indent="0" algn="ctr" eaLnBrk="1" hangingPunct="1">
              <a:buNone/>
            </a:pPr>
            <a:r>
              <a:rPr lang="en-US" altLang="en-US" b="1" dirty="0"/>
              <a:t>trends &amp; factors </a:t>
            </a:r>
            <a:r>
              <a:rPr lang="en-US" altLang="en-US" dirty="0"/>
              <a:t>led to the success of this organization?</a:t>
            </a:r>
          </a:p>
          <a:p>
            <a:pPr marL="0" indent="0" algn="ctr" eaLnBrk="1" hangingPunct="1">
              <a:buFont typeface="Arial" charset="0"/>
              <a:buNone/>
            </a:pPr>
            <a:endParaRPr lang="en-CA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Convergence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38200" y="2667000"/>
            <a:ext cx="5029200" cy="3429000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236306" y="576989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  <a:cs typeface="MoolBoran" panose="020B0100010101010101" pitchFamily="34" charset="0"/>
              </a:rPr>
              <a:t>Cost/patient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81000" y="2405390"/>
            <a:ext cx="5486400" cy="2090410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381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  <a:latin typeface="+mj-lt"/>
                <a:cs typeface="MoolBoran" panose="020B0100010101010101" pitchFamily="34" charset="0"/>
              </a:rPr>
              <a:t>60+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6963" y="2667000"/>
            <a:ext cx="5131837" cy="2406808"/>
          </a:xfrm>
          <a:prstGeom prst="straightConnector1">
            <a:avLst/>
          </a:prstGeom>
          <a:ln w="3492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0506" y="503090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+mj-lt"/>
                <a:cs typeface="MoolBoran" panose="020B0100010101010101" pitchFamily="34" charset="0"/>
              </a:rPr>
              <a:t>Alzheimers</a:t>
            </a:r>
            <a:endParaRPr lang="en-US" dirty="0">
              <a:solidFill>
                <a:srgbClr val="002060"/>
              </a:solidFill>
              <a:latin typeface="+mj-lt"/>
              <a:cs typeface="MoolBoran" panose="020B0100010101010101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514600" y="2967399"/>
            <a:ext cx="3352800" cy="3538210"/>
          </a:xfrm>
          <a:prstGeom prst="straightConnector1">
            <a:avLst/>
          </a:prstGeom>
          <a:ln w="349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80184" y="5689155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  <a:cs typeface="MoolBoran" panose="020B0100010101010101" pitchFamily="34" charset="0"/>
              </a:rPr>
              <a:t>Academic opinions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204996" y="2877642"/>
            <a:ext cx="1967204" cy="3751758"/>
          </a:xfrm>
          <a:prstGeom prst="straightConnector1">
            <a:avLst/>
          </a:prstGeom>
          <a:ln w="349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60167" y="5519032"/>
            <a:ext cx="120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+mj-lt"/>
                <a:cs typeface="MoolBoran" panose="020B0100010101010101" pitchFamily="34" charset="0"/>
              </a:rPr>
              <a:t>Medical tourism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08384" y="2195527"/>
            <a:ext cx="5612363" cy="1461606"/>
          </a:xfrm>
          <a:prstGeom prst="straightConnector1">
            <a:avLst/>
          </a:prstGeom>
          <a:ln w="3492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1345" y="3603096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+mj-lt"/>
                <a:cs typeface="MoolBoran" panose="020B0100010101010101" pitchFamily="34" charset="0"/>
              </a:rPr>
              <a:t>Skype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5817637" y="2829784"/>
            <a:ext cx="580053" cy="3751757"/>
          </a:xfrm>
          <a:prstGeom prst="straightConnector1">
            <a:avLst/>
          </a:prstGeom>
          <a:ln w="34925">
            <a:solidFill>
              <a:srgbClr val="390DF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935824" y="6112605"/>
            <a:ext cx="1950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0DF3"/>
                </a:solidFill>
                <a:latin typeface="+mj-lt"/>
                <a:cs typeface="MoolBoran" panose="020B0100010101010101" pitchFamily="34" charset="0"/>
              </a:rPr>
              <a:t>Multiculturalism</a:t>
            </a:r>
          </a:p>
        </p:txBody>
      </p:sp>
      <p:sp>
        <p:nvSpPr>
          <p:cNvPr id="37" name="12-Point Star 36"/>
          <p:cNvSpPr/>
          <p:nvPr/>
        </p:nvSpPr>
        <p:spPr>
          <a:xfrm>
            <a:off x="6050124" y="1371600"/>
            <a:ext cx="1722276" cy="1506042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76307" y="1886890"/>
            <a:ext cx="10699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  <a:latin typeface="+mj-lt"/>
              </a:rPr>
              <a:t>New!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749143" y="2967400"/>
            <a:ext cx="32657" cy="2432838"/>
          </a:xfrm>
          <a:prstGeom prst="straightConnector1">
            <a:avLst/>
          </a:prstGeom>
          <a:ln w="34925">
            <a:solidFill>
              <a:srgbClr val="DD23B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82358" y="5407373"/>
            <a:ext cx="195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D23B5"/>
                </a:solidFill>
                <a:latin typeface="+mj-lt"/>
                <a:cs typeface="MoolBoran" panose="020B0100010101010101" pitchFamily="34" charset="0"/>
              </a:rPr>
              <a:t>Thai culture &amp; reputation</a:t>
            </a:r>
          </a:p>
        </p:txBody>
      </p:sp>
    </p:spTree>
    <p:extLst>
      <p:ext uri="{BB962C8B-B14F-4D97-AF65-F5344CB8AC3E}">
        <p14:creationId xmlns:p14="http://schemas.microsoft.com/office/powerpoint/2010/main" val="3833056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10" y="915170"/>
            <a:ext cx="3657600" cy="857250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+mj-lt"/>
                <a:cs typeface="Helvetica"/>
              </a:rPr>
              <a:t>Information sources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411542" y="685800"/>
            <a:ext cx="2513258" cy="1117074"/>
            <a:chOff x="6637188" y="126656"/>
            <a:chExt cx="3351011" cy="1489432"/>
          </a:xfrm>
        </p:grpSpPr>
        <p:sp>
          <p:nvSpPr>
            <p:cNvPr id="8" name="TextBox 7"/>
            <p:cNvSpPr txBox="1"/>
            <p:nvPr/>
          </p:nvSpPr>
          <p:spPr>
            <a:xfrm>
              <a:off x="6637188" y="126656"/>
              <a:ext cx="3351011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Regulations, Trade Data, Industry Overviews,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and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 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more...</a:t>
              </a: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7336678" y="1063997"/>
              <a:ext cx="414068" cy="55209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639892" y="4543483"/>
            <a:ext cx="2217708" cy="784830"/>
            <a:chOff x="639892" y="4543483"/>
            <a:chExt cx="2217708" cy="784830"/>
          </a:xfrm>
        </p:grpSpPr>
        <p:sp>
          <p:nvSpPr>
            <p:cNvPr id="10" name="TextBox 9"/>
            <p:cNvSpPr txBox="1"/>
            <p:nvPr/>
          </p:nvSpPr>
          <p:spPr>
            <a:xfrm>
              <a:off x="639892" y="4543483"/>
              <a:ext cx="155001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Pyramid peak! </a:t>
              </a:r>
            </a:p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(more about that later...)</a:t>
              </a:r>
              <a:endParaRPr lang="en-US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078974" y="4953000"/>
              <a:ext cx="778626" cy="19663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604386" y="2792683"/>
            <a:ext cx="1718353" cy="553998"/>
            <a:chOff x="1461698" y="2822883"/>
            <a:chExt cx="2291137" cy="738664"/>
          </a:xfrm>
        </p:grpSpPr>
        <p:sp>
          <p:nvSpPr>
            <p:cNvPr id="2" name="TextBox 1"/>
            <p:cNvSpPr txBox="1"/>
            <p:nvPr/>
          </p:nvSpPr>
          <p:spPr>
            <a:xfrm>
              <a:off x="1461698" y="2822883"/>
              <a:ext cx="19927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How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and </a:t>
              </a:r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Why</a:t>
              </a:r>
              <a:r>
                <a:rPr lang="en-US" sz="1500" dirty="0">
                  <a:latin typeface="Helvetica" panose="020B0604020202020204" pitchFamily="34" charset="0"/>
                  <a:cs typeface="Helvetica" panose="020B0604020202020204" pitchFamily="34" charset="0"/>
                </a:rPr>
                <a:t> Questions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102796" y="3380198"/>
              <a:ext cx="650039" cy="181294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7216150" y="5402236"/>
            <a:ext cx="2258660" cy="1091050"/>
            <a:chOff x="7807388" y="6116720"/>
            <a:chExt cx="3011546" cy="1454732"/>
          </a:xfrm>
        </p:grpSpPr>
        <p:sp>
          <p:nvSpPr>
            <p:cNvPr id="9" name="TextBox 8"/>
            <p:cNvSpPr txBox="1"/>
            <p:nvPr/>
          </p:nvSpPr>
          <p:spPr>
            <a:xfrm>
              <a:off x="8279821" y="6525013"/>
              <a:ext cx="2539113" cy="1046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Key financials? News about actions taken?</a:t>
              </a:r>
              <a:endParaRPr lang="en-US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7807388" y="6116720"/>
              <a:ext cx="944866" cy="304801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073740" y="1981200"/>
            <a:ext cx="2070261" cy="1015663"/>
            <a:chOff x="8411241" y="2367746"/>
            <a:chExt cx="2760348" cy="1354217"/>
          </a:xfrm>
        </p:grpSpPr>
        <p:sp>
          <p:nvSpPr>
            <p:cNvPr id="7" name="TextBox 6"/>
            <p:cNvSpPr txBox="1"/>
            <p:nvPr/>
          </p:nvSpPr>
          <p:spPr>
            <a:xfrm>
              <a:off x="9229678" y="2367746"/>
              <a:ext cx="1941911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>
                  <a:latin typeface="Helvetica" panose="020B0604020202020204" pitchFamily="34" charset="0"/>
                  <a:cs typeface="Helvetica" panose="020B0604020202020204" pitchFamily="34" charset="0"/>
                </a:rPr>
                <a:t>Directories. Industry Overviews, News…</a:t>
              </a:r>
              <a:endParaRPr lang="en-US" sz="150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8411241" y="2949883"/>
              <a:ext cx="776536" cy="619167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4096422330"/>
              </p:ext>
            </p:extLst>
          </p:nvPr>
        </p:nvGraphicFramePr>
        <p:xfrm>
          <a:off x="2473145" y="1807767"/>
          <a:ext cx="5168412" cy="4212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5180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495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>
                <a:hlinkClick r:id="rId3"/>
              </a:rPr>
              <a:t>Baan </a:t>
            </a:r>
            <a:r>
              <a:rPr lang="en-US" altLang="en-US" dirty="0" err="1">
                <a:hlinkClick r:id="rId3"/>
              </a:rPr>
              <a:t>Khamlangchay</a:t>
            </a:r>
            <a:r>
              <a:rPr lang="en-US" altLang="en-US" dirty="0">
                <a:hlinkClick r:id="rId3"/>
              </a:rPr>
              <a:t> Care Centre</a:t>
            </a:r>
            <a:r>
              <a:rPr lang="en-US" altLang="en-US" dirty="0"/>
              <a:t> </a:t>
            </a:r>
          </a:p>
          <a:p>
            <a:pPr marL="0" indent="0" algn="ctr" eaLnBrk="1" hangingPunct="1">
              <a:buNone/>
            </a:pPr>
            <a:r>
              <a:rPr lang="en-US" altLang="en-US" dirty="0"/>
              <a:t>Chiang Mai, Thailand</a:t>
            </a:r>
          </a:p>
          <a:p>
            <a:pPr marL="0" indent="0" algn="ctr" eaLnBrk="1" hangingPunct="1">
              <a:buNone/>
            </a:pPr>
            <a:endParaRPr lang="en-CA" alt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31892" y="2729003"/>
            <a:ext cx="4368071" cy="3290797"/>
            <a:chOff x="634800" y="3048000"/>
            <a:chExt cx="4502302" cy="346988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1302" y="3048000"/>
              <a:ext cx="4495800" cy="30627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34800" y="6096000"/>
              <a:ext cx="3536174" cy="42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+mj-lt"/>
                </a:rPr>
                <a:t>Image credit: Desert News: </a:t>
              </a:r>
            </a:p>
            <a:p>
              <a:r>
                <a:rPr lang="en-US" sz="1000" dirty="0">
                  <a:latin typeface="+mj-lt"/>
                  <a:hlinkClick r:id="rId5"/>
                </a:rPr>
                <a:t>http://m.deseretnews.com/photo/765644521?nm=1</a:t>
              </a:r>
              <a:r>
                <a:rPr lang="en-US" sz="1000" dirty="0">
                  <a:latin typeface="+mj-lt"/>
                </a:rPr>
                <a:t> </a:t>
              </a: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9C506CC0-DCF0-074B-9689-6D24A4D613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Information sources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4B05E36-D58D-774E-8BD3-D1B94ED42175}"/>
              </a:ext>
            </a:extLst>
          </p:cNvPr>
          <p:cNvSpPr txBox="1">
            <a:spLocks/>
          </p:cNvSpPr>
          <p:nvPr/>
        </p:nvSpPr>
        <p:spPr bwMode="auto">
          <a:xfrm>
            <a:off x="5562600" y="2729002"/>
            <a:ext cx="3076919" cy="290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7F7F7F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7F7F7F"/>
                </a:solidFill>
                <a:latin typeface="+mj-lt"/>
                <a:ea typeface="MS PGothic" pitchFamily="34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/>
              <a:t>What types of </a:t>
            </a:r>
          </a:p>
          <a:p>
            <a:pPr marL="0" indent="0" algn="ctr" eaLnBrk="1" hangingPunct="1">
              <a:buNone/>
            </a:pPr>
            <a:r>
              <a:rPr lang="en-US" altLang="en-US" b="1" dirty="0"/>
              <a:t>information sources </a:t>
            </a:r>
          </a:p>
          <a:p>
            <a:pPr marL="0" indent="0" algn="ctr" eaLnBrk="1" hangingPunct="1">
              <a:buNone/>
            </a:pPr>
            <a:r>
              <a:rPr lang="en-US" altLang="en-US" dirty="0"/>
              <a:t>provided evidence </a:t>
            </a:r>
          </a:p>
          <a:p>
            <a:pPr marL="0" indent="0" algn="ctr" eaLnBrk="1" hangingPunct="1">
              <a:buNone/>
            </a:pPr>
            <a:r>
              <a:rPr lang="en-US" altLang="en-US" dirty="0"/>
              <a:t>of the trends?</a:t>
            </a:r>
          </a:p>
          <a:p>
            <a:pPr marL="0" indent="0" algn="ctr" eaLnBrk="1" hangingPunct="1">
              <a:buFont typeface="Arial" charset="0"/>
              <a:buNone/>
            </a:pP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2345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4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4958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endParaRPr lang="en-US" altLang="en-US" sz="1200" dirty="0"/>
          </a:p>
          <a:p>
            <a:pPr marL="0" indent="0" algn="ctr" eaLnBrk="1" hangingPunct="1">
              <a:buNone/>
            </a:pPr>
            <a:endParaRPr lang="en-US" altLang="en-US" sz="1200" dirty="0"/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Trump's other trade war</a:t>
            </a:r>
            <a:r>
              <a:rPr lang="en-GB" dirty="0"/>
              <a:t>. (2018, Apr 07). </a:t>
            </a:r>
            <a:r>
              <a:rPr lang="en-GB" i="1" dirty="0"/>
              <a:t>The Economist, 427</a:t>
            </a:r>
            <a:r>
              <a:rPr lang="en-GB" dirty="0"/>
              <a:t>, 43. 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sz="1200" dirty="0"/>
              <a:t/>
            </a:r>
            <a:br>
              <a:rPr lang="en-GB" sz="1200" dirty="0"/>
            </a:br>
            <a:endParaRPr lang="en-US" altLang="en-US" sz="1200" dirty="0"/>
          </a:p>
          <a:p>
            <a:pPr marL="0" indent="0" algn="ctr" eaLnBrk="1" hangingPunct="1">
              <a:buNone/>
            </a:pPr>
            <a:endParaRPr lang="en-US" altLang="en-US" sz="1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953523-D66A-F545-B7F2-00B584D381C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3716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MS PGothic" pitchFamily="34" charset="-128"/>
                <a:cs typeface="ＭＳ Ｐゴシック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  <a:ea typeface="MS PGothic" pitchFamily="34" charset="-128"/>
                <a:cs typeface="ＭＳ Ｐゴシック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latin typeface="Palatino Linotype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Reading for Context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55964-1DAF-3649-AC03-9F1045618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1981200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0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Key Message</a:t>
            </a:r>
            <a:endParaRPr lang="en-CA" dirty="0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0480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CA" altLang="en-US" sz="3600" dirty="0"/>
              <a:t>Read </a:t>
            </a:r>
            <a:r>
              <a:rPr lang="en-CA" altLang="en-US" sz="3600" b="1" i="1" dirty="0"/>
              <a:t>everything</a:t>
            </a:r>
            <a:r>
              <a:rPr lang="en-CA" altLang="en-US" sz="3600" dirty="0"/>
              <a:t> about...</a:t>
            </a:r>
          </a:p>
          <a:p>
            <a:pPr eaLnBrk="1" hangingPunct="1"/>
            <a:r>
              <a:rPr lang="en-CA" altLang="en-US" sz="3600" dirty="0"/>
              <a:t>producing &amp; consuming countries;</a:t>
            </a:r>
          </a:p>
          <a:p>
            <a:pPr eaLnBrk="1" hangingPunct="1"/>
            <a:r>
              <a:rPr lang="en-CA" altLang="en-US" sz="3600" dirty="0"/>
              <a:t>relevant industries (globally);</a:t>
            </a:r>
          </a:p>
          <a:p>
            <a:pPr eaLnBrk="1" hangingPunct="1"/>
            <a:r>
              <a:rPr lang="en-CA" altLang="en-US" sz="3600" dirty="0"/>
              <a:t>cultural issues and trends...</a:t>
            </a:r>
          </a:p>
        </p:txBody>
      </p:sp>
    </p:spTree>
    <p:extLst>
      <p:ext uri="{BB962C8B-B14F-4D97-AF65-F5344CB8AC3E}">
        <p14:creationId xmlns:p14="http://schemas.microsoft.com/office/powerpoint/2010/main" val="10576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31451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-107" charset="0"/>
                <a:ea typeface="ＭＳ Ｐゴシック" pitchFamily="-107" charset="-128"/>
                <a:cs typeface="+mj-cs"/>
              </a:rPr>
              <a:t>Business Information</a:t>
            </a:r>
            <a:endParaRPr lang="en-CA">
              <a:solidFill>
                <a:srgbClr val="31451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-107" charset="0"/>
              <a:ea typeface="ＭＳ Ｐゴシック" pitchFamily="-107" charset="-128"/>
              <a:cs typeface="+mj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162800" y="1524000"/>
            <a:ext cx="914400" cy="4572000"/>
            <a:chOff x="7162800" y="1523371"/>
            <a:chExt cx="914400" cy="4572635"/>
          </a:xfrm>
        </p:grpSpPr>
        <p:sp>
          <p:nvSpPr>
            <p:cNvPr id="5" name="Up Arrow 4"/>
            <p:cNvSpPr/>
            <p:nvPr/>
          </p:nvSpPr>
          <p:spPr>
            <a:xfrm>
              <a:off x="7467600" y="2285477"/>
              <a:ext cx="304800" cy="3810529"/>
            </a:xfrm>
            <a:prstGeom prst="up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sp>
          <p:nvSpPr>
            <p:cNvPr id="5126" name="TextBox 5"/>
            <p:cNvSpPr txBox="1">
              <a:spLocks noChangeArrowheads="1"/>
            </p:cNvSpPr>
            <p:nvPr/>
          </p:nvSpPr>
          <p:spPr bwMode="auto">
            <a:xfrm>
              <a:off x="7162800" y="1523371"/>
              <a:ext cx="914400" cy="58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Courier New" pitchFamily="49" charset="0"/>
                <a:buChar char="o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600">
                  <a:solidFill>
                    <a:srgbClr val="7F7F7F"/>
                  </a:solidFill>
                  <a:latin typeface="Century Gothic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200">
                  <a:solidFill>
                    <a:srgbClr val="00B050"/>
                  </a:solidFill>
                </a:rPr>
                <a:t>$$$</a:t>
              </a:r>
              <a:endParaRPr lang="en-CA" altLang="en-US" sz="320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5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5692</TotalTime>
  <Words>299</Words>
  <Application>Microsoft Office PowerPoint</Application>
  <PresentationFormat>On-screen Show (4:3)</PresentationFormat>
  <Paragraphs>132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MS PGothic</vt:lpstr>
      <vt:lpstr>MS PGothic</vt:lpstr>
      <vt:lpstr>Arial</vt:lpstr>
      <vt:lpstr>Calibri</vt:lpstr>
      <vt:lpstr>Century Gothic</vt:lpstr>
      <vt:lpstr>Courier New</vt:lpstr>
      <vt:lpstr>Helvetica</vt:lpstr>
      <vt:lpstr>Lucida Sans Unicode</vt:lpstr>
      <vt:lpstr>MoolBoran</vt:lpstr>
      <vt:lpstr>Palatino Linotype</vt:lpstr>
      <vt:lpstr>Executive</vt:lpstr>
      <vt:lpstr>International Market Research  Skills &amp; Resources</vt:lpstr>
      <vt:lpstr>Trendspotting</vt:lpstr>
      <vt:lpstr>PowerPoint Presentation</vt:lpstr>
      <vt:lpstr>Convergence</vt:lpstr>
      <vt:lpstr>Information sources</vt:lpstr>
      <vt:lpstr>PowerPoint Presentation</vt:lpstr>
      <vt:lpstr>PowerPoint Presentation</vt:lpstr>
      <vt:lpstr>Key Message</vt:lpstr>
      <vt:lpstr>Business Information</vt:lpstr>
      <vt:lpstr>Business Info - Issues</vt:lpstr>
      <vt:lpstr>Resources</vt:lpstr>
      <vt:lpstr>Questions?</vt:lpstr>
    </vt:vector>
  </TitlesOfParts>
  <Company>Simon Fraser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Bodnar</dc:creator>
  <cp:lastModifiedBy>Mark Bodnar</cp:lastModifiedBy>
  <cp:revision>91</cp:revision>
  <dcterms:created xsi:type="dcterms:W3CDTF">2012-01-27T21:22:45Z</dcterms:created>
  <dcterms:modified xsi:type="dcterms:W3CDTF">2020-01-07T21:37:20Z</dcterms:modified>
</cp:coreProperties>
</file>