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4" r:id="rId2"/>
  </p:sldMasterIdLst>
  <p:notesMasterIdLst>
    <p:notesMasterId r:id="rId26"/>
  </p:notesMasterIdLst>
  <p:handoutMasterIdLst>
    <p:handoutMasterId r:id="rId27"/>
  </p:handoutMasterIdLst>
  <p:sldIdLst>
    <p:sldId id="258" r:id="rId3"/>
    <p:sldId id="272" r:id="rId4"/>
    <p:sldId id="274" r:id="rId5"/>
    <p:sldId id="275" r:id="rId6"/>
    <p:sldId id="276" r:id="rId7"/>
    <p:sldId id="277" r:id="rId8"/>
    <p:sldId id="278" r:id="rId9"/>
    <p:sldId id="279" r:id="rId10"/>
    <p:sldId id="282" r:id="rId11"/>
    <p:sldId id="284" r:id="rId12"/>
    <p:sldId id="289" r:id="rId13"/>
    <p:sldId id="288" r:id="rId14"/>
    <p:sldId id="290" r:id="rId15"/>
    <p:sldId id="291" r:id="rId16"/>
    <p:sldId id="292" r:id="rId17"/>
    <p:sldId id="293" r:id="rId18"/>
    <p:sldId id="294" r:id="rId19"/>
    <p:sldId id="283" r:id="rId20"/>
    <p:sldId id="285" r:id="rId21"/>
    <p:sldId id="286" r:id="rId22"/>
    <p:sldId id="287" r:id="rId23"/>
    <p:sldId id="271" r:id="rId24"/>
    <p:sldId id="273" r:id="rId25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010" autoAdjust="0"/>
    <p:restoredTop sz="94660"/>
  </p:normalViewPr>
  <p:slideViewPr>
    <p:cSldViewPr snapToGrid="0" showGuides="1">
      <p:cViewPr varScale="1">
        <p:scale>
          <a:sx n="111" d="100"/>
          <a:sy n="111" d="100"/>
        </p:scale>
        <p:origin x="224" y="38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92" d="100"/>
          <a:sy n="92" d="100"/>
        </p:scale>
        <p:origin x="3736" y="184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2A9F26-CF78-47DB-9327-38AF5E62C1F9}" type="datetimeFigureOut">
              <a:rPr lang="en-US" smtClean="0"/>
              <a:t>6/28/20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1EF4EE-491A-41A8-9203-CF200E6C24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0213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1748E4C-9D65-4599-A8BE-2F35D2588E84}" type="datetimeFigureOut">
              <a:rPr lang="en-US" smtClean="0"/>
              <a:t>6/28/20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F94A95C-5851-4B71-B9F1-3AD1FDF140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1279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23CED6-30E5-4619-BCFA-4322F89E3C0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30396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23CED6-30E5-4619-BCFA-4322F89E3C0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10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344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23CED6-30E5-4619-BCFA-4322F89E3C0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11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569326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23CED6-30E5-4619-BCFA-4322F89E3C0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12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12944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23CED6-30E5-4619-BCFA-4322F89E3C0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13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119817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23CED6-30E5-4619-BCFA-4322F89E3C0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14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872386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23CED6-30E5-4619-BCFA-4322F89E3C0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15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431736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23CED6-30E5-4619-BCFA-4322F89E3C0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16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751315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23CED6-30E5-4619-BCFA-4322F89E3C0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17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67047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23CED6-30E5-4619-BCFA-4322F89E3C0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18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4024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23CED6-30E5-4619-BCFA-4322F89E3C0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19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402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23CED6-30E5-4619-BCFA-4322F89E3C0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303968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23CED6-30E5-4619-BCFA-4322F89E3C0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20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4024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23CED6-30E5-4619-BCFA-4322F89E3C0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21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4024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23CED6-30E5-4619-BCFA-4322F89E3C0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22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383508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23CED6-30E5-4619-BCFA-4322F89E3C0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23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38350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23CED6-30E5-4619-BCFA-4322F89E3C0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49615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23CED6-30E5-4619-BCFA-4322F89E3C0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4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51522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23CED6-30E5-4619-BCFA-4322F89E3C0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5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81159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23CED6-30E5-4619-BCFA-4322F89E3C0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6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48910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23CED6-30E5-4619-BCFA-4322F89E3C0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08665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23CED6-30E5-4619-BCFA-4322F89E3C0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8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60399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23CED6-30E5-4619-BCFA-4322F89E3C0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9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0463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b 3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8" descr="DSC_2753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" y="1000108"/>
            <a:ext cx="12189884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Content Placeholder 7"/>
          <p:cNvSpPr>
            <a:spLocks noGrp="1"/>
          </p:cNvSpPr>
          <p:nvPr>
            <p:ph sz="quarter" idx="10"/>
          </p:nvPr>
        </p:nvSpPr>
        <p:spPr>
          <a:xfrm>
            <a:off x="190500" y="142838"/>
            <a:ext cx="11811000" cy="85727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algn="ctr">
              <a:buNone/>
              <a:defRPr lang="en-US" sz="44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 edit Master text</a:t>
            </a:r>
          </a:p>
        </p:txBody>
      </p:sp>
    </p:spTree>
    <p:extLst>
      <p:ext uri="{BB962C8B-B14F-4D97-AF65-F5344CB8AC3E}">
        <p14:creationId xmlns:p14="http://schemas.microsoft.com/office/powerpoint/2010/main" val="2050586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b 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>
          <a:xfrm rot="10800000">
            <a:off x="0" y="5500702"/>
            <a:ext cx="12192000" cy="1588"/>
          </a:xfrm>
          <a:prstGeom prst="line">
            <a:avLst/>
          </a:prstGeom>
          <a:ln w="19050" cmpd="sng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7"/>
          <p:cNvSpPr>
            <a:spLocks noGrp="1"/>
          </p:cNvSpPr>
          <p:nvPr>
            <p:ph sz="quarter" idx="10"/>
          </p:nvPr>
        </p:nvSpPr>
        <p:spPr>
          <a:xfrm>
            <a:off x="190500" y="142838"/>
            <a:ext cx="11811000" cy="85727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algn="ctr">
              <a:buNone/>
              <a:defRPr lang="en-US" sz="44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 edit Master text</a:t>
            </a:r>
          </a:p>
        </p:txBody>
      </p:sp>
    </p:spTree>
    <p:extLst>
      <p:ext uri="{BB962C8B-B14F-4D97-AF65-F5344CB8AC3E}">
        <p14:creationId xmlns:p14="http://schemas.microsoft.com/office/powerpoint/2010/main" val="999060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b 3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8" descr="DSC_2753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" y="1000108"/>
            <a:ext cx="12189884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Content Placeholder 7"/>
          <p:cNvSpPr>
            <a:spLocks noGrp="1"/>
          </p:cNvSpPr>
          <p:nvPr>
            <p:ph sz="quarter" idx="10"/>
          </p:nvPr>
        </p:nvSpPr>
        <p:spPr>
          <a:xfrm>
            <a:off x="190500" y="142838"/>
            <a:ext cx="11811000" cy="85727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algn="ctr">
              <a:buNone/>
              <a:defRPr lang="en-US" sz="44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 edit Master text</a:t>
            </a:r>
          </a:p>
        </p:txBody>
      </p:sp>
    </p:spTree>
    <p:extLst>
      <p:ext uri="{BB962C8B-B14F-4D97-AF65-F5344CB8AC3E}">
        <p14:creationId xmlns:p14="http://schemas.microsoft.com/office/powerpoint/2010/main" val="1819071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b 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>
          <a:xfrm rot="10800000">
            <a:off x="0" y="5500702"/>
            <a:ext cx="12192000" cy="1588"/>
          </a:xfrm>
          <a:prstGeom prst="line">
            <a:avLst/>
          </a:prstGeom>
          <a:ln w="19050" cmpd="sng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7"/>
          <p:cNvSpPr>
            <a:spLocks noGrp="1"/>
          </p:cNvSpPr>
          <p:nvPr>
            <p:ph sz="quarter" idx="10"/>
          </p:nvPr>
        </p:nvSpPr>
        <p:spPr>
          <a:xfrm>
            <a:off x="190500" y="142838"/>
            <a:ext cx="11811000" cy="85727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algn="ctr">
              <a:buNone/>
              <a:defRPr lang="en-US" sz="44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 edit Master text</a:t>
            </a:r>
          </a:p>
        </p:txBody>
      </p:sp>
    </p:spTree>
    <p:extLst>
      <p:ext uri="{BB962C8B-B14F-4D97-AF65-F5344CB8AC3E}">
        <p14:creationId xmlns:p14="http://schemas.microsoft.com/office/powerpoint/2010/main" val="3177281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5" descr="P:\Keep\ttanghe\LOGOS\SFU_lib_logo_rb_transp.GIF.gif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0" y="5570538"/>
            <a:ext cx="6858000" cy="1287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29658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5" descr="P:\Keep\ttanghe\LOGOS\SFU_lib_logo_rb_transp.GIF.gif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0" y="5570538"/>
            <a:ext cx="6858000" cy="1287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08284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gizmodo.com/5879309/95200-pieces-of-chewed-gum-make-up-the-worlds-largest-and-grossest-gumball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ib.sfu.ca/help/research-assistance/fake-news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iki.its.sfu.ca/library/resources/bus360w/index.php/Evaluation_Tips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/index.php?curid=1486501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thenounproject.com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0"/>
          </p:nvPr>
        </p:nvSpPr>
        <p:spPr>
          <a:xfrm>
            <a:off x="0" y="3644542"/>
            <a:ext cx="12191999" cy="1682634"/>
          </a:xfrm>
        </p:spPr>
        <p:txBody>
          <a:bodyPr/>
          <a:lstStyle/>
          <a:p>
            <a:r>
              <a:rPr lang="en-US" sz="3200" dirty="0"/>
              <a:t>BUS 217W</a:t>
            </a:r>
          </a:p>
          <a:p>
            <a:r>
              <a:rPr lang="en-US" sz="3200" dirty="0"/>
              <a:t>Critical Thinking in Business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0" y="1132835"/>
            <a:ext cx="1219200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ts val="1200"/>
              </a:spcAft>
            </a:pPr>
            <a:r>
              <a:rPr lang="en-US" sz="3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Beyond </a:t>
            </a:r>
          </a:p>
          <a:p>
            <a:pPr algn="ctr" fontAlgn="base">
              <a:spcBef>
                <a:spcPct val="0"/>
              </a:spcBef>
              <a:spcAft>
                <a:spcPts val="1200"/>
              </a:spcAft>
            </a:pPr>
            <a:r>
              <a:rPr lang="en-US" sz="3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“</a:t>
            </a:r>
            <a:r>
              <a:rPr lang="en-US" sz="3200" b="1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Fake</a:t>
            </a:r>
            <a:r>
              <a:rPr lang="en-US" sz="3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</a:t>
            </a:r>
            <a:r>
              <a:rPr lang="en-US" sz="3200" b="1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vs. Real”</a:t>
            </a:r>
            <a:r>
              <a:rPr lang="en-US" sz="3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&amp; </a:t>
            </a:r>
            <a:r>
              <a:rPr lang="en-US" sz="3200" b="1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“True vs. False</a:t>
            </a:r>
            <a:r>
              <a:rPr lang="en-US" sz="3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”</a:t>
            </a:r>
          </a:p>
          <a:p>
            <a:pPr algn="ctr" fontAlgn="base">
              <a:spcBef>
                <a:spcPct val="0"/>
              </a:spcBef>
              <a:spcAft>
                <a:spcPts val="1200"/>
              </a:spcAft>
            </a:pPr>
            <a:r>
              <a:rPr lang="en-US" sz="3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Evaluating imperfect information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642146" y="5745546"/>
            <a:ext cx="5004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prstClr val="black"/>
                </a:solidFill>
                <a:latin typeface="Arial" charset="0"/>
              </a:rPr>
              <a:t>BUS 217W</a:t>
            </a:r>
          </a:p>
          <a:p>
            <a:pPr algn="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Mark Bodnar</a:t>
            </a:r>
          </a:p>
          <a:p>
            <a:pPr algn="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mbodnar@sfu.ca</a:t>
            </a:r>
          </a:p>
        </p:txBody>
      </p:sp>
    </p:spTree>
    <p:extLst>
      <p:ext uri="{BB962C8B-B14F-4D97-AF65-F5344CB8AC3E}">
        <p14:creationId xmlns:p14="http://schemas.microsoft.com/office/powerpoint/2010/main" val="16669063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642146" y="5745546"/>
            <a:ext cx="5004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prstClr val="black"/>
                </a:solidFill>
                <a:latin typeface="Arial" charset="0"/>
              </a:rPr>
              <a:t>BUS 217W</a:t>
            </a:r>
          </a:p>
          <a:p>
            <a:pPr algn="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Mark Bodnar</a:t>
            </a:r>
          </a:p>
          <a:p>
            <a:pPr algn="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mbodnar@sfu.ca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0" y="262390"/>
            <a:ext cx="106803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6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The 3 Rs of evaluation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3600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607256" y="1670247"/>
            <a:ext cx="2783269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eliability</a:t>
            </a:r>
          </a:p>
          <a:p>
            <a:pPr marL="342900" indent="-3429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ecency</a:t>
            </a:r>
          </a:p>
          <a:p>
            <a:pPr marL="342900" indent="-3429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elevance</a:t>
            </a:r>
          </a:p>
          <a:p>
            <a:pPr algn="ctr"/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82150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642146" y="5745546"/>
            <a:ext cx="5004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prstClr val="black"/>
                </a:solidFill>
                <a:latin typeface="Arial" charset="0"/>
              </a:rPr>
              <a:t>BUS 217W</a:t>
            </a:r>
          </a:p>
          <a:p>
            <a:pPr algn="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Mark Bodnar</a:t>
            </a:r>
          </a:p>
          <a:p>
            <a:pPr algn="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mbodnar@sfu.ca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0" y="262390"/>
            <a:ext cx="106803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6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Incredibly hard quiz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3600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067300" y="1193193"/>
            <a:ext cx="6680200" cy="38010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spcAft>
                <a:spcPts val="1800"/>
              </a:spcAft>
              <a:buFont typeface="+mj-lt"/>
              <a:buAutoNum type="arabicPeriod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tend to be more reliable because of the 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peer review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process.</a:t>
            </a:r>
          </a:p>
          <a:p>
            <a:pPr marL="514350" indent="-514350">
              <a:spcAft>
                <a:spcPts val="1800"/>
              </a:spcAft>
              <a:buFont typeface="+mj-lt"/>
              <a:buAutoNum type="arabicPeriod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often have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recency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relevance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issues.</a:t>
            </a:r>
          </a:p>
          <a:p>
            <a:pPr marL="514350" indent="-514350">
              <a:spcAft>
                <a:spcPts val="1800"/>
              </a:spcAft>
              <a:buFont typeface="+mj-lt"/>
              <a:buAutoNum type="arabicPeriod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can be thought of as bits of gum on the 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world’s largest chewed-gum ball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514350" indent="-514350">
              <a:spcAft>
                <a:spcPts val="1800"/>
              </a:spcAft>
              <a:buFont typeface="+mj-lt"/>
              <a:buAutoNum type="arabicPeriod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all of the above.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46100" y="1193193"/>
            <a:ext cx="38481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Facts found in academic journal articles…</a:t>
            </a:r>
          </a:p>
        </p:txBody>
      </p:sp>
    </p:spTree>
    <p:extLst>
      <p:ext uri="{BB962C8B-B14F-4D97-AF65-F5344CB8AC3E}">
        <p14:creationId xmlns:p14="http://schemas.microsoft.com/office/powerpoint/2010/main" val="32921548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642146" y="5745546"/>
            <a:ext cx="5004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prstClr val="black"/>
                </a:solidFill>
                <a:latin typeface="Arial" charset="0"/>
              </a:rPr>
              <a:t>BUS 217W</a:t>
            </a:r>
          </a:p>
          <a:p>
            <a:pPr algn="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Mark Bodnar</a:t>
            </a:r>
          </a:p>
          <a:p>
            <a:pPr algn="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mbodnar@sfu.ca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0" y="262390"/>
            <a:ext cx="106803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6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Incredibly hard quiz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3600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067300" y="1193193"/>
            <a:ext cx="6400800" cy="38010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spcAft>
                <a:spcPts val="1800"/>
              </a:spcAft>
              <a:buFont typeface="+mj-lt"/>
              <a:buAutoNum type="arabicPeriod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useless – ignore them all!</a:t>
            </a:r>
          </a:p>
          <a:p>
            <a:pPr marL="514350" indent="-514350">
              <a:spcAft>
                <a:spcPts val="1800"/>
              </a:spcAft>
              <a:buFont typeface="+mj-lt"/>
              <a:buAutoNum type="arabicPeriod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full of amazing and reliable information!</a:t>
            </a:r>
          </a:p>
          <a:p>
            <a:pPr marL="514350" indent="-514350">
              <a:spcAft>
                <a:spcPts val="1800"/>
              </a:spcAft>
              <a:buFont typeface="+mj-lt"/>
              <a:buAutoNum type="arabicPeriod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sometimes a way to learn about perspectives &amp; issues you hadn’t thought of. </a:t>
            </a: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46100" y="1193193"/>
            <a:ext cx="3733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Online comments about news articles are… </a:t>
            </a:r>
          </a:p>
        </p:txBody>
      </p:sp>
    </p:spTree>
    <p:extLst>
      <p:ext uri="{BB962C8B-B14F-4D97-AF65-F5344CB8AC3E}">
        <p14:creationId xmlns:p14="http://schemas.microsoft.com/office/powerpoint/2010/main" val="3999460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642146" y="5745546"/>
            <a:ext cx="5004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prstClr val="black"/>
                </a:solidFill>
                <a:latin typeface="Arial" charset="0"/>
              </a:rPr>
              <a:t>BUS 217W</a:t>
            </a:r>
          </a:p>
          <a:p>
            <a:pPr algn="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Mark Bodnar</a:t>
            </a:r>
          </a:p>
          <a:p>
            <a:pPr algn="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mbodnar@sfu.ca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0" y="262390"/>
            <a:ext cx="106803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6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Incredibly hard quiz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3600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067300" y="1193193"/>
            <a:ext cx="6680200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spcAft>
                <a:spcPts val="1800"/>
              </a:spcAft>
              <a:buFont typeface="+mj-lt"/>
              <a:buAutoNum type="arabicPeriod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look for evidence of their 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experience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expertise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514350" indent="-514350">
              <a:spcAft>
                <a:spcPts val="1800"/>
              </a:spcAft>
              <a:buFont typeface="+mj-lt"/>
              <a:buAutoNum type="arabicPeriod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use a lie detector.</a:t>
            </a:r>
          </a:p>
          <a:p>
            <a:pPr marL="514350" indent="-514350">
              <a:spcAft>
                <a:spcPts val="1800"/>
              </a:spcAft>
              <a:buFont typeface="+mj-lt"/>
              <a:buAutoNum type="arabicPeriod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call their mother.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46100" y="1193193"/>
            <a:ext cx="38481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To be sure the authority behind a fact is good enough, you should…</a:t>
            </a:r>
          </a:p>
        </p:txBody>
      </p:sp>
    </p:spTree>
    <p:extLst>
      <p:ext uri="{BB962C8B-B14F-4D97-AF65-F5344CB8AC3E}">
        <p14:creationId xmlns:p14="http://schemas.microsoft.com/office/powerpoint/2010/main" val="28264070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642146" y="5745546"/>
            <a:ext cx="5004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prstClr val="black"/>
                </a:solidFill>
                <a:latin typeface="Arial" charset="0"/>
              </a:rPr>
              <a:t>BUS 217W</a:t>
            </a:r>
          </a:p>
          <a:p>
            <a:pPr algn="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Mark Bodnar</a:t>
            </a:r>
          </a:p>
          <a:p>
            <a:pPr algn="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mbodnar@sfu.ca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0" y="262390"/>
            <a:ext cx="106803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6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Incredibly hard quiz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3600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067300" y="1193193"/>
            <a:ext cx="6680200" cy="33701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spcAft>
                <a:spcPts val="1800"/>
              </a:spcAft>
              <a:buFont typeface="+mj-lt"/>
              <a:buAutoNum type="arabicPeriod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you just ignore the bias.</a:t>
            </a:r>
          </a:p>
          <a:p>
            <a:pPr marL="514350" indent="-514350">
              <a:spcAft>
                <a:spcPts val="1800"/>
              </a:spcAft>
              <a:buFont typeface="+mj-lt"/>
              <a:buAutoNum type="arabicPeriod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you acknowledge and counter the bias with other perspectives.</a:t>
            </a:r>
          </a:p>
          <a:p>
            <a:pPr marL="514350" indent="-514350">
              <a:spcAft>
                <a:spcPts val="1800"/>
              </a:spcAft>
              <a:buFont typeface="+mj-lt"/>
              <a:buAutoNum type="arabicPeriod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you examine the methodology to ensure objectivity.</a:t>
            </a:r>
          </a:p>
          <a:p>
            <a:pPr marL="514350" indent="-514350">
              <a:spcAft>
                <a:spcPts val="1800"/>
              </a:spcAft>
              <a:buFont typeface="+mj-lt"/>
              <a:buAutoNum type="arabicPeriod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numbers 2 and 3 above.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46100" y="1193193"/>
            <a:ext cx="38481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Facts from a 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biased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authority may still be okay if… </a:t>
            </a:r>
          </a:p>
        </p:txBody>
      </p:sp>
    </p:spTree>
    <p:extLst>
      <p:ext uri="{BB962C8B-B14F-4D97-AF65-F5344CB8AC3E}">
        <p14:creationId xmlns:p14="http://schemas.microsoft.com/office/powerpoint/2010/main" val="42093689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642146" y="5745546"/>
            <a:ext cx="5004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prstClr val="black"/>
                </a:solidFill>
                <a:latin typeface="Arial" charset="0"/>
              </a:rPr>
              <a:t>BUS 217W</a:t>
            </a:r>
          </a:p>
          <a:p>
            <a:pPr algn="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Mark Bodnar</a:t>
            </a:r>
          </a:p>
          <a:p>
            <a:pPr algn="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mbodnar@sfu.ca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0" y="262390"/>
            <a:ext cx="106803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6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Incredibly hard quiz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3600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067300" y="1193193"/>
            <a:ext cx="668020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spcAft>
                <a:spcPts val="1800"/>
              </a:spcAft>
              <a:buFont typeface="+mj-lt"/>
              <a:buAutoNum type="arabicPeriod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the date it was published.</a:t>
            </a:r>
          </a:p>
          <a:p>
            <a:pPr marL="514350" indent="-514350">
              <a:spcAft>
                <a:spcPts val="1800"/>
              </a:spcAft>
              <a:buFont typeface="+mj-lt"/>
              <a:buAutoNum type="arabicPeriod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the date it was gathered (when the study was conducted).</a:t>
            </a:r>
          </a:p>
          <a:p>
            <a:pPr marL="514350" indent="-514350">
              <a:spcAft>
                <a:spcPts val="1800"/>
              </a:spcAft>
              <a:buFont typeface="+mj-lt"/>
              <a:buAutoNum type="arabicPeriod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the date your cousin Vinnie mentioned it on Facebook.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46100" y="1193193"/>
            <a:ext cx="38481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When judging the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recency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of a fact, you are </a:t>
            </a:r>
            <a:r>
              <a:rPr lang="en-US" sz="2800" u="sng" dirty="0">
                <a:latin typeface="Arial" panose="020B0604020202020204" pitchFamily="34" charset="0"/>
                <a:cs typeface="Arial" panose="020B0604020202020204" pitchFamily="34" charset="0"/>
              </a:rPr>
              <a:t>most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interested in… </a:t>
            </a:r>
          </a:p>
        </p:txBody>
      </p:sp>
    </p:spTree>
    <p:extLst>
      <p:ext uri="{BB962C8B-B14F-4D97-AF65-F5344CB8AC3E}">
        <p14:creationId xmlns:p14="http://schemas.microsoft.com/office/powerpoint/2010/main" val="31872554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642146" y="5745546"/>
            <a:ext cx="5004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prstClr val="black"/>
                </a:solidFill>
                <a:latin typeface="Arial" charset="0"/>
              </a:rPr>
              <a:t>BUS 217W</a:t>
            </a:r>
          </a:p>
          <a:p>
            <a:pPr algn="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Mark Bodnar</a:t>
            </a:r>
          </a:p>
          <a:p>
            <a:pPr algn="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mbodnar@sfu.ca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0" y="262390"/>
            <a:ext cx="106803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6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Incredibly hard quiz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3600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067300" y="1193193"/>
            <a:ext cx="6680200" cy="25083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spcAft>
                <a:spcPts val="1800"/>
              </a:spcAft>
              <a:buFont typeface="+mj-lt"/>
              <a:buAutoNum type="arabicPeriod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True</a:t>
            </a:r>
          </a:p>
          <a:p>
            <a:pPr marL="514350" indent="-514350">
              <a:spcAft>
                <a:spcPts val="1800"/>
              </a:spcAft>
              <a:buFont typeface="+mj-lt"/>
              <a:buAutoNum type="arabicPeriod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False</a:t>
            </a:r>
          </a:p>
          <a:p>
            <a:pPr marL="514350" indent="-514350">
              <a:spcAft>
                <a:spcPts val="1800"/>
              </a:spcAft>
              <a:buFont typeface="+mj-lt"/>
              <a:buAutoNum type="arabicPeriod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Umm… idk</a:t>
            </a:r>
          </a:p>
          <a:p>
            <a:pPr marL="514350" indent="-514350">
              <a:spcAft>
                <a:spcPts val="1800"/>
              </a:spcAft>
              <a:buFont typeface="+mj-lt"/>
              <a:buAutoNum type="arabicPeriod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All of the above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46100" y="1193193"/>
            <a:ext cx="38481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All facts automatically become useless when they are 2 years old.</a:t>
            </a:r>
          </a:p>
        </p:txBody>
      </p:sp>
    </p:spTree>
    <p:extLst>
      <p:ext uri="{BB962C8B-B14F-4D97-AF65-F5344CB8AC3E}">
        <p14:creationId xmlns:p14="http://schemas.microsoft.com/office/powerpoint/2010/main" val="27581622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642146" y="5745546"/>
            <a:ext cx="5004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prstClr val="black"/>
                </a:solidFill>
                <a:latin typeface="Arial" charset="0"/>
              </a:rPr>
              <a:t>BUS 217W</a:t>
            </a:r>
          </a:p>
          <a:p>
            <a:pPr algn="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Mark Bodnar</a:t>
            </a:r>
          </a:p>
          <a:p>
            <a:pPr algn="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mbodnar@sfu.ca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0" y="262390"/>
            <a:ext cx="106803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6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Incredibly hard quiz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3600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067300" y="1193193"/>
            <a:ext cx="6680200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spcAft>
                <a:spcPts val="1800"/>
              </a:spcAft>
              <a:buFont typeface="+mj-lt"/>
              <a:buAutoNum type="arabicPeriod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is impossible.</a:t>
            </a:r>
          </a:p>
          <a:p>
            <a:pPr marL="514350" indent="-514350">
              <a:spcAft>
                <a:spcPts val="1800"/>
              </a:spcAft>
              <a:buFont typeface="+mj-lt"/>
              <a:buAutoNum type="arabicPeriod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involves thinking about the 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industry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geography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topic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and 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scale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of the study and of your situation, considering similarities, then attempting to build the data into a reasonable estimate.</a:t>
            </a:r>
          </a:p>
          <a:p>
            <a:pPr marL="514350" indent="-514350">
              <a:spcAft>
                <a:spcPts val="1800"/>
              </a:spcAft>
              <a:buFont typeface="+mj-lt"/>
              <a:buAutoNum type="arabicPeriod"/>
            </a:pP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ummm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…. what he said 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46100" y="1193193"/>
            <a:ext cx="38481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Proving the 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relevance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of a fact to a decision you are trying to make…</a:t>
            </a:r>
          </a:p>
        </p:txBody>
      </p:sp>
      <p:cxnSp>
        <p:nvCxnSpPr>
          <p:cNvPr id="4" name="Straight Arrow Connector 3"/>
          <p:cNvCxnSpPr/>
          <p:nvPr/>
        </p:nvCxnSpPr>
        <p:spPr>
          <a:xfrm flipH="1" flipV="1">
            <a:off x="9516808" y="4583438"/>
            <a:ext cx="747" cy="454959"/>
          </a:xfrm>
          <a:prstGeom prst="straightConnector1">
            <a:avLst/>
          </a:prstGeom>
          <a:ln w="666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84292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642146" y="5745546"/>
            <a:ext cx="5004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prstClr val="black"/>
                </a:solidFill>
                <a:latin typeface="Arial" charset="0"/>
              </a:rPr>
              <a:t>BUS 217W</a:t>
            </a:r>
          </a:p>
          <a:p>
            <a:pPr algn="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Mark Bodnar</a:t>
            </a:r>
          </a:p>
          <a:p>
            <a:pPr algn="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mbodnar@sfu.ca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0" y="262390"/>
            <a:ext cx="106803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6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3 Rs: Reliability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432167" y="1656737"/>
            <a:ext cx="6188044" cy="2754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Source</a:t>
            </a:r>
          </a:p>
          <a:p>
            <a:pPr marL="342900" indent="-3429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Author/Authority</a:t>
            </a:r>
          </a:p>
          <a:p>
            <a:pPr marL="914400" lvl="1" indent="-457200">
              <a:spcAft>
                <a:spcPts val="1800"/>
              </a:spcAft>
              <a:buFont typeface="Courier New" panose="02070309020205020404" pitchFamily="49" charset="0"/>
              <a:buChar char="o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Expertise &amp; experience</a:t>
            </a:r>
          </a:p>
          <a:p>
            <a:pPr marL="342900" indent="-3429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Methodology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7647233" y="1323977"/>
            <a:ext cx="3539885" cy="3309943"/>
            <a:chOff x="7647233" y="1323977"/>
            <a:chExt cx="3539885" cy="3309943"/>
          </a:xfrm>
        </p:grpSpPr>
        <p:sp>
          <p:nvSpPr>
            <p:cNvPr id="2" name="16-Point Star 1"/>
            <p:cNvSpPr/>
            <p:nvPr/>
          </p:nvSpPr>
          <p:spPr>
            <a:xfrm>
              <a:off x="7647233" y="1323977"/>
              <a:ext cx="3539885" cy="3309943"/>
            </a:xfrm>
            <a:prstGeom prst="star16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  <a:effectLst>
              <a:glow rad="101600">
                <a:srgbClr val="FFFF00">
                  <a:alpha val="75000"/>
                </a:srgbClr>
              </a:glow>
              <a:outerShdw blurRad="40000" dist="23000" dir="396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8309273" y="2053516"/>
              <a:ext cx="2202295" cy="20621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Aft>
                  <a:spcPts val="1200"/>
                </a:spcAft>
              </a:pPr>
              <a:r>
                <a:rPr lang="en-US" sz="3200" b="1" dirty="0">
                  <a:latin typeface="Arial"/>
                  <a:cs typeface="Arial"/>
                </a:rPr>
                <a:t>Reliable</a:t>
              </a:r>
              <a:r>
                <a:rPr lang="en-US" sz="3200" dirty="0">
                  <a:latin typeface="Arial"/>
                  <a:cs typeface="Arial"/>
                </a:rPr>
                <a:t> enough </a:t>
              </a:r>
              <a:r>
                <a:rPr lang="en-US" sz="3200" i="1" dirty="0">
                  <a:latin typeface="Arial"/>
                  <a:cs typeface="Arial"/>
                </a:rPr>
                <a:t>because</a:t>
              </a:r>
              <a:br>
                <a:rPr lang="en-US" sz="3200" dirty="0">
                  <a:latin typeface="Arial"/>
                  <a:cs typeface="Arial"/>
                </a:rPr>
              </a:br>
              <a:r>
                <a:rPr lang="mr-IN" sz="3200" dirty="0">
                  <a:latin typeface="Arial"/>
                  <a:cs typeface="Arial"/>
                </a:rPr>
                <a:t>…</a:t>
              </a:r>
              <a:r>
                <a:rPr lang="en-CA" sz="3200" dirty="0">
                  <a:latin typeface="Arial"/>
                  <a:cs typeface="Arial"/>
                </a:rPr>
                <a:t>?</a:t>
              </a:r>
              <a:endParaRPr lang="en-US" sz="3200" dirty="0">
                <a:latin typeface="Arial"/>
                <a:cs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04348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642146" y="5745546"/>
            <a:ext cx="5004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prstClr val="black"/>
                </a:solidFill>
                <a:latin typeface="Arial" charset="0"/>
              </a:rPr>
              <a:t>BUS 217W</a:t>
            </a:r>
          </a:p>
          <a:p>
            <a:pPr algn="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Mark Bodnar</a:t>
            </a:r>
          </a:p>
          <a:p>
            <a:pPr algn="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mbodnar@sfu.ca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0" y="262390"/>
            <a:ext cx="106803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6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3 Rs: Recency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432167" y="1683757"/>
            <a:ext cx="6296132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Which date?</a:t>
            </a:r>
          </a:p>
          <a:p>
            <a:pPr marL="342900" indent="-3429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Facts, not containers</a:t>
            </a:r>
          </a:p>
          <a:p>
            <a:pPr marL="342900" indent="-3429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Floors &amp; ceilings for estimates</a:t>
            </a:r>
          </a:p>
          <a:p>
            <a:pPr algn="ctr"/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7647233" y="1323977"/>
            <a:ext cx="3539885" cy="3309943"/>
            <a:chOff x="7647233" y="1323977"/>
            <a:chExt cx="3539885" cy="3309943"/>
          </a:xfrm>
        </p:grpSpPr>
        <p:sp>
          <p:nvSpPr>
            <p:cNvPr id="7" name="16-Point Star 6"/>
            <p:cNvSpPr/>
            <p:nvPr/>
          </p:nvSpPr>
          <p:spPr>
            <a:xfrm>
              <a:off x="7647233" y="1323977"/>
              <a:ext cx="3539885" cy="3309943"/>
            </a:xfrm>
            <a:prstGeom prst="star16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  <a:effectLst>
              <a:glow rad="101600">
                <a:srgbClr val="FFFF00">
                  <a:alpha val="75000"/>
                </a:srgbClr>
              </a:glow>
              <a:outerShdw blurRad="40000" dist="23000" dir="396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8309273" y="2053516"/>
              <a:ext cx="2202295" cy="20621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Aft>
                  <a:spcPts val="1200"/>
                </a:spcAft>
              </a:pPr>
              <a:r>
                <a:rPr lang="en-US" sz="3200" b="1" dirty="0">
                  <a:latin typeface="Arial"/>
                  <a:cs typeface="Arial"/>
                </a:rPr>
                <a:t>Recent</a:t>
              </a:r>
              <a:br>
                <a:rPr lang="en-US" sz="3200" dirty="0">
                  <a:latin typeface="Arial"/>
                  <a:cs typeface="Arial"/>
                </a:rPr>
              </a:br>
              <a:r>
                <a:rPr lang="en-US" sz="3200" dirty="0">
                  <a:latin typeface="Arial"/>
                  <a:cs typeface="Arial"/>
                </a:rPr>
                <a:t>enough </a:t>
              </a:r>
              <a:r>
                <a:rPr lang="en-US" sz="3200" i="1" dirty="0">
                  <a:latin typeface="Arial"/>
                  <a:cs typeface="Arial"/>
                </a:rPr>
                <a:t>because</a:t>
              </a:r>
              <a:br>
                <a:rPr lang="en-US" sz="3200" dirty="0">
                  <a:latin typeface="Arial"/>
                  <a:cs typeface="Arial"/>
                </a:rPr>
              </a:br>
              <a:r>
                <a:rPr lang="mr-IN" sz="3200" dirty="0">
                  <a:latin typeface="Arial"/>
                  <a:cs typeface="Arial"/>
                </a:rPr>
                <a:t>…</a:t>
              </a:r>
              <a:r>
                <a:rPr lang="en-CA" sz="3200" dirty="0">
                  <a:latin typeface="Arial"/>
                  <a:cs typeface="Arial"/>
                </a:rPr>
                <a:t>?</a:t>
              </a:r>
              <a:endParaRPr lang="en-US" sz="3200" dirty="0">
                <a:latin typeface="Arial"/>
                <a:cs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41387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642146" y="5745546"/>
            <a:ext cx="5004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prstClr val="black"/>
                </a:solidFill>
                <a:latin typeface="Arial" charset="0"/>
              </a:rPr>
              <a:t>BUS 217W</a:t>
            </a:r>
          </a:p>
          <a:p>
            <a:pPr algn="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Mark Bodnar</a:t>
            </a:r>
          </a:p>
          <a:p>
            <a:pPr algn="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mbodnar@sfu.ca</a:t>
            </a:r>
          </a:p>
        </p:txBody>
      </p:sp>
      <p:pic>
        <p:nvPicPr>
          <p:cNvPr id="5" name="Picture 4" descr="noun_121952_030007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8349" y="1378018"/>
            <a:ext cx="2858921" cy="2858921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0" y="262390"/>
            <a:ext cx="106803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6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Eye test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392923" y="1153019"/>
            <a:ext cx="4004433" cy="4012381"/>
            <a:chOff x="392923" y="1153019"/>
            <a:chExt cx="4004433" cy="4012381"/>
          </a:xfrm>
        </p:grpSpPr>
        <p:pic>
          <p:nvPicPr>
            <p:cNvPr id="11" name="Picture 10" descr="Snellen06.png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15980" y="1153019"/>
              <a:ext cx="2981376" cy="4012381"/>
            </a:xfrm>
            <a:prstGeom prst="rect">
              <a:avLst/>
            </a:prstGeom>
          </p:spPr>
        </p:pic>
        <p:grpSp>
          <p:nvGrpSpPr>
            <p:cNvPr id="8" name="Group 7"/>
            <p:cNvGrpSpPr/>
            <p:nvPr/>
          </p:nvGrpSpPr>
          <p:grpSpPr>
            <a:xfrm>
              <a:off x="392923" y="2738505"/>
              <a:ext cx="752838" cy="646331"/>
              <a:chOff x="392923" y="2738505"/>
              <a:chExt cx="752838" cy="646331"/>
            </a:xfrm>
          </p:grpSpPr>
          <p:sp>
            <p:nvSpPr>
              <p:cNvPr id="13" name="TextBox 12"/>
              <p:cNvSpPr txBox="1"/>
              <p:nvPr/>
            </p:nvSpPr>
            <p:spPr>
              <a:xfrm>
                <a:off x="392923" y="2738505"/>
                <a:ext cx="75283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3600" i="1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charset="0"/>
                  </a:rPr>
                  <a:t> </a:t>
                </a:r>
                <a:r>
                  <a:rPr lang="en-US" sz="3600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charset="0"/>
                  </a:rPr>
                  <a:t>1</a:t>
                </a:r>
              </a:p>
            </p:txBody>
          </p:sp>
          <p:sp>
            <p:nvSpPr>
              <p:cNvPr id="2" name="Oval 1"/>
              <p:cNvSpPr/>
              <p:nvPr/>
            </p:nvSpPr>
            <p:spPr>
              <a:xfrm>
                <a:off x="439710" y="2738505"/>
                <a:ext cx="634212" cy="646331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6" name="Group 15"/>
          <p:cNvGrpSpPr/>
          <p:nvPr/>
        </p:nvGrpSpPr>
        <p:grpSpPr>
          <a:xfrm>
            <a:off x="7944129" y="1153018"/>
            <a:ext cx="3972752" cy="4012381"/>
            <a:chOff x="7944129" y="1153018"/>
            <a:chExt cx="3972752" cy="4012381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44129" y="1153018"/>
              <a:ext cx="2981374" cy="4012381"/>
            </a:xfrm>
            <a:prstGeom prst="rect">
              <a:avLst/>
            </a:prstGeom>
          </p:spPr>
        </p:pic>
        <p:grpSp>
          <p:nvGrpSpPr>
            <p:cNvPr id="15" name="Group 14"/>
            <p:cNvGrpSpPr/>
            <p:nvPr/>
          </p:nvGrpSpPr>
          <p:grpSpPr>
            <a:xfrm>
              <a:off x="11164043" y="2715092"/>
              <a:ext cx="752838" cy="669744"/>
              <a:chOff x="11164043" y="2715092"/>
              <a:chExt cx="752838" cy="669744"/>
            </a:xfrm>
          </p:grpSpPr>
          <p:sp>
            <p:nvSpPr>
              <p:cNvPr id="9" name="TextBox 8"/>
              <p:cNvSpPr txBox="1"/>
              <p:nvPr/>
            </p:nvSpPr>
            <p:spPr>
              <a:xfrm>
                <a:off x="11164043" y="2715092"/>
                <a:ext cx="75283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3600" i="1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charset="0"/>
                  </a:rPr>
                  <a:t> </a:t>
                </a:r>
                <a:r>
                  <a:rPr lang="en-US" sz="3600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charset="0"/>
                  </a:rPr>
                  <a:t>2</a:t>
                </a:r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11191302" y="2738505"/>
                <a:ext cx="634212" cy="646331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93318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642146" y="5745546"/>
            <a:ext cx="5004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prstClr val="black"/>
                </a:solidFill>
                <a:latin typeface="Arial" charset="0"/>
              </a:rPr>
              <a:t>BUS 217W</a:t>
            </a:r>
          </a:p>
          <a:p>
            <a:pPr algn="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Mark Bodnar</a:t>
            </a:r>
          </a:p>
          <a:p>
            <a:pPr algn="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mbodnar@sfu.ca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0" y="262390"/>
            <a:ext cx="106803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6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3 Rs: Relevance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445678" y="1683757"/>
            <a:ext cx="4255969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CA" sz="3200" dirty="0">
                <a:latin typeface="Arial" panose="020B0604020202020204" pitchFamily="34" charset="0"/>
                <a:cs typeface="Arial" panose="020B0604020202020204" pitchFamily="34" charset="0"/>
              </a:rPr>
              <a:t>Geography</a:t>
            </a:r>
          </a:p>
          <a:p>
            <a:pPr marL="342900" indent="-3429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CA" sz="3200" dirty="0">
                <a:latin typeface="Arial" panose="020B0604020202020204" pitchFamily="34" charset="0"/>
                <a:cs typeface="Arial" panose="020B0604020202020204" pitchFamily="34" charset="0"/>
              </a:rPr>
              <a:t>Industry</a:t>
            </a:r>
          </a:p>
          <a:p>
            <a:pPr marL="342900" indent="-3429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CA" sz="3200" dirty="0">
                <a:latin typeface="Arial" panose="020B0604020202020204" pitchFamily="34" charset="0"/>
                <a:cs typeface="Arial" panose="020B0604020202020204" pitchFamily="34" charset="0"/>
              </a:rPr>
              <a:t>Scale</a:t>
            </a:r>
          </a:p>
          <a:p>
            <a:pPr marL="342900" indent="-3429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CA" sz="3200" dirty="0">
                <a:latin typeface="Arial" panose="020B0604020202020204" pitchFamily="34" charset="0"/>
                <a:cs typeface="Arial" panose="020B0604020202020204" pitchFamily="34" charset="0"/>
              </a:rPr>
              <a:t>Topic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7647233" y="1323977"/>
            <a:ext cx="3539885" cy="3309943"/>
            <a:chOff x="7647233" y="1323977"/>
            <a:chExt cx="3539885" cy="3309943"/>
          </a:xfrm>
        </p:grpSpPr>
        <p:sp>
          <p:nvSpPr>
            <p:cNvPr id="7" name="16-Point Star 6"/>
            <p:cNvSpPr/>
            <p:nvPr/>
          </p:nvSpPr>
          <p:spPr>
            <a:xfrm>
              <a:off x="7647233" y="1323977"/>
              <a:ext cx="3539885" cy="3309943"/>
            </a:xfrm>
            <a:prstGeom prst="star16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  <a:effectLst>
              <a:glow rad="101600">
                <a:srgbClr val="FFFF00">
                  <a:alpha val="75000"/>
                </a:srgbClr>
              </a:glow>
              <a:outerShdw blurRad="40000" dist="23000" dir="396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8309273" y="2053516"/>
              <a:ext cx="2202295" cy="20621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Aft>
                  <a:spcPts val="1200"/>
                </a:spcAft>
              </a:pPr>
              <a:r>
                <a:rPr lang="en-US" sz="3200" b="1" dirty="0">
                  <a:latin typeface="Arial"/>
                  <a:cs typeface="Arial"/>
                </a:rPr>
                <a:t>Relevant</a:t>
              </a:r>
              <a:br>
                <a:rPr lang="en-US" sz="3200" dirty="0">
                  <a:latin typeface="Arial"/>
                  <a:cs typeface="Arial"/>
                </a:rPr>
              </a:br>
              <a:r>
                <a:rPr lang="en-US" sz="3200" dirty="0">
                  <a:latin typeface="Arial"/>
                  <a:cs typeface="Arial"/>
                </a:rPr>
                <a:t>enough </a:t>
              </a:r>
              <a:r>
                <a:rPr lang="en-US" sz="3200" i="1" dirty="0">
                  <a:latin typeface="Arial"/>
                  <a:cs typeface="Arial"/>
                </a:rPr>
                <a:t>because</a:t>
              </a:r>
              <a:br>
                <a:rPr lang="en-US" sz="3200" dirty="0">
                  <a:latin typeface="Arial"/>
                  <a:cs typeface="Arial"/>
                </a:rPr>
              </a:br>
              <a:r>
                <a:rPr lang="mr-IN" sz="3200" dirty="0">
                  <a:latin typeface="Arial"/>
                  <a:cs typeface="Arial"/>
                </a:rPr>
                <a:t>…</a:t>
              </a:r>
              <a:r>
                <a:rPr lang="en-CA" sz="3200" dirty="0">
                  <a:latin typeface="Arial"/>
                  <a:cs typeface="Arial"/>
                </a:rPr>
                <a:t>?</a:t>
              </a:r>
              <a:endParaRPr lang="en-US" sz="3200" dirty="0">
                <a:latin typeface="Arial"/>
                <a:cs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09974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642146" y="5745546"/>
            <a:ext cx="5004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prstClr val="black"/>
                </a:solidFill>
                <a:latin typeface="Arial" charset="0"/>
              </a:rPr>
              <a:t>BUS 217W</a:t>
            </a:r>
          </a:p>
          <a:p>
            <a:pPr algn="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Mark Bodnar</a:t>
            </a:r>
          </a:p>
          <a:p>
            <a:pPr algn="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mbodnar@sfu.ca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0" y="262390"/>
            <a:ext cx="106803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6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Last words</a:t>
            </a:r>
            <a:endParaRPr lang="en-US" sz="3600" b="1" i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445678" y="1183887"/>
            <a:ext cx="4255969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CA" sz="3200" dirty="0">
                <a:latin typeface="Arial" panose="020B0604020202020204" pitchFamily="34" charset="0"/>
                <a:cs typeface="Arial" panose="020B0604020202020204" pitchFamily="34" charset="0"/>
              </a:rPr>
              <a:t>Context matters: </a:t>
            </a:r>
          </a:p>
          <a:p>
            <a:pPr marL="800100" lvl="1" indent="-3429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CA" sz="3200" dirty="0">
                <a:latin typeface="Arial" panose="020B0604020202020204" pitchFamily="34" charset="0"/>
                <a:cs typeface="Arial" panose="020B0604020202020204" pitchFamily="34" charset="0"/>
              </a:rPr>
              <a:t>Decision?</a:t>
            </a:r>
          </a:p>
          <a:p>
            <a:pPr marL="800100" lvl="1" indent="-3429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CA" sz="3200" dirty="0">
                <a:latin typeface="Arial" panose="020B0604020202020204" pitchFamily="34" charset="0"/>
                <a:cs typeface="Arial" panose="020B0604020202020204" pitchFamily="34" charset="0"/>
              </a:rPr>
              <a:t>Audience?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7647233" y="1323977"/>
            <a:ext cx="3539885" cy="3309943"/>
            <a:chOff x="7647233" y="1323977"/>
            <a:chExt cx="3539885" cy="3309943"/>
          </a:xfrm>
        </p:grpSpPr>
        <p:sp>
          <p:nvSpPr>
            <p:cNvPr id="11" name="16-Point Star 10"/>
            <p:cNvSpPr/>
            <p:nvPr/>
          </p:nvSpPr>
          <p:spPr>
            <a:xfrm>
              <a:off x="7647233" y="1323977"/>
              <a:ext cx="3539885" cy="3309943"/>
            </a:xfrm>
            <a:prstGeom prst="star16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  <a:effectLst>
              <a:glow rad="101600">
                <a:srgbClr val="FFFF00">
                  <a:alpha val="75000"/>
                </a:srgbClr>
              </a:glow>
              <a:outerShdw blurRad="40000" dist="23000" dir="396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8309273" y="2053516"/>
              <a:ext cx="2202295" cy="20621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Aft>
                  <a:spcPts val="1200"/>
                </a:spcAft>
              </a:pPr>
              <a:r>
                <a:rPr lang="en-US" sz="3200" b="1" dirty="0">
                  <a:latin typeface="Arial"/>
                  <a:cs typeface="Arial"/>
                </a:rPr>
                <a:t>Good</a:t>
              </a:r>
              <a:br>
                <a:rPr lang="en-US" sz="3200" dirty="0">
                  <a:latin typeface="Arial"/>
                  <a:cs typeface="Arial"/>
                </a:rPr>
              </a:br>
              <a:r>
                <a:rPr lang="en-US" sz="3200" dirty="0">
                  <a:latin typeface="Arial"/>
                  <a:cs typeface="Arial"/>
                </a:rPr>
                <a:t>enough </a:t>
              </a:r>
              <a:r>
                <a:rPr lang="en-US" sz="3200" i="1" dirty="0">
                  <a:latin typeface="Arial"/>
                  <a:cs typeface="Arial"/>
                </a:rPr>
                <a:t>because</a:t>
              </a:r>
              <a:br>
                <a:rPr lang="en-US" sz="3200" dirty="0">
                  <a:latin typeface="Arial"/>
                  <a:cs typeface="Arial"/>
                </a:rPr>
              </a:br>
              <a:r>
                <a:rPr lang="mr-IN" sz="3200" dirty="0">
                  <a:latin typeface="Arial"/>
                  <a:cs typeface="Arial"/>
                </a:rPr>
                <a:t>…</a:t>
              </a:r>
              <a:r>
                <a:rPr lang="en-CA" sz="3200" dirty="0">
                  <a:latin typeface="Arial"/>
                  <a:cs typeface="Arial"/>
                </a:rPr>
                <a:t>?</a:t>
              </a:r>
              <a:endParaRPr lang="en-US" sz="3200" dirty="0">
                <a:latin typeface="Arial"/>
                <a:cs typeface="Arial"/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1449457" y="3335767"/>
            <a:ext cx="6440974" cy="13080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3200" dirty="0">
                <a:latin typeface="Arial"/>
                <a:cs typeface="Arial"/>
                <a:hlinkClick r:id="rId3"/>
              </a:rPr>
              <a:t>How to spot fake news</a:t>
            </a:r>
            <a:endParaRPr lang="en-US" sz="3200" dirty="0">
              <a:latin typeface="Arial"/>
              <a:cs typeface="Arial"/>
            </a:endParaRPr>
          </a:p>
          <a:p>
            <a:pPr marL="342900" indent="-3429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3200" dirty="0">
                <a:latin typeface="Arial"/>
                <a:cs typeface="Arial"/>
                <a:hlinkClick r:id="rId4"/>
              </a:rPr>
              <a:t>The 3 Rs</a:t>
            </a:r>
            <a:endParaRPr lang="en-US" sz="32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40785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62390"/>
            <a:ext cx="106803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6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Questions?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642147" y="5754521"/>
            <a:ext cx="5004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prstClr val="black"/>
                </a:solidFill>
                <a:latin typeface="Arial" charset="0"/>
              </a:rPr>
              <a:t>BUS 217W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prstClr val="black"/>
                </a:solidFill>
                <a:latin typeface="Arial" charset="0"/>
              </a:rPr>
              <a:t>Mark Bodnar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prstClr val="black"/>
                </a:solidFill>
                <a:latin typeface="Arial" charset="0"/>
              </a:rPr>
              <a:t>mbodnar@sfu.ca</a:t>
            </a:r>
          </a:p>
        </p:txBody>
      </p:sp>
      <p:pic>
        <p:nvPicPr>
          <p:cNvPr id="5" name="Picture 4" descr="Questions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2733" y="914930"/>
            <a:ext cx="3889248" cy="3889248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106487" y="4206240"/>
            <a:ext cx="2011680" cy="5979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55237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62390"/>
            <a:ext cx="106803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6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Images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642147" y="5754521"/>
            <a:ext cx="5004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prstClr val="black"/>
                </a:solidFill>
                <a:latin typeface="Arial" charset="0"/>
              </a:rPr>
              <a:t>BUS 217W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prstClr val="black"/>
                </a:solidFill>
                <a:latin typeface="Arial" charset="0"/>
              </a:rPr>
              <a:t>Mark Bodnar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prstClr val="black"/>
                </a:solidFill>
                <a:latin typeface="Arial" charset="0"/>
              </a:rPr>
              <a:t>mbodnar@sfu.ca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106487" y="4206240"/>
            <a:ext cx="2011680" cy="5979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418656" y="1432057"/>
            <a:ext cx="1003868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Snellen</a:t>
            </a:r>
            <a:r>
              <a:rPr lang="en-US" sz="2400" dirty="0"/>
              <a:t> Chart (eye exam). Public Domain, </a:t>
            </a:r>
            <a:r>
              <a:rPr lang="en-US" sz="2400" dirty="0">
                <a:hlinkClick r:id="rId3"/>
              </a:rPr>
              <a:t>https://commons.wikimedia.org/w/index.php?curid=1486501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Other images (line drawings) are all from The Noun Project: </a:t>
            </a:r>
            <a:r>
              <a:rPr lang="en-US" sz="2400" dirty="0">
                <a:hlinkClick r:id="rId4"/>
              </a:rPr>
              <a:t>https://thenounproject.com/</a:t>
            </a:r>
            <a:r>
              <a:rPr lang="en-US" sz="2400" dirty="0"/>
              <a:t>  (paid subscription)</a:t>
            </a:r>
          </a:p>
        </p:txBody>
      </p:sp>
    </p:spTree>
    <p:extLst>
      <p:ext uri="{BB962C8B-B14F-4D97-AF65-F5344CB8AC3E}">
        <p14:creationId xmlns:p14="http://schemas.microsoft.com/office/powerpoint/2010/main" val="27980795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642146" y="5745546"/>
            <a:ext cx="5004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prstClr val="black"/>
                </a:solidFill>
                <a:latin typeface="Arial" charset="0"/>
              </a:rPr>
              <a:t>BUS 217W</a:t>
            </a:r>
          </a:p>
          <a:p>
            <a:pPr algn="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Mark Bodnar</a:t>
            </a:r>
          </a:p>
          <a:p>
            <a:pPr algn="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mbodnar@sfu.ca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5873" y="3036393"/>
            <a:ext cx="1429737" cy="1429737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0" y="262390"/>
            <a:ext cx="106803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6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Which one is probably better?</a:t>
            </a: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5873" y="1380342"/>
            <a:ext cx="1429737" cy="1429737"/>
          </a:xfrm>
          <a:prstGeom prst="rect">
            <a:avLst/>
          </a:prstGeom>
        </p:spPr>
      </p:pic>
      <p:grpSp>
        <p:nvGrpSpPr>
          <p:cNvPr id="21" name="Group 20"/>
          <p:cNvGrpSpPr/>
          <p:nvPr/>
        </p:nvGrpSpPr>
        <p:grpSpPr>
          <a:xfrm>
            <a:off x="392923" y="1539346"/>
            <a:ext cx="4928297" cy="3416320"/>
            <a:chOff x="392923" y="1539346"/>
            <a:chExt cx="4928297" cy="3416320"/>
          </a:xfrm>
        </p:grpSpPr>
        <p:grpSp>
          <p:nvGrpSpPr>
            <p:cNvPr id="8" name="Group 7"/>
            <p:cNvGrpSpPr/>
            <p:nvPr/>
          </p:nvGrpSpPr>
          <p:grpSpPr>
            <a:xfrm>
              <a:off x="392923" y="2738505"/>
              <a:ext cx="752838" cy="646331"/>
              <a:chOff x="392923" y="2738505"/>
              <a:chExt cx="752838" cy="646331"/>
            </a:xfrm>
          </p:grpSpPr>
          <p:sp>
            <p:nvSpPr>
              <p:cNvPr id="13" name="TextBox 12"/>
              <p:cNvSpPr txBox="1"/>
              <p:nvPr/>
            </p:nvSpPr>
            <p:spPr>
              <a:xfrm>
                <a:off x="392923" y="2738505"/>
                <a:ext cx="75283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3600" i="1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charset="0"/>
                  </a:rPr>
                  <a:t> </a:t>
                </a:r>
                <a:r>
                  <a:rPr lang="en-US" sz="3600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charset="0"/>
                  </a:rPr>
                  <a:t>1</a:t>
                </a:r>
              </a:p>
            </p:txBody>
          </p:sp>
          <p:sp>
            <p:nvSpPr>
              <p:cNvPr id="2" name="Oval 1"/>
              <p:cNvSpPr/>
              <p:nvPr/>
            </p:nvSpPr>
            <p:spPr>
              <a:xfrm>
                <a:off x="439710" y="2738505"/>
                <a:ext cx="634212" cy="646331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" name="TextBox 3"/>
            <p:cNvSpPr txBox="1"/>
            <p:nvPr/>
          </p:nvSpPr>
          <p:spPr>
            <a:xfrm>
              <a:off x="1192548" y="1539346"/>
              <a:ext cx="4128672" cy="34163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i="1" dirty="0">
                  <a:latin typeface="Arial" panose="020B0604020202020204" pitchFamily="34" charset="0"/>
                  <a:cs typeface="Arial" panose="020B0604020202020204" pitchFamily="34" charset="0"/>
                </a:rPr>
                <a:t>“Electronic Cigarettes </a:t>
              </a:r>
            </a:p>
            <a:p>
              <a:pPr algn="ctr"/>
              <a:r>
                <a:rPr lang="en-US" sz="2400" i="1" dirty="0">
                  <a:latin typeface="Arial" panose="020B0604020202020204" pitchFamily="34" charset="0"/>
                  <a:cs typeface="Arial" panose="020B0604020202020204" pitchFamily="34" charset="0"/>
                </a:rPr>
                <a:t>Are Not Addictive”</a:t>
              </a:r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 </a:t>
              </a:r>
            </a:p>
            <a:p>
              <a:pPr algn="ctr"/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from… </a:t>
              </a:r>
            </a:p>
            <a:p>
              <a:pPr algn="ctr"/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en-US" sz="2400" b="1" dirty="0">
                  <a:latin typeface="Arial" panose="020B0604020202020204" pitchFamily="34" charset="0"/>
                  <a:cs typeface="Arial" panose="020B0604020202020204" pitchFamily="34" charset="0"/>
                </a:rPr>
                <a:t>Journal of Addiction Research</a:t>
              </a:r>
            </a:p>
            <a:p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7079834" y="1539346"/>
            <a:ext cx="4837047" cy="3416320"/>
            <a:chOff x="7079834" y="1539346"/>
            <a:chExt cx="4837047" cy="3416320"/>
          </a:xfrm>
        </p:grpSpPr>
        <p:grpSp>
          <p:nvGrpSpPr>
            <p:cNvPr id="15" name="Group 14"/>
            <p:cNvGrpSpPr/>
            <p:nvPr/>
          </p:nvGrpSpPr>
          <p:grpSpPr>
            <a:xfrm>
              <a:off x="11164043" y="2715092"/>
              <a:ext cx="752838" cy="669744"/>
              <a:chOff x="11164043" y="2715092"/>
              <a:chExt cx="752838" cy="669744"/>
            </a:xfrm>
          </p:grpSpPr>
          <p:sp>
            <p:nvSpPr>
              <p:cNvPr id="9" name="TextBox 8"/>
              <p:cNvSpPr txBox="1"/>
              <p:nvPr/>
            </p:nvSpPr>
            <p:spPr>
              <a:xfrm>
                <a:off x="11164043" y="2715092"/>
                <a:ext cx="75283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3600" i="1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charset="0"/>
                  </a:rPr>
                  <a:t> </a:t>
                </a:r>
                <a:r>
                  <a:rPr lang="en-US" sz="3600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charset="0"/>
                  </a:rPr>
                  <a:t>2</a:t>
                </a:r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11191302" y="2738505"/>
                <a:ext cx="634212" cy="646331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9" name="TextBox 18"/>
            <p:cNvSpPr txBox="1"/>
            <p:nvPr/>
          </p:nvSpPr>
          <p:spPr>
            <a:xfrm>
              <a:off x="7079834" y="1539346"/>
              <a:ext cx="4128672" cy="34163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i="1" dirty="0">
                  <a:latin typeface="Arial" panose="020B0604020202020204" pitchFamily="34" charset="0"/>
                  <a:cs typeface="Arial" panose="020B0604020202020204" pitchFamily="34" charset="0"/>
                </a:rPr>
                <a:t>“Electronic Cigarettes </a:t>
              </a:r>
            </a:p>
            <a:p>
              <a:pPr algn="ctr"/>
              <a:r>
                <a:rPr lang="en-US" sz="2400" i="1" dirty="0">
                  <a:latin typeface="Arial" panose="020B0604020202020204" pitchFamily="34" charset="0"/>
                  <a:cs typeface="Arial" panose="020B0604020202020204" pitchFamily="34" charset="0"/>
                </a:rPr>
                <a:t>Are Not Addictive”</a:t>
              </a:r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 </a:t>
              </a:r>
            </a:p>
            <a:p>
              <a:pPr algn="ctr"/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from… </a:t>
              </a:r>
            </a:p>
            <a:p>
              <a:pPr algn="ctr"/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Joe Smith’s blog: </a:t>
              </a:r>
              <a:b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sz="2400" b="1" dirty="0">
                  <a:latin typeface="Arial" panose="020B0604020202020204" pitchFamily="34" charset="0"/>
                  <a:cs typeface="Arial" panose="020B0604020202020204" pitchFamily="34" charset="0"/>
                </a:rPr>
                <a:t>Everything Vaping!</a:t>
              </a:r>
            </a:p>
            <a:p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208199" y="4955666"/>
            <a:ext cx="117086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/>
              <a:t>Note: The examples used in this session not real </a:t>
            </a:r>
            <a:r>
              <a:rPr lang="mr-IN" sz="2000" i="1" dirty="0"/>
              <a:t>–</a:t>
            </a:r>
            <a:r>
              <a:rPr lang="en-US" sz="2000" i="1" dirty="0"/>
              <a:t> they are intended for instruction only.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10823E7-11AA-954D-A965-32A02C0A06CE}"/>
              </a:ext>
            </a:extLst>
          </p:cNvPr>
          <p:cNvSpPr txBox="1"/>
          <p:nvPr/>
        </p:nvSpPr>
        <p:spPr>
          <a:xfrm>
            <a:off x="7252409" y="447056"/>
            <a:ext cx="45731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Decision: 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Banning vaping in BC</a:t>
            </a:r>
          </a:p>
        </p:txBody>
      </p:sp>
    </p:spTree>
    <p:extLst>
      <p:ext uri="{BB962C8B-B14F-4D97-AF65-F5344CB8AC3E}">
        <p14:creationId xmlns:p14="http://schemas.microsoft.com/office/powerpoint/2010/main" val="2976733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642146" y="5745546"/>
            <a:ext cx="5004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prstClr val="black"/>
                </a:solidFill>
                <a:latin typeface="Arial" charset="0"/>
              </a:rPr>
              <a:t>BUS 217W</a:t>
            </a:r>
          </a:p>
          <a:p>
            <a:pPr algn="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Mark Bodnar</a:t>
            </a:r>
          </a:p>
          <a:p>
            <a:pPr algn="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mbodnar@sfu.ca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5873" y="3036393"/>
            <a:ext cx="1429737" cy="1429737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0" y="262390"/>
            <a:ext cx="106803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6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Which one is probably better?</a:t>
            </a: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5873" y="1380342"/>
            <a:ext cx="1429737" cy="1429737"/>
          </a:xfrm>
          <a:prstGeom prst="rect">
            <a:avLst/>
          </a:prstGeom>
        </p:spPr>
      </p:pic>
      <p:grpSp>
        <p:nvGrpSpPr>
          <p:cNvPr id="21" name="Group 20"/>
          <p:cNvGrpSpPr/>
          <p:nvPr/>
        </p:nvGrpSpPr>
        <p:grpSpPr>
          <a:xfrm>
            <a:off x="392923" y="1539346"/>
            <a:ext cx="4928297" cy="3785652"/>
            <a:chOff x="392923" y="1539346"/>
            <a:chExt cx="4928297" cy="3785652"/>
          </a:xfrm>
        </p:grpSpPr>
        <p:grpSp>
          <p:nvGrpSpPr>
            <p:cNvPr id="8" name="Group 7"/>
            <p:cNvGrpSpPr/>
            <p:nvPr/>
          </p:nvGrpSpPr>
          <p:grpSpPr>
            <a:xfrm>
              <a:off x="392923" y="2738505"/>
              <a:ext cx="752838" cy="646331"/>
              <a:chOff x="392923" y="2738505"/>
              <a:chExt cx="752838" cy="646331"/>
            </a:xfrm>
          </p:grpSpPr>
          <p:sp>
            <p:nvSpPr>
              <p:cNvPr id="13" name="TextBox 12"/>
              <p:cNvSpPr txBox="1"/>
              <p:nvPr/>
            </p:nvSpPr>
            <p:spPr>
              <a:xfrm>
                <a:off x="392923" y="2738505"/>
                <a:ext cx="75283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3600" i="1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charset="0"/>
                  </a:rPr>
                  <a:t> </a:t>
                </a:r>
                <a:r>
                  <a:rPr lang="en-US" sz="3600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charset="0"/>
                  </a:rPr>
                  <a:t>1</a:t>
                </a:r>
              </a:p>
            </p:txBody>
          </p:sp>
          <p:sp>
            <p:nvSpPr>
              <p:cNvPr id="2" name="Oval 1"/>
              <p:cNvSpPr/>
              <p:nvPr/>
            </p:nvSpPr>
            <p:spPr>
              <a:xfrm>
                <a:off x="439710" y="2738505"/>
                <a:ext cx="634212" cy="646331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" name="TextBox 3"/>
            <p:cNvSpPr txBox="1"/>
            <p:nvPr/>
          </p:nvSpPr>
          <p:spPr>
            <a:xfrm>
              <a:off x="1192548" y="1539346"/>
              <a:ext cx="4128672" cy="37856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i="1" dirty="0">
                  <a:latin typeface="Arial" panose="020B0604020202020204" pitchFamily="34" charset="0"/>
                  <a:cs typeface="Arial" panose="020B0604020202020204" pitchFamily="34" charset="0"/>
                </a:rPr>
                <a:t>“Vaping produces cancer-causing chemicals”</a:t>
              </a:r>
            </a:p>
            <a:p>
              <a:pPr algn="ctr"/>
              <a:endParaRPr lang="en-US" sz="2400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by... </a:t>
              </a:r>
              <a:b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</a:br>
              <a:b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sz="2400" b="1" dirty="0">
                  <a:latin typeface="Arial" panose="020B0604020202020204" pitchFamily="34" charset="0"/>
                  <a:cs typeface="Arial" panose="020B0604020202020204" pitchFamily="34" charset="0"/>
                </a:rPr>
                <a:t>Prof. Jane Chan</a:t>
              </a:r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, </a:t>
              </a:r>
            </a:p>
            <a:p>
              <a:pPr algn="ctr"/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cancer researcher in the Faculty of Medicine, </a:t>
              </a:r>
            </a:p>
            <a:p>
              <a:pPr algn="ctr"/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Harvard University</a:t>
              </a:r>
            </a:p>
            <a:p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7079834" y="1539346"/>
            <a:ext cx="4837047" cy="3785652"/>
            <a:chOff x="7079834" y="1539346"/>
            <a:chExt cx="4837047" cy="3785652"/>
          </a:xfrm>
        </p:grpSpPr>
        <p:grpSp>
          <p:nvGrpSpPr>
            <p:cNvPr id="15" name="Group 14"/>
            <p:cNvGrpSpPr/>
            <p:nvPr/>
          </p:nvGrpSpPr>
          <p:grpSpPr>
            <a:xfrm>
              <a:off x="11164043" y="2715092"/>
              <a:ext cx="752838" cy="669744"/>
              <a:chOff x="11164043" y="2715092"/>
              <a:chExt cx="752838" cy="669744"/>
            </a:xfrm>
          </p:grpSpPr>
          <p:sp>
            <p:nvSpPr>
              <p:cNvPr id="9" name="TextBox 8"/>
              <p:cNvSpPr txBox="1"/>
              <p:nvPr/>
            </p:nvSpPr>
            <p:spPr>
              <a:xfrm>
                <a:off x="11164043" y="2715092"/>
                <a:ext cx="75283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3600" i="1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charset="0"/>
                  </a:rPr>
                  <a:t> </a:t>
                </a:r>
                <a:r>
                  <a:rPr lang="en-US" sz="3600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charset="0"/>
                  </a:rPr>
                  <a:t>2</a:t>
                </a:r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11191302" y="2738505"/>
                <a:ext cx="634212" cy="646331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9" name="TextBox 18"/>
            <p:cNvSpPr txBox="1"/>
            <p:nvPr/>
          </p:nvSpPr>
          <p:spPr>
            <a:xfrm>
              <a:off x="7079834" y="1539346"/>
              <a:ext cx="4128672" cy="37856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i="1" dirty="0">
                  <a:latin typeface="Arial" panose="020B0604020202020204" pitchFamily="34" charset="0"/>
                  <a:cs typeface="Arial" panose="020B0604020202020204" pitchFamily="34" charset="0"/>
                </a:rPr>
                <a:t>“Vaping produces cancer-causing chemicals”</a:t>
              </a:r>
            </a:p>
            <a:p>
              <a:pPr algn="ctr"/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 </a:t>
              </a:r>
            </a:p>
            <a:p>
              <a:pPr algn="ctr"/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by…</a:t>
              </a:r>
            </a:p>
            <a:p>
              <a:pPr algn="ctr"/>
              <a:b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sz="2400" b="1" dirty="0">
                  <a:latin typeface="Arial" panose="020B0604020202020204" pitchFamily="34" charset="0"/>
                  <a:cs typeface="Arial" panose="020B0604020202020204" pitchFamily="34" charset="0"/>
                </a:rPr>
                <a:t>Jane Chan</a:t>
              </a:r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,  </a:t>
              </a:r>
            </a:p>
            <a:p>
              <a:pPr algn="ctr"/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my mother’s </a:t>
              </a:r>
            </a:p>
            <a:p>
              <a:pPr algn="ctr"/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cousin’s </a:t>
              </a:r>
            </a:p>
            <a:p>
              <a:pPr algn="ctr"/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friend</a:t>
              </a:r>
            </a:p>
            <a:p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CB317634-0A51-FC4E-A9D0-7966571B4E3A}"/>
              </a:ext>
            </a:extLst>
          </p:cNvPr>
          <p:cNvSpPr txBox="1"/>
          <p:nvPr/>
        </p:nvSpPr>
        <p:spPr>
          <a:xfrm>
            <a:off x="7252409" y="447056"/>
            <a:ext cx="45731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Decision: 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Banning vaping in BC</a:t>
            </a:r>
          </a:p>
        </p:txBody>
      </p:sp>
    </p:spTree>
    <p:extLst>
      <p:ext uri="{BB962C8B-B14F-4D97-AF65-F5344CB8AC3E}">
        <p14:creationId xmlns:p14="http://schemas.microsoft.com/office/powerpoint/2010/main" val="1360313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642146" y="5745546"/>
            <a:ext cx="5004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prstClr val="black"/>
                </a:solidFill>
                <a:latin typeface="Arial" charset="0"/>
              </a:rPr>
              <a:t>BUS 217W</a:t>
            </a:r>
          </a:p>
          <a:p>
            <a:pPr algn="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Mark Bodnar</a:t>
            </a:r>
          </a:p>
          <a:p>
            <a:pPr algn="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mbodnar@sfu.ca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5873" y="3036393"/>
            <a:ext cx="1429737" cy="1429737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0" y="262390"/>
            <a:ext cx="106803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6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Which one is probably better?</a:t>
            </a: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5873" y="1380342"/>
            <a:ext cx="1429737" cy="1429737"/>
          </a:xfrm>
          <a:prstGeom prst="rect">
            <a:avLst/>
          </a:prstGeom>
        </p:spPr>
      </p:pic>
      <p:grpSp>
        <p:nvGrpSpPr>
          <p:cNvPr id="21" name="Group 20"/>
          <p:cNvGrpSpPr/>
          <p:nvPr/>
        </p:nvGrpSpPr>
        <p:grpSpPr>
          <a:xfrm>
            <a:off x="392923" y="1539346"/>
            <a:ext cx="4928297" cy="2677656"/>
            <a:chOff x="392923" y="1539346"/>
            <a:chExt cx="4928297" cy="2677656"/>
          </a:xfrm>
        </p:grpSpPr>
        <p:grpSp>
          <p:nvGrpSpPr>
            <p:cNvPr id="8" name="Group 7"/>
            <p:cNvGrpSpPr/>
            <p:nvPr/>
          </p:nvGrpSpPr>
          <p:grpSpPr>
            <a:xfrm>
              <a:off x="392923" y="2738505"/>
              <a:ext cx="752838" cy="646331"/>
              <a:chOff x="392923" y="2738505"/>
              <a:chExt cx="752838" cy="646331"/>
            </a:xfrm>
          </p:grpSpPr>
          <p:sp>
            <p:nvSpPr>
              <p:cNvPr id="13" name="TextBox 12"/>
              <p:cNvSpPr txBox="1"/>
              <p:nvPr/>
            </p:nvSpPr>
            <p:spPr>
              <a:xfrm>
                <a:off x="392923" y="2738505"/>
                <a:ext cx="75283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3600" i="1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charset="0"/>
                  </a:rPr>
                  <a:t> </a:t>
                </a:r>
                <a:r>
                  <a:rPr lang="en-US" sz="3600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charset="0"/>
                  </a:rPr>
                  <a:t>1</a:t>
                </a:r>
              </a:p>
            </p:txBody>
          </p:sp>
          <p:sp>
            <p:nvSpPr>
              <p:cNvPr id="2" name="Oval 1"/>
              <p:cNvSpPr/>
              <p:nvPr/>
            </p:nvSpPr>
            <p:spPr>
              <a:xfrm>
                <a:off x="439710" y="2738505"/>
                <a:ext cx="634212" cy="646331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" name="TextBox 3"/>
            <p:cNvSpPr txBox="1"/>
            <p:nvPr/>
          </p:nvSpPr>
          <p:spPr>
            <a:xfrm>
              <a:off x="1192548" y="1539346"/>
              <a:ext cx="4128672" cy="26776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i="1" dirty="0">
                  <a:latin typeface="Arial" panose="020B0604020202020204" pitchFamily="34" charset="0"/>
                  <a:cs typeface="Arial" panose="020B0604020202020204" pitchFamily="34" charset="0"/>
                </a:rPr>
                <a:t>“E-cigs are an effective tool for quitting smoking”</a:t>
              </a:r>
            </a:p>
            <a:p>
              <a:pPr algn="ctr"/>
              <a:endParaRPr lang="en-US" sz="2400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by… </a:t>
              </a:r>
              <a:b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</a:br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the </a:t>
              </a:r>
              <a:r>
                <a:rPr lang="en-US" sz="2400" b="1" dirty="0">
                  <a:latin typeface="Arial" panose="020B0604020202020204" pitchFamily="34" charset="0"/>
                  <a:cs typeface="Arial" panose="020B0604020202020204" pitchFamily="34" charset="0"/>
                </a:rPr>
                <a:t>Electronic Cigarette Industry Association</a:t>
              </a: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7079834" y="1539346"/>
            <a:ext cx="4837047" cy="3416320"/>
            <a:chOff x="7079834" y="1539346"/>
            <a:chExt cx="4837047" cy="3416320"/>
          </a:xfrm>
        </p:grpSpPr>
        <p:grpSp>
          <p:nvGrpSpPr>
            <p:cNvPr id="15" name="Group 14"/>
            <p:cNvGrpSpPr/>
            <p:nvPr/>
          </p:nvGrpSpPr>
          <p:grpSpPr>
            <a:xfrm>
              <a:off x="11164043" y="2715092"/>
              <a:ext cx="752838" cy="669744"/>
              <a:chOff x="11164043" y="2715092"/>
              <a:chExt cx="752838" cy="669744"/>
            </a:xfrm>
          </p:grpSpPr>
          <p:sp>
            <p:nvSpPr>
              <p:cNvPr id="9" name="TextBox 8"/>
              <p:cNvSpPr txBox="1"/>
              <p:nvPr/>
            </p:nvSpPr>
            <p:spPr>
              <a:xfrm>
                <a:off x="11164043" y="2715092"/>
                <a:ext cx="75283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3600" i="1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charset="0"/>
                  </a:rPr>
                  <a:t> </a:t>
                </a:r>
                <a:r>
                  <a:rPr lang="en-US" sz="3600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charset="0"/>
                  </a:rPr>
                  <a:t>2</a:t>
                </a:r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11191302" y="2738505"/>
                <a:ext cx="634212" cy="646331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9" name="TextBox 18"/>
            <p:cNvSpPr txBox="1"/>
            <p:nvPr/>
          </p:nvSpPr>
          <p:spPr>
            <a:xfrm>
              <a:off x="7079834" y="1539346"/>
              <a:ext cx="4128672" cy="34163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i="1" dirty="0">
                  <a:latin typeface="Arial" panose="020B0604020202020204" pitchFamily="34" charset="0"/>
                  <a:cs typeface="Arial" panose="020B0604020202020204" pitchFamily="34" charset="0"/>
                </a:rPr>
                <a:t>“E-cigs are an effective tool for quitting smoking”</a:t>
              </a:r>
            </a:p>
            <a:p>
              <a:pPr algn="ctr"/>
              <a:endParaRPr lang="en-US" sz="2400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by… </a:t>
              </a:r>
              <a:b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</a:br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en-US" sz="2400" b="1" dirty="0">
                  <a:latin typeface="Arial" panose="020B0604020202020204" pitchFamily="34" charset="0"/>
                  <a:cs typeface="Arial" panose="020B0604020202020204" pitchFamily="34" charset="0"/>
                </a:rPr>
                <a:t>Health Canada</a:t>
              </a:r>
              <a:b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(federal government agency)</a:t>
              </a:r>
            </a:p>
            <a:p>
              <a:pPr algn="ctr"/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0BCC7EBE-AEBF-5344-90D3-5FC8CB4FCC66}"/>
              </a:ext>
            </a:extLst>
          </p:cNvPr>
          <p:cNvSpPr txBox="1"/>
          <p:nvPr/>
        </p:nvSpPr>
        <p:spPr>
          <a:xfrm>
            <a:off x="7252409" y="447056"/>
            <a:ext cx="45731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Decision: 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Banning vaping in BC</a:t>
            </a:r>
          </a:p>
        </p:txBody>
      </p:sp>
    </p:spTree>
    <p:extLst>
      <p:ext uri="{BB962C8B-B14F-4D97-AF65-F5344CB8AC3E}">
        <p14:creationId xmlns:p14="http://schemas.microsoft.com/office/powerpoint/2010/main" val="3431238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642146" y="5745546"/>
            <a:ext cx="5004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prstClr val="black"/>
                </a:solidFill>
                <a:latin typeface="Arial" charset="0"/>
              </a:rPr>
              <a:t>BUS 217W</a:t>
            </a:r>
          </a:p>
          <a:p>
            <a:pPr algn="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Mark Bodnar</a:t>
            </a:r>
          </a:p>
          <a:p>
            <a:pPr algn="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mbodnar@sfu.ca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5873" y="3036393"/>
            <a:ext cx="1429737" cy="1429737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0" y="262390"/>
            <a:ext cx="106803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6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Which one is probably better?</a:t>
            </a: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5873" y="1380342"/>
            <a:ext cx="1429737" cy="1429737"/>
          </a:xfrm>
          <a:prstGeom prst="rect">
            <a:avLst/>
          </a:prstGeom>
        </p:spPr>
      </p:pic>
      <p:grpSp>
        <p:nvGrpSpPr>
          <p:cNvPr id="21" name="Group 20"/>
          <p:cNvGrpSpPr/>
          <p:nvPr/>
        </p:nvGrpSpPr>
        <p:grpSpPr>
          <a:xfrm>
            <a:off x="392923" y="1539346"/>
            <a:ext cx="4928297" cy="3416320"/>
            <a:chOff x="392923" y="1539346"/>
            <a:chExt cx="4928297" cy="3416320"/>
          </a:xfrm>
        </p:grpSpPr>
        <p:grpSp>
          <p:nvGrpSpPr>
            <p:cNvPr id="8" name="Group 7"/>
            <p:cNvGrpSpPr/>
            <p:nvPr/>
          </p:nvGrpSpPr>
          <p:grpSpPr>
            <a:xfrm>
              <a:off x="392923" y="2738505"/>
              <a:ext cx="752838" cy="646331"/>
              <a:chOff x="392923" y="2738505"/>
              <a:chExt cx="752838" cy="646331"/>
            </a:xfrm>
          </p:grpSpPr>
          <p:sp>
            <p:nvSpPr>
              <p:cNvPr id="13" name="TextBox 12"/>
              <p:cNvSpPr txBox="1"/>
              <p:nvPr/>
            </p:nvSpPr>
            <p:spPr>
              <a:xfrm>
                <a:off x="392923" y="2738505"/>
                <a:ext cx="75283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3600" i="1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charset="0"/>
                  </a:rPr>
                  <a:t> </a:t>
                </a:r>
                <a:r>
                  <a:rPr lang="en-US" sz="3600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charset="0"/>
                  </a:rPr>
                  <a:t>1</a:t>
                </a:r>
              </a:p>
            </p:txBody>
          </p:sp>
          <p:sp>
            <p:nvSpPr>
              <p:cNvPr id="2" name="Oval 1"/>
              <p:cNvSpPr/>
              <p:nvPr/>
            </p:nvSpPr>
            <p:spPr>
              <a:xfrm>
                <a:off x="439710" y="2738505"/>
                <a:ext cx="634212" cy="646331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" name="TextBox 3"/>
            <p:cNvSpPr txBox="1"/>
            <p:nvPr/>
          </p:nvSpPr>
          <p:spPr>
            <a:xfrm>
              <a:off x="1192548" y="1539346"/>
              <a:ext cx="4128672" cy="34163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i="1" dirty="0">
                  <a:latin typeface="Arial" panose="020B0604020202020204" pitchFamily="34" charset="0"/>
                  <a:cs typeface="Arial" panose="020B0604020202020204" pitchFamily="34" charset="0"/>
                </a:rPr>
                <a:t>“Second-hand smoke from electronic cigarettes was proven to be dangerous”</a:t>
              </a:r>
            </a:p>
            <a:p>
              <a:pPr algn="ctr"/>
              <a:endParaRPr lang="en-US" sz="2400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study completed in…</a:t>
              </a:r>
              <a:b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</a:br>
              <a:b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sz="2400" b="1" dirty="0">
                  <a:latin typeface="Arial" panose="020B0604020202020204" pitchFamily="34" charset="0"/>
                  <a:cs typeface="Arial" panose="020B0604020202020204" pitchFamily="34" charset="0"/>
                </a:rPr>
                <a:t>2017</a:t>
              </a:r>
            </a:p>
            <a:p>
              <a:pPr algn="ctr"/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7079834" y="1539346"/>
            <a:ext cx="4837047" cy="3046988"/>
            <a:chOff x="7079834" y="1539346"/>
            <a:chExt cx="4837047" cy="3046988"/>
          </a:xfrm>
        </p:grpSpPr>
        <p:grpSp>
          <p:nvGrpSpPr>
            <p:cNvPr id="15" name="Group 14"/>
            <p:cNvGrpSpPr/>
            <p:nvPr/>
          </p:nvGrpSpPr>
          <p:grpSpPr>
            <a:xfrm>
              <a:off x="11164043" y="2715092"/>
              <a:ext cx="752838" cy="669744"/>
              <a:chOff x="11164043" y="2715092"/>
              <a:chExt cx="752838" cy="669744"/>
            </a:xfrm>
          </p:grpSpPr>
          <p:sp>
            <p:nvSpPr>
              <p:cNvPr id="9" name="TextBox 8"/>
              <p:cNvSpPr txBox="1"/>
              <p:nvPr/>
            </p:nvSpPr>
            <p:spPr>
              <a:xfrm>
                <a:off x="11164043" y="2715092"/>
                <a:ext cx="75283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3600" i="1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charset="0"/>
                  </a:rPr>
                  <a:t> </a:t>
                </a:r>
                <a:r>
                  <a:rPr lang="en-US" sz="3600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charset="0"/>
                  </a:rPr>
                  <a:t>2</a:t>
                </a:r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11191302" y="2738505"/>
                <a:ext cx="634212" cy="646331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9" name="TextBox 18"/>
            <p:cNvSpPr txBox="1"/>
            <p:nvPr/>
          </p:nvSpPr>
          <p:spPr>
            <a:xfrm>
              <a:off x="7079834" y="1539346"/>
              <a:ext cx="4128672" cy="30469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i="1" dirty="0">
                  <a:latin typeface="Arial" panose="020B0604020202020204" pitchFamily="34" charset="0"/>
                  <a:cs typeface="Arial" panose="020B0604020202020204" pitchFamily="34" charset="0"/>
                </a:rPr>
                <a:t>“Second-hand smoke from electronic cigarettes was proven to be dangerous”</a:t>
              </a:r>
            </a:p>
            <a:p>
              <a:pPr algn="ctr"/>
              <a:endParaRPr lang="en-US" sz="2400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study completed in…</a:t>
              </a:r>
              <a:b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</a:br>
              <a:b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sz="2400" b="1" dirty="0">
                  <a:latin typeface="Arial" panose="020B0604020202020204" pitchFamily="34" charset="0"/>
                  <a:cs typeface="Arial" panose="020B0604020202020204" pitchFamily="34" charset="0"/>
                </a:rPr>
                <a:t>2007</a:t>
              </a:r>
            </a:p>
            <a:p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0FAA2A3F-556F-9446-B14B-10C1C3EC601A}"/>
              </a:ext>
            </a:extLst>
          </p:cNvPr>
          <p:cNvSpPr txBox="1"/>
          <p:nvPr/>
        </p:nvSpPr>
        <p:spPr>
          <a:xfrm>
            <a:off x="7252409" y="458762"/>
            <a:ext cx="45731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Decision: 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Banning vaping in BC</a:t>
            </a:r>
          </a:p>
        </p:txBody>
      </p:sp>
    </p:spTree>
    <p:extLst>
      <p:ext uri="{BB962C8B-B14F-4D97-AF65-F5344CB8AC3E}">
        <p14:creationId xmlns:p14="http://schemas.microsoft.com/office/powerpoint/2010/main" val="96829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642146" y="5745546"/>
            <a:ext cx="5004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prstClr val="black"/>
                </a:solidFill>
                <a:latin typeface="Arial" charset="0"/>
              </a:rPr>
              <a:t>BUS 217W</a:t>
            </a:r>
          </a:p>
          <a:p>
            <a:pPr algn="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Mark Bodnar</a:t>
            </a:r>
          </a:p>
          <a:p>
            <a:pPr algn="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mbodnar@sfu.ca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5873" y="3036393"/>
            <a:ext cx="1429737" cy="1429737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0" y="262390"/>
            <a:ext cx="106803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6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Which one is probably better?</a:t>
            </a: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5873" y="1380342"/>
            <a:ext cx="1429737" cy="1429737"/>
          </a:xfrm>
          <a:prstGeom prst="rect">
            <a:avLst/>
          </a:prstGeom>
        </p:spPr>
      </p:pic>
      <p:grpSp>
        <p:nvGrpSpPr>
          <p:cNvPr id="21" name="Group 20"/>
          <p:cNvGrpSpPr/>
          <p:nvPr/>
        </p:nvGrpSpPr>
        <p:grpSpPr>
          <a:xfrm>
            <a:off x="392923" y="1539346"/>
            <a:ext cx="4928297" cy="3416320"/>
            <a:chOff x="392923" y="1539346"/>
            <a:chExt cx="4928297" cy="3416320"/>
          </a:xfrm>
        </p:grpSpPr>
        <p:grpSp>
          <p:nvGrpSpPr>
            <p:cNvPr id="8" name="Group 7"/>
            <p:cNvGrpSpPr/>
            <p:nvPr/>
          </p:nvGrpSpPr>
          <p:grpSpPr>
            <a:xfrm>
              <a:off x="392923" y="2738505"/>
              <a:ext cx="752838" cy="646331"/>
              <a:chOff x="392923" y="2738505"/>
              <a:chExt cx="752838" cy="646331"/>
            </a:xfrm>
          </p:grpSpPr>
          <p:sp>
            <p:nvSpPr>
              <p:cNvPr id="13" name="TextBox 12"/>
              <p:cNvSpPr txBox="1"/>
              <p:nvPr/>
            </p:nvSpPr>
            <p:spPr>
              <a:xfrm>
                <a:off x="392923" y="2738505"/>
                <a:ext cx="75283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3600" i="1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charset="0"/>
                  </a:rPr>
                  <a:t> </a:t>
                </a:r>
                <a:r>
                  <a:rPr lang="en-US" sz="3600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charset="0"/>
                  </a:rPr>
                  <a:t>1</a:t>
                </a:r>
              </a:p>
            </p:txBody>
          </p:sp>
          <p:sp>
            <p:nvSpPr>
              <p:cNvPr id="2" name="Oval 1"/>
              <p:cNvSpPr/>
              <p:nvPr/>
            </p:nvSpPr>
            <p:spPr>
              <a:xfrm>
                <a:off x="439710" y="2738505"/>
                <a:ext cx="634212" cy="646331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" name="TextBox 3"/>
            <p:cNvSpPr txBox="1"/>
            <p:nvPr/>
          </p:nvSpPr>
          <p:spPr>
            <a:xfrm>
              <a:off x="1192548" y="1539346"/>
              <a:ext cx="4128672" cy="34163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i="1" dirty="0">
                  <a:latin typeface="Arial" panose="020B0604020202020204" pitchFamily="34" charset="0"/>
                  <a:cs typeface="Arial" panose="020B0604020202020204" pitchFamily="34" charset="0"/>
                </a:rPr>
                <a:t>“E-cigarette sales are increasing, but so are cigarette sales”</a:t>
              </a:r>
              <a:br>
                <a:rPr lang="en-US" sz="2400" i="1" dirty="0">
                  <a:latin typeface="Arial" panose="020B0604020202020204" pitchFamily="34" charset="0"/>
                  <a:cs typeface="Arial" panose="020B0604020202020204" pitchFamily="34" charset="0"/>
                </a:rPr>
              </a:br>
              <a:endParaRPr lang="en-US" sz="2400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based on a study </a:t>
              </a:r>
            </a:p>
            <a:p>
              <a:pPr algn="ctr"/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conducted in…</a:t>
              </a:r>
              <a:b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  <a:p>
              <a:pPr algn="ctr"/>
              <a:r>
                <a:rPr lang="en-US" sz="2400" b="1" dirty="0">
                  <a:latin typeface="Arial" panose="020B0604020202020204" pitchFamily="34" charset="0"/>
                  <a:cs typeface="Arial" panose="020B0604020202020204" pitchFamily="34" charset="0"/>
                </a:rPr>
                <a:t>Egypt</a:t>
              </a:r>
            </a:p>
            <a:p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7079834" y="1539346"/>
            <a:ext cx="4837047" cy="3416320"/>
            <a:chOff x="7079834" y="1539346"/>
            <a:chExt cx="4837047" cy="3416320"/>
          </a:xfrm>
        </p:grpSpPr>
        <p:grpSp>
          <p:nvGrpSpPr>
            <p:cNvPr id="15" name="Group 14"/>
            <p:cNvGrpSpPr/>
            <p:nvPr/>
          </p:nvGrpSpPr>
          <p:grpSpPr>
            <a:xfrm>
              <a:off x="11164043" y="2715092"/>
              <a:ext cx="752838" cy="669744"/>
              <a:chOff x="11164043" y="2715092"/>
              <a:chExt cx="752838" cy="669744"/>
            </a:xfrm>
          </p:grpSpPr>
          <p:sp>
            <p:nvSpPr>
              <p:cNvPr id="9" name="TextBox 8"/>
              <p:cNvSpPr txBox="1"/>
              <p:nvPr/>
            </p:nvSpPr>
            <p:spPr>
              <a:xfrm>
                <a:off x="11164043" y="2715092"/>
                <a:ext cx="75283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3600" i="1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charset="0"/>
                  </a:rPr>
                  <a:t> </a:t>
                </a:r>
                <a:r>
                  <a:rPr lang="en-US" sz="3600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charset="0"/>
                  </a:rPr>
                  <a:t>2</a:t>
                </a:r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11191302" y="2738505"/>
                <a:ext cx="634212" cy="646331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9" name="TextBox 18"/>
            <p:cNvSpPr txBox="1"/>
            <p:nvPr/>
          </p:nvSpPr>
          <p:spPr>
            <a:xfrm>
              <a:off x="7079834" y="1539346"/>
              <a:ext cx="4128672" cy="34163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i="1" dirty="0">
                  <a:latin typeface="Arial" panose="020B0604020202020204" pitchFamily="34" charset="0"/>
                  <a:cs typeface="Arial" panose="020B0604020202020204" pitchFamily="34" charset="0"/>
                </a:rPr>
                <a:t>“E-cigarette sales are increasing, but so are cigarette sales”</a:t>
              </a:r>
              <a:br>
                <a:rPr lang="en-US" sz="2400" i="1" dirty="0">
                  <a:latin typeface="Arial" panose="020B0604020202020204" pitchFamily="34" charset="0"/>
                  <a:cs typeface="Arial" panose="020B0604020202020204" pitchFamily="34" charset="0"/>
                </a:rPr>
              </a:br>
              <a:endParaRPr lang="en-US" sz="2400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based on a study </a:t>
              </a:r>
            </a:p>
            <a:p>
              <a:pPr algn="ctr"/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conducted in… </a:t>
              </a:r>
              <a:b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  <a:p>
              <a:pPr algn="ctr"/>
              <a:r>
                <a:rPr lang="en-US" sz="2400" b="1" dirty="0">
                  <a:latin typeface="Arial" panose="020B0604020202020204" pitchFamily="34" charset="0"/>
                  <a:cs typeface="Arial" panose="020B0604020202020204" pitchFamily="34" charset="0"/>
                </a:rPr>
                <a:t>Alberta</a:t>
              </a:r>
            </a:p>
            <a:p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D0D75BD8-A393-834C-8323-43ADBC9F601F}"/>
              </a:ext>
            </a:extLst>
          </p:cNvPr>
          <p:cNvSpPr txBox="1"/>
          <p:nvPr/>
        </p:nvSpPr>
        <p:spPr>
          <a:xfrm>
            <a:off x="7252409" y="442886"/>
            <a:ext cx="45731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Decision: 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Banning vaping in BC</a:t>
            </a:r>
          </a:p>
        </p:txBody>
      </p:sp>
    </p:spTree>
    <p:extLst>
      <p:ext uri="{BB962C8B-B14F-4D97-AF65-F5344CB8AC3E}">
        <p14:creationId xmlns:p14="http://schemas.microsoft.com/office/powerpoint/2010/main" val="690649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642146" y="5745546"/>
            <a:ext cx="5004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prstClr val="black"/>
                </a:solidFill>
                <a:latin typeface="Arial" charset="0"/>
              </a:rPr>
              <a:t>BUS 217W</a:t>
            </a:r>
          </a:p>
          <a:p>
            <a:pPr algn="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Mark Bodnar</a:t>
            </a:r>
          </a:p>
          <a:p>
            <a:pPr algn="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mbodnar@sfu.ca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5873" y="3036393"/>
            <a:ext cx="1429737" cy="1429737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0" y="262390"/>
            <a:ext cx="106803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6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Which one is probably better?</a:t>
            </a: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5873" y="1380342"/>
            <a:ext cx="1429737" cy="1429737"/>
          </a:xfrm>
          <a:prstGeom prst="rect">
            <a:avLst/>
          </a:prstGeom>
        </p:spPr>
      </p:pic>
      <p:grpSp>
        <p:nvGrpSpPr>
          <p:cNvPr id="21" name="Group 20"/>
          <p:cNvGrpSpPr/>
          <p:nvPr/>
        </p:nvGrpSpPr>
        <p:grpSpPr>
          <a:xfrm>
            <a:off x="392923" y="1539346"/>
            <a:ext cx="4928297" cy="2677656"/>
            <a:chOff x="392923" y="1539346"/>
            <a:chExt cx="4928297" cy="2677656"/>
          </a:xfrm>
        </p:grpSpPr>
        <p:grpSp>
          <p:nvGrpSpPr>
            <p:cNvPr id="8" name="Group 7"/>
            <p:cNvGrpSpPr/>
            <p:nvPr/>
          </p:nvGrpSpPr>
          <p:grpSpPr>
            <a:xfrm>
              <a:off x="392923" y="2738505"/>
              <a:ext cx="752838" cy="646331"/>
              <a:chOff x="392923" y="2738505"/>
              <a:chExt cx="752838" cy="646331"/>
            </a:xfrm>
          </p:grpSpPr>
          <p:sp>
            <p:nvSpPr>
              <p:cNvPr id="13" name="TextBox 12"/>
              <p:cNvSpPr txBox="1"/>
              <p:nvPr/>
            </p:nvSpPr>
            <p:spPr>
              <a:xfrm>
                <a:off x="392923" y="2738505"/>
                <a:ext cx="75283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3600" i="1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charset="0"/>
                  </a:rPr>
                  <a:t> </a:t>
                </a:r>
                <a:r>
                  <a:rPr lang="en-US" sz="3600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charset="0"/>
                  </a:rPr>
                  <a:t>1</a:t>
                </a:r>
              </a:p>
            </p:txBody>
          </p:sp>
          <p:sp>
            <p:nvSpPr>
              <p:cNvPr id="2" name="Oval 1"/>
              <p:cNvSpPr/>
              <p:nvPr/>
            </p:nvSpPr>
            <p:spPr>
              <a:xfrm>
                <a:off x="439710" y="2738505"/>
                <a:ext cx="634212" cy="646331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" name="TextBox 3"/>
            <p:cNvSpPr txBox="1"/>
            <p:nvPr/>
          </p:nvSpPr>
          <p:spPr>
            <a:xfrm>
              <a:off x="1192548" y="1539346"/>
              <a:ext cx="4128672" cy="26776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i="1" dirty="0">
                  <a:latin typeface="Arial" panose="020B0604020202020204" pitchFamily="34" charset="0"/>
                  <a:cs typeface="Arial" panose="020B0604020202020204" pitchFamily="34" charset="0"/>
                </a:rPr>
                <a:t>“Vaping decreases anxiety”</a:t>
              </a:r>
              <a:br>
                <a:rPr lang="en-US" sz="2400" i="1" dirty="0">
                  <a:latin typeface="Arial" panose="020B0604020202020204" pitchFamily="34" charset="0"/>
                  <a:cs typeface="Arial" panose="020B0604020202020204" pitchFamily="34" charset="0"/>
                </a:rPr>
              </a:br>
              <a:endParaRPr lang="en-US" sz="2400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based on a study </a:t>
              </a:r>
            </a:p>
            <a:p>
              <a:pPr algn="ctr"/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of…</a:t>
              </a:r>
              <a:b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b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sz="2400" b="1" dirty="0">
                  <a:latin typeface="Arial" panose="020B0604020202020204" pitchFamily="34" charset="0"/>
                  <a:cs typeface="Arial" panose="020B0604020202020204" pitchFamily="34" charset="0"/>
                </a:rPr>
                <a:t>10,000 </a:t>
              </a:r>
              <a:r>
                <a:rPr lang="en-US" sz="24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vapers</a:t>
              </a:r>
              <a:endParaRPr lang="en-US" sz="2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7079834" y="1539346"/>
            <a:ext cx="4837047" cy="2677656"/>
            <a:chOff x="7079834" y="1539346"/>
            <a:chExt cx="4837047" cy="2677656"/>
          </a:xfrm>
        </p:grpSpPr>
        <p:grpSp>
          <p:nvGrpSpPr>
            <p:cNvPr id="15" name="Group 14"/>
            <p:cNvGrpSpPr/>
            <p:nvPr/>
          </p:nvGrpSpPr>
          <p:grpSpPr>
            <a:xfrm>
              <a:off x="11164043" y="2715092"/>
              <a:ext cx="752838" cy="669744"/>
              <a:chOff x="11164043" y="2715092"/>
              <a:chExt cx="752838" cy="669744"/>
            </a:xfrm>
          </p:grpSpPr>
          <p:sp>
            <p:nvSpPr>
              <p:cNvPr id="9" name="TextBox 8"/>
              <p:cNvSpPr txBox="1"/>
              <p:nvPr/>
            </p:nvSpPr>
            <p:spPr>
              <a:xfrm>
                <a:off x="11164043" y="2715092"/>
                <a:ext cx="75283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3600" i="1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charset="0"/>
                  </a:rPr>
                  <a:t> </a:t>
                </a:r>
                <a:r>
                  <a:rPr lang="en-US" sz="3600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charset="0"/>
                  </a:rPr>
                  <a:t>2</a:t>
                </a:r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11191302" y="2738505"/>
                <a:ext cx="634212" cy="646331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9" name="TextBox 18"/>
            <p:cNvSpPr txBox="1"/>
            <p:nvPr/>
          </p:nvSpPr>
          <p:spPr>
            <a:xfrm>
              <a:off x="7079834" y="1539346"/>
              <a:ext cx="4128672" cy="26776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i="1" dirty="0">
                  <a:latin typeface="Arial" panose="020B0604020202020204" pitchFamily="34" charset="0"/>
                  <a:cs typeface="Arial" panose="020B0604020202020204" pitchFamily="34" charset="0"/>
                </a:rPr>
                <a:t>“Vaping decreases anxiety”</a:t>
              </a:r>
              <a:br>
                <a:rPr lang="en-US" sz="2400" i="1" dirty="0">
                  <a:latin typeface="Arial" panose="020B0604020202020204" pitchFamily="34" charset="0"/>
                  <a:cs typeface="Arial" panose="020B0604020202020204" pitchFamily="34" charset="0"/>
                </a:rPr>
              </a:br>
              <a:endParaRPr lang="en-US" sz="2400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based on a study </a:t>
              </a:r>
            </a:p>
            <a:p>
              <a:pPr algn="ctr"/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of…</a:t>
              </a:r>
              <a:b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b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sz="2400" b="1" dirty="0">
                  <a:latin typeface="Arial" panose="020B0604020202020204" pitchFamily="34" charset="0"/>
                  <a:cs typeface="Arial" panose="020B0604020202020204" pitchFamily="34" charset="0"/>
                </a:rPr>
                <a:t>100 </a:t>
              </a:r>
              <a:r>
                <a:rPr lang="en-US" sz="24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vapers</a:t>
              </a:r>
              <a:endParaRPr lang="en-US" sz="2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58C322ED-8D40-0C42-B46E-BD5A958787E7}"/>
              </a:ext>
            </a:extLst>
          </p:cNvPr>
          <p:cNvSpPr txBox="1"/>
          <p:nvPr/>
        </p:nvSpPr>
        <p:spPr>
          <a:xfrm>
            <a:off x="7252409" y="452934"/>
            <a:ext cx="45731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Decision: 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Banning vaping in BC</a:t>
            </a:r>
          </a:p>
        </p:txBody>
      </p:sp>
    </p:spTree>
    <p:extLst>
      <p:ext uri="{BB962C8B-B14F-4D97-AF65-F5344CB8AC3E}">
        <p14:creationId xmlns:p14="http://schemas.microsoft.com/office/powerpoint/2010/main" val="1577652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642146" y="5745546"/>
            <a:ext cx="5004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prstClr val="black"/>
                </a:solidFill>
                <a:latin typeface="Arial" charset="0"/>
              </a:rPr>
              <a:t>BUS 217W</a:t>
            </a:r>
          </a:p>
          <a:p>
            <a:pPr algn="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Mark Bodnar</a:t>
            </a:r>
          </a:p>
          <a:p>
            <a:pPr algn="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mbodnar@sfu.ca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0" y="262390"/>
            <a:ext cx="106803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6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Next steps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081950" y="908721"/>
            <a:ext cx="6012398" cy="43858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Group discussions</a:t>
            </a:r>
          </a:p>
          <a:p>
            <a:pPr marL="914400" lvl="1" indent="-457200">
              <a:spcAft>
                <a:spcPts val="1800"/>
              </a:spcAft>
              <a:buFont typeface="Courier New" panose="02070309020205020404" pitchFamily="49" charset="0"/>
              <a:buChar char="o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Step 1 (by topic)</a:t>
            </a:r>
          </a:p>
          <a:p>
            <a:pPr marL="914400" lvl="1" indent="-457200">
              <a:spcAft>
                <a:spcPts val="1800"/>
              </a:spcAft>
              <a:buFont typeface="Courier New" panose="02070309020205020404" pitchFamily="49" charset="0"/>
              <a:buChar char="o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Step 2 (regroup &amp; report)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42900" indent="-3429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Incredibly hard quiz</a:t>
            </a:r>
          </a:p>
          <a:p>
            <a:pPr marL="342900" indent="-3429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Final thoughts: big picture </a:t>
            </a:r>
          </a:p>
          <a:p>
            <a:pPr algn="ctr"/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2722633"/>
      </p:ext>
    </p:extLst>
  </p:cSld>
  <p:clrMapOvr>
    <a:masterClrMapping/>
  </p:clrMapOvr>
</p:sld>
</file>

<file path=ppt/theme/theme1.xml><?xml version="1.0" encoding="utf-8"?>
<a:theme xmlns:a="http://schemas.openxmlformats.org/drawingml/2006/main" name="Lib 3 Logo at botto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Lib 3 Logo at botto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6279</TotalTime>
  <Words>1088</Words>
  <Application>Microsoft Macintosh PowerPoint</Application>
  <PresentationFormat>Widescreen</PresentationFormat>
  <Paragraphs>254</Paragraphs>
  <Slides>23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Calibri</vt:lpstr>
      <vt:lpstr>Courier New</vt:lpstr>
      <vt:lpstr>Lib 3 Logo at bottom</vt:lpstr>
      <vt:lpstr>1_Lib 3 Logo at bottom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Simon Fraser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 Bodnar</dc:creator>
  <cp:lastModifiedBy>Mark Bodnar</cp:lastModifiedBy>
  <cp:revision>99</cp:revision>
  <cp:lastPrinted>2018-06-11T17:56:25Z</cp:lastPrinted>
  <dcterms:created xsi:type="dcterms:W3CDTF">2017-05-10T16:56:02Z</dcterms:created>
  <dcterms:modified xsi:type="dcterms:W3CDTF">2020-06-28T15:27:56Z</dcterms:modified>
</cp:coreProperties>
</file>