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</p:sldMasterIdLst>
  <p:notesMasterIdLst>
    <p:notesMasterId r:id="rId26"/>
  </p:notesMasterIdLst>
  <p:handoutMasterIdLst>
    <p:handoutMasterId r:id="rId27"/>
  </p:handoutMasterIdLst>
  <p:sldIdLst>
    <p:sldId id="258" r:id="rId3"/>
    <p:sldId id="272" r:id="rId4"/>
    <p:sldId id="274" r:id="rId5"/>
    <p:sldId id="275" r:id="rId6"/>
    <p:sldId id="276" r:id="rId7"/>
    <p:sldId id="277" r:id="rId8"/>
    <p:sldId id="278" r:id="rId9"/>
    <p:sldId id="279" r:id="rId10"/>
    <p:sldId id="282" r:id="rId11"/>
    <p:sldId id="284" r:id="rId12"/>
    <p:sldId id="289" r:id="rId13"/>
    <p:sldId id="288" r:id="rId14"/>
    <p:sldId id="290" r:id="rId15"/>
    <p:sldId id="291" r:id="rId16"/>
    <p:sldId id="292" r:id="rId17"/>
    <p:sldId id="293" r:id="rId18"/>
    <p:sldId id="294" r:id="rId19"/>
    <p:sldId id="283" r:id="rId20"/>
    <p:sldId id="285" r:id="rId21"/>
    <p:sldId id="286" r:id="rId22"/>
    <p:sldId id="287" r:id="rId23"/>
    <p:sldId id="271" r:id="rId24"/>
    <p:sldId id="273" r:id="rId2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10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224" y="3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2" d="100"/>
          <a:sy n="92" d="100"/>
        </p:scale>
        <p:origin x="3736" y="1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A9F26-CF78-47DB-9327-38AF5E62C1F9}" type="datetimeFigureOut">
              <a:rPr lang="en-US" smtClean="0"/>
              <a:t>6/28/20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EF4EE-491A-41A8-9203-CF200E6C2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021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1748E4C-9D65-4599-A8BE-2F35D2588E84}" type="datetimeFigureOut">
              <a:rPr lang="en-US" smtClean="0"/>
              <a:t>6/28/20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F94A95C-5851-4B71-B9F1-3AD1FDF14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2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0396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344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6932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2944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1981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7238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3173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5131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704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02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0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0396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02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02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8350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835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961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152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115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8910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8665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0399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046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b 3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DSC_2753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1000108"/>
            <a:ext cx="12189884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7"/>
          <p:cNvSpPr>
            <a:spLocks noGrp="1"/>
          </p:cNvSpPr>
          <p:nvPr>
            <p:ph sz="quarter" idx="10"/>
          </p:nvPr>
        </p:nvSpPr>
        <p:spPr>
          <a:xfrm>
            <a:off x="190500" y="142838"/>
            <a:ext cx="11811000" cy="85727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buNone/>
              <a:defRPr lang="en-US" sz="44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2050586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b 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 rot="10800000">
            <a:off x="0" y="5500702"/>
            <a:ext cx="12192000" cy="1588"/>
          </a:xfrm>
          <a:prstGeom prst="line">
            <a:avLst/>
          </a:prstGeom>
          <a:ln w="19050" cmpd="sng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7"/>
          <p:cNvSpPr>
            <a:spLocks noGrp="1"/>
          </p:cNvSpPr>
          <p:nvPr>
            <p:ph sz="quarter" idx="10"/>
          </p:nvPr>
        </p:nvSpPr>
        <p:spPr>
          <a:xfrm>
            <a:off x="190500" y="142838"/>
            <a:ext cx="11811000" cy="85727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buNone/>
              <a:defRPr lang="en-US" sz="44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99906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b 3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DSC_2753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1000108"/>
            <a:ext cx="12189884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7"/>
          <p:cNvSpPr>
            <a:spLocks noGrp="1"/>
          </p:cNvSpPr>
          <p:nvPr>
            <p:ph sz="quarter" idx="10"/>
          </p:nvPr>
        </p:nvSpPr>
        <p:spPr>
          <a:xfrm>
            <a:off x="190500" y="142838"/>
            <a:ext cx="11811000" cy="85727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buNone/>
              <a:defRPr lang="en-US" sz="44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1819071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b 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 rot="10800000">
            <a:off x="0" y="5500702"/>
            <a:ext cx="12192000" cy="1588"/>
          </a:xfrm>
          <a:prstGeom prst="line">
            <a:avLst/>
          </a:prstGeom>
          <a:ln w="19050" cmpd="sng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7"/>
          <p:cNvSpPr>
            <a:spLocks noGrp="1"/>
          </p:cNvSpPr>
          <p:nvPr>
            <p:ph sz="quarter" idx="10"/>
          </p:nvPr>
        </p:nvSpPr>
        <p:spPr>
          <a:xfrm>
            <a:off x="190500" y="142838"/>
            <a:ext cx="11811000" cy="85727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buNone/>
              <a:defRPr lang="en-US" sz="44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3177281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5" descr="P:\Keep\ttanghe\LOGOS\SFU_lib_logo_rb_transp.GIF.gif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5570538"/>
            <a:ext cx="6858000" cy="128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29658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5" descr="P:\Keep\ttanghe\LOGOS\SFU_lib_logo_rb_transp.GIF.gif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5570538"/>
            <a:ext cx="6858000" cy="128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08284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izmodo.com/5879309/95200-pieces-of-chewed-gum-make-up-the-worlds-largest-and-grossest-gumbal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.sfu.ca/help/research-assistance/fake-news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iki.its.sfu.ca/library/resources/bus360w/index.php/Evaluation_Tips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/index.php?curid=1486501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thenounproject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0" y="3644542"/>
            <a:ext cx="12191999" cy="1682634"/>
          </a:xfrm>
        </p:spPr>
        <p:txBody>
          <a:bodyPr/>
          <a:lstStyle/>
          <a:p>
            <a:r>
              <a:rPr lang="en-US" sz="3200" dirty="0"/>
              <a:t>BUS 217W</a:t>
            </a:r>
          </a:p>
          <a:p>
            <a:r>
              <a:rPr lang="en-US" sz="3200" dirty="0"/>
              <a:t>Critical Thinking in Business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1132835"/>
            <a:ext cx="12192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1200"/>
              </a:spcAft>
            </a:pP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Beyond </a:t>
            </a:r>
          </a:p>
          <a:p>
            <a:pPr algn="ctr" fontAlgn="base">
              <a:spcBef>
                <a:spcPct val="0"/>
              </a:spcBef>
              <a:spcAft>
                <a:spcPts val="1200"/>
              </a:spcAft>
            </a:pP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“</a:t>
            </a:r>
            <a:r>
              <a:rPr lang="en-US" sz="32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Fake</a:t>
            </a: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32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vs. Real”</a:t>
            </a: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&amp; </a:t>
            </a:r>
            <a:r>
              <a:rPr lang="en-US" sz="32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“True vs. False</a:t>
            </a: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”</a:t>
            </a:r>
          </a:p>
          <a:p>
            <a:pPr algn="ctr" fontAlgn="base">
              <a:spcBef>
                <a:spcPct val="0"/>
              </a:spcBef>
              <a:spcAft>
                <a:spcPts val="1200"/>
              </a:spcAft>
            </a:pP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Evaluating imperfect information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42146" y="5745546"/>
            <a:ext cx="5004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BUS 217W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Mark Bodnar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mbodnar@sfu.ca</a:t>
            </a:r>
          </a:p>
        </p:txBody>
      </p:sp>
    </p:spTree>
    <p:extLst>
      <p:ext uri="{BB962C8B-B14F-4D97-AF65-F5344CB8AC3E}">
        <p14:creationId xmlns:p14="http://schemas.microsoft.com/office/powerpoint/2010/main" val="1666906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642146" y="5745546"/>
            <a:ext cx="5004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BUS 217W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Mark Bodnar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mbodnar@sfu.ca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262390"/>
            <a:ext cx="106803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The 3 Rs of evaluation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07256" y="1670247"/>
            <a:ext cx="2783269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eliability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ecency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elevance</a:t>
            </a: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215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642146" y="5745546"/>
            <a:ext cx="5004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BUS 217W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Mark Bodnar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mbodnar@sfu.ca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262390"/>
            <a:ext cx="106803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Incredibly hard quiz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67300" y="1193193"/>
            <a:ext cx="6680200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tend to be more reliable because of the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peer review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process.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often have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recency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relevance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issues.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can be thought of as bits of gum on the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world’s largest chewed-gum ball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all of the above.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6100" y="1193193"/>
            <a:ext cx="38481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Facts found in academic journal articles…</a:t>
            </a:r>
          </a:p>
        </p:txBody>
      </p:sp>
    </p:spTree>
    <p:extLst>
      <p:ext uri="{BB962C8B-B14F-4D97-AF65-F5344CB8AC3E}">
        <p14:creationId xmlns:p14="http://schemas.microsoft.com/office/powerpoint/2010/main" val="3292154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642146" y="5745546"/>
            <a:ext cx="5004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BUS 217W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Mark Bodnar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mbodnar@sfu.ca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262390"/>
            <a:ext cx="106803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Incredibly hard quiz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67300" y="1193193"/>
            <a:ext cx="6400800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useless – ignore them all!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full of amazing and reliable information!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sometimes a way to learn about perspectives &amp; issues you hadn’t thought of. </a:t>
            </a: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6100" y="1193193"/>
            <a:ext cx="373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Online comments about news articles are… </a:t>
            </a:r>
          </a:p>
        </p:txBody>
      </p:sp>
    </p:spTree>
    <p:extLst>
      <p:ext uri="{BB962C8B-B14F-4D97-AF65-F5344CB8AC3E}">
        <p14:creationId xmlns:p14="http://schemas.microsoft.com/office/powerpoint/2010/main" val="399946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642146" y="5745546"/>
            <a:ext cx="5004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BUS 217W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Mark Bodnar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mbodnar@sfu.ca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262390"/>
            <a:ext cx="106803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Incredibly hard quiz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67300" y="1193193"/>
            <a:ext cx="66802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look for evidence of their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experience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expertise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use a lie detector.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call their mother.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6100" y="1193193"/>
            <a:ext cx="38481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To be sure the authority behind a fact is good enough, you should…</a:t>
            </a:r>
          </a:p>
        </p:txBody>
      </p:sp>
    </p:spTree>
    <p:extLst>
      <p:ext uri="{BB962C8B-B14F-4D97-AF65-F5344CB8AC3E}">
        <p14:creationId xmlns:p14="http://schemas.microsoft.com/office/powerpoint/2010/main" val="2826407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642146" y="5745546"/>
            <a:ext cx="5004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BUS 217W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Mark Bodnar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mbodnar@sfu.ca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262390"/>
            <a:ext cx="106803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Incredibly hard quiz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67300" y="1193193"/>
            <a:ext cx="6680200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you just ignore the bias.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you acknowledge and counter the bias with other perspectives.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you examine the methodology to ensure objectivity.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numbers 2 and 3 above.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6100" y="1193193"/>
            <a:ext cx="38481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Facts from a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biased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authority may still be okay if… </a:t>
            </a:r>
          </a:p>
        </p:txBody>
      </p:sp>
    </p:spTree>
    <p:extLst>
      <p:ext uri="{BB962C8B-B14F-4D97-AF65-F5344CB8AC3E}">
        <p14:creationId xmlns:p14="http://schemas.microsoft.com/office/powerpoint/2010/main" val="42093689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642146" y="5745546"/>
            <a:ext cx="5004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BUS 217W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Mark Bodnar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mbodnar@sfu.ca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262390"/>
            <a:ext cx="106803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Incredibly hard quiz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67300" y="1193193"/>
            <a:ext cx="66802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date it was published.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date it was gathered (when the study was conducted).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date your cousin Vinnie mentioned it on Facebook.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6100" y="1193193"/>
            <a:ext cx="38481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When judging the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recency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of a fact, you are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most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interested in… </a:t>
            </a:r>
          </a:p>
        </p:txBody>
      </p:sp>
    </p:spTree>
    <p:extLst>
      <p:ext uri="{BB962C8B-B14F-4D97-AF65-F5344CB8AC3E}">
        <p14:creationId xmlns:p14="http://schemas.microsoft.com/office/powerpoint/2010/main" val="31872554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642146" y="5745546"/>
            <a:ext cx="5004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BUS 217W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Mark Bodnar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mbodnar@sfu.ca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262390"/>
            <a:ext cx="106803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Incredibly hard quiz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67300" y="1193193"/>
            <a:ext cx="6680200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False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Umm… idk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All of the above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6100" y="1193193"/>
            <a:ext cx="38481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All facts automatically become useless when they are 2 years old.</a:t>
            </a:r>
          </a:p>
        </p:txBody>
      </p:sp>
    </p:spTree>
    <p:extLst>
      <p:ext uri="{BB962C8B-B14F-4D97-AF65-F5344CB8AC3E}">
        <p14:creationId xmlns:p14="http://schemas.microsoft.com/office/powerpoint/2010/main" val="2758162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642146" y="5745546"/>
            <a:ext cx="5004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BUS 217W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Mark Bodnar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mbodnar@sfu.ca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262390"/>
            <a:ext cx="106803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Incredibly hard quiz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67300" y="1193193"/>
            <a:ext cx="66802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is impossible.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involves thinking about the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industry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geography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topic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scale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of the study and of your situation, considering similarities, then attempting to build the data into a reasonable estimate.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ummm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…. what he said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6100" y="1193193"/>
            <a:ext cx="38481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Proving the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relevance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of a fact to a decision you are trying to make…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9516808" y="4583438"/>
            <a:ext cx="747" cy="454959"/>
          </a:xfrm>
          <a:prstGeom prst="straightConnector1">
            <a:avLst/>
          </a:prstGeom>
          <a:ln w="666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84292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642146" y="5745546"/>
            <a:ext cx="5004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BUS 217W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Mark Bodnar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mbodnar@sfu.ca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262390"/>
            <a:ext cx="10680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3 Rs: Reliability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32167" y="1656737"/>
            <a:ext cx="6188044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Author/Authority</a:t>
            </a:r>
          </a:p>
          <a:p>
            <a:pPr marL="914400" lvl="1" indent="-457200"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Expertise &amp; experience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Methodology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647233" y="1323977"/>
            <a:ext cx="3539885" cy="3309943"/>
            <a:chOff x="7647233" y="1323977"/>
            <a:chExt cx="3539885" cy="3309943"/>
          </a:xfrm>
        </p:grpSpPr>
        <p:sp>
          <p:nvSpPr>
            <p:cNvPr id="2" name="16-Point Star 1"/>
            <p:cNvSpPr/>
            <p:nvPr/>
          </p:nvSpPr>
          <p:spPr>
            <a:xfrm>
              <a:off x="7647233" y="1323977"/>
              <a:ext cx="3539885" cy="3309943"/>
            </a:xfrm>
            <a:prstGeom prst="star16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  <a:effectLst>
              <a:glow rad="101600">
                <a:srgbClr val="FFFF00">
                  <a:alpha val="75000"/>
                </a:srgbClr>
              </a:glow>
              <a:outerShdw blurRad="40000" dist="23000" dir="396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309273" y="2053516"/>
              <a:ext cx="2202295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1200"/>
                </a:spcAft>
              </a:pPr>
              <a:r>
                <a:rPr lang="en-US" sz="3200" b="1" dirty="0">
                  <a:latin typeface="Arial"/>
                  <a:cs typeface="Arial"/>
                </a:rPr>
                <a:t>Reliable</a:t>
              </a:r>
              <a:r>
                <a:rPr lang="en-US" sz="3200" dirty="0">
                  <a:latin typeface="Arial"/>
                  <a:cs typeface="Arial"/>
                </a:rPr>
                <a:t> enough </a:t>
              </a:r>
              <a:r>
                <a:rPr lang="en-US" sz="3200" i="1" dirty="0">
                  <a:latin typeface="Arial"/>
                  <a:cs typeface="Arial"/>
                </a:rPr>
                <a:t>because</a:t>
              </a:r>
              <a:br>
                <a:rPr lang="en-US" sz="3200" dirty="0">
                  <a:latin typeface="Arial"/>
                  <a:cs typeface="Arial"/>
                </a:rPr>
              </a:br>
              <a:r>
                <a:rPr lang="mr-IN" sz="3200" dirty="0">
                  <a:latin typeface="Arial"/>
                  <a:cs typeface="Arial"/>
                </a:rPr>
                <a:t>…</a:t>
              </a:r>
              <a:r>
                <a:rPr lang="en-CA" sz="3200" dirty="0">
                  <a:latin typeface="Arial"/>
                  <a:cs typeface="Arial"/>
                </a:rPr>
                <a:t>?</a:t>
              </a:r>
              <a:endParaRPr lang="en-US" sz="3200" dirty="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434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642146" y="5745546"/>
            <a:ext cx="5004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BUS 217W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Mark Bodnar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mbodnar@sfu.ca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262390"/>
            <a:ext cx="10680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3 Rs: Recency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32167" y="1683757"/>
            <a:ext cx="6296132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Which date?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Facts, not containers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Floors &amp; ceilings for estimates</a:t>
            </a: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647233" y="1323977"/>
            <a:ext cx="3539885" cy="3309943"/>
            <a:chOff x="7647233" y="1323977"/>
            <a:chExt cx="3539885" cy="3309943"/>
          </a:xfrm>
        </p:grpSpPr>
        <p:sp>
          <p:nvSpPr>
            <p:cNvPr id="7" name="16-Point Star 6"/>
            <p:cNvSpPr/>
            <p:nvPr/>
          </p:nvSpPr>
          <p:spPr>
            <a:xfrm>
              <a:off x="7647233" y="1323977"/>
              <a:ext cx="3539885" cy="3309943"/>
            </a:xfrm>
            <a:prstGeom prst="star16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  <a:effectLst>
              <a:glow rad="101600">
                <a:srgbClr val="FFFF00">
                  <a:alpha val="75000"/>
                </a:srgbClr>
              </a:glow>
              <a:outerShdw blurRad="40000" dist="23000" dir="396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309273" y="2053516"/>
              <a:ext cx="2202295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1200"/>
                </a:spcAft>
              </a:pPr>
              <a:r>
                <a:rPr lang="en-US" sz="3200" b="1" dirty="0">
                  <a:latin typeface="Arial"/>
                  <a:cs typeface="Arial"/>
                </a:rPr>
                <a:t>Recent</a:t>
              </a:r>
              <a:br>
                <a:rPr lang="en-US" sz="3200" dirty="0">
                  <a:latin typeface="Arial"/>
                  <a:cs typeface="Arial"/>
                </a:rPr>
              </a:br>
              <a:r>
                <a:rPr lang="en-US" sz="3200" dirty="0">
                  <a:latin typeface="Arial"/>
                  <a:cs typeface="Arial"/>
                </a:rPr>
                <a:t>enough </a:t>
              </a:r>
              <a:r>
                <a:rPr lang="en-US" sz="3200" i="1" dirty="0">
                  <a:latin typeface="Arial"/>
                  <a:cs typeface="Arial"/>
                </a:rPr>
                <a:t>because</a:t>
              </a:r>
              <a:br>
                <a:rPr lang="en-US" sz="3200" dirty="0">
                  <a:latin typeface="Arial"/>
                  <a:cs typeface="Arial"/>
                </a:rPr>
              </a:br>
              <a:r>
                <a:rPr lang="mr-IN" sz="3200" dirty="0">
                  <a:latin typeface="Arial"/>
                  <a:cs typeface="Arial"/>
                </a:rPr>
                <a:t>…</a:t>
              </a:r>
              <a:r>
                <a:rPr lang="en-CA" sz="3200" dirty="0">
                  <a:latin typeface="Arial"/>
                  <a:cs typeface="Arial"/>
                </a:rPr>
                <a:t>?</a:t>
              </a:r>
              <a:endParaRPr lang="en-US" sz="3200" dirty="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138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642146" y="5745546"/>
            <a:ext cx="5004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BUS 217W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Mark Bodnar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mbodnar@sfu.ca</a:t>
            </a:r>
          </a:p>
        </p:txBody>
      </p:sp>
      <p:pic>
        <p:nvPicPr>
          <p:cNvPr id="5" name="Picture 4" descr="noun_121952_030007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349" y="1378018"/>
            <a:ext cx="2858921" cy="285892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262390"/>
            <a:ext cx="10680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Eye test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92923" y="1153019"/>
            <a:ext cx="4004433" cy="4012381"/>
            <a:chOff x="392923" y="1153019"/>
            <a:chExt cx="4004433" cy="4012381"/>
          </a:xfrm>
        </p:grpSpPr>
        <p:pic>
          <p:nvPicPr>
            <p:cNvPr id="11" name="Picture 10" descr="Snellen06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5980" y="1153019"/>
              <a:ext cx="2981376" cy="4012381"/>
            </a:xfrm>
            <a:prstGeom prst="rect">
              <a:avLst/>
            </a:prstGeom>
          </p:spPr>
        </p:pic>
        <p:grpSp>
          <p:nvGrpSpPr>
            <p:cNvPr id="8" name="Group 7"/>
            <p:cNvGrpSpPr/>
            <p:nvPr/>
          </p:nvGrpSpPr>
          <p:grpSpPr>
            <a:xfrm>
              <a:off x="392923" y="2738505"/>
              <a:ext cx="752838" cy="646331"/>
              <a:chOff x="392923" y="2738505"/>
              <a:chExt cx="752838" cy="646331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392923" y="2738505"/>
                <a:ext cx="75283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rPr>
                  <a:t> </a:t>
                </a:r>
                <a:r>
                  <a:rPr lang="en-US" sz="36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rPr>
                  <a:t>1</a:t>
                </a:r>
              </a:p>
            </p:txBody>
          </p:sp>
          <p:sp>
            <p:nvSpPr>
              <p:cNvPr id="2" name="Oval 1"/>
              <p:cNvSpPr/>
              <p:nvPr/>
            </p:nvSpPr>
            <p:spPr>
              <a:xfrm>
                <a:off x="439710" y="2738505"/>
                <a:ext cx="634212" cy="646331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6" name="Group 15"/>
          <p:cNvGrpSpPr/>
          <p:nvPr/>
        </p:nvGrpSpPr>
        <p:grpSpPr>
          <a:xfrm>
            <a:off x="7944129" y="1153018"/>
            <a:ext cx="3972752" cy="4012381"/>
            <a:chOff x="7944129" y="1153018"/>
            <a:chExt cx="3972752" cy="4012381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44129" y="1153018"/>
              <a:ext cx="2981374" cy="4012381"/>
            </a:xfrm>
            <a:prstGeom prst="rect">
              <a:avLst/>
            </a:prstGeom>
          </p:spPr>
        </p:pic>
        <p:grpSp>
          <p:nvGrpSpPr>
            <p:cNvPr id="15" name="Group 14"/>
            <p:cNvGrpSpPr/>
            <p:nvPr/>
          </p:nvGrpSpPr>
          <p:grpSpPr>
            <a:xfrm>
              <a:off x="11164043" y="2715092"/>
              <a:ext cx="752838" cy="669744"/>
              <a:chOff x="11164043" y="2715092"/>
              <a:chExt cx="752838" cy="669744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11164043" y="2715092"/>
                <a:ext cx="75283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rPr>
                  <a:t> </a:t>
                </a:r>
                <a:r>
                  <a:rPr lang="en-US" sz="36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rPr>
                  <a:t>2</a:t>
                </a: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1191302" y="2738505"/>
                <a:ext cx="634212" cy="646331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3318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642146" y="5745546"/>
            <a:ext cx="5004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BUS 217W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Mark Bodnar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mbodnar@sfu.ca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262390"/>
            <a:ext cx="10680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3 Rs: Relevance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45678" y="1683757"/>
            <a:ext cx="4255969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Geography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Industry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Scale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Topic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647233" y="1323977"/>
            <a:ext cx="3539885" cy="3309943"/>
            <a:chOff x="7647233" y="1323977"/>
            <a:chExt cx="3539885" cy="3309943"/>
          </a:xfrm>
        </p:grpSpPr>
        <p:sp>
          <p:nvSpPr>
            <p:cNvPr id="7" name="16-Point Star 6"/>
            <p:cNvSpPr/>
            <p:nvPr/>
          </p:nvSpPr>
          <p:spPr>
            <a:xfrm>
              <a:off x="7647233" y="1323977"/>
              <a:ext cx="3539885" cy="3309943"/>
            </a:xfrm>
            <a:prstGeom prst="star16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  <a:effectLst>
              <a:glow rad="101600">
                <a:srgbClr val="FFFF00">
                  <a:alpha val="75000"/>
                </a:srgbClr>
              </a:glow>
              <a:outerShdw blurRad="40000" dist="23000" dir="396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309273" y="2053516"/>
              <a:ext cx="2202295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1200"/>
                </a:spcAft>
              </a:pPr>
              <a:r>
                <a:rPr lang="en-US" sz="3200" b="1" dirty="0">
                  <a:latin typeface="Arial"/>
                  <a:cs typeface="Arial"/>
                </a:rPr>
                <a:t>Relevant</a:t>
              </a:r>
              <a:br>
                <a:rPr lang="en-US" sz="3200" dirty="0">
                  <a:latin typeface="Arial"/>
                  <a:cs typeface="Arial"/>
                </a:rPr>
              </a:br>
              <a:r>
                <a:rPr lang="en-US" sz="3200" dirty="0">
                  <a:latin typeface="Arial"/>
                  <a:cs typeface="Arial"/>
                </a:rPr>
                <a:t>enough </a:t>
              </a:r>
              <a:r>
                <a:rPr lang="en-US" sz="3200" i="1" dirty="0">
                  <a:latin typeface="Arial"/>
                  <a:cs typeface="Arial"/>
                </a:rPr>
                <a:t>because</a:t>
              </a:r>
              <a:br>
                <a:rPr lang="en-US" sz="3200" dirty="0">
                  <a:latin typeface="Arial"/>
                  <a:cs typeface="Arial"/>
                </a:rPr>
              </a:br>
              <a:r>
                <a:rPr lang="mr-IN" sz="3200" dirty="0">
                  <a:latin typeface="Arial"/>
                  <a:cs typeface="Arial"/>
                </a:rPr>
                <a:t>…</a:t>
              </a:r>
              <a:r>
                <a:rPr lang="en-CA" sz="3200" dirty="0">
                  <a:latin typeface="Arial"/>
                  <a:cs typeface="Arial"/>
                </a:rPr>
                <a:t>?</a:t>
              </a:r>
              <a:endParaRPr lang="en-US" sz="3200" dirty="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997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642146" y="5745546"/>
            <a:ext cx="5004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BUS 217W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Mark Bodnar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mbodnar@sfu.ca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262390"/>
            <a:ext cx="10680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Last words</a:t>
            </a:r>
            <a:endParaRPr lang="en-US" sz="36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45678" y="1183887"/>
            <a:ext cx="4255969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Context matters: </a:t>
            </a:r>
          </a:p>
          <a:p>
            <a:pPr marL="800100" lvl="1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Decision?</a:t>
            </a:r>
          </a:p>
          <a:p>
            <a:pPr marL="800100" lvl="1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Audience?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647233" y="1323977"/>
            <a:ext cx="3539885" cy="3309943"/>
            <a:chOff x="7647233" y="1323977"/>
            <a:chExt cx="3539885" cy="3309943"/>
          </a:xfrm>
        </p:grpSpPr>
        <p:sp>
          <p:nvSpPr>
            <p:cNvPr id="11" name="16-Point Star 10"/>
            <p:cNvSpPr/>
            <p:nvPr/>
          </p:nvSpPr>
          <p:spPr>
            <a:xfrm>
              <a:off x="7647233" y="1323977"/>
              <a:ext cx="3539885" cy="3309943"/>
            </a:xfrm>
            <a:prstGeom prst="star16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  <a:effectLst>
              <a:glow rad="101600">
                <a:srgbClr val="FFFF00">
                  <a:alpha val="75000"/>
                </a:srgbClr>
              </a:glow>
              <a:outerShdw blurRad="40000" dist="23000" dir="396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309273" y="2053516"/>
              <a:ext cx="2202295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1200"/>
                </a:spcAft>
              </a:pPr>
              <a:r>
                <a:rPr lang="en-US" sz="3200" b="1" dirty="0">
                  <a:latin typeface="Arial"/>
                  <a:cs typeface="Arial"/>
                </a:rPr>
                <a:t>Good</a:t>
              </a:r>
              <a:br>
                <a:rPr lang="en-US" sz="3200" dirty="0">
                  <a:latin typeface="Arial"/>
                  <a:cs typeface="Arial"/>
                </a:rPr>
              </a:br>
              <a:r>
                <a:rPr lang="en-US" sz="3200" dirty="0">
                  <a:latin typeface="Arial"/>
                  <a:cs typeface="Arial"/>
                </a:rPr>
                <a:t>enough </a:t>
              </a:r>
              <a:r>
                <a:rPr lang="en-US" sz="3200" i="1" dirty="0">
                  <a:latin typeface="Arial"/>
                  <a:cs typeface="Arial"/>
                </a:rPr>
                <a:t>because</a:t>
              </a:r>
              <a:br>
                <a:rPr lang="en-US" sz="3200" dirty="0">
                  <a:latin typeface="Arial"/>
                  <a:cs typeface="Arial"/>
                </a:rPr>
              </a:br>
              <a:r>
                <a:rPr lang="mr-IN" sz="3200" dirty="0">
                  <a:latin typeface="Arial"/>
                  <a:cs typeface="Arial"/>
                </a:rPr>
                <a:t>…</a:t>
              </a:r>
              <a:r>
                <a:rPr lang="en-CA" sz="3200" dirty="0">
                  <a:latin typeface="Arial"/>
                  <a:cs typeface="Arial"/>
                </a:rPr>
                <a:t>?</a:t>
              </a:r>
              <a:endParaRPr lang="en-US" sz="3200" dirty="0">
                <a:latin typeface="Arial"/>
                <a:cs typeface="Arial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449457" y="3335767"/>
            <a:ext cx="6440974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/>
                <a:cs typeface="Arial"/>
                <a:hlinkClick r:id="rId3"/>
              </a:rPr>
              <a:t>How to spot fake news</a:t>
            </a:r>
            <a:endParaRPr lang="en-US" sz="3200" dirty="0">
              <a:latin typeface="Arial"/>
              <a:cs typeface="Arial"/>
            </a:endParaRP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/>
                <a:cs typeface="Arial"/>
                <a:hlinkClick r:id="rId4"/>
              </a:rPr>
              <a:t>The 3 Rs</a:t>
            </a:r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4078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62390"/>
            <a:ext cx="10680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Questions?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42147" y="5754521"/>
            <a:ext cx="5004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BUS 217W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Mark Bodnar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mbodnar@sfu.ca</a:t>
            </a:r>
          </a:p>
        </p:txBody>
      </p:sp>
      <p:pic>
        <p:nvPicPr>
          <p:cNvPr id="5" name="Picture 4" descr="Question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2733" y="914930"/>
            <a:ext cx="3889248" cy="388924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106487" y="4206240"/>
            <a:ext cx="2011680" cy="5979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5237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62390"/>
            <a:ext cx="10680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Images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42147" y="5754521"/>
            <a:ext cx="5004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BUS 217W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Mark Bodnar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mbodnar@sfu.ca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06487" y="4206240"/>
            <a:ext cx="2011680" cy="5979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18656" y="1432057"/>
            <a:ext cx="100386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Snellen</a:t>
            </a:r>
            <a:r>
              <a:rPr lang="en-US" sz="2400" dirty="0"/>
              <a:t> Chart (eye exam). Public Domain, </a:t>
            </a:r>
            <a:r>
              <a:rPr lang="en-US" sz="2400" dirty="0">
                <a:hlinkClick r:id="rId3"/>
              </a:rPr>
              <a:t>https://commons.wikimedia.org/w/index.php?curid=1486501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Other images (line drawings) are all from The Noun Project: </a:t>
            </a:r>
            <a:r>
              <a:rPr lang="en-US" sz="2400" dirty="0">
                <a:hlinkClick r:id="rId4"/>
              </a:rPr>
              <a:t>https://thenounproject.com/</a:t>
            </a:r>
            <a:r>
              <a:rPr lang="en-US" sz="2400" dirty="0"/>
              <a:t>  (paid subscription)</a:t>
            </a:r>
          </a:p>
        </p:txBody>
      </p:sp>
    </p:spTree>
    <p:extLst>
      <p:ext uri="{BB962C8B-B14F-4D97-AF65-F5344CB8AC3E}">
        <p14:creationId xmlns:p14="http://schemas.microsoft.com/office/powerpoint/2010/main" val="2798079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642146" y="5745546"/>
            <a:ext cx="5004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BUS 217W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Mark Bodnar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mbodnar@sfu.ca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873" y="3036393"/>
            <a:ext cx="1429737" cy="142973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262390"/>
            <a:ext cx="10680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Which one is probably better?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873" y="1380342"/>
            <a:ext cx="1429737" cy="1429737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392923" y="1539346"/>
            <a:ext cx="4928297" cy="3416320"/>
            <a:chOff x="392923" y="1539346"/>
            <a:chExt cx="4928297" cy="3416320"/>
          </a:xfrm>
        </p:grpSpPr>
        <p:grpSp>
          <p:nvGrpSpPr>
            <p:cNvPr id="8" name="Group 7"/>
            <p:cNvGrpSpPr/>
            <p:nvPr/>
          </p:nvGrpSpPr>
          <p:grpSpPr>
            <a:xfrm>
              <a:off x="392923" y="2738505"/>
              <a:ext cx="752838" cy="646331"/>
              <a:chOff x="392923" y="2738505"/>
              <a:chExt cx="752838" cy="646331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392923" y="2738505"/>
                <a:ext cx="75283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rPr>
                  <a:t> </a:t>
                </a:r>
                <a:r>
                  <a:rPr lang="en-US" sz="36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rPr>
                  <a:t>1</a:t>
                </a:r>
              </a:p>
            </p:txBody>
          </p:sp>
          <p:sp>
            <p:nvSpPr>
              <p:cNvPr id="2" name="Oval 1"/>
              <p:cNvSpPr/>
              <p:nvPr/>
            </p:nvSpPr>
            <p:spPr>
              <a:xfrm>
                <a:off x="439710" y="2738505"/>
                <a:ext cx="634212" cy="646331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1192548" y="1539346"/>
              <a:ext cx="4128672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>
                  <a:latin typeface="Arial" panose="020B0604020202020204" pitchFamily="34" charset="0"/>
                  <a:cs typeface="Arial" panose="020B0604020202020204" pitchFamily="34" charset="0"/>
                </a:rPr>
                <a:t>“Electronic Cigarettes </a:t>
              </a:r>
            </a:p>
            <a:p>
              <a:pPr algn="ctr"/>
              <a:r>
                <a:rPr lang="en-US" sz="2400" i="1" dirty="0">
                  <a:latin typeface="Arial" panose="020B0604020202020204" pitchFamily="34" charset="0"/>
                  <a:cs typeface="Arial" panose="020B0604020202020204" pitchFamily="34" charset="0"/>
                </a:rPr>
                <a:t>Are Not Addictive”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 </a:t>
              </a:r>
            </a:p>
            <a:p>
              <a:pPr algn="ctr"/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from… </a:t>
              </a:r>
            </a:p>
            <a:p>
              <a:pPr algn="ctr"/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Journal of Addiction Research</a:t>
              </a: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079834" y="1539346"/>
            <a:ext cx="4837047" cy="3416320"/>
            <a:chOff x="7079834" y="1539346"/>
            <a:chExt cx="4837047" cy="3416320"/>
          </a:xfrm>
        </p:grpSpPr>
        <p:grpSp>
          <p:nvGrpSpPr>
            <p:cNvPr id="15" name="Group 14"/>
            <p:cNvGrpSpPr/>
            <p:nvPr/>
          </p:nvGrpSpPr>
          <p:grpSpPr>
            <a:xfrm>
              <a:off x="11164043" y="2715092"/>
              <a:ext cx="752838" cy="669744"/>
              <a:chOff x="11164043" y="2715092"/>
              <a:chExt cx="752838" cy="669744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11164043" y="2715092"/>
                <a:ext cx="75283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rPr>
                  <a:t> </a:t>
                </a:r>
                <a:r>
                  <a:rPr lang="en-US" sz="36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rPr>
                  <a:t>2</a:t>
                </a: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1191302" y="2738505"/>
                <a:ext cx="634212" cy="646331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7079834" y="1539346"/>
              <a:ext cx="4128672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>
                  <a:latin typeface="Arial" panose="020B0604020202020204" pitchFamily="34" charset="0"/>
                  <a:cs typeface="Arial" panose="020B0604020202020204" pitchFamily="34" charset="0"/>
                </a:rPr>
                <a:t>“Electronic Cigarettes </a:t>
              </a:r>
            </a:p>
            <a:p>
              <a:pPr algn="ctr"/>
              <a:r>
                <a:rPr lang="en-US" sz="2400" i="1" dirty="0">
                  <a:latin typeface="Arial" panose="020B0604020202020204" pitchFamily="34" charset="0"/>
                  <a:cs typeface="Arial" panose="020B0604020202020204" pitchFamily="34" charset="0"/>
                </a:rPr>
                <a:t>Are Not Addictive”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 </a:t>
              </a:r>
            </a:p>
            <a:p>
              <a:pPr algn="ctr"/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from… </a:t>
              </a:r>
            </a:p>
            <a:p>
              <a:pPr algn="ctr"/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Joe Smith’s blog: </a:t>
              </a:r>
              <a:b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Everything Vaping!</a:t>
              </a: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208199" y="4955666"/>
            <a:ext cx="117086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Note: The examples used in this session not real </a:t>
            </a:r>
            <a:r>
              <a:rPr lang="mr-IN" sz="2000" i="1" dirty="0"/>
              <a:t>–</a:t>
            </a:r>
            <a:r>
              <a:rPr lang="en-US" sz="2000" i="1" dirty="0"/>
              <a:t> they are intended for instruction only.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0823E7-11AA-954D-A965-32A02C0A06CE}"/>
              </a:ext>
            </a:extLst>
          </p:cNvPr>
          <p:cNvSpPr txBox="1"/>
          <p:nvPr/>
        </p:nvSpPr>
        <p:spPr>
          <a:xfrm>
            <a:off x="7252409" y="447056"/>
            <a:ext cx="4573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Decision: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Banning vaping in BC</a:t>
            </a:r>
          </a:p>
        </p:txBody>
      </p:sp>
    </p:spTree>
    <p:extLst>
      <p:ext uri="{BB962C8B-B14F-4D97-AF65-F5344CB8AC3E}">
        <p14:creationId xmlns:p14="http://schemas.microsoft.com/office/powerpoint/2010/main" val="297673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642146" y="5745546"/>
            <a:ext cx="5004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BUS 217W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Mark Bodnar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mbodnar@sfu.ca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873" y="3036393"/>
            <a:ext cx="1429737" cy="142973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262390"/>
            <a:ext cx="10680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Which one is probably better?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873" y="1380342"/>
            <a:ext cx="1429737" cy="1429737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392923" y="1539346"/>
            <a:ext cx="4928297" cy="3785652"/>
            <a:chOff x="392923" y="1539346"/>
            <a:chExt cx="4928297" cy="3785652"/>
          </a:xfrm>
        </p:grpSpPr>
        <p:grpSp>
          <p:nvGrpSpPr>
            <p:cNvPr id="8" name="Group 7"/>
            <p:cNvGrpSpPr/>
            <p:nvPr/>
          </p:nvGrpSpPr>
          <p:grpSpPr>
            <a:xfrm>
              <a:off x="392923" y="2738505"/>
              <a:ext cx="752838" cy="646331"/>
              <a:chOff x="392923" y="2738505"/>
              <a:chExt cx="752838" cy="646331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392923" y="2738505"/>
                <a:ext cx="75283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rPr>
                  <a:t> </a:t>
                </a:r>
                <a:r>
                  <a:rPr lang="en-US" sz="36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rPr>
                  <a:t>1</a:t>
                </a:r>
              </a:p>
            </p:txBody>
          </p:sp>
          <p:sp>
            <p:nvSpPr>
              <p:cNvPr id="2" name="Oval 1"/>
              <p:cNvSpPr/>
              <p:nvPr/>
            </p:nvSpPr>
            <p:spPr>
              <a:xfrm>
                <a:off x="439710" y="2738505"/>
                <a:ext cx="634212" cy="646331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1192548" y="1539346"/>
              <a:ext cx="4128672" cy="3785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>
                  <a:latin typeface="Arial" panose="020B0604020202020204" pitchFamily="34" charset="0"/>
                  <a:cs typeface="Arial" panose="020B0604020202020204" pitchFamily="34" charset="0"/>
                </a:rPr>
                <a:t>“Vaping produces cancer-causing chemicals”</a:t>
              </a:r>
            </a:p>
            <a:p>
              <a:pPr algn="ctr"/>
              <a:endParaRPr lang="en-US" sz="2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by... </a:t>
              </a:r>
              <a:b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b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Prof. Jane Chan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</a:p>
            <a:p>
              <a:pPr algn="ctr"/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cancer researcher in the Faculty of Medicine, </a:t>
              </a:r>
            </a:p>
            <a:p>
              <a:pPr algn="ctr"/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Harvard University</a:t>
              </a: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079834" y="1539346"/>
            <a:ext cx="4837047" cy="3785652"/>
            <a:chOff x="7079834" y="1539346"/>
            <a:chExt cx="4837047" cy="3785652"/>
          </a:xfrm>
        </p:grpSpPr>
        <p:grpSp>
          <p:nvGrpSpPr>
            <p:cNvPr id="15" name="Group 14"/>
            <p:cNvGrpSpPr/>
            <p:nvPr/>
          </p:nvGrpSpPr>
          <p:grpSpPr>
            <a:xfrm>
              <a:off x="11164043" y="2715092"/>
              <a:ext cx="752838" cy="669744"/>
              <a:chOff x="11164043" y="2715092"/>
              <a:chExt cx="752838" cy="669744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11164043" y="2715092"/>
                <a:ext cx="75283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rPr>
                  <a:t> </a:t>
                </a:r>
                <a:r>
                  <a:rPr lang="en-US" sz="36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rPr>
                  <a:t>2</a:t>
                </a: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1191302" y="2738505"/>
                <a:ext cx="634212" cy="646331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7079834" y="1539346"/>
              <a:ext cx="4128672" cy="3785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>
                  <a:latin typeface="Arial" panose="020B0604020202020204" pitchFamily="34" charset="0"/>
                  <a:cs typeface="Arial" panose="020B0604020202020204" pitchFamily="34" charset="0"/>
                </a:rPr>
                <a:t>“Vaping produces cancer-causing chemicals”</a:t>
              </a:r>
            </a:p>
            <a:p>
              <a:pPr algn="ctr"/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 </a:t>
              </a:r>
            </a:p>
            <a:p>
              <a:pPr algn="ctr"/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by…</a:t>
              </a:r>
            </a:p>
            <a:p>
              <a:pPr algn="ctr"/>
              <a:b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Jane Chan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,  </a:t>
              </a:r>
            </a:p>
            <a:p>
              <a:pPr algn="ctr"/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my mother’s </a:t>
              </a:r>
            </a:p>
            <a:p>
              <a:pPr algn="ctr"/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cousin’s </a:t>
              </a:r>
            </a:p>
            <a:p>
              <a:pPr algn="ctr"/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friend</a:t>
              </a: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CB317634-0A51-FC4E-A9D0-7966571B4E3A}"/>
              </a:ext>
            </a:extLst>
          </p:cNvPr>
          <p:cNvSpPr txBox="1"/>
          <p:nvPr/>
        </p:nvSpPr>
        <p:spPr>
          <a:xfrm>
            <a:off x="7252409" y="447056"/>
            <a:ext cx="4573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Decision: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Banning vaping in BC</a:t>
            </a:r>
          </a:p>
        </p:txBody>
      </p:sp>
    </p:spTree>
    <p:extLst>
      <p:ext uri="{BB962C8B-B14F-4D97-AF65-F5344CB8AC3E}">
        <p14:creationId xmlns:p14="http://schemas.microsoft.com/office/powerpoint/2010/main" val="136031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642146" y="5745546"/>
            <a:ext cx="5004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BUS 217W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Mark Bodnar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mbodnar@sfu.ca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873" y="3036393"/>
            <a:ext cx="1429737" cy="142973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262390"/>
            <a:ext cx="10680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Which one is probably better?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873" y="1380342"/>
            <a:ext cx="1429737" cy="1429737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392923" y="1539346"/>
            <a:ext cx="4928297" cy="2677656"/>
            <a:chOff x="392923" y="1539346"/>
            <a:chExt cx="4928297" cy="2677656"/>
          </a:xfrm>
        </p:grpSpPr>
        <p:grpSp>
          <p:nvGrpSpPr>
            <p:cNvPr id="8" name="Group 7"/>
            <p:cNvGrpSpPr/>
            <p:nvPr/>
          </p:nvGrpSpPr>
          <p:grpSpPr>
            <a:xfrm>
              <a:off x="392923" y="2738505"/>
              <a:ext cx="752838" cy="646331"/>
              <a:chOff x="392923" y="2738505"/>
              <a:chExt cx="752838" cy="646331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392923" y="2738505"/>
                <a:ext cx="75283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rPr>
                  <a:t> </a:t>
                </a:r>
                <a:r>
                  <a:rPr lang="en-US" sz="36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rPr>
                  <a:t>1</a:t>
                </a:r>
              </a:p>
            </p:txBody>
          </p:sp>
          <p:sp>
            <p:nvSpPr>
              <p:cNvPr id="2" name="Oval 1"/>
              <p:cNvSpPr/>
              <p:nvPr/>
            </p:nvSpPr>
            <p:spPr>
              <a:xfrm>
                <a:off x="439710" y="2738505"/>
                <a:ext cx="634212" cy="646331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1192548" y="1539346"/>
              <a:ext cx="4128672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>
                  <a:latin typeface="Arial" panose="020B0604020202020204" pitchFamily="34" charset="0"/>
                  <a:cs typeface="Arial" panose="020B0604020202020204" pitchFamily="34" charset="0"/>
                </a:rPr>
                <a:t>“E-cigs are an effective tool for quitting smoking”</a:t>
              </a:r>
            </a:p>
            <a:p>
              <a:pPr algn="ctr"/>
              <a:endParaRPr lang="en-US" sz="2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by… </a:t>
              </a:r>
              <a:b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the </a:t>
              </a:r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Electronic Cigarette Industry Association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079834" y="1539346"/>
            <a:ext cx="4837047" cy="3416320"/>
            <a:chOff x="7079834" y="1539346"/>
            <a:chExt cx="4837047" cy="3416320"/>
          </a:xfrm>
        </p:grpSpPr>
        <p:grpSp>
          <p:nvGrpSpPr>
            <p:cNvPr id="15" name="Group 14"/>
            <p:cNvGrpSpPr/>
            <p:nvPr/>
          </p:nvGrpSpPr>
          <p:grpSpPr>
            <a:xfrm>
              <a:off x="11164043" y="2715092"/>
              <a:ext cx="752838" cy="669744"/>
              <a:chOff x="11164043" y="2715092"/>
              <a:chExt cx="752838" cy="669744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11164043" y="2715092"/>
                <a:ext cx="75283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rPr>
                  <a:t> </a:t>
                </a:r>
                <a:r>
                  <a:rPr lang="en-US" sz="36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rPr>
                  <a:t>2</a:t>
                </a: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1191302" y="2738505"/>
                <a:ext cx="634212" cy="646331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7079834" y="1539346"/>
              <a:ext cx="4128672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>
                  <a:latin typeface="Arial" panose="020B0604020202020204" pitchFamily="34" charset="0"/>
                  <a:cs typeface="Arial" panose="020B0604020202020204" pitchFamily="34" charset="0"/>
                </a:rPr>
                <a:t>“E-cigs are an effective tool for quitting smoking”</a:t>
              </a:r>
            </a:p>
            <a:p>
              <a:pPr algn="ctr"/>
              <a:endParaRPr lang="en-US" sz="2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by… </a:t>
              </a:r>
              <a:b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Health Canada</a:t>
              </a:r>
              <a:b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(federal government agency)</a:t>
              </a:r>
            </a:p>
            <a:p>
              <a:pPr algn="ctr"/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0BCC7EBE-AEBF-5344-90D3-5FC8CB4FCC66}"/>
              </a:ext>
            </a:extLst>
          </p:cNvPr>
          <p:cNvSpPr txBox="1"/>
          <p:nvPr/>
        </p:nvSpPr>
        <p:spPr>
          <a:xfrm>
            <a:off x="7252409" y="447056"/>
            <a:ext cx="4573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Decision: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Banning vaping in BC</a:t>
            </a:r>
          </a:p>
        </p:txBody>
      </p:sp>
    </p:spTree>
    <p:extLst>
      <p:ext uri="{BB962C8B-B14F-4D97-AF65-F5344CB8AC3E}">
        <p14:creationId xmlns:p14="http://schemas.microsoft.com/office/powerpoint/2010/main" val="343123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642146" y="5745546"/>
            <a:ext cx="5004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BUS 217W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Mark Bodnar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mbodnar@sfu.ca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873" y="3036393"/>
            <a:ext cx="1429737" cy="142973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262390"/>
            <a:ext cx="10680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Which one is probably better?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873" y="1380342"/>
            <a:ext cx="1429737" cy="1429737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392923" y="1539346"/>
            <a:ext cx="4928297" cy="3416320"/>
            <a:chOff x="392923" y="1539346"/>
            <a:chExt cx="4928297" cy="3416320"/>
          </a:xfrm>
        </p:grpSpPr>
        <p:grpSp>
          <p:nvGrpSpPr>
            <p:cNvPr id="8" name="Group 7"/>
            <p:cNvGrpSpPr/>
            <p:nvPr/>
          </p:nvGrpSpPr>
          <p:grpSpPr>
            <a:xfrm>
              <a:off x="392923" y="2738505"/>
              <a:ext cx="752838" cy="646331"/>
              <a:chOff x="392923" y="2738505"/>
              <a:chExt cx="752838" cy="646331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392923" y="2738505"/>
                <a:ext cx="75283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rPr>
                  <a:t> </a:t>
                </a:r>
                <a:r>
                  <a:rPr lang="en-US" sz="36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rPr>
                  <a:t>1</a:t>
                </a:r>
              </a:p>
            </p:txBody>
          </p:sp>
          <p:sp>
            <p:nvSpPr>
              <p:cNvPr id="2" name="Oval 1"/>
              <p:cNvSpPr/>
              <p:nvPr/>
            </p:nvSpPr>
            <p:spPr>
              <a:xfrm>
                <a:off x="439710" y="2738505"/>
                <a:ext cx="634212" cy="646331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1192548" y="1539346"/>
              <a:ext cx="4128672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>
                  <a:latin typeface="Arial" panose="020B0604020202020204" pitchFamily="34" charset="0"/>
                  <a:cs typeface="Arial" panose="020B0604020202020204" pitchFamily="34" charset="0"/>
                </a:rPr>
                <a:t>“Second-hand smoke from electronic cigarettes was proven to be dangerous”</a:t>
              </a:r>
            </a:p>
            <a:p>
              <a:pPr algn="ctr"/>
              <a:endParaRPr lang="en-US" sz="2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study completed in…</a:t>
              </a:r>
              <a:b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b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2017</a:t>
              </a:r>
            </a:p>
            <a:p>
              <a:pPr algn="ctr"/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079834" y="1539346"/>
            <a:ext cx="4837047" cy="3046988"/>
            <a:chOff x="7079834" y="1539346"/>
            <a:chExt cx="4837047" cy="3046988"/>
          </a:xfrm>
        </p:grpSpPr>
        <p:grpSp>
          <p:nvGrpSpPr>
            <p:cNvPr id="15" name="Group 14"/>
            <p:cNvGrpSpPr/>
            <p:nvPr/>
          </p:nvGrpSpPr>
          <p:grpSpPr>
            <a:xfrm>
              <a:off x="11164043" y="2715092"/>
              <a:ext cx="752838" cy="669744"/>
              <a:chOff x="11164043" y="2715092"/>
              <a:chExt cx="752838" cy="669744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11164043" y="2715092"/>
                <a:ext cx="75283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rPr>
                  <a:t> </a:t>
                </a:r>
                <a:r>
                  <a:rPr lang="en-US" sz="36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rPr>
                  <a:t>2</a:t>
                </a: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1191302" y="2738505"/>
                <a:ext cx="634212" cy="646331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7079834" y="1539346"/>
              <a:ext cx="4128672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>
                  <a:latin typeface="Arial" panose="020B0604020202020204" pitchFamily="34" charset="0"/>
                  <a:cs typeface="Arial" panose="020B0604020202020204" pitchFamily="34" charset="0"/>
                </a:rPr>
                <a:t>“Second-hand smoke from electronic cigarettes was proven to be dangerous”</a:t>
              </a:r>
            </a:p>
            <a:p>
              <a:pPr algn="ctr"/>
              <a:endParaRPr lang="en-US" sz="2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study completed in…</a:t>
              </a:r>
              <a:b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b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2007</a:t>
              </a: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0FAA2A3F-556F-9446-B14B-10C1C3EC601A}"/>
              </a:ext>
            </a:extLst>
          </p:cNvPr>
          <p:cNvSpPr txBox="1"/>
          <p:nvPr/>
        </p:nvSpPr>
        <p:spPr>
          <a:xfrm>
            <a:off x="7252409" y="458762"/>
            <a:ext cx="4573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Decision: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Banning vaping in BC</a:t>
            </a:r>
          </a:p>
        </p:txBody>
      </p:sp>
    </p:spTree>
    <p:extLst>
      <p:ext uri="{BB962C8B-B14F-4D97-AF65-F5344CB8AC3E}">
        <p14:creationId xmlns:p14="http://schemas.microsoft.com/office/powerpoint/2010/main" val="9682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642146" y="5745546"/>
            <a:ext cx="5004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BUS 217W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Mark Bodnar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mbodnar@sfu.ca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873" y="3036393"/>
            <a:ext cx="1429737" cy="142973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262390"/>
            <a:ext cx="10680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Which one is probably better?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873" y="1380342"/>
            <a:ext cx="1429737" cy="1429737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392923" y="1539346"/>
            <a:ext cx="4928297" cy="3416320"/>
            <a:chOff x="392923" y="1539346"/>
            <a:chExt cx="4928297" cy="3416320"/>
          </a:xfrm>
        </p:grpSpPr>
        <p:grpSp>
          <p:nvGrpSpPr>
            <p:cNvPr id="8" name="Group 7"/>
            <p:cNvGrpSpPr/>
            <p:nvPr/>
          </p:nvGrpSpPr>
          <p:grpSpPr>
            <a:xfrm>
              <a:off x="392923" y="2738505"/>
              <a:ext cx="752838" cy="646331"/>
              <a:chOff x="392923" y="2738505"/>
              <a:chExt cx="752838" cy="646331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392923" y="2738505"/>
                <a:ext cx="75283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rPr>
                  <a:t> </a:t>
                </a:r>
                <a:r>
                  <a:rPr lang="en-US" sz="36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rPr>
                  <a:t>1</a:t>
                </a:r>
              </a:p>
            </p:txBody>
          </p:sp>
          <p:sp>
            <p:nvSpPr>
              <p:cNvPr id="2" name="Oval 1"/>
              <p:cNvSpPr/>
              <p:nvPr/>
            </p:nvSpPr>
            <p:spPr>
              <a:xfrm>
                <a:off x="439710" y="2738505"/>
                <a:ext cx="634212" cy="646331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1192548" y="1539346"/>
              <a:ext cx="4128672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>
                  <a:latin typeface="Arial" panose="020B0604020202020204" pitchFamily="34" charset="0"/>
                  <a:cs typeface="Arial" panose="020B0604020202020204" pitchFamily="34" charset="0"/>
                </a:rPr>
                <a:t>“E-cigarette sales are increasing, but so are cigarette sales”</a:t>
              </a:r>
              <a:br>
                <a:rPr lang="en-US" sz="2400" i="1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en-US" sz="2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based on a study </a:t>
              </a:r>
            </a:p>
            <a:p>
              <a:pPr algn="ctr"/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conducted in…</a:t>
              </a:r>
              <a:b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ctr"/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Egypt</a:t>
              </a: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079834" y="1539346"/>
            <a:ext cx="4837047" cy="3416320"/>
            <a:chOff x="7079834" y="1539346"/>
            <a:chExt cx="4837047" cy="3416320"/>
          </a:xfrm>
        </p:grpSpPr>
        <p:grpSp>
          <p:nvGrpSpPr>
            <p:cNvPr id="15" name="Group 14"/>
            <p:cNvGrpSpPr/>
            <p:nvPr/>
          </p:nvGrpSpPr>
          <p:grpSpPr>
            <a:xfrm>
              <a:off x="11164043" y="2715092"/>
              <a:ext cx="752838" cy="669744"/>
              <a:chOff x="11164043" y="2715092"/>
              <a:chExt cx="752838" cy="669744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11164043" y="2715092"/>
                <a:ext cx="75283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rPr>
                  <a:t> </a:t>
                </a:r>
                <a:r>
                  <a:rPr lang="en-US" sz="36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rPr>
                  <a:t>2</a:t>
                </a: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1191302" y="2738505"/>
                <a:ext cx="634212" cy="646331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7079834" y="1539346"/>
              <a:ext cx="4128672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>
                  <a:latin typeface="Arial" panose="020B0604020202020204" pitchFamily="34" charset="0"/>
                  <a:cs typeface="Arial" panose="020B0604020202020204" pitchFamily="34" charset="0"/>
                </a:rPr>
                <a:t>“E-cigarette sales are increasing, but so are cigarette sales”</a:t>
              </a:r>
              <a:br>
                <a:rPr lang="en-US" sz="2400" i="1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en-US" sz="2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based on a study </a:t>
              </a:r>
            </a:p>
            <a:p>
              <a:pPr algn="ctr"/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conducted in… </a:t>
              </a:r>
              <a:b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ctr"/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Alberta</a:t>
              </a: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D0D75BD8-A393-834C-8323-43ADBC9F601F}"/>
              </a:ext>
            </a:extLst>
          </p:cNvPr>
          <p:cNvSpPr txBox="1"/>
          <p:nvPr/>
        </p:nvSpPr>
        <p:spPr>
          <a:xfrm>
            <a:off x="7252409" y="442886"/>
            <a:ext cx="4573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Decision: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Banning vaping in BC</a:t>
            </a:r>
          </a:p>
        </p:txBody>
      </p:sp>
    </p:spTree>
    <p:extLst>
      <p:ext uri="{BB962C8B-B14F-4D97-AF65-F5344CB8AC3E}">
        <p14:creationId xmlns:p14="http://schemas.microsoft.com/office/powerpoint/2010/main" val="69064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642146" y="5745546"/>
            <a:ext cx="5004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BUS 217W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Mark Bodnar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mbodnar@sfu.ca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873" y="3036393"/>
            <a:ext cx="1429737" cy="142973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262390"/>
            <a:ext cx="10680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Which one is probably better?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873" y="1380342"/>
            <a:ext cx="1429737" cy="1429737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392923" y="1539346"/>
            <a:ext cx="4928297" cy="2677656"/>
            <a:chOff x="392923" y="1539346"/>
            <a:chExt cx="4928297" cy="2677656"/>
          </a:xfrm>
        </p:grpSpPr>
        <p:grpSp>
          <p:nvGrpSpPr>
            <p:cNvPr id="8" name="Group 7"/>
            <p:cNvGrpSpPr/>
            <p:nvPr/>
          </p:nvGrpSpPr>
          <p:grpSpPr>
            <a:xfrm>
              <a:off x="392923" y="2738505"/>
              <a:ext cx="752838" cy="646331"/>
              <a:chOff x="392923" y="2738505"/>
              <a:chExt cx="752838" cy="646331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392923" y="2738505"/>
                <a:ext cx="75283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rPr>
                  <a:t> </a:t>
                </a:r>
                <a:r>
                  <a:rPr lang="en-US" sz="36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rPr>
                  <a:t>1</a:t>
                </a:r>
              </a:p>
            </p:txBody>
          </p:sp>
          <p:sp>
            <p:nvSpPr>
              <p:cNvPr id="2" name="Oval 1"/>
              <p:cNvSpPr/>
              <p:nvPr/>
            </p:nvSpPr>
            <p:spPr>
              <a:xfrm>
                <a:off x="439710" y="2738505"/>
                <a:ext cx="634212" cy="646331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1192548" y="1539346"/>
              <a:ext cx="4128672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>
                  <a:latin typeface="Arial" panose="020B0604020202020204" pitchFamily="34" charset="0"/>
                  <a:cs typeface="Arial" panose="020B0604020202020204" pitchFamily="34" charset="0"/>
                </a:rPr>
                <a:t>“Vaping decreases anxiety”</a:t>
              </a:r>
              <a:br>
                <a:rPr lang="en-US" sz="2400" i="1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en-US" sz="2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based on a study </a:t>
              </a:r>
            </a:p>
            <a:p>
              <a:pPr algn="ctr"/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of…</a:t>
              </a:r>
              <a:b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b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10,000 </a:t>
              </a:r>
              <a:r>
                <a:rPr lang="en-US" sz="24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vapers</a:t>
              </a:r>
              <a:endParaRPr lang="en-US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079834" y="1539346"/>
            <a:ext cx="4837047" cy="2677656"/>
            <a:chOff x="7079834" y="1539346"/>
            <a:chExt cx="4837047" cy="2677656"/>
          </a:xfrm>
        </p:grpSpPr>
        <p:grpSp>
          <p:nvGrpSpPr>
            <p:cNvPr id="15" name="Group 14"/>
            <p:cNvGrpSpPr/>
            <p:nvPr/>
          </p:nvGrpSpPr>
          <p:grpSpPr>
            <a:xfrm>
              <a:off x="11164043" y="2715092"/>
              <a:ext cx="752838" cy="669744"/>
              <a:chOff x="11164043" y="2715092"/>
              <a:chExt cx="752838" cy="669744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11164043" y="2715092"/>
                <a:ext cx="75283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rPr>
                  <a:t> </a:t>
                </a:r>
                <a:r>
                  <a:rPr lang="en-US" sz="36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rPr>
                  <a:t>2</a:t>
                </a: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1191302" y="2738505"/>
                <a:ext cx="634212" cy="646331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7079834" y="1539346"/>
              <a:ext cx="4128672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>
                  <a:latin typeface="Arial" panose="020B0604020202020204" pitchFamily="34" charset="0"/>
                  <a:cs typeface="Arial" panose="020B0604020202020204" pitchFamily="34" charset="0"/>
                </a:rPr>
                <a:t>“Vaping decreases anxiety”</a:t>
              </a:r>
              <a:br>
                <a:rPr lang="en-US" sz="2400" i="1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en-US" sz="2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based on a study </a:t>
              </a:r>
            </a:p>
            <a:p>
              <a:pPr algn="ctr"/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of…</a:t>
              </a:r>
              <a:b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b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100 </a:t>
              </a:r>
              <a:r>
                <a:rPr lang="en-US" sz="24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vapers</a:t>
              </a:r>
              <a:endParaRPr lang="en-US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58C322ED-8D40-0C42-B46E-BD5A958787E7}"/>
              </a:ext>
            </a:extLst>
          </p:cNvPr>
          <p:cNvSpPr txBox="1"/>
          <p:nvPr/>
        </p:nvSpPr>
        <p:spPr>
          <a:xfrm>
            <a:off x="7252409" y="452934"/>
            <a:ext cx="4573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Decision: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Banning vaping in BC</a:t>
            </a:r>
          </a:p>
        </p:txBody>
      </p:sp>
    </p:spTree>
    <p:extLst>
      <p:ext uri="{BB962C8B-B14F-4D97-AF65-F5344CB8AC3E}">
        <p14:creationId xmlns:p14="http://schemas.microsoft.com/office/powerpoint/2010/main" val="1577652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642146" y="5745546"/>
            <a:ext cx="5004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BUS 217W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Mark Bodnar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mbodnar@sfu.ca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262390"/>
            <a:ext cx="10680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Next steps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81950" y="908721"/>
            <a:ext cx="6012398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Group discussions</a:t>
            </a:r>
          </a:p>
          <a:p>
            <a:pPr marL="914400" lvl="1" indent="-457200"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Step 1 (by topic)</a:t>
            </a:r>
          </a:p>
          <a:p>
            <a:pPr marL="914400" lvl="1" indent="-457200"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Step 2 (regroup &amp; report)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Incredibly hard quiz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Final thoughts: big picture </a:t>
            </a: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722633"/>
      </p:ext>
    </p:extLst>
  </p:cSld>
  <p:clrMapOvr>
    <a:masterClrMapping/>
  </p:clrMapOvr>
</p:sld>
</file>

<file path=ppt/theme/theme1.xml><?xml version="1.0" encoding="utf-8"?>
<a:theme xmlns:a="http://schemas.openxmlformats.org/drawingml/2006/main" name="Lib 3 Logo at bott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Lib 3 Logo at bott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6279</TotalTime>
  <Words>1088</Words>
  <Application>Microsoft Macintosh PowerPoint</Application>
  <PresentationFormat>Widescreen</PresentationFormat>
  <Paragraphs>254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Courier New</vt:lpstr>
      <vt:lpstr>Lib 3 Logo at bottom</vt:lpstr>
      <vt:lpstr>1_Lib 3 Logo at bottom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Simon Fraser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Bodnar</dc:creator>
  <cp:lastModifiedBy>Mark Bodnar</cp:lastModifiedBy>
  <cp:revision>99</cp:revision>
  <cp:lastPrinted>2018-06-11T17:56:25Z</cp:lastPrinted>
  <dcterms:created xsi:type="dcterms:W3CDTF">2017-05-10T16:56:02Z</dcterms:created>
  <dcterms:modified xsi:type="dcterms:W3CDTF">2020-06-28T15:27:56Z</dcterms:modified>
</cp:coreProperties>
</file>