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8" r:id="rId1"/>
  </p:sldMasterIdLst>
  <p:notesMasterIdLst>
    <p:notesMasterId r:id="rId17"/>
  </p:notesMasterIdLst>
  <p:sldIdLst>
    <p:sldId id="256" r:id="rId2"/>
    <p:sldId id="293" r:id="rId3"/>
    <p:sldId id="275" r:id="rId4"/>
    <p:sldId id="292" r:id="rId5"/>
    <p:sldId id="283" r:id="rId6"/>
    <p:sldId id="274" r:id="rId7"/>
    <p:sldId id="259" r:id="rId8"/>
    <p:sldId id="271" r:id="rId9"/>
    <p:sldId id="285" r:id="rId10"/>
    <p:sldId id="284" r:id="rId11"/>
    <p:sldId id="276" r:id="rId12"/>
    <p:sldId id="286" r:id="rId13"/>
    <p:sldId id="287" r:id="rId14"/>
    <p:sldId id="288" r:id="rId15"/>
    <p:sldId id="29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37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37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FA4B45-5E76-43E3-B46E-92174E2F52D9}" type="doc">
      <dgm:prSet loTypeId="urn:microsoft.com/office/officeart/2005/8/layout/pyramid1" loCatId="pyramid" qsTypeId="urn:microsoft.com/office/officeart/2005/8/quickstyle/simple1" qsCatId="simple" csTypeId="urn:microsoft.com/office/officeart/2005/8/colors/colorful5" csCatId="colorful" phldr="1"/>
      <dgm:spPr/>
    </dgm:pt>
    <dgm:pt modelId="{41148840-8021-482C-82D8-2B5512FB00B0}">
      <dgm:prSet phldrT="[Text]"/>
      <dgm:spPr/>
      <dgm:t>
        <a:bodyPr/>
        <a:lstStyle/>
        <a:p>
          <a:endParaRPr lang="en-US" dirty="0">
            <a:latin typeface="+mj-lt"/>
          </a:endParaRPr>
        </a:p>
        <a:p>
          <a:endParaRPr lang="en-US" dirty="0">
            <a:latin typeface="+mj-lt"/>
          </a:endParaRPr>
        </a:p>
        <a:p>
          <a:r>
            <a:rPr lang="en-US" baseline="0" dirty="0">
              <a:solidFill>
                <a:schemeClr val="bg1"/>
              </a:solidFill>
              <a:latin typeface="+mj-lt"/>
            </a:rPr>
            <a:t>Big name</a:t>
          </a:r>
        </a:p>
        <a:p>
          <a:r>
            <a:rPr lang="en-US" baseline="0" dirty="0">
              <a:solidFill>
                <a:schemeClr val="bg1"/>
              </a:solidFill>
              <a:latin typeface="+mj-lt"/>
            </a:rPr>
            <a:t>analysis</a:t>
          </a:r>
          <a:endParaRPr lang="en-CA" baseline="0" dirty="0">
            <a:solidFill>
              <a:schemeClr val="bg1"/>
            </a:solidFill>
            <a:latin typeface="+mj-lt"/>
          </a:endParaRPr>
        </a:p>
      </dgm:t>
    </dgm:pt>
    <dgm:pt modelId="{4BB5F7A5-99FE-4E7D-99E4-16EF1C2A3BF3}" type="parTrans" cxnId="{4461D1DD-2730-48E3-8BD8-1264CD422AC1}">
      <dgm:prSet/>
      <dgm:spPr/>
      <dgm:t>
        <a:bodyPr/>
        <a:lstStyle/>
        <a:p>
          <a:endParaRPr lang="en-CA"/>
        </a:p>
      </dgm:t>
    </dgm:pt>
    <dgm:pt modelId="{2456B24F-A504-42F5-ADF8-EE0FD15CFCCF}" type="sibTrans" cxnId="{4461D1DD-2730-48E3-8BD8-1264CD422AC1}">
      <dgm:prSet/>
      <dgm:spPr/>
      <dgm:t>
        <a:bodyPr/>
        <a:lstStyle/>
        <a:p>
          <a:endParaRPr lang="en-CA"/>
        </a:p>
      </dgm:t>
    </dgm:pt>
    <dgm:pt modelId="{A11ACD32-0C7D-4F91-9A76-2F9095E8816A}">
      <dgm:prSet phldrT="[Text]"/>
      <dgm:spPr/>
      <dgm:t>
        <a:bodyPr/>
        <a:lstStyle/>
        <a:p>
          <a:r>
            <a:rPr lang="en-US" baseline="0" dirty="0">
              <a:solidFill>
                <a:schemeClr val="bg1"/>
              </a:solidFill>
              <a:latin typeface="+mj-lt"/>
            </a:rPr>
            <a:t>Below </a:t>
          </a:r>
        </a:p>
        <a:p>
          <a:r>
            <a:rPr lang="en-US" baseline="0" dirty="0">
              <a:solidFill>
                <a:schemeClr val="bg1"/>
              </a:solidFill>
              <a:latin typeface="+mj-lt"/>
            </a:rPr>
            <a:t>+ analysis</a:t>
          </a:r>
          <a:endParaRPr lang="en-CA" baseline="0" dirty="0">
            <a:solidFill>
              <a:schemeClr val="bg1"/>
            </a:solidFill>
            <a:latin typeface="+mj-lt"/>
          </a:endParaRPr>
        </a:p>
      </dgm:t>
    </dgm:pt>
    <dgm:pt modelId="{5A46EBD8-AF21-4AEF-9B8D-3843132DCE97}" type="parTrans" cxnId="{47E636CC-CEEC-461C-8F4E-54E0C9562CD6}">
      <dgm:prSet/>
      <dgm:spPr/>
      <dgm:t>
        <a:bodyPr/>
        <a:lstStyle/>
        <a:p>
          <a:endParaRPr lang="en-CA"/>
        </a:p>
      </dgm:t>
    </dgm:pt>
    <dgm:pt modelId="{AB6A7E0F-91F4-4592-AFC9-7A3D9A5114A0}" type="sibTrans" cxnId="{47E636CC-CEEC-461C-8F4E-54E0C9562CD6}">
      <dgm:prSet/>
      <dgm:spPr/>
      <dgm:t>
        <a:bodyPr/>
        <a:lstStyle/>
        <a:p>
          <a:endParaRPr lang="en-CA"/>
        </a:p>
      </dgm:t>
    </dgm:pt>
    <dgm:pt modelId="{6328EF97-C850-4C9B-BF63-843BE0032358}">
      <dgm:prSet phldrT="[Text]"/>
      <dgm:spPr/>
      <dgm:t>
        <a:bodyPr/>
        <a:lstStyle/>
        <a:p>
          <a:r>
            <a:rPr lang="en-US" baseline="0" dirty="0">
              <a:solidFill>
                <a:schemeClr val="bg1"/>
              </a:solidFill>
              <a:latin typeface="+mj-lt"/>
            </a:rPr>
            <a:t>Dispersed and incomplete information</a:t>
          </a:r>
          <a:endParaRPr lang="en-CA" baseline="0" dirty="0">
            <a:solidFill>
              <a:schemeClr val="bg1"/>
            </a:solidFill>
            <a:latin typeface="+mj-lt"/>
          </a:endParaRPr>
        </a:p>
      </dgm:t>
    </dgm:pt>
    <dgm:pt modelId="{85D89A49-C487-427B-B879-09322A15D4F1}" type="parTrans" cxnId="{088AAF76-6A8A-4841-93CC-A7DA45AA894B}">
      <dgm:prSet/>
      <dgm:spPr/>
      <dgm:t>
        <a:bodyPr/>
        <a:lstStyle/>
        <a:p>
          <a:endParaRPr lang="en-CA"/>
        </a:p>
      </dgm:t>
    </dgm:pt>
    <dgm:pt modelId="{EEAB79DC-65EB-4D0D-BA73-60075538496E}" type="sibTrans" cxnId="{088AAF76-6A8A-4841-93CC-A7DA45AA894B}">
      <dgm:prSet/>
      <dgm:spPr/>
      <dgm:t>
        <a:bodyPr/>
        <a:lstStyle/>
        <a:p>
          <a:endParaRPr lang="en-CA"/>
        </a:p>
      </dgm:t>
    </dgm:pt>
    <dgm:pt modelId="{068743DD-1807-45A9-A86B-896C13E08CC0}">
      <dgm:prSet phldrT="[Text]"/>
      <dgm:spPr/>
      <dgm:t>
        <a:bodyPr/>
        <a:lstStyle/>
        <a:p>
          <a:r>
            <a:rPr lang="en-US" baseline="0" dirty="0">
              <a:solidFill>
                <a:schemeClr val="bg1"/>
              </a:solidFill>
              <a:latin typeface="+mj-lt"/>
            </a:rPr>
            <a:t>Aggregated information </a:t>
          </a:r>
        </a:p>
        <a:p>
          <a:r>
            <a:rPr lang="en-US" baseline="0" dirty="0">
              <a:solidFill>
                <a:schemeClr val="bg1"/>
              </a:solidFill>
              <a:latin typeface="+mj-lt"/>
            </a:rPr>
            <a:t>+ gaps filled with primary research</a:t>
          </a:r>
          <a:endParaRPr lang="en-CA" baseline="0" dirty="0">
            <a:solidFill>
              <a:schemeClr val="bg1"/>
            </a:solidFill>
            <a:latin typeface="+mj-lt"/>
          </a:endParaRPr>
        </a:p>
      </dgm:t>
    </dgm:pt>
    <dgm:pt modelId="{C0BC2B0C-56FC-4B83-B207-19A9FC3659A4}" type="parTrans" cxnId="{46586263-F4AF-42AA-9224-F10C27FD4040}">
      <dgm:prSet/>
      <dgm:spPr/>
      <dgm:t>
        <a:bodyPr/>
        <a:lstStyle/>
        <a:p>
          <a:endParaRPr lang="en-CA"/>
        </a:p>
      </dgm:t>
    </dgm:pt>
    <dgm:pt modelId="{7E9E6D17-F6A5-4342-B2AF-BFA9FA33BB8A}" type="sibTrans" cxnId="{46586263-F4AF-42AA-9224-F10C27FD4040}">
      <dgm:prSet/>
      <dgm:spPr/>
      <dgm:t>
        <a:bodyPr/>
        <a:lstStyle/>
        <a:p>
          <a:endParaRPr lang="en-CA"/>
        </a:p>
      </dgm:t>
    </dgm:pt>
    <dgm:pt modelId="{04A79E89-3776-4C72-9FCA-63AC47E01355}">
      <dgm:prSet phldrT="[Text]"/>
      <dgm:spPr/>
      <dgm:t>
        <a:bodyPr/>
        <a:lstStyle/>
        <a:p>
          <a:r>
            <a:rPr lang="en-US" baseline="0" dirty="0">
              <a:solidFill>
                <a:schemeClr val="bg1"/>
              </a:solidFill>
              <a:latin typeface="+mj-lt"/>
            </a:rPr>
            <a:t>Aggregated and incomplete information</a:t>
          </a:r>
          <a:endParaRPr lang="en-CA" baseline="0" dirty="0">
            <a:solidFill>
              <a:schemeClr val="bg1"/>
            </a:solidFill>
            <a:latin typeface="+mj-lt"/>
          </a:endParaRPr>
        </a:p>
      </dgm:t>
    </dgm:pt>
    <dgm:pt modelId="{061AECD1-38A0-4AEE-8B2C-D0492EB1BDD6}" type="parTrans" cxnId="{BC054EB7-EB63-478E-A9E2-94BB87066AC8}">
      <dgm:prSet/>
      <dgm:spPr/>
      <dgm:t>
        <a:bodyPr/>
        <a:lstStyle/>
        <a:p>
          <a:endParaRPr lang="en-CA"/>
        </a:p>
      </dgm:t>
    </dgm:pt>
    <dgm:pt modelId="{9BF3AF4A-9ACA-49C2-A49C-2779316385E9}" type="sibTrans" cxnId="{BC054EB7-EB63-478E-A9E2-94BB87066AC8}">
      <dgm:prSet/>
      <dgm:spPr/>
      <dgm:t>
        <a:bodyPr/>
        <a:lstStyle/>
        <a:p>
          <a:endParaRPr lang="en-CA"/>
        </a:p>
      </dgm:t>
    </dgm:pt>
    <dgm:pt modelId="{177FB9C3-A27A-4A6A-A5EE-67F475E5F51B}" type="pres">
      <dgm:prSet presAssocID="{91FA4B45-5E76-43E3-B46E-92174E2F52D9}" presName="Name0" presStyleCnt="0">
        <dgm:presLayoutVars>
          <dgm:dir/>
          <dgm:animLvl val="lvl"/>
          <dgm:resizeHandles val="exact"/>
        </dgm:presLayoutVars>
      </dgm:prSet>
      <dgm:spPr/>
    </dgm:pt>
    <dgm:pt modelId="{81C98BB6-119D-490A-A59C-C4CA8BDD7CBF}" type="pres">
      <dgm:prSet presAssocID="{41148840-8021-482C-82D8-2B5512FB00B0}" presName="Name8" presStyleCnt="0"/>
      <dgm:spPr/>
    </dgm:pt>
    <dgm:pt modelId="{29D6ADCC-27A7-48DF-91FF-3B9211850D8E}" type="pres">
      <dgm:prSet presAssocID="{41148840-8021-482C-82D8-2B5512FB00B0}" presName="level" presStyleLbl="node1" presStyleIdx="0" presStyleCnt="5" custScaleY="149008">
        <dgm:presLayoutVars>
          <dgm:chMax val="1"/>
          <dgm:bulletEnabled val="1"/>
        </dgm:presLayoutVars>
      </dgm:prSet>
      <dgm:spPr/>
    </dgm:pt>
    <dgm:pt modelId="{EB4F6549-C87B-44AE-9C84-0F17F77F389F}" type="pres">
      <dgm:prSet presAssocID="{41148840-8021-482C-82D8-2B5512FB00B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D10BB39D-314A-4D2C-959A-96D01315E60A}" type="pres">
      <dgm:prSet presAssocID="{A11ACD32-0C7D-4F91-9A76-2F9095E8816A}" presName="Name8" presStyleCnt="0"/>
      <dgm:spPr/>
    </dgm:pt>
    <dgm:pt modelId="{58ED4359-4364-494E-BAC3-A87BD061E1BA}" type="pres">
      <dgm:prSet presAssocID="{A11ACD32-0C7D-4F91-9A76-2F9095E8816A}" presName="level" presStyleLbl="node1" presStyleIdx="1" presStyleCnt="5">
        <dgm:presLayoutVars>
          <dgm:chMax val="1"/>
          <dgm:bulletEnabled val="1"/>
        </dgm:presLayoutVars>
      </dgm:prSet>
      <dgm:spPr/>
    </dgm:pt>
    <dgm:pt modelId="{22E8EC8E-C0B7-462B-8620-56361EBD087A}" type="pres">
      <dgm:prSet presAssocID="{A11ACD32-0C7D-4F91-9A76-2F9095E8816A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B9F1827-CDA9-49B5-A6E1-FE18F14F57B5}" type="pres">
      <dgm:prSet presAssocID="{068743DD-1807-45A9-A86B-896C13E08CC0}" presName="Name8" presStyleCnt="0"/>
      <dgm:spPr/>
    </dgm:pt>
    <dgm:pt modelId="{EDD9D59A-797F-41BB-A453-6DEADD7DDE4D}" type="pres">
      <dgm:prSet presAssocID="{068743DD-1807-45A9-A86B-896C13E08CC0}" presName="level" presStyleLbl="node1" presStyleIdx="2" presStyleCnt="5">
        <dgm:presLayoutVars>
          <dgm:chMax val="1"/>
          <dgm:bulletEnabled val="1"/>
        </dgm:presLayoutVars>
      </dgm:prSet>
      <dgm:spPr/>
    </dgm:pt>
    <dgm:pt modelId="{05704193-F5EF-45E8-8FDC-1689512E903A}" type="pres">
      <dgm:prSet presAssocID="{068743DD-1807-45A9-A86B-896C13E08CC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752159E2-8031-4921-AAF5-A466613706E8}" type="pres">
      <dgm:prSet presAssocID="{04A79E89-3776-4C72-9FCA-63AC47E01355}" presName="Name8" presStyleCnt="0"/>
      <dgm:spPr/>
    </dgm:pt>
    <dgm:pt modelId="{BB1F5D45-2661-411C-A465-A74579F93DFD}" type="pres">
      <dgm:prSet presAssocID="{04A79E89-3776-4C72-9FCA-63AC47E01355}" presName="level" presStyleLbl="node1" presStyleIdx="3" presStyleCnt="5">
        <dgm:presLayoutVars>
          <dgm:chMax val="1"/>
          <dgm:bulletEnabled val="1"/>
        </dgm:presLayoutVars>
      </dgm:prSet>
      <dgm:spPr/>
    </dgm:pt>
    <dgm:pt modelId="{A5FD7548-69A5-4B37-AFC7-7BC8EFD16BEF}" type="pres">
      <dgm:prSet presAssocID="{04A79E89-3776-4C72-9FCA-63AC47E0135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4E5DA77-80D5-470A-85EC-6EB6DC3E2AF6}" type="pres">
      <dgm:prSet presAssocID="{6328EF97-C850-4C9B-BF63-843BE0032358}" presName="Name8" presStyleCnt="0"/>
      <dgm:spPr/>
    </dgm:pt>
    <dgm:pt modelId="{449169A6-987A-49E6-B5DA-27B36F3DDEF0}" type="pres">
      <dgm:prSet presAssocID="{6328EF97-C850-4C9B-BF63-843BE0032358}" presName="level" presStyleLbl="node1" presStyleIdx="4" presStyleCnt="5">
        <dgm:presLayoutVars>
          <dgm:chMax val="1"/>
          <dgm:bulletEnabled val="1"/>
        </dgm:presLayoutVars>
      </dgm:prSet>
      <dgm:spPr/>
    </dgm:pt>
    <dgm:pt modelId="{553679E9-192B-4A4B-9528-6742254B6ED2}" type="pres">
      <dgm:prSet presAssocID="{6328EF97-C850-4C9B-BF63-843BE0032358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2B7FD809-5CF1-4C51-BECB-825F6866E4A6}" type="presOf" srcId="{04A79E89-3776-4C72-9FCA-63AC47E01355}" destId="{BB1F5D45-2661-411C-A465-A74579F93DFD}" srcOrd="0" destOrd="0" presId="urn:microsoft.com/office/officeart/2005/8/layout/pyramid1"/>
    <dgm:cxn modelId="{46586263-F4AF-42AA-9224-F10C27FD4040}" srcId="{91FA4B45-5E76-43E3-B46E-92174E2F52D9}" destId="{068743DD-1807-45A9-A86B-896C13E08CC0}" srcOrd="2" destOrd="0" parTransId="{C0BC2B0C-56FC-4B83-B207-19A9FC3659A4}" sibTransId="{7E9E6D17-F6A5-4342-B2AF-BFA9FA33BB8A}"/>
    <dgm:cxn modelId="{D93FE24D-F91F-4F63-9448-6042000406AD}" type="presOf" srcId="{41148840-8021-482C-82D8-2B5512FB00B0}" destId="{29D6ADCC-27A7-48DF-91FF-3B9211850D8E}" srcOrd="0" destOrd="0" presId="urn:microsoft.com/office/officeart/2005/8/layout/pyramid1"/>
    <dgm:cxn modelId="{98CABF74-ACAD-434F-86AF-8F69B6F7AB92}" type="presOf" srcId="{91FA4B45-5E76-43E3-B46E-92174E2F52D9}" destId="{177FB9C3-A27A-4A6A-A5EE-67F475E5F51B}" srcOrd="0" destOrd="0" presId="urn:microsoft.com/office/officeart/2005/8/layout/pyramid1"/>
    <dgm:cxn modelId="{088AAF76-6A8A-4841-93CC-A7DA45AA894B}" srcId="{91FA4B45-5E76-43E3-B46E-92174E2F52D9}" destId="{6328EF97-C850-4C9B-BF63-843BE0032358}" srcOrd="4" destOrd="0" parTransId="{85D89A49-C487-427B-B879-09322A15D4F1}" sibTransId="{EEAB79DC-65EB-4D0D-BA73-60075538496E}"/>
    <dgm:cxn modelId="{4EACF48B-AC90-4397-A037-CCB554D836D1}" type="presOf" srcId="{04A79E89-3776-4C72-9FCA-63AC47E01355}" destId="{A5FD7548-69A5-4B37-AFC7-7BC8EFD16BEF}" srcOrd="1" destOrd="0" presId="urn:microsoft.com/office/officeart/2005/8/layout/pyramid1"/>
    <dgm:cxn modelId="{E56B30A1-DEB2-4B83-B3F6-A3AA17D1AC36}" type="presOf" srcId="{6328EF97-C850-4C9B-BF63-843BE0032358}" destId="{553679E9-192B-4A4B-9528-6742254B6ED2}" srcOrd="1" destOrd="0" presId="urn:microsoft.com/office/officeart/2005/8/layout/pyramid1"/>
    <dgm:cxn modelId="{BC054EB7-EB63-478E-A9E2-94BB87066AC8}" srcId="{91FA4B45-5E76-43E3-B46E-92174E2F52D9}" destId="{04A79E89-3776-4C72-9FCA-63AC47E01355}" srcOrd="3" destOrd="0" parTransId="{061AECD1-38A0-4AEE-8B2C-D0492EB1BDD6}" sibTransId="{9BF3AF4A-9ACA-49C2-A49C-2779316385E9}"/>
    <dgm:cxn modelId="{7C18BDB9-DADC-4410-BE64-5024C24F9FFF}" type="presOf" srcId="{068743DD-1807-45A9-A86B-896C13E08CC0}" destId="{05704193-F5EF-45E8-8FDC-1689512E903A}" srcOrd="1" destOrd="0" presId="urn:microsoft.com/office/officeart/2005/8/layout/pyramid1"/>
    <dgm:cxn modelId="{91D923BB-2FE1-4AD4-A632-1D31365A9727}" type="presOf" srcId="{A11ACD32-0C7D-4F91-9A76-2F9095E8816A}" destId="{22E8EC8E-C0B7-462B-8620-56361EBD087A}" srcOrd="1" destOrd="0" presId="urn:microsoft.com/office/officeart/2005/8/layout/pyramid1"/>
    <dgm:cxn modelId="{D34FB9BC-FC19-4D53-A4C9-2A5FD8A0E90B}" type="presOf" srcId="{A11ACD32-0C7D-4F91-9A76-2F9095E8816A}" destId="{58ED4359-4364-494E-BAC3-A87BD061E1BA}" srcOrd="0" destOrd="0" presId="urn:microsoft.com/office/officeart/2005/8/layout/pyramid1"/>
    <dgm:cxn modelId="{50817CC6-0921-4DA9-96D9-29313E82D447}" type="presOf" srcId="{41148840-8021-482C-82D8-2B5512FB00B0}" destId="{EB4F6549-C87B-44AE-9C84-0F17F77F389F}" srcOrd="1" destOrd="0" presId="urn:microsoft.com/office/officeart/2005/8/layout/pyramid1"/>
    <dgm:cxn modelId="{47E636CC-CEEC-461C-8F4E-54E0C9562CD6}" srcId="{91FA4B45-5E76-43E3-B46E-92174E2F52D9}" destId="{A11ACD32-0C7D-4F91-9A76-2F9095E8816A}" srcOrd="1" destOrd="0" parTransId="{5A46EBD8-AF21-4AEF-9B8D-3843132DCE97}" sibTransId="{AB6A7E0F-91F4-4592-AFC9-7A3D9A5114A0}"/>
    <dgm:cxn modelId="{94B25ECD-956E-4D47-8487-F2E0A15B3C40}" type="presOf" srcId="{6328EF97-C850-4C9B-BF63-843BE0032358}" destId="{449169A6-987A-49E6-B5DA-27B36F3DDEF0}" srcOrd="0" destOrd="0" presId="urn:microsoft.com/office/officeart/2005/8/layout/pyramid1"/>
    <dgm:cxn modelId="{4461D1DD-2730-48E3-8BD8-1264CD422AC1}" srcId="{91FA4B45-5E76-43E3-B46E-92174E2F52D9}" destId="{41148840-8021-482C-82D8-2B5512FB00B0}" srcOrd="0" destOrd="0" parTransId="{4BB5F7A5-99FE-4E7D-99E4-16EF1C2A3BF3}" sibTransId="{2456B24F-A504-42F5-ADF8-EE0FD15CFCCF}"/>
    <dgm:cxn modelId="{AFE053F8-6E5F-484A-B03A-AAAD78B371BE}" type="presOf" srcId="{068743DD-1807-45A9-A86B-896C13E08CC0}" destId="{EDD9D59A-797F-41BB-A453-6DEADD7DDE4D}" srcOrd="0" destOrd="0" presId="urn:microsoft.com/office/officeart/2005/8/layout/pyramid1"/>
    <dgm:cxn modelId="{1DC1EC7B-6B1D-4D81-B3EF-840AEC4854CB}" type="presParOf" srcId="{177FB9C3-A27A-4A6A-A5EE-67F475E5F51B}" destId="{81C98BB6-119D-490A-A59C-C4CA8BDD7CBF}" srcOrd="0" destOrd="0" presId="urn:microsoft.com/office/officeart/2005/8/layout/pyramid1"/>
    <dgm:cxn modelId="{B66EB9F3-674E-41A5-B5A4-258503FEE660}" type="presParOf" srcId="{81C98BB6-119D-490A-A59C-C4CA8BDD7CBF}" destId="{29D6ADCC-27A7-48DF-91FF-3B9211850D8E}" srcOrd="0" destOrd="0" presId="urn:microsoft.com/office/officeart/2005/8/layout/pyramid1"/>
    <dgm:cxn modelId="{C5FB4AA6-FEAF-4EA1-B383-C8A5F897C68F}" type="presParOf" srcId="{81C98BB6-119D-490A-A59C-C4CA8BDD7CBF}" destId="{EB4F6549-C87B-44AE-9C84-0F17F77F389F}" srcOrd="1" destOrd="0" presId="urn:microsoft.com/office/officeart/2005/8/layout/pyramid1"/>
    <dgm:cxn modelId="{98E33488-6E64-4914-9BFE-83EA87FFB908}" type="presParOf" srcId="{177FB9C3-A27A-4A6A-A5EE-67F475E5F51B}" destId="{D10BB39D-314A-4D2C-959A-96D01315E60A}" srcOrd="1" destOrd="0" presId="urn:microsoft.com/office/officeart/2005/8/layout/pyramid1"/>
    <dgm:cxn modelId="{0DE88465-1BF3-408C-952F-6CB90B206FCD}" type="presParOf" srcId="{D10BB39D-314A-4D2C-959A-96D01315E60A}" destId="{58ED4359-4364-494E-BAC3-A87BD061E1BA}" srcOrd="0" destOrd="0" presId="urn:microsoft.com/office/officeart/2005/8/layout/pyramid1"/>
    <dgm:cxn modelId="{6492795F-DE6B-42BC-A32B-E46399CAFEFC}" type="presParOf" srcId="{D10BB39D-314A-4D2C-959A-96D01315E60A}" destId="{22E8EC8E-C0B7-462B-8620-56361EBD087A}" srcOrd="1" destOrd="0" presId="urn:microsoft.com/office/officeart/2005/8/layout/pyramid1"/>
    <dgm:cxn modelId="{77DD34C4-26CE-48ED-9ED7-D54C7FD79D31}" type="presParOf" srcId="{177FB9C3-A27A-4A6A-A5EE-67F475E5F51B}" destId="{FB9F1827-CDA9-49B5-A6E1-FE18F14F57B5}" srcOrd="2" destOrd="0" presId="urn:microsoft.com/office/officeart/2005/8/layout/pyramid1"/>
    <dgm:cxn modelId="{43C8548B-95CC-48DF-808D-2733EB89B707}" type="presParOf" srcId="{FB9F1827-CDA9-49B5-A6E1-FE18F14F57B5}" destId="{EDD9D59A-797F-41BB-A453-6DEADD7DDE4D}" srcOrd="0" destOrd="0" presId="urn:microsoft.com/office/officeart/2005/8/layout/pyramid1"/>
    <dgm:cxn modelId="{75B64888-D86C-4CFC-8D11-170BF67ADF15}" type="presParOf" srcId="{FB9F1827-CDA9-49B5-A6E1-FE18F14F57B5}" destId="{05704193-F5EF-45E8-8FDC-1689512E903A}" srcOrd="1" destOrd="0" presId="urn:microsoft.com/office/officeart/2005/8/layout/pyramid1"/>
    <dgm:cxn modelId="{1040EB8B-FE44-49D1-95D6-302015AC8C8D}" type="presParOf" srcId="{177FB9C3-A27A-4A6A-A5EE-67F475E5F51B}" destId="{752159E2-8031-4921-AAF5-A466613706E8}" srcOrd="3" destOrd="0" presId="urn:microsoft.com/office/officeart/2005/8/layout/pyramid1"/>
    <dgm:cxn modelId="{7083C6AE-C201-4390-9BC2-A56B584A26EA}" type="presParOf" srcId="{752159E2-8031-4921-AAF5-A466613706E8}" destId="{BB1F5D45-2661-411C-A465-A74579F93DFD}" srcOrd="0" destOrd="0" presId="urn:microsoft.com/office/officeart/2005/8/layout/pyramid1"/>
    <dgm:cxn modelId="{A04EFD57-772A-4235-BDF9-0A51F0D8A266}" type="presParOf" srcId="{752159E2-8031-4921-AAF5-A466613706E8}" destId="{A5FD7548-69A5-4B37-AFC7-7BC8EFD16BEF}" srcOrd="1" destOrd="0" presId="urn:microsoft.com/office/officeart/2005/8/layout/pyramid1"/>
    <dgm:cxn modelId="{1F9E78FD-E982-4714-8AD0-43D436A8F0DC}" type="presParOf" srcId="{177FB9C3-A27A-4A6A-A5EE-67F475E5F51B}" destId="{E4E5DA77-80D5-470A-85EC-6EB6DC3E2AF6}" srcOrd="4" destOrd="0" presId="urn:microsoft.com/office/officeart/2005/8/layout/pyramid1"/>
    <dgm:cxn modelId="{5BDF0FC4-5FED-4F6F-AC5A-23110B09A313}" type="presParOf" srcId="{E4E5DA77-80D5-470A-85EC-6EB6DC3E2AF6}" destId="{449169A6-987A-49E6-B5DA-27B36F3DDEF0}" srcOrd="0" destOrd="0" presId="urn:microsoft.com/office/officeart/2005/8/layout/pyramid1"/>
    <dgm:cxn modelId="{26DD94C4-C269-47AA-A075-495627D33BB6}" type="presParOf" srcId="{E4E5DA77-80D5-470A-85EC-6EB6DC3E2AF6}" destId="{553679E9-192B-4A4B-9528-6742254B6ED2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FA4B45-5E76-43E3-B46E-92174E2F52D9}" type="doc">
      <dgm:prSet loTypeId="urn:microsoft.com/office/officeart/2005/8/layout/pyramid1" loCatId="pyramid" qsTypeId="urn:microsoft.com/office/officeart/2005/8/quickstyle/simple1" qsCatId="simple" csTypeId="urn:microsoft.com/office/officeart/2005/8/colors/colorful5" csCatId="colorful" phldr="1"/>
      <dgm:spPr/>
    </dgm:pt>
    <dgm:pt modelId="{41148840-8021-482C-82D8-2B5512FB00B0}">
      <dgm:prSet phldrT="[Text]"/>
      <dgm:spPr/>
      <dgm:t>
        <a:bodyPr/>
        <a:lstStyle/>
        <a:p>
          <a:endParaRPr lang="en-US" dirty="0">
            <a:latin typeface="+mj-lt"/>
          </a:endParaRPr>
        </a:p>
        <a:p>
          <a:endParaRPr lang="en-US" dirty="0">
            <a:latin typeface="+mj-lt"/>
          </a:endParaRPr>
        </a:p>
        <a:p>
          <a:r>
            <a:rPr lang="en-US" baseline="0" dirty="0">
              <a:solidFill>
                <a:schemeClr val="bg1"/>
              </a:solidFill>
              <a:latin typeface="+mj-lt"/>
            </a:rPr>
            <a:t>$$$ </a:t>
          </a:r>
          <a:br>
            <a:rPr lang="en-US" baseline="0" dirty="0">
              <a:solidFill>
                <a:schemeClr val="bg1"/>
              </a:solidFill>
              <a:latin typeface="+mj-lt"/>
            </a:rPr>
          </a:br>
          <a:r>
            <a:rPr lang="en-US" baseline="0" dirty="0">
              <a:solidFill>
                <a:schemeClr val="bg1"/>
              </a:solidFill>
              <a:latin typeface="+mj-lt"/>
            </a:rPr>
            <a:t>analysis</a:t>
          </a:r>
          <a:endParaRPr lang="en-CA" baseline="0" dirty="0">
            <a:solidFill>
              <a:schemeClr val="bg1"/>
            </a:solidFill>
            <a:latin typeface="+mj-lt"/>
          </a:endParaRPr>
        </a:p>
      </dgm:t>
    </dgm:pt>
    <dgm:pt modelId="{4BB5F7A5-99FE-4E7D-99E4-16EF1C2A3BF3}" type="parTrans" cxnId="{4461D1DD-2730-48E3-8BD8-1264CD422AC1}">
      <dgm:prSet/>
      <dgm:spPr/>
      <dgm:t>
        <a:bodyPr/>
        <a:lstStyle/>
        <a:p>
          <a:endParaRPr lang="en-CA"/>
        </a:p>
      </dgm:t>
    </dgm:pt>
    <dgm:pt modelId="{2456B24F-A504-42F5-ADF8-EE0FD15CFCCF}" type="sibTrans" cxnId="{4461D1DD-2730-48E3-8BD8-1264CD422AC1}">
      <dgm:prSet/>
      <dgm:spPr/>
      <dgm:t>
        <a:bodyPr/>
        <a:lstStyle/>
        <a:p>
          <a:endParaRPr lang="en-CA"/>
        </a:p>
      </dgm:t>
    </dgm:pt>
    <dgm:pt modelId="{A11ACD32-0C7D-4F91-9A76-2F9095E8816A}">
      <dgm:prSet phldrT="[Text]"/>
      <dgm:spPr/>
      <dgm:t>
        <a:bodyPr/>
        <a:lstStyle/>
        <a:p>
          <a:r>
            <a:rPr lang="en-US" baseline="0" dirty="0">
              <a:solidFill>
                <a:schemeClr val="bg1"/>
              </a:solidFill>
              <a:latin typeface="+mj-lt"/>
            </a:rPr>
            <a:t>+ analysis</a:t>
          </a:r>
          <a:endParaRPr lang="en-CA" baseline="0" dirty="0">
            <a:solidFill>
              <a:schemeClr val="bg1"/>
            </a:solidFill>
            <a:latin typeface="+mj-lt"/>
          </a:endParaRPr>
        </a:p>
      </dgm:t>
    </dgm:pt>
    <dgm:pt modelId="{5A46EBD8-AF21-4AEF-9B8D-3843132DCE97}" type="parTrans" cxnId="{47E636CC-CEEC-461C-8F4E-54E0C9562CD6}">
      <dgm:prSet/>
      <dgm:spPr/>
      <dgm:t>
        <a:bodyPr/>
        <a:lstStyle/>
        <a:p>
          <a:endParaRPr lang="en-CA"/>
        </a:p>
      </dgm:t>
    </dgm:pt>
    <dgm:pt modelId="{AB6A7E0F-91F4-4592-AFC9-7A3D9A5114A0}" type="sibTrans" cxnId="{47E636CC-CEEC-461C-8F4E-54E0C9562CD6}">
      <dgm:prSet/>
      <dgm:spPr/>
      <dgm:t>
        <a:bodyPr/>
        <a:lstStyle/>
        <a:p>
          <a:endParaRPr lang="en-CA"/>
        </a:p>
      </dgm:t>
    </dgm:pt>
    <dgm:pt modelId="{068743DD-1807-45A9-A86B-896C13E08CC0}">
      <dgm:prSet phldrT="[Text]"/>
      <dgm:spPr/>
      <dgm:t>
        <a:bodyPr/>
        <a:lstStyle/>
        <a:p>
          <a:r>
            <a:rPr lang="en-US" baseline="0" dirty="0">
              <a:solidFill>
                <a:schemeClr val="bg1"/>
              </a:solidFill>
              <a:latin typeface="+mj-lt"/>
            </a:rPr>
            <a:t>+ primary research</a:t>
          </a:r>
          <a:endParaRPr lang="en-CA" baseline="0" dirty="0">
            <a:solidFill>
              <a:schemeClr val="bg1"/>
            </a:solidFill>
            <a:latin typeface="+mj-lt"/>
          </a:endParaRPr>
        </a:p>
      </dgm:t>
    </dgm:pt>
    <dgm:pt modelId="{C0BC2B0C-56FC-4B83-B207-19A9FC3659A4}" type="parTrans" cxnId="{46586263-F4AF-42AA-9224-F10C27FD4040}">
      <dgm:prSet/>
      <dgm:spPr/>
      <dgm:t>
        <a:bodyPr/>
        <a:lstStyle/>
        <a:p>
          <a:endParaRPr lang="en-CA"/>
        </a:p>
      </dgm:t>
    </dgm:pt>
    <dgm:pt modelId="{7E9E6D17-F6A5-4342-B2AF-BFA9FA33BB8A}" type="sibTrans" cxnId="{46586263-F4AF-42AA-9224-F10C27FD4040}">
      <dgm:prSet/>
      <dgm:spPr/>
      <dgm:t>
        <a:bodyPr/>
        <a:lstStyle/>
        <a:p>
          <a:endParaRPr lang="en-CA"/>
        </a:p>
      </dgm:t>
    </dgm:pt>
    <dgm:pt modelId="{04A79E89-3776-4C72-9FCA-63AC47E01355}">
      <dgm:prSet phldrT="[Text]"/>
      <dgm:spPr/>
      <dgm:t>
        <a:bodyPr/>
        <a:lstStyle/>
        <a:p>
          <a:r>
            <a:rPr lang="en-US" baseline="0" dirty="0">
              <a:solidFill>
                <a:schemeClr val="bg1"/>
              </a:solidFill>
              <a:latin typeface="+mj-lt"/>
            </a:rPr>
            <a:t>Aggregated</a:t>
          </a:r>
          <a:endParaRPr lang="en-CA" baseline="0" dirty="0">
            <a:solidFill>
              <a:schemeClr val="bg1"/>
            </a:solidFill>
            <a:latin typeface="+mj-lt"/>
          </a:endParaRPr>
        </a:p>
      </dgm:t>
    </dgm:pt>
    <dgm:pt modelId="{061AECD1-38A0-4AEE-8B2C-D0492EB1BDD6}" type="parTrans" cxnId="{BC054EB7-EB63-478E-A9E2-94BB87066AC8}">
      <dgm:prSet/>
      <dgm:spPr/>
      <dgm:t>
        <a:bodyPr/>
        <a:lstStyle/>
        <a:p>
          <a:endParaRPr lang="en-CA"/>
        </a:p>
      </dgm:t>
    </dgm:pt>
    <dgm:pt modelId="{9BF3AF4A-9ACA-49C2-A49C-2779316385E9}" type="sibTrans" cxnId="{BC054EB7-EB63-478E-A9E2-94BB87066AC8}">
      <dgm:prSet/>
      <dgm:spPr/>
      <dgm:t>
        <a:bodyPr/>
        <a:lstStyle/>
        <a:p>
          <a:endParaRPr lang="en-CA"/>
        </a:p>
      </dgm:t>
    </dgm:pt>
    <dgm:pt modelId="{6328EF97-C850-4C9B-BF63-843BE0032358}">
      <dgm:prSet phldrT="[Text]"/>
      <dgm:spPr/>
      <dgm:t>
        <a:bodyPr/>
        <a:lstStyle/>
        <a:p>
          <a:r>
            <a:rPr lang="en-US" baseline="0" dirty="0">
              <a:solidFill>
                <a:schemeClr val="bg1"/>
              </a:solidFill>
              <a:latin typeface="+mj-lt"/>
            </a:rPr>
            <a:t>Dispersed</a:t>
          </a:r>
          <a:endParaRPr lang="en-CA" baseline="0" dirty="0">
            <a:solidFill>
              <a:schemeClr val="bg1"/>
            </a:solidFill>
            <a:latin typeface="+mj-lt"/>
          </a:endParaRPr>
        </a:p>
      </dgm:t>
    </dgm:pt>
    <dgm:pt modelId="{EEAB79DC-65EB-4D0D-BA73-60075538496E}" type="sibTrans" cxnId="{088AAF76-6A8A-4841-93CC-A7DA45AA894B}">
      <dgm:prSet/>
      <dgm:spPr/>
      <dgm:t>
        <a:bodyPr/>
        <a:lstStyle/>
        <a:p>
          <a:endParaRPr lang="en-CA"/>
        </a:p>
      </dgm:t>
    </dgm:pt>
    <dgm:pt modelId="{85D89A49-C487-427B-B879-09322A15D4F1}" type="parTrans" cxnId="{088AAF76-6A8A-4841-93CC-A7DA45AA894B}">
      <dgm:prSet/>
      <dgm:spPr/>
      <dgm:t>
        <a:bodyPr/>
        <a:lstStyle/>
        <a:p>
          <a:endParaRPr lang="en-CA"/>
        </a:p>
      </dgm:t>
    </dgm:pt>
    <dgm:pt modelId="{177FB9C3-A27A-4A6A-A5EE-67F475E5F51B}" type="pres">
      <dgm:prSet presAssocID="{91FA4B45-5E76-43E3-B46E-92174E2F52D9}" presName="Name0" presStyleCnt="0">
        <dgm:presLayoutVars>
          <dgm:dir/>
          <dgm:animLvl val="lvl"/>
          <dgm:resizeHandles val="exact"/>
        </dgm:presLayoutVars>
      </dgm:prSet>
      <dgm:spPr/>
    </dgm:pt>
    <dgm:pt modelId="{81C98BB6-119D-490A-A59C-C4CA8BDD7CBF}" type="pres">
      <dgm:prSet presAssocID="{41148840-8021-482C-82D8-2B5512FB00B0}" presName="Name8" presStyleCnt="0"/>
      <dgm:spPr/>
    </dgm:pt>
    <dgm:pt modelId="{29D6ADCC-27A7-48DF-91FF-3B9211850D8E}" type="pres">
      <dgm:prSet presAssocID="{41148840-8021-482C-82D8-2B5512FB00B0}" presName="level" presStyleLbl="node1" presStyleIdx="0" presStyleCnt="5" custScaleY="149008">
        <dgm:presLayoutVars>
          <dgm:chMax val="1"/>
          <dgm:bulletEnabled val="1"/>
        </dgm:presLayoutVars>
      </dgm:prSet>
      <dgm:spPr/>
    </dgm:pt>
    <dgm:pt modelId="{EB4F6549-C87B-44AE-9C84-0F17F77F389F}" type="pres">
      <dgm:prSet presAssocID="{41148840-8021-482C-82D8-2B5512FB00B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D10BB39D-314A-4D2C-959A-96D01315E60A}" type="pres">
      <dgm:prSet presAssocID="{A11ACD32-0C7D-4F91-9A76-2F9095E8816A}" presName="Name8" presStyleCnt="0"/>
      <dgm:spPr/>
    </dgm:pt>
    <dgm:pt modelId="{58ED4359-4364-494E-BAC3-A87BD061E1BA}" type="pres">
      <dgm:prSet presAssocID="{A11ACD32-0C7D-4F91-9A76-2F9095E8816A}" presName="level" presStyleLbl="node1" presStyleIdx="1" presStyleCnt="5">
        <dgm:presLayoutVars>
          <dgm:chMax val="1"/>
          <dgm:bulletEnabled val="1"/>
        </dgm:presLayoutVars>
      </dgm:prSet>
      <dgm:spPr/>
    </dgm:pt>
    <dgm:pt modelId="{22E8EC8E-C0B7-462B-8620-56361EBD087A}" type="pres">
      <dgm:prSet presAssocID="{A11ACD32-0C7D-4F91-9A76-2F9095E8816A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B9F1827-CDA9-49B5-A6E1-FE18F14F57B5}" type="pres">
      <dgm:prSet presAssocID="{068743DD-1807-45A9-A86B-896C13E08CC0}" presName="Name8" presStyleCnt="0"/>
      <dgm:spPr/>
    </dgm:pt>
    <dgm:pt modelId="{EDD9D59A-797F-41BB-A453-6DEADD7DDE4D}" type="pres">
      <dgm:prSet presAssocID="{068743DD-1807-45A9-A86B-896C13E08CC0}" presName="level" presStyleLbl="node1" presStyleIdx="2" presStyleCnt="5">
        <dgm:presLayoutVars>
          <dgm:chMax val="1"/>
          <dgm:bulletEnabled val="1"/>
        </dgm:presLayoutVars>
      </dgm:prSet>
      <dgm:spPr/>
    </dgm:pt>
    <dgm:pt modelId="{05704193-F5EF-45E8-8FDC-1689512E903A}" type="pres">
      <dgm:prSet presAssocID="{068743DD-1807-45A9-A86B-896C13E08CC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752159E2-8031-4921-AAF5-A466613706E8}" type="pres">
      <dgm:prSet presAssocID="{04A79E89-3776-4C72-9FCA-63AC47E01355}" presName="Name8" presStyleCnt="0"/>
      <dgm:spPr/>
    </dgm:pt>
    <dgm:pt modelId="{BB1F5D45-2661-411C-A465-A74579F93DFD}" type="pres">
      <dgm:prSet presAssocID="{04A79E89-3776-4C72-9FCA-63AC47E01355}" presName="level" presStyleLbl="node1" presStyleIdx="3" presStyleCnt="5" custScaleX="99119" custLinFactNeighborX="-121" custLinFactNeighborY="-1342">
        <dgm:presLayoutVars>
          <dgm:chMax val="1"/>
          <dgm:bulletEnabled val="1"/>
        </dgm:presLayoutVars>
      </dgm:prSet>
      <dgm:spPr/>
    </dgm:pt>
    <dgm:pt modelId="{A5FD7548-69A5-4B37-AFC7-7BC8EFD16BEF}" type="pres">
      <dgm:prSet presAssocID="{04A79E89-3776-4C72-9FCA-63AC47E0135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4E5DA77-80D5-470A-85EC-6EB6DC3E2AF6}" type="pres">
      <dgm:prSet presAssocID="{6328EF97-C850-4C9B-BF63-843BE0032358}" presName="Name8" presStyleCnt="0"/>
      <dgm:spPr/>
    </dgm:pt>
    <dgm:pt modelId="{449169A6-987A-49E6-B5DA-27B36F3DDEF0}" type="pres">
      <dgm:prSet presAssocID="{6328EF97-C850-4C9B-BF63-843BE0032358}" presName="level" presStyleLbl="node1" presStyleIdx="4" presStyleCnt="5">
        <dgm:presLayoutVars>
          <dgm:chMax val="1"/>
          <dgm:bulletEnabled val="1"/>
        </dgm:presLayoutVars>
      </dgm:prSet>
      <dgm:spPr/>
    </dgm:pt>
    <dgm:pt modelId="{553679E9-192B-4A4B-9528-6742254B6ED2}" type="pres">
      <dgm:prSet presAssocID="{6328EF97-C850-4C9B-BF63-843BE0032358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DC476705-E9F6-4D40-B6A1-9EFD16BCD7C1}" type="presOf" srcId="{91FA4B45-5E76-43E3-B46E-92174E2F52D9}" destId="{177FB9C3-A27A-4A6A-A5EE-67F475E5F51B}" srcOrd="0" destOrd="0" presId="urn:microsoft.com/office/officeart/2005/8/layout/pyramid1"/>
    <dgm:cxn modelId="{9C143A13-B120-4B0C-9CE6-5EB2557D5C69}" type="presOf" srcId="{068743DD-1807-45A9-A86B-896C13E08CC0}" destId="{05704193-F5EF-45E8-8FDC-1689512E903A}" srcOrd="1" destOrd="0" presId="urn:microsoft.com/office/officeart/2005/8/layout/pyramid1"/>
    <dgm:cxn modelId="{C4FDA124-6CFD-4784-975D-40A3CB275100}" type="presOf" srcId="{068743DD-1807-45A9-A86B-896C13E08CC0}" destId="{EDD9D59A-797F-41BB-A453-6DEADD7DDE4D}" srcOrd="0" destOrd="0" presId="urn:microsoft.com/office/officeart/2005/8/layout/pyramid1"/>
    <dgm:cxn modelId="{46586263-F4AF-42AA-9224-F10C27FD4040}" srcId="{91FA4B45-5E76-43E3-B46E-92174E2F52D9}" destId="{068743DD-1807-45A9-A86B-896C13E08CC0}" srcOrd="2" destOrd="0" parTransId="{C0BC2B0C-56FC-4B83-B207-19A9FC3659A4}" sibTransId="{7E9E6D17-F6A5-4342-B2AF-BFA9FA33BB8A}"/>
    <dgm:cxn modelId="{186F944E-C283-4A03-ADD7-0B0988BF4A44}" type="presOf" srcId="{6328EF97-C850-4C9B-BF63-843BE0032358}" destId="{449169A6-987A-49E6-B5DA-27B36F3DDEF0}" srcOrd="0" destOrd="0" presId="urn:microsoft.com/office/officeart/2005/8/layout/pyramid1"/>
    <dgm:cxn modelId="{088AAF76-6A8A-4841-93CC-A7DA45AA894B}" srcId="{91FA4B45-5E76-43E3-B46E-92174E2F52D9}" destId="{6328EF97-C850-4C9B-BF63-843BE0032358}" srcOrd="4" destOrd="0" parTransId="{85D89A49-C487-427B-B879-09322A15D4F1}" sibTransId="{EEAB79DC-65EB-4D0D-BA73-60075538496E}"/>
    <dgm:cxn modelId="{27A17979-B073-488F-9005-F1CAFDE80CC8}" type="presOf" srcId="{A11ACD32-0C7D-4F91-9A76-2F9095E8816A}" destId="{22E8EC8E-C0B7-462B-8620-56361EBD087A}" srcOrd="1" destOrd="0" presId="urn:microsoft.com/office/officeart/2005/8/layout/pyramid1"/>
    <dgm:cxn modelId="{6C53D489-482F-42B3-A35D-773F8FA30362}" type="presOf" srcId="{04A79E89-3776-4C72-9FCA-63AC47E01355}" destId="{BB1F5D45-2661-411C-A465-A74579F93DFD}" srcOrd="0" destOrd="0" presId="urn:microsoft.com/office/officeart/2005/8/layout/pyramid1"/>
    <dgm:cxn modelId="{E77A8B98-B164-4FBF-AFA4-156E654890E6}" type="presOf" srcId="{6328EF97-C850-4C9B-BF63-843BE0032358}" destId="{553679E9-192B-4A4B-9528-6742254B6ED2}" srcOrd="1" destOrd="0" presId="urn:microsoft.com/office/officeart/2005/8/layout/pyramid1"/>
    <dgm:cxn modelId="{BC054EB7-EB63-478E-A9E2-94BB87066AC8}" srcId="{91FA4B45-5E76-43E3-B46E-92174E2F52D9}" destId="{04A79E89-3776-4C72-9FCA-63AC47E01355}" srcOrd="3" destOrd="0" parTransId="{061AECD1-38A0-4AEE-8B2C-D0492EB1BDD6}" sibTransId="{9BF3AF4A-9ACA-49C2-A49C-2779316385E9}"/>
    <dgm:cxn modelId="{C86B7FC3-5833-45B7-8D18-A9C2619E5B72}" type="presOf" srcId="{41148840-8021-482C-82D8-2B5512FB00B0}" destId="{29D6ADCC-27A7-48DF-91FF-3B9211850D8E}" srcOrd="0" destOrd="0" presId="urn:microsoft.com/office/officeart/2005/8/layout/pyramid1"/>
    <dgm:cxn modelId="{47E636CC-CEEC-461C-8F4E-54E0C9562CD6}" srcId="{91FA4B45-5E76-43E3-B46E-92174E2F52D9}" destId="{A11ACD32-0C7D-4F91-9A76-2F9095E8816A}" srcOrd="1" destOrd="0" parTransId="{5A46EBD8-AF21-4AEF-9B8D-3843132DCE97}" sibTransId="{AB6A7E0F-91F4-4592-AFC9-7A3D9A5114A0}"/>
    <dgm:cxn modelId="{92C9B5D0-FC7A-45E4-A1D4-40EAA0CDE119}" type="presOf" srcId="{04A79E89-3776-4C72-9FCA-63AC47E01355}" destId="{A5FD7548-69A5-4B37-AFC7-7BC8EFD16BEF}" srcOrd="1" destOrd="0" presId="urn:microsoft.com/office/officeart/2005/8/layout/pyramid1"/>
    <dgm:cxn modelId="{4461D1DD-2730-48E3-8BD8-1264CD422AC1}" srcId="{91FA4B45-5E76-43E3-B46E-92174E2F52D9}" destId="{41148840-8021-482C-82D8-2B5512FB00B0}" srcOrd="0" destOrd="0" parTransId="{4BB5F7A5-99FE-4E7D-99E4-16EF1C2A3BF3}" sibTransId="{2456B24F-A504-42F5-ADF8-EE0FD15CFCCF}"/>
    <dgm:cxn modelId="{71834FE6-309E-4C84-9F37-0E836DCB655E}" type="presOf" srcId="{41148840-8021-482C-82D8-2B5512FB00B0}" destId="{EB4F6549-C87B-44AE-9C84-0F17F77F389F}" srcOrd="1" destOrd="0" presId="urn:microsoft.com/office/officeart/2005/8/layout/pyramid1"/>
    <dgm:cxn modelId="{DCCC0DEB-52D5-4B54-A863-F9925E4DB5DE}" type="presOf" srcId="{A11ACD32-0C7D-4F91-9A76-2F9095E8816A}" destId="{58ED4359-4364-494E-BAC3-A87BD061E1BA}" srcOrd="0" destOrd="0" presId="urn:microsoft.com/office/officeart/2005/8/layout/pyramid1"/>
    <dgm:cxn modelId="{21A6A534-FDD4-4ADA-9D17-552948A685A2}" type="presParOf" srcId="{177FB9C3-A27A-4A6A-A5EE-67F475E5F51B}" destId="{81C98BB6-119D-490A-A59C-C4CA8BDD7CBF}" srcOrd="0" destOrd="0" presId="urn:microsoft.com/office/officeart/2005/8/layout/pyramid1"/>
    <dgm:cxn modelId="{461CEC95-4373-4001-A3F7-008B09948C5D}" type="presParOf" srcId="{81C98BB6-119D-490A-A59C-C4CA8BDD7CBF}" destId="{29D6ADCC-27A7-48DF-91FF-3B9211850D8E}" srcOrd="0" destOrd="0" presId="urn:microsoft.com/office/officeart/2005/8/layout/pyramid1"/>
    <dgm:cxn modelId="{12FB10B8-344B-4239-BAFB-89BE84A47EE5}" type="presParOf" srcId="{81C98BB6-119D-490A-A59C-C4CA8BDD7CBF}" destId="{EB4F6549-C87B-44AE-9C84-0F17F77F389F}" srcOrd="1" destOrd="0" presId="urn:microsoft.com/office/officeart/2005/8/layout/pyramid1"/>
    <dgm:cxn modelId="{24FD14CC-CC72-4D64-8EEB-0774E6A84E23}" type="presParOf" srcId="{177FB9C3-A27A-4A6A-A5EE-67F475E5F51B}" destId="{D10BB39D-314A-4D2C-959A-96D01315E60A}" srcOrd="1" destOrd="0" presId="urn:microsoft.com/office/officeart/2005/8/layout/pyramid1"/>
    <dgm:cxn modelId="{5CCC437C-A67E-4142-AF06-44901CA7A9DB}" type="presParOf" srcId="{D10BB39D-314A-4D2C-959A-96D01315E60A}" destId="{58ED4359-4364-494E-BAC3-A87BD061E1BA}" srcOrd="0" destOrd="0" presId="urn:microsoft.com/office/officeart/2005/8/layout/pyramid1"/>
    <dgm:cxn modelId="{F3F3BC3B-42DA-47E4-A797-4357E2AF642F}" type="presParOf" srcId="{D10BB39D-314A-4D2C-959A-96D01315E60A}" destId="{22E8EC8E-C0B7-462B-8620-56361EBD087A}" srcOrd="1" destOrd="0" presId="urn:microsoft.com/office/officeart/2005/8/layout/pyramid1"/>
    <dgm:cxn modelId="{68C636E7-CB40-4D44-85BC-5C4B0034003F}" type="presParOf" srcId="{177FB9C3-A27A-4A6A-A5EE-67F475E5F51B}" destId="{FB9F1827-CDA9-49B5-A6E1-FE18F14F57B5}" srcOrd="2" destOrd="0" presId="urn:microsoft.com/office/officeart/2005/8/layout/pyramid1"/>
    <dgm:cxn modelId="{8D9C9BD0-7B2A-48F1-93BD-2A0D667BAAAD}" type="presParOf" srcId="{FB9F1827-CDA9-49B5-A6E1-FE18F14F57B5}" destId="{EDD9D59A-797F-41BB-A453-6DEADD7DDE4D}" srcOrd="0" destOrd="0" presId="urn:microsoft.com/office/officeart/2005/8/layout/pyramid1"/>
    <dgm:cxn modelId="{3E5EBBE2-DCBD-4DEF-A5CE-9FCC918F901E}" type="presParOf" srcId="{FB9F1827-CDA9-49B5-A6E1-FE18F14F57B5}" destId="{05704193-F5EF-45E8-8FDC-1689512E903A}" srcOrd="1" destOrd="0" presId="urn:microsoft.com/office/officeart/2005/8/layout/pyramid1"/>
    <dgm:cxn modelId="{68B53992-01B2-4243-BB21-DC35271CFA87}" type="presParOf" srcId="{177FB9C3-A27A-4A6A-A5EE-67F475E5F51B}" destId="{752159E2-8031-4921-AAF5-A466613706E8}" srcOrd="3" destOrd="0" presId="urn:microsoft.com/office/officeart/2005/8/layout/pyramid1"/>
    <dgm:cxn modelId="{F20EE1A1-9F64-496B-8B3B-AE0571023B89}" type="presParOf" srcId="{752159E2-8031-4921-AAF5-A466613706E8}" destId="{BB1F5D45-2661-411C-A465-A74579F93DFD}" srcOrd="0" destOrd="0" presId="urn:microsoft.com/office/officeart/2005/8/layout/pyramid1"/>
    <dgm:cxn modelId="{4D2A5FA1-E6AB-44AA-9A59-228817A01B8B}" type="presParOf" srcId="{752159E2-8031-4921-AAF5-A466613706E8}" destId="{A5FD7548-69A5-4B37-AFC7-7BC8EFD16BEF}" srcOrd="1" destOrd="0" presId="urn:microsoft.com/office/officeart/2005/8/layout/pyramid1"/>
    <dgm:cxn modelId="{0F326CB9-8564-47C9-B828-A65E9C7346CF}" type="presParOf" srcId="{177FB9C3-A27A-4A6A-A5EE-67F475E5F51B}" destId="{E4E5DA77-80D5-470A-85EC-6EB6DC3E2AF6}" srcOrd="4" destOrd="0" presId="urn:microsoft.com/office/officeart/2005/8/layout/pyramid1"/>
    <dgm:cxn modelId="{5D0AB284-1443-464D-B4E3-3D8338F03111}" type="presParOf" srcId="{E4E5DA77-80D5-470A-85EC-6EB6DC3E2AF6}" destId="{449169A6-987A-49E6-B5DA-27B36F3DDEF0}" srcOrd="0" destOrd="0" presId="urn:microsoft.com/office/officeart/2005/8/layout/pyramid1"/>
    <dgm:cxn modelId="{BC76036A-45F9-4509-A498-3B98B4FE53C8}" type="presParOf" srcId="{E4E5DA77-80D5-470A-85EC-6EB6DC3E2AF6}" destId="{553679E9-192B-4A4B-9528-6742254B6ED2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906E74-048B-4700-89AB-582F7B4987BA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07D2E7E5-08AF-4B53-8A01-857D8566E00C}">
      <dgm:prSet phldrT="[Text]"/>
      <dgm:spPr>
        <a:xfrm>
          <a:off x="2374264" y="1782149"/>
          <a:ext cx="1271271" cy="1271271"/>
        </a:xfrm>
        <a:solidFill>
          <a:srgbClr val="FF0000"/>
        </a:solidFill>
        <a:ln w="55000" cap="flat" cmpd="thickThin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>
              <a:solidFill>
                <a:sysClr val="window" lastClr="FFFFFF"/>
              </a:solidFill>
              <a:latin typeface="Lucida Sans Unicode"/>
              <a:ea typeface="+mn-ea"/>
              <a:cs typeface="+mn-cs"/>
            </a:rPr>
            <a:t>NEWS</a:t>
          </a:r>
          <a:endParaRPr lang="en-CA" dirty="0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gm:t>
    </dgm:pt>
    <dgm:pt modelId="{7F08C811-A487-4D3B-97D3-4C84F9FE9F70}" type="parTrans" cxnId="{5AD72473-D9D1-4876-8A5F-C0EF83EEB999}">
      <dgm:prSet/>
      <dgm:spPr/>
      <dgm:t>
        <a:bodyPr/>
        <a:lstStyle/>
        <a:p>
          <a:endParaRPr lang="en-CA"/>
        </a:p>
      </dgm:t>
    </dgm:pt>
    <dgm:pt modelId="{13C4FC55-AA6F-4DB8-B2DE-0607C3048D35}" type="sibTrans" cxnId="{5AD72473-D9D1-4876-8A5F-C0EF83EEB999}">
      <dgm:prSet/>
      <dgm:spPr/>
      <dgm:t>
        <a:bodyPr/>
        <a:lstStyle/>
        <a:p>
          <a:endParaRPr lang="en-CA"/>
        </a:p>
      </dgm:t>
    </dgm:pt>
    <dgm:pt modelId="{781B0684-15B0-4B2D-92AD-0C134BE294D1}">
      <dgm:prSet phldrT="[Text]" custT="1"/>
      <dgm:spPr>
        <a:xfrm>
          <a:off x="397310" y="1095919"/>
          <a:ext cx="1271271" cy="1271271"/>
        </a:xfrm>
        <a:solidFill>
          <a:schemeClr val="bg1">
            <a:lumMod val="50000"/>
          </a:schemeClr>
        </a:solidFill>
        <a:ln w="55000" cap="flat" cmpd="thickThin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CA" sz="1800" dirty="0">
              <a:solidFill>
                <a:sysClr val="window" lastClr="FFFFFF"/>
              </a:solidFill>
              <a:latin typeface="Lucida Sans Unicode"/>
              <a:ea typeface="+mn-ea"/>
              <a:cs typeface="+mn-cs"/>
            </a:rPr>
            <a:t>Academics</a:t>
          </a:r>
        </a:p>
      </dgm:t>
    </dgm:pt>
    <dgm:pt modelId="{8F1D7213-015A-49F8-8A8E-754B8B5CC4C4}" type="parTrans" cxnId="{71E842A1-22E7-4F6D-B2D5-2D3EC1C7B3F8}">
      <dgm:prSet/>
      <dgm:spPr>
        <a:xfrm rot="11948558">
          <a:off x="1630777" y="1926949"/>
          <a:ext cx="804569" cy="303522"/>
        </a:xfrm>
        <a:solidFill>
          <a:srgbClr val="3AF250"/>
        </a:solidFill>
        <a:ln>
          <a:noFill/>
        </a:ln>
        <a:effectLst/>
      </dgm:spPr>
      <dgm:t>
        <a:bodyPr/>
        <a:lstStyle/>
        <a:p>
          <a:endParaRPr lang="en-CA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gm:t>
    </dgm:pt>
    <dgm:pt modelId="{30B40D06-9E3D-4B66-A436-DB0F2B329E3D}" type="sibTrans" cxnId="{71E842A1-22E7-4F6D-B2D5-2D3EC1C7B3F8}">
      <dgm:prSet/>
      <dgm:spPr/>
      <dgm:t>
        <a:bodyPr/>
        <a:lstStyle/>
        <a:p>
          <a:endParaRPr lang="en-CA"/>
        </a:p>
      </dgm:t>
    </dgm:pt>
    <dgm:pt modelId="{41FC94FE-8FDB-493A-ACDD-02D442AC6264}">
      <dgm:prSet custT="1"/>
      <dgm:spPr>
        <a:xfrm>
          <a:off x="4377009" y="1175296"/>
          <a:ext cx="1271271" cy="1271271"/>
        </a:xfrm>
        <a:solidFill>
          <a:schemeClr val="accent1"/>
        </a:solidFill>
        <a:ln w="55000" cap="flat" cmpd="thickThin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800" dirty="0">
              <a:solidFill>
                <a:sysClr val="window" lastClr="FFFFFF"/>
              </a:solidFill>
              <a:latin typeface="Lucida Sans Unicode"/>
              <a:ea typeface="+mn-ea"/>
              <a:cs typeface="+mn-cs"/>
            </a:rPr>
            <a:t>Associations</a:t>
          </a:r>
          <a:endParaRPr lang="en-CA" sz="1800" dirty="0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gm:t>
    </dgm:pt>
    <dgm:pt modelId="{3A9A922C-F52C-4DDB-AEA0-66E19E0E2CBD}" type="parTrans" cxnId="{6192DA69-069A-443D-AF80-5663FD4256F7}">
      <dgm:prSet/>
      <dgm:spPr>
        <a:xfrm rot="20588558">
          <a:off x="3597196" y="1966170"/>
          <a:ext cx="804569" cy="303522"/>
        </a:xfrm>
        <a:solidFill>
          <a:srgbClr val="3AF250"/>
        </a:solidFill>
        <a:ln>
          <a:noFill/>
        </a:ln>
        <a:effectLst/>
      </dgm:spPr>
      <dgm:t>
        <a:bodyPr/>
        <a:lstStyle/>
        <a:p>
          <a:endParaRPr lang="en-CA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gm:t>
    </dgm:pt>
    <dgm:pt modelId="{AC206D99-329E-4C6D-8CB3-75D80100F9F5}" type="sibTrans" cxnId="{6192DA69-069A-443D-AF80-5663FD4256F7}">
      <dgm:prSet/>
      <dgm:spPr/>
      <dgm:t>
        <a:bodyPr/>
        <a:lstStyle/>
        <a:p>
          <a:endParaRPr lang="en-CA"/>
        </a:p>
      </dgm:t>
    </dgm:pt>
    <dgm:pt modelId="{01E6F088-2C0A-4B9C-BFA6-7FBE9E17DBA2}">
      <dgm:prSet/>
      <dgm:spPr>
        <a:xfrm>
          <a:off x="1110708" y="3224528"/>
          <a:ext cx="1271271" cy="1271271"/>
        </a:xfrm>
        <a:solidFill>
          <a:srgbClr val="7030A0"/>
        </a:solidFill>
        <a:ln w="55000" cap="flat" cmpd="thickThin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>
              <a:solidFill>
                <a:sysClr val="window" lastClr="FFFFFF"/>
              </a:solidFill>
              <a:latin typeface="Lucida Sans Unicode"/>
              <a:ea typeface="+mn-ea"/>
              <a:cs typeface="+mn-cs"/>
            </a:rPr>
            <a:t>Private</a:t>
          </a:r>
        </a:p>
        <a:p>
          <a:r>
            <a:rPr lang="en-US" dirty="0">
              <a:solidFill>
                <a:sysClr val="window" lastClr="FFFFFF"/>
              </a:solidFill>
              <a:latin typeface="Lucida Sans Unicode"/>
              <a:ea typeface="+mn-ea"/>
              <a:cs typeface="+mn-cs"/>
            </a:rPr>
            <a:t>Researchers </a:t>
          </a:r>
        </a:p>
      </dgm:t>
    </dgm:pt>
    <dgm:pt modelId="{ACF71CDC-B59F-43CB-BBC9-FFBD2C3DA183}" type="parTrans" cxnId="{787E3EEB-45F5-4BD6-99CF-2D84DE481420}">
      <dgm:prSet/>
      <dgm:spPr>
        <a:xfrm rot="7873143">
          <a:off x="2067986" y="2979921"/>
          <a:ext cx="633047" cy="303522"/>
        </a:xfrm>
        <a:solidFill>
          <a:srgbClr val="3AF250"/>
        </a:solidFill>
        <a:ln>
          <a:noFill/>
        </a:ln>
        <a:effectLst/>
      </dgm:spPr>
      <dgm:t>
        <a:bodyPr/>
        <a:lstStyle/>
        <a:p>
          <a:endParaRPr lang="en-CA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gm:t>
    </dgm:pt>
    <dgm:pt modelId="{7C3D9248-4B69-4284-A7D5-A6DE5BCBB9E0}" type="sibTrans" cxnId="{787E3EEB-45F5-4BD6-99CF-2D84DE481420}">
      <dgm:prSet/>
      <dgm:spPr/>
      <dgm:t>
        <a:bodyPr/>
        <a:lstStyle/>
        <a:p>
          <a:endParaRPr lang="en-CA"/>
        </a:p>
      </dgm:t>
    </dgm:pt>
    <dgm:pt modelId="{38A5BC59-B296-4BA3-A231-FFC171D0B4E1}">
      <dgm:prSet phldrT="[Text]" custT="1"/>
      <dgm:spPr>
        <a:xfrm>
          <a:off x="2415995" y="0"/>
          <a:ext cx="1271271" cy="1271271"/>
        </a:xfrm>
        <a:solidFill>
          <a:srgbClr val="2CB73C"/>
        </a:solidFill>
        <a:ln w="55000" cap="flat" cmpd="thickThin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800" dirty="0">
              <a:solidFill>
                <a:sysClr val="window" lastClr="FFFFFF"/>
              </a:solidFill>
              <a:latin typeface="Lucida Sans Unicode"/>
              <a:ea typeface="+mn-ea"/>
              <a:cs typeface="+mn-cs"/>
            </a:rPr>
            <a:t>Governments</a:t>
          </a:r>
          <a:endParaRPr lang="en-CA" sz="1800" dirty="0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gm:t>
    </dgm:pt>
    <dgm:pt modelId="{C6C3E1F9-097C-4DEE-BC83-D60995C05983}" type="parTrans" cxnId="{EF118CD9-05FB-4BEE-8196-3790EAB757CE}">
      <dgm:prSet/>
      <dgm:spPr>
        <a:xfrm rot="16280484">
          <a:off x="2780140" y="1382617"/>
          <a:ext cx="500890" cy="303522"/>
        </a:xfrm>
        <a:solidFill>
          <a:srgbClr val="3AF250"/>
        </a:solidFill>
        <a:ln>
          <a:noFill/>
        </a:ln>
        <a:effectLst/>
      </dgm:spPr>
      <dgm:t>
        <a:bodyPr/>
        <a:lstStyle/>
        <a:p>
          <a:endParaRPr lang="en-CA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gm:t>
    </dgm:pt>
    <dgm:pt modelId="{3D551E94-69FE-431D-9350-080710FAD615}" type="sibTrans" cxnId="{EF118CD9-05FB-4BEE-8196-3790EAB757CE}">
      <dgm:prSet/>
      <dgm:spPr/>
      <dgm:t>
        <a:bodyPr/>
        <a:lstStyle/>
        <a:p>
          <a:endParaRPr lang="en-CA"/>
        </a:p>
      </dgm:t>
    </dgm:pt>
    <dgm:pt modelId="{377D6760-9CE5-4F8E-B728-47148783A6F5}">
      <dgm:prSet custT="1"/>
      <dgm:spPr>
        <a:xfrm>
          <a:off x="3570297" y="3224528"/>
          <a:ext cx="1271271" cy="1271271"/>
        </a:xfrm>
        <a:solidFill>
          <a:schemeClr val="accent2"/>
        </a:solidFill>
        <a:ln w="55000" cap="flat" cmpd="thickThin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800" dirty="0">
              <a:solidFill>
                <a:sysClr val="window" lastClr="FFFFFF"/>
              </a:solidFill>
              <a:latin typeface="Lucida Sans Unicode"/>
              <a:ea typeface="+mn-ea"/>
              <a:cs typeface="+mn-cs"/>
            </a:rPr>
            <a:t>Companies</a:t>
          </a:r>
          <a:endParaRPr lang="en-CA" sz="1800" dirty="0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gm:t>
    </dgm:pt>
    <dgm:pt modelId="{02A48842-B1F3-44E6-8306-E9B5290B97F0}" type="parTrans" cxnId="{B624008B-AA4F-4252-B830-AD7CE3242DAD}">
      <dgm:prSet/>
      <dgm:spPr>
        <a:xfrm rot="3020051">
          <a:off x="3307077" y="2980256"/>
          <a:ext cx="590140" cy="303522"/>
        </a:xfrm>
        <a:solidFill>
          <a:srgbClr val="3AF250"/>
        </a:solidFill>
        <a:ln>
          <a:noFill/>
        </a:ln>
        <a:effectLst/>
      </dgm:spPr>
      <dgm:t>
        <a:bodyPr/>
        <a:lstStyle/>
        <a:p>
          <a:endParaRPr lang="en-CA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gm:t>
    </dgm:pt>
    <dgm:pt modelId="{AADC1685-F274-457A-A638-50590E4F4A53}" type="sibTrans" cxnId="{B624008B-AA4F-4252-B830-AD7CE3242DAD}">
      <dgm:prSet/>
      <dgm:spPr/>
      <dgm:t>
        <a:bodyPr/>
        <a:lstStyle/>
        <a:p>
          <a:endParaRPr lang="en-CA"/>
        </a:p>
      </dgm:t>
    </dgm:pt>
    <dgm:pt modelId="{1338CFE6-F928-4CB9-8930-640763CA9C3A}" type="pres">
      <dgm:prSet presAssocID="{F8906E74-048B-4700-89AB-582F7B4987BA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2C31E0A-DAF0-443F-81F7-2EBD0BC23576}" type="pres">
      <dgm:prSet presAssocID="{07D2E7E5-08AF-4B53-8A01-857D8566E00C}" presName="centerShape" presStyleLbl="node0" presStyleIdx="0" presStyleCnt="1"/>
      <dgm:spPr>
        <a:prstGeom prst="ellipse">
          <a:avLst/>
        </a:prstGeom>
      </dgm:spPr>
    </dgm:pt>
    <dgm:pt modelId="{7D741224-14A2-4D71-B152-BE5102968F79}" type="pres">
      <dgm:prSet presAssocID="{C6C3E1F9-097C-4DEE-BC83-D60995C05983}" presName="parTrans" presStyleLbl="sibTrans2D1" presStyleIdx="0" presStyleCnt="5" custScaleX="184814" custScaleY="70222"/>
      <dgm:spPr>
        <a:prstGeom prst="leftRightArrow">
          <a:avLst/>
        </a:prstGeom>
      </dgm:spPr>
    </dgm:pt>
    <dgm:pt modelId="{F5B0DCD1-250E-4CBE-9993-EB4CD5D2DFE1}" type="pres">
      <dgm:prSet presAssocID="{C6C3E1F9-097C-4DEE-BC83-D60995C05983}" presName="connectorText" presStyleLbl="sibTrans2D1" presStyleIdx="0" presStyleCnt="5"/>
      <dgm:spPr/>
    </dgm:pt>
    <dgm:pt modelId="{B36DC4F2-CE4C-4F87-B24F-0998C3D55A2B}" type="pres">
      <dgm:prSet presAssocID="{38A5BC59-B296-4BA3-A231-FFC171D0B4E1}" presName="node" presStyleLbl="node1" presStyleIdx="0" presStyleCnt="5" custScaleX="150099" custScaleY="86516" custRadScaleRad="109246" custRadScaleInc="1098">
        <dgm:presLayoutVars>
          <dgm:bulletEnabled val="1"/>
        </dgm:presLayoutVars>
      </dgm:prSet>
      <dgm:spPr>
        <a:prstGeom prst="roundRect">
          <a:avLst/>
        </a:prstGeom>
      </dgm:spPr>
    </dgm:pt>
    <dgm:pt modelId="{B6C800C3-422B-491A-80FE-C40CD896091A}" type="pres">
      <dgm:prSet presAssocID="{3A9A922C-F52C-4DDB-AEA0-66E19E0E2CBD}" presName="parTrans" presStyleLbl="sibTrans2D1" presStyleIdx="1" presStyleCnt="5" custScaleX="148127" custScaleY="70222" custLinFactNeighborX="-9638" custLinFactNeighborY="5817"/>
      <dgm:spPr>
        <a:prstGeom prst="leftRightArrow">
          <a:avLst/>
        </a:prstGeom>
      </dgm:spPr>
    </dgm:pt>
    <dgm:pt modelId="{C2F70C19-5CAD-46CF-A458-C4BB9BA86579}" type="pres">
      <dgm:prSet presAssocID="{3A9A922C-F52C-4DDB-AEA0-66E19E0E2CBD}" presName="connectorText" presStyleLbl="sibTrans2D1" presStyleIdx="1" presStyleCnt="5"/>
      <dgm:spPr/>
    </dgm:pt>
    <dgm:pt modelId="{99DB8EA9-0F0E-4C3B-832A-27E875F0ED7D}" type="pres">
      <dgm:prSet presAssocID="{41FC94FE-8FDB-493A-ACDD-02D442AC6264}" presName="node" presStyleLbl="node1" presStyleIdx="1" presStyleCnt="5" custScaleX="128064" custScaleY="86516" custRadScaleRad="117628" custRadScaleInc="3174">
        <dgm:presLayoutVars>
          <dgm:bulletEnabled val="1"/>
        </dgm:presLayoutVars>
      </dgm:prSet>
      <dgm:spPr>
        <a:prstGeom prst="roundRect">
          <a:avLst/>
        </a:prstGeom>
      </dgm:spPr>
    </dgm:pt>
    <dgm:pt modelId="{5B9C6CA8-FD75-427F-949E-461A392F29ED}" type="pres">
      <dgm:prSet presAssocID="{02A48842-B1F3-44E6-8306-E9B5290B97F0}" presName="parTrans" presStyleLbl="sibTrans2D1" presStyleIdx="2" presStyleCnt="5" custScaleX="121022" custScaleY="70222" custLinFactNeighborX="-9447" custLinFactNeighborY="-25665"/>
      <dgm:spPr>
        <a:prstGeom prst="leftRightArrow">
          <a:avLst/>
        </a:prstGeom>
      </dgm:spPr>
    </dgm:pt>
    <dgm:pt modelId="{0D496BA9-9A4C-4B5B-BDA2-751DE1EAADA9}" type="pres">
      <dgm:prSet presAssocID="{02A48842-B1F3-44E6-8306-E9B5290B97F0}" presName="connectorText" presStyleLbl="sibTrans2D1" presStyleIdx="2" presStyleCnt="5"/>
      <dgm:spPr/>
    </dgm:pt>
    <dgm:pt modelId="{021C632C-0B3C-4485-9820-40902A7EA9C1}" type="pres">
      <dgm:prSet presAssocID="{377D6760-9CE5-4F8E-B728-47148783A6F5}" presName="node" presStyleLbl="node1" presStyleIdx="2" presStyleCnt="5" custScaleX="115259" custScaleY="86516" custRadScaleRad="119853" custRadScaleInc="-25403">
        <dgm:presLayoutVars>
          <dgm:bulletEnabled val="1"/>
        </dgm:presLayoutVars>
      </dgm:prSet>
      <dgm:spPr>
        <a:prstGeom prst="roundRect">
          <a:avLst/>
        </a:prstGeom>
      </dgm:spPr>
    </dgm:pt>
    <dgm:pt modelId="{B8BEC30D-67D1-4A98-BC5F-3DA228EE01C2}" type="pres">
      <dgm:prSet presAssocID="{ACF71CDC-B59F-43CB-BBC9-FFBD2C3DA183}" presName="parTrans" presStyleLbl="sibTrans2D1" presStyleIdx="3" presStyleCnt="5" custScaleX="128810" custScaleY="83351" custLinFactNeighborX="-7972" custLinFactNeighborY="-23884"/>
      <dgm:spPr>
        <a:prstGeom prst="leftRightArrow">
          <a:avLst/>
        </a:prstGeom>
      </dgm:spPr>
    </dgm:pt>
    <dgm:pt modelId="{5F0751AA-C445-475F-94C0-806441E9F731}" type="pres">
      <dgm:prSet presAssocID="{ACF71CDC-B59F-43CB-BBC9-FFBD2C3DA183}" presName="connectorText" presStyleLbl="sibTrans2D1" presStyleIdx="3" presStyleCnt="5"/>
      <dgm:spPr/>
    </dgm:pt>
    <dgm:pt modelId="{5CCD99E4-CC7D-4498-8D93-510CF12C2693}" type="pres">
      <dgm:prSet presAssocID="{01E6F088-2C0A-4B9C-BFA6-7FBE9E17DBA2}" presName="node" presStyleLbl="node1" presStyleIdx="3" presStyleCnt="5" custScaleX="115259" custScaleY="86516" custRadScaleRad="117657" custRadScaleInc="18375">
        <dgm:presLayoutVars>
          <dgm:bulletEnabled val="1"/>
        </dgm:presLayoutVars>
      </dgm:prSet>
      <dgm:spPr>
        <a:prstGeom prst="roundRect">
          <a:avLst/>
        </a:prstGeom>
      </dgm:spPr>
    </dgm:pt>
    <dgm:pt modelId="{99666E7F-D875-4911-89B2-5FC626AC3EBD}" type="pres">
      <dgm:prSet presAssocID="{8F1D7213-015A-49F8-8A8E-754B8B5CC4C4}" presName="parTrans" presStyleLbl="sibTrans2D1" presStyleIdx="4" presStyleCnt="5" custScaleX="154352" custScaleY="70222" custLinFactNeighborX="7934" custLinFactNeighborY="3828"/>
      <dgm:spPr>
        <a:prstGeom prst="leftRightArrow">
          <a:avLst/>
        </a:prstGeom>
      </dgm:spPr>
    </dgm:pt>
    <dgm:pt modelId="{74AAB295-C31A-497A-A06B-6CD671EF48E5}" type="pres">
      <dgm:prSet presAssocID="{8F1D7213-015A-49F8-8A8E-754B8B5CC4C4}" presName="connectorText" presStyleLbl="sibTrans2D1" presStyleIdx="4" presStyleCnt="5"/>
      <dgm:spPr/>
    </dgm:pt>
    <dgm:pt modelId="{83C5F69E-B4D3-4F34-831D-15BA6348ED82}" type="pres">
      <dgm:prSet presAssocID="{781B0684-15B0-4B2D-92AD-0C134BE294D1}" presName="node" presStyleLbl="node1" presStyleIdx="4" presStyleCnt="5" custScaleX="115259" custScaleY="86516" custRadScaleRad="117628" custRadScaleInc="3174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7C043103-0720-4173-A944-CB1C9D1F8692}" type="presOf" srcId="{377D6760-9CE5-4F8E-B728-47148783A6F5}" destId="{021C632C-0B3C-4485-9820-40902A7EA9C1}" srcOrd="0" destOrd="0" presId="urn:microsoft.com/office/officeart/2005/8/layout/radial5"/>
    <dgm:cxn modelId="{85CBBE12-C08E-4E75-9B0A-3C037F44F236}" type="presOf" srcId="{ACF71CDC-B59F-43CB-BBC9-FFBD2C3DA183}" destId="{B8BEC30D-67D1-4A98-BC5F-3DA228EE01C2}" srcOrd="0" destOrd="0" presId="urn:microsoft.com/office/officeart/2005/8/layout/radial5"/>
    <dgm:cxn modelId="{3A999221-0091-45D6-B01B-CBCE8EBDF851}" type="presOf" srcId="{3A9A922C-F52C-4DDB-AEA0-66E19E0E2CBD}" destId="{C2F70C19-5CAD-46CF-A458-C4BB9BA86579}" srcOrd="1" destOrd="0" presId="urn:microsoft.com/office/officeart/2005/8/layout/radial5"/>
    <dgm:cxn modelId="{282DEB23-6460-43F4-9CCE-D3A280B7327D}" type="presOf" srcId="{ACF71CDC-B59F-43CB-BBC9-FFBD2C3DA183}" destId="{5F0751AA-C445-475F-94C0-806441E9F731}" srcOrd="1" destOrd="0" presId="urn:microsoft.com/office/officeart/2005/8/layout/radial5"/>
    <dgm:cxn modelId="{4DF6D93F-88E4-49B1-B38E-B6DFCDC923BF}" type="presOf" srcId="{8F1D7213-015A-49F8-8A8E-754B8B5CC4C4}" destId="{99666E7F-D875-4911-89B2-5FC626AC3EBD}" srcOrd="0" destOrd="0" presId="urn:microsoft.com/office/officeart/2005/8/layout/radial5"/>
    <dgm:cxn modelId="{CE0EB860-B25A-4E8F-B968-2F38172D2935}" type="presOf" srcId="{02A48842-B1F3-44E6-8306-E9B5290B97F0}" destId="{0D496BA9-9A4C-4B5B-BDA2-751DE1EAADA9}" srcOrd="1" destOrd="0" presId="urn:microsoft.com/office/officeart/2005/8/layout/radial5"/>
    <dgm:cxn modelId="{25DD3C45-181A-4543-844B-18242EE9CAA1}" type="presOf" srcId="{3A9A922C-F52C-4DDB-AEA0-66E19E0E2CBD}" destId="{B6C800C3-422B-491A-80FE-C40CD896091A}" srcOrd="0" destOrd="0" presId="urn:microsoft.com/office/officeart/2005/8/layout/radial5"/>
    <dgm:cxn modelId="{6192DA69-069A-443D-AF80-5663FD4256F7}" srcId="{07D2E7E5-08AF-4B53-8A01-857D8566E00C}" destId="{41FC94FE-8FDB-493A-ACDD-02D442AC6264}" srcOrd="1" destOrd="0" parTransId="{3A9A922C-F52C-4DDB-AEA0-66E19E0E2CBD}" sibTransId="{AC206D99-329E-4C6D-8CB3-75D80100F9F5}"/>
    <dgm:cxn modelId="{A89A436B-8F85-46A2-AC16-AE59964C1BA1}" type="presOf" srcId="{C6C3E1F9-097C-4DEE-BC83-D60995C05983}" destId="{F5B0DCD1-250E-4CBE-9993-EB4CD5D2DFE1}" srcOrd="1" destOrd="0" presId="urn:microsoft.com/office/officeart/2005/8/layout/radial5"/>
    <dgm:cxn modelId="{15F7D94F-CB49-4778-AAB2-096DE2C8633F}" type="presOf" srcId="{F8906E74-048B-4700-89AB-582F7B4987BA}" destId="{1338CFE6-F928-4CB9-8930-640763CA9C3A}" srcOrd="0" destOrd="0" presId="urn:microsoft.com/office/officeart/2005/8/layout/radial5"/>
    <dgm:cxn modelId="{5AD72473-D9D1-4876-8A5F-C0EF83EEB999}" srcId="{F8906E74-048B-4700-89AB-582F7B4987BA}" destId="{07D2E7E5-08AF-4B53-8A01-857D8566E00C}" srcOrd="0" destOrd="0" parTransId="{7F08C811-A487-4D3B-97D3-4C84F9FE9F70}" sibTransId="{13C4FC55-AA6F-4DB8-B2DE-0607C3048D35}"/>
    <dgm:cxn modelId="{54E8D256-0F18-4086-9F9D-8FF37BE2BE3E}" type="presOf" srcId="{02A48842-B1F3-44E6-8306-E9B5290B97F0}" destId="{5B9C6CA8-FD75-427F-949E-461A392F29ED}" srcOrd="0" destOrd="0" presId="urn:microsoft.com/office/officeart/2005/8/layout/radial5"/>
    <dgm:cxn modelId="{274BD277-C131-4C63-8270-428A48FEF711}" type="presOf" srcId="{41FC94FE-8FDB-493A-ACDD-02D442AC6264}" destId="{99DB8EA9-0F0E-4C3B-832A-27E875F0ED7D}" srcOrd="0" destOrd="0" presId="urn:microsoft.com/office/officeart/2005/8/layout/radial5"/>
    <dgm:cxn modelId="{D078808A-22DB-410A-B3BA-07318B5189FF}" type="presOf" srcId="{C6C3E1F9-097C-4DEE-BC83-D60995C05983}" destId="{7D741224-14A2-4D71-B152-BE5102968F79}" srcOrd="0" destOrd="0" presId="urn:microsoft.com/office/officeart/2005/8/layout/radial5"/>
    <dgm:cxn modelId="{B624008B-AA4F-4252-B830-AD7CE3242DAD}" srcId="{07D2E7E5-08AF-4B53-8A01-857D8566E00C}" destId="{377D6760-9CE5-4F8E-B728-47148783A6F5}" srcOrd="2" destOrd="0" parTransId="{02A48842-B1F3-44E6-8306-E9B5290B97F0}" sibTransId="{AADC1685-F274-457A-A638-50590E4F4A53}"/>
    <dgm:cxn modelId="{8BE0868E-6B12-4E2A-A644-D5A2FBF73051}" type="presOf" srcId="{8F1D7213-015A-49F8-8A8E-754B8B5CC4C4}" destId="{74AAB295-C31A-497A-A06B-6CD671EF48E5}" srcOrd="1" destOrd="0" presId="urn:microsoft.com/office/officeart/2005/8/layout/radial5"/>
    <dgm:cxn modelId="{71E842A1-22E7-4F6D-B2D5-2D3EC1C7B3F8}" srcId="{07D2E7E5-08AF-4B53-8A01-857D8566E00C}" destId="{781B0684-15B0-4B2D-92AD-0C134BE294D1}" srcOrd="4" destOrd="0" parTransId="{8F1D7213-015A-49F8-8A8E-754B8B5CC4C4}" sibTransId="{30B40D06-9E3D-4B66-A436-DB0F2B329E3D}"/>
    <dgm:cxn modelId="{2FD999A7-FEBA-44BC-8FA4-0327975C52AE}" type="presOf" srcId="{38A5BC59-B296-4BA3-A231-FFC171D0B4E1}" destId="{B36DC4F2-CE4C-4F87-B24F-0998C3D55A2B}" srcOrd="0" destOrd="0" presId="urn:microsoft.com/office/officeart/2005/8/layout/radial5"/>
    <dgm:cxn modelId="{919554D3-7865-40B7-8FA8-7FCE8B8924FA}" type="presOf" srcId="{07D2E7E5-08AF-4B53-8A01-857D8566E00C}" destId="{A2C31E0A-DAF0-443F-81F7-2EBD0BC23576}" srcOrd="0" destOrd="0" presId="urn:microsoft.com/office/officeart/2005/8/layout/radial5"/>
    <dgm:cxn modelId="{EF118CD9-05FB-4BEE-8196-3790EAB757CE}" srcId="{07D2E7E5-08AF-4B53-8A01-857D8566E00C}" destId="{38A5BC59-B296-4BA3-A231-FFC171D0B4E1}" srcOrd="0" destOrd="0" parTransId="{C6C3E1F9-097C-4DEE-BC83-D60995C05983}" sibTransId="{3D551E94-69FE-431D-9350-080710FAD615}"/>
    <dgm:cxn modelId="{A659F9E9-1DC6-4993-847C-140CB26127AC}" type="presOf" srcId="{01E6F088-2C0A-4B9C-BFA6-7FBE9E17DBA2}" destId="{5CCD99E4-CC7D-4498-8D93-510CF12C2693}" srcOrd="0" destOrd="0" presId="urn:microsoft.com/office/officeart/2005/8/layout/radial5"/>
    <dgm:cxn modelId="{787E3EEB-45F5-4BD6-99CF-2D84DE481420}" srcId="{07D2E7E5-08AF-4B53-8A01-857D8566E00C}" destId="{01E6F088-2C0A-4B9C-BFA6-7FBE9E17DBA2}" srcOrd="3" destOrd="0" parTransId="{ACF71CDC-B59F-43CB-BBC9-FFBD2C3DA183}" sibTransId="{7C3D9248-4B69-4284-A7D5-A6DE5BCBB9E0}"/>
    <dgm:cxn modelId="{5BFBA3EE-5ED1-431F-B076-2EB130E9E583}" type="presOf" srcId="{781B0684-15B0-4B2D-92AD-0C134BE294D1}" destId="{83C5F69E-B4D3-4F34-831D-15BA6348ED82}" srcOrd="0" destOrd="0" presId="urn:microsoft.com/office/officeart/2005/8/layout/radial5"/>
    <dgm:cxn modelId="{9788486F-58A3-4B5C-A19D-22C53241DFBA}" type="presParOf" srcId="{1338CFE6-F928-4CB9-8930-640763CA9C3A}" destId="{A2C31E0A-DAF0-443F-81F7-2EBD0BC23576}" srcOrd="0" destOrd="0" presId="urn:microsoft.com/office/officeart/2005/8/layout/radial5"/>
    <dgm:cxn modelId="{91AC74B2-3A60-48D2-B5D6-F03D7A52C6B8}" type="presParOf" srcId="{1338CFE6-F928-4CB9-8930-640763CA9C3A}" destId="{7D741224-14A2-4D71-B152-BE5102968F79}" srcOrd="1" destOrd="0" presId="urn:microsoft.com/office/officeart/2005/8/layout/radial5"/>
    <dgm:cxn modelId="{4DA7599B-EB45-4D14-8BCE-25AE8B9A66B0}" type="presParOf" srcId="{7D741224-14A2-4D71-B152-BE5102968F79}" destId="{F5B0DCD1-250E-4CBE-9993-EB4CD5D2DFE1}" srcOrd="0" destOrd="0" presId="urn:microsoft.com/office/officeart/2005/8/layout/radial5"/>
    <dgm:cxn modelId="{0FA7E23F-EA9F-48FD-A7F7-0659370E2F80}" type="presParOf" srcId="{1338CFE6-F928-4CB9-8930-640763CA9C3A}" destId="{B36DC4F2-CE4C-4F87-B24F-0998C3D55A2B}" srcOrd="2" destOrd="0" presId="urn:microsoft.com/office/officeart/2005/8/layout/radial5"/>
    <dgm:cxn modelId="{72214739-CC5B-4968-A887-A006B2A8C147}" type="presParOf" srcId="{1338CFE6-F928-4CB9-8930-640763CA9C3A}" destId="{B6C800C3-422B-491A-80FE-C40CD896091A}" srcOrd="3" destOrd="0" presId="urn:microsoft.com/office/officeart/2005/8/layout/radial5"/>
    <dgm:cxn modelId="{14D941EF-6C5A-446D-9599-D068E026533F}" type="presParOf" srcId="{B6C800C3-422B-491A-80FE-C40CD896091A}" destId="{C2F70C19-5CAD-46CF-A458-C4BB9BA86579}" srcOrd="0" destOrd="0" presId="urn:microsoft.com/office/officeart/2005/8/layout/radial5"/>
    <dgm:cxn modelId="{06AAAF15-B56C-47BF-8DA3-22633ED1EBA3}" type="presParOf" srcId="{1338CFE6-F928-4CB9-8930-640763CA9C3A}" destId="{99DB8EA9-0F0E-4C3B-832A-27E875F0ED7D}" srcOrd="4" destOrd="0" presId="urn:microsoft.com/office/officeart/2005/8/layout/radial5"/>
    <dgm:cxn modelId="{DD0636AF-FCCE-42D1-A793-7C5265DFEFF0}" type="presParOf" srcId="{1338CFE6-F928-4CB9-8930-640763CA9C3A}" destId="{5B9C6CA8-FD75-427F-949E-461A392F29ED}" srcOrd="5" destOrd="0" presId="urn:microsoft.com/office/officeart/2005/8/layout/radial5"/>
    <dgm:cxn modelId="{9B418570-7D2C-475E-A181-1F7B6E6695FA}" type="presParOf" srcId="{5B9C6CA8-FD75-427F-949E-461A392F29ED}" destId="{0D496BA9-9A4C-4B5B-BDA2-751DE1EAADA9}" srcOrd="0" destOrd="0" presId="urn:microsoft.com/office/officeart/2005/8/layout/radial5"/>
    <dgm:cxn modelId="{AE666247-9C61-4DD7-B070-AB8C7A844515}" type="presParOf" srcId="{1338CFE6-F928-4CB9-8930-640763CA9C3A}" destId="{021C632C-0B3C-4485-9820-40902A7EA9C1}" srcOrd="6" destOrd="0" presId="urn:microsoft.com/office/officeart/2005/8/layout/radial5"/>
    <dgm:cxn modelId="{D251BD8D-F702-4265-B256-6922471D2826}" type="presParOf" srcId="{1338CFE6-F928-4CB9-8930-640763CA9C3A}" destId="{B8BEC30D-67D1-4A98-BC5F-3DA228EE01C2}" srcOrd="7" destOrd="0" presId="urn:microsoft.com/office/officeart/2005/8/layout/radial5"/>
    <dgm:cxn modelId="{47E353D9-6514-47EC-98D7-1DB20F93BBEF}" type="presParOf" srcId="{B8BEC30D-67D1-4A98-BC5F-3DA228EE01C2}" destId="{5F0751AA-C445-475F-94C0-806441E9F731}" srcOrd="0" destOrd="0" presId="urn:microsoft.com/office/officeart/2005/8/layout/radial5"/>
    <dgm:cxn modelId="{80B44C26-B8D6-4385-9F21-9B5AE0490F26}" type="presParOf" srcId="{1338CFE6-F928-4CB9-8930-640763CA9C3A}" destId="{5CCD99E4-CC7D-4498-8D93-510CF12C2693}" srcOrd="8" destOrd="0" presId="urn:microsoft.com/office/officeart/2005/8/layout/radial5"/>
    <dgm:cxn modelId="{ACA44A3E-763B-4E18-992F-8DAB81477F28}" type="presParOf" srcId="{1338CFE6-F928-4CB9-8930-640763CA9C3A}" destId="{99666E7F-D875-4911-89B2-5FC626AC3EBD}" srcOrd="9" destOrd="0" presId="urn:microsoft.com/office/officeart/2005/8/layout/radial5"/>
    <dgm:cxn modelId="{F14D7C64-BFF6-4BB6-8913-E38D8BC6DD22}" type="presParOf" srcId="{99666E7F-D875-4911-89B2-5FC626AC3EBD}" destId="{74AAB295-C31A-497A-A06B-6CD671EF48E5}" srcOrd="0" destOrd="0" presId="urn:microsoft.com/office/officeart/2005/8/layout/radial5"/>
    <dgm:cxn modelId="{C544B417-7064-4D7C-8A1B-F5BED2A1BA21}" type="presParOf" srcId="{1338CFE6-F928-4CB9-8930-640763CA9C3A}" destId="{83C5F69E-B4D3-4F34-831D-15BA6348ED82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D6ADCC-27A7-48DF-91FF-3B9211850D8E}">
      <dsp:nvSpPr>
        <dsp:cNvPr id="0" name=""/>
        <dsp:cNvSpPr/>
      </dsp:nvSpPr>
      <dsp:spPr>
        <a:xfrm>
          <a:off x="2997989" y="0"/>
          <a:ext cx="2233621" cy="1228405"/>
        </a:xfrm>
        <a:prstGeom prst="trapezoid">
          <a:avLst>
            <a:gd name="adj" fmla="val 90915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>
            <a:latin typeface="+mj-lt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>
            <a:latin typeface="+mj-lt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 dirty="0">
              <a:solidFill>
                <a:schemeClr val="bg1"/>
              </a:solidFill>
              <a:latin typeface="+mj-lt"/>
            </a:rPr>
            <a:t>Big name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 dirty="0">
              <a:solidFill>
                <a:schemeClr val="bg1"/>
              </a:solidFill>
              <a:latin typeface="+mj-lt"/>
            </a:rPr>
            <a:t>analysis</a:t>
          </a:r>
          <a:endParaRPr lang="en-CA" sz="1600" kern="1200" baseline="0" dirty="0">
            <a:solidFill>
              <a:schemeClr val="bg1"/>
            </a:solidFill>
            <a:latin typeface="+mj-lt"/>
          </a:endParaRPr>
        </a:p>
      </dsp:txBody>
      <dsp:txXfrm>
        <a:off x="2997989" y="0"/>
        <a:ext cx="2233621" cy="1228405"/>
      </dsp:txXfrm>
    </dsp:sp>
    <dsp:sp modelId="{58ED4359-4364-494E-BAC3-A87BD061E1BA}">
      <dsp:nvSpPr>
        <dsp:cNvPr id="0" name=""/>
        <dsp:cNvSpPr/>
      </dsp:nvSpPr>
      <dsp:spPr>
        <a:xfrm>
          <a:off x="2248491" y="1228405"/>
          <a:ext cx="3732616" cy="824389"/>
        </a:xfrm>
        <a:prstGeom prst="trapezoid">
          <a:avLst>
            <a:gd name="adj" fmla="val 90915"/>
          </a:avLst>
        </a:prstGeom>
        <a:solidFill>
          <a:schemeClr val="accent5">
            <a:hueOff val="589196"/>
            <a:satOff val="-2817"/>
            <a:lumOff val="308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 dirty="0">
              <a:solidFill>
                <a:schemeClr val="bg1"/>
              </a:solidFill>
              <a:latin typeface="+mj-lt"/>
            </a:rPr>
            <a:t>Below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 dirty="0">
              <a:solidFill>
                <a:schemeClr val="bg1"/>
              </a:solidFill>
              <a:latin typeface="+mj-lt"/>
            </a:rPr>
            <a:t>+ analysis</a:t>
          </a:r>
          <a:endParaRPr lang="en-CA" sz="1600" kern="1200" baseline="0" dirty="0">
            <a:solidFill>
              <a:schemeClr val="bg1"/>
            </a:solidFill>
            <a:latin typeface="+mj-lt"/>
          </a:endParaRPr>
        </a:p>
      </dsp:txBody>
      <dsp:txXfrm>
        <a:off x="2901699" y="1228405"/>
        <a:ext cx="2426200" cy="824389"/>
      </dsp:txXfrm>
    </dsp:sp>
    <dsp:sp modelId="{EDD9D59A-797F-41BB-A453-6DEADD7DDE4D}">
      <dsp:nvSpPr>
        <dsp:cNvPr id="0" name=""/>
        <dsp:cNvSpPr/>
      </dsp:nvSpPr>
      <dsp:spPr>
        <a:xfrm>
          <a:off x="1498994" y="2052795"/>
          <a:ext cx="5231610" cy="824389"/>
        </a:xfrm>
        <a:prstGeom prst="trapezoid">
          <a:avLst>
            <a:gd name="adj" fmla="val 90915"/>
          </a:avLst>
        </a:prstGeom>
        <a:solidFill>
          <a:schemeClr val="accent5">
            <a:hueOff val="1178392"/>
            <a:satOff val="-5635"/>
            <a:lumOff val="6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 dirty="0">
              <a:solidFill>
                <a:schemeClr val="bg1"/>
              </a:solidFill>
              <a:latin typeface="+mj-lt"/>
            </a:rPr>
            <a:t>Aggregated information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 dirty="0">
              <a:solidFill>
                <a:schemeClr val="bg1"/>
              </a:solidFill>
              <a:latin typeface="+mj-lt"/>
            </a:rPr>
            <a:t>+ gaps filled with primary research</a:t>
          </a:r>
          <a:endParaRPr lang="en-CA" sz="1600" kern="1200" baseline="0" dirty="0">
            <a:solidFill>
              <a:schemeClr val="bg1"/>
            </a:solidFill>
            <a:latin typeface="+mj-lt"/>
          </a:endParaRPr>
        </a:p>
      </dsp:txBody>
      <dsp:txXfrm>
        <a:off x="2414526" y="2052795"/>
        <a:ext cx="3400547" cy="824389"/>
      </dsp:txXfrm>
    </dsp:sp>
    <dsp:sp modelId="{BB1F5D45-2661-411C-A465-A74579F93DFD}">
      <dsp:nvSpPr>
        <dsp:cNvPr id="0" name=""/>
        <dsp:cNvSpPr/>
      </dsp:nvSpPr>
      <dsp:spPr>
        <a:xfrm>
          <a:off x="749497" y="2877184"/>
          <a:ext cx="6730605" cy="824389"/>
        </a:xfrm>
        <a:prstGeom prst="trapezoid">
          <a:avLst>
            <a:gd name="adj" fmla="val 90915"/>
          </a:avLst>
        </a:prstGeom>
        <a:solidFill>
          <a:schemeClr val="accent5">
            <a:hueOff val="1767588"/>
            <a:satOff val="-8452"/>
            <a:lumOff val="92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 dirty="0">
              <a:solidFill>
                <a:schemeClr val="bg1"/>
              </a:solidFill>
              <a:latin typeface="+mj-lt"/>
            </a:rPr>
            <a:t>Aggregated and incomplete information</a:t>
          </a:r>
          <a:endParaRPr lang="en-CA" sz="1600" kern="1200" baseline="0" dirty="0">
            <a:solidFill>
              <a:schemeClr val="bg1"/>
            </a:solidFill>
            <a:latin typeface="+mj-lt"/>
          </a:endParaRPr>
        </a:p>
      </dsp:txBody>
      <dsp:txXfrm>
        <a:off x="1927353" y="2877184"/>
        <a:ext cx="4374893" cy="824389"/>
      </dsp:txXfrm>
    </dsp:sp>
    <dsp:sp modelId="{449169A6-987A-49E6-B5DA-27B36F3DDEF0}">
      <dsp:nvSpPr>
        <dsp:cNvPr id="0" name=""/>
        <dsp:cNvSpPr/>
      </dsp:nvSpPr>
      <dsp:spPr>
        <a:xfrm>
          <a:off x="0" y="3701573"/>
          <a:ext cx="8229600" cy="824389"/>
        </a:xfrm>
        <a:prstGeom prst="trapezoid">
          <a:avLst>
            <a:gd name="adj" fmla="val 90915"/>
          </a:avLst>
        </a:prstGeom>
        <a:solidFill>
          <a:schemeClr val="accent5">
            <a:hueOff val="2356783"/>
            <a:satOff val="-11270"/>
            <a:lumOff val="1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 dirty="0">
              <a:solidFill>
                <a:schemeClr val="bg1"/>
              </a:solidFill>
              <a:latin typeface="+mj-lt"/>
            </a:rPr>
            <a:t>Dispersed and incomplete information</a:t>
          </a:r>
          <a:endParaRPr lang="en-CA" sz="1600" kern="1200" baseline="0" dirty="0">
            <a:solidFill>
              <a:schemeClr val="bg1"/>
            </a:solidFill>
            <a:latin typeface="+mj-lt"/>
          </a:endParaRPr>
        </a:p>
      </dsp:txBody>
      <dsp:txXfrm>
        <a:off x="1440179" y="3701573"/>
        <a:ext cx="5349240" cy="8243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D6ADCC-27A7-48DF-91FF-3B9211850D8E}">
      <dsp:nvSpPr>
        <dsp:cNvPr id="0" name=""/>
        <dsp:cNvSpPr/>
      </dsp:nvSpPr>
      <dsp:spPr>
        <a:xfrm>
          <a:off x="1582272" y="0"/>
          <a:ext cx="1178855" cy="1228405"/>
        </a:xfrm>
        <a:prstGeom prst="trapezoid">
          <a:avLst>
            <a:gd name="adj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>
            <a:latin typeface="+mj-lt"/>
          </a:endParaRP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>
            <a:latin typeface="+mj-lt"/>
          </a:endParaRP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baseline="0" dirty="0">
              <a:solidFill>
                <a:schemeClr val="bg1"/>
              </a:solidFill>
              <a:latin typeface="+mj-lt"/>
            </a:rPr>
            <a:t>$$$ </a:t>
          </a:r>
          <a:br>
            <a:rPr lang="en-US" sz="1700" kern="1200" baseline="0" dirty="0">
              <a:solidFill>
                <a:schemeClr val="bg1"/>
              </a:solidFill>
              <a:latin typeface="+mj-lt"/>
            </a:rPr>
          </a:br>
          <a:r>
            <a:rPr lang="en-US" sz="1700" kern="1200" baseline="0" dirty="0">
              <a:solidFill>
                <a:schemeClr val="bg1"/>
              </a:solidFill>
              <a:latin typeface="+mj-lt"/>
            </a:rPr>
            <a:t>analysis</a:t>
          </a:r>
          <a:endParaRPr lang="en-CA" sz="1700" kern="1200" baseline="0" dirty="0">
            <a:solidFill>
              <a:schemeClr val="bg1"/>
            </a:solidFill>
            <a:latin typeface="+mj-lt"/>
          </a:endParaRPr>
        </a:p>
      </dsp:txBody>
      <dsp:txXfrm>
        <a:off x="1582272" y="0"/>
        <a:ext cx="1178855" cy="1228405"/>
      </dsp:txXfrm>
    </dsp:sp>
    <dsp:sp modelId="{58ED4359-4364-494E-BAC3-A87BD061E1BA}">
      <dsp:nvSpPr>
        <dsp:cNvPr id="0" name=""/>
        <dsp:cNvSpPr/>
      </dsp:nvSpPr>
      <dsp:spPr>
        <a:xfrm>
          <a:off x="1186704" y="1228405"/>
          <a:ext cx="1969991" cy="824389"/>
        </a:xfrm>
        <a:prstGeom prst="trapezoid">
          <a:avLst>
            <a:gd name="adj" fmla="val 47983"/>
          </a:avLst>
        </a:prstGeom>
        <a:solidFill>
          <a:schemeClr val="accent5">
            <a:hueOff val="589196"/>
            <a:satOff val="-2817"/>
            <a:lumOff val="308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baseline="0" dirty="0">
              <a:solidFill>
                <a:schemeClr val="bg1"/>
              </a:solidFill>
              <a:latin typeface="+mj-lt"/>
            </a:rPr>
            <a:t>+ analysis</a:t>
          </a:r>
          <a:endParaRPr lang="en-CA" sz="1700" kern="1200" baseline="0" dirty="0">
            <a:solidFill>
              <a:schemeClr val="bg1"/>
            </a:solidFill>
            <a:latin typeface="+mj-lt"/>
          </a:endParaRPr>
        </a:p>
      </dsp:txBody>
      <dsp:txXfrm>
        <a:off x="1531452" y="1228405"/>
        <a:ext cx="1280494" cy="824389"/>
      </dsp:txXfrm>
    </dsp:sp>
    <dsp:sp modelId="{EDD9D59A-797F-41BB-A453-6DEADD7DDE4D}">
      <dsp:nvSpPr>
        <dsp:cNvPr id="0" name=""/>
        <dsp:cNvSpPr/>
      </dsp:nvSpPr>
      <dsp:spPr>
        <a:xfrm>
          <a:off x="791136" y="2052795"/>
          <a:ext cx="2761127" cy="824389"/>
        </a:xfrm>
        <a:prstGeom prst="trapezoid">
          <a:avLst>
            <a:gd name="adj" fmla="val 47983"/>
          </a:avLst>
        </a:prstGeom>
        <a:solidFill>
          <a:schemeClr val="accent5">
            <a:hueOff val="1178392"/>
            <a:satOff val="-5635"/>
            <a:lumOff val="6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baseline="0" dirty="0">
              <a:solidFill>
                <a:schemeClr val="bg1"/>
              </a:solidFill>
              <a:latin typeface="+mj-lt"/>
            </a:rPr>
            <a:t>+ primary research</a:t>
          </a:r>
          <a:endParaRPr lang="en-CA" sz="1700" kern="1200" baseline="0" dirty="0">
            <a:solidFill>
              <a:schemeClr val="bg1"/>
            </a:solidFill>
            <a:latin typeface="+mj-lt"/>
          </a:endParaRPr>
        </a:p>
      </dsp:txBody>
      <dsp:txXfrm>
        <a:off x="1274333" y="2052795"/>
        <a:ext cx="1794733" cy="824389"/>
      </dsp:txXfrm>
    </dsp:sp>
    <dsp:sp modelId="{BB1F5D45-2661-411C-A465-A74579F93DFD}">
      <dsp:nvSpPr>
        <dsp:cNvPr id="0" name=""/>
        <dsp:cNvSpPr/>
      </dsp:nvSpPr>
      <dsp:spPr>
        <a:xfrm>
          <a:off x="406917" y="2866121"/>
          <a:ext cx="3520968" cy="824389"/>
        </a:xfrm>
        <a:prstGeom prst="trapezoid">
          <a:avLst>
            <a:gd name="adj" fmla="val 47983"/>
          </a:avLst>
        </a:prstGeom>
        <a:solidFill>
          <a:schemeClr val="accent5">
            <a:hueOff val="1767588"/>
            <a:satOff val="-8452"/>
            <a:lumOff val="92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baseline="0" dirty="0">
              <a:solidFill>
                <a:schemeClr val="bg1"/>
              </a:solidFill>
              <a:latin typeface="+mj-lt"/>
            </a:rPr>
            <a:t>Aggregated</a:t>
          </a:r>
          <a:endParaRPr lang="en-CA" sz="1700" kern="1200" baseline="0" dirty="0">
            <a:solidFill>
              <a:schemeClr val="bg1"/>
            </a:solidFill>
            <a:latin typeface="+mj-lt"/>
          </a:endParaRPr>
        </a:p>
      </dsp:txBody>
      <dsp:txXfrm>
        <a:off x="1023086" y="2866121"/>
        <a:ext cx="2288629" cy="824389"/>
      </dsp:txXfrm>
    </dsp:sp>
    <dsp:sp modelId="{449169A6-987A-49E6-B5DA-27B36F3DDEF0}">
      <dsp:nvSpPr>
        <dsp:cNvPr id="0" name=""/>
        <dsp:cNvSpPr/>
      </dsp:nvSpPr>
      <dsp:spPr>
        <a:xfrm>
          <a:off x="0" y="3701573"/>
          <a:ext cx="4343400" cy="824389"/>
        </a:xfrm>
        <a:prstGeom prst="trapezoid">
          <a:avLst>
            <a:gd name="adj" fmla="val 47983"/>
          </a:avLst>
        </a:prstGeom>
        <a:solidFill>
          <a:schemeClr val="accent5">
            <a:hueOff val="2356783"/>
            <a:satOff val="-11270"/>
            <a:lumOff val="1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baseline="0" dirty="0">
              <a:solidFill>
                <a:schemeClr val="bg1"/>
              </a:solidFill>
              <a:latin typeface="+mj-lt"/>
            </a:rPr>
            <a:t>Dispersed</a:t>
          </a:r>
          <a:endParaRPr lang="en-CA" sz="1700" kern="1200" baseline="0" dirty="0">
            <a:solidFill>
              <a:schemeClr val="bg1"/>
            </a:solidFill>
            <a:latin typeface="+mj-lt"/>
          </a:endParaRPr>
        </a:p>
      </dsp:txBody>
      <dsp:txXfrm>
        <a:off x="760094" y="3701573"/>
        <a:ext cx="2823210" cy="8243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C31E0A-DAF0-443F-81F7-2EBD0BC23576}">
      <dsp:nvSpPr>
        <dsp:cNvPr id="0" name=""/>
        <dsp:cNvSpPr/>
      </dsp:nvSpPr>
      <dsp:spPr>
        <a:xfrm>
          <a:off x="2017790" y="1734427"/>
          <a:ext cx="1048887" cy="1048887"/>
        </a:xfrm>
        <a:prstGeom prst="ellipse">
          <a:avLst/>
        </a:prstGeom>
        <a:solidFill>
          <a:srgbClr val="FF0000"/>
        </a:solidFill>
        <a:ln w="55000" cap="flat" cmpd="thickThin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ysClr val="window" lastClr="FFFFFF"/>
              </a:solidFill>
              <a:latin typeface="Lucida Sans Unicode"/>
              <a:ea typeface="+mn-ea"/>
              <a:cs typeface="+mn-cs"/>
            </a:rPr>
            <a:t>NEWS</a:t>
          </a:r>
          <a:endParaRPr lang="en-CA" sz="2000" kern="1200" dirty="0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sp:txBody>
      <dsp:txXfrm>
        <a:off x="2171396" y="1888033"/>
        <a:ext cx="741675" cy="741675"/>
      </dsp:txXfrm>
    </dsp:sp>
    <dsp:sp modelId="{7D741224-14A2-4D71-B152-BE5102968F79}">
      <dsp:nvSpPr>
        <dsp:cNvPr id="0" name=""/>
        <dsp:cNvSpPr/>
      </dsp:nvSpPr>
      <dsp:spPr>
        <a:xfrm rot="16224515">
          <a:off x="2254125" y="1318166"/>
          <a:ext cx="587847" cy="250426"/>
        </a:xfrm>
        <a:prstGeom prst="leftRightArrow">
          <a:avLst/>
        </a:prstGeom>
        <a:solidFill>
          <a:srgbClr val="3AF2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800" kern="1200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sp:txBody>
      <dsp:txXfrm>
        <a:off x="2291421" y="1405814"/>
        <a:ext cx="512719" cy="150256"/>
      </dsp:txXfrm>
    </dsp:sp>
    <dsp:sp modelId="{B36DC4F2-CE4C-4F87-B24F-0998C3D55A2B}">
      <dsp:nvSpPr>
        <dsp:cNvPr id="0" name=""/>
        <dsp:cNvSpPr/>
      </dsp:nvSpPr>
      <dsp:spPr>
        <a:xfrm>
          <a:off x="1570317" y="0"/>
          <a:ext cx="1967961" cy="1134319"/>
        </a:xfrm>
        <a:prstGeom prst="roundRect">
          <a:avLst/>
        </a:prstGeom>
        <a:solidFill>
          <a:srgbClr val="2CB73C"/>
        </a:solidFill>
        <a:ln w="55000" cap="flat" cmpd="thickThin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ysClr val="window" lastClr="FFFFFF"/>
              </a:solidFill>
              <a:latin typeface="Lucida Sans Unicode"/>
              <a:ea typeface="+mn-ea"/>
              <a:cs typeface="+mn-cs"/>
            </a:rPr>
            <a:t>Governments</a:t>
          </a:r>
          <a:endParaRPr lang="en-CA" sz="1800" kern="1200" dirty="0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sp:txBody>
      <dsp:txXfrm>
        <a:off x="1625690" y="55373"/>
        <a:ext cx="1857215" cy="1023573"/>
      </dsp:txXfrm>
    </dsp:sp>
    <dsp:sp modelId="{B6C800C3-422B-491A-80FE-C40CD896091A}">
      <dsp:nvSpPr>
        <dsp:cNvPr id="0" name=""/>
        <dsp:cNvSpPr/>
      </dsp:nvSpPr>
      <dsp:spPr>
        <a:xfrm rot="20580376">
          <a:off x="3054769" y="1924020"/>
          <a:ext cx="427041" cy="250426"/>
        </a:xfrm>
        <a:prstGeom prst="leftRightArrow">
          <a:avLst/>
        </a:prstGeom>
        <a:solidFill>
          <a:srgbClr val="3AF2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800" kern="1200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sp:txBody>
      <dsp:txXfrm>
        <a:off x="3056409" y="1985084"/>
        <a:ext cx="351913" cy="150256"/>
      </dsp:txXfrm>
    </dsp:sp>
    <dsp:sp modelId="{99DB8EA9-0F0E-4C3B-832A-27E875F0ED7D}">
      <dsp:nvSpPr>
        <dsp:cNvPr id="0" name=""/>
        <dsp:cNvSpPr/>
      </dsp:nvSpPr>
      <dsp:spPr>
        <a:xfrm>
          <a:off x="3489353" y="1145692"/>
          <a:ext cx="1679058" cy="1134319"/>
        </a:xfrm>
        <a:prstGeom prst="roundRect">
          <a:avLst/>
        </a:prstGeom>
        <a:solidFill>
          <a:schemeClr val="accent1"/>
        </a:solidFill>
        <a:ln w="55000" cap="flat" cmpd="thickThin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ysClr val="window" lastClr="FFFFFF"/>
              </a:solidFill>
              <a:latin typeface="Lucida Sans Unicode"/>
              <a:ea typeface="+mn-ea"/>
              <a:cs typeface="+mn-cs"/>
            </a:rPr>
            <a:t>Associations</a:t>
          </a:r>
          <a:endParaRPr lang="en-CA" sz="1800" kern="1200" dirty="0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sp:txBody>
      <dsp:txXfrm>
        <a:off x="3544726" y="1201065"/>
        <a:ext cx="1568312" cy="1023573"/>
      </dsp:txXfrm>
    </dsp:sp>
    <dsp:sp modelId="{5B9C6CA8-FD75-427F-949E-461A392F29ED}">
      <dsp:nvSpPr>
        <dsp:cNvPr id="0" name=""/>
        <dsp:cNvSpPr/>
      </dsp:nvSpPr>
      <dsp:spPr>
        <a:xfrm rot="2691295">
          <a:off x="2893729" y="2669315"/>
          <a:ext cx="482430" cy="250426"/>
        </a:xfrm>
        <a:prstGeom prst="leftRightArrow">
          <a:avLst/>
        </a:prstGeom>
        <a:solidFill>
          <a:srgbClr val="3AF2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800" kern="1200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sp:txBody>
      <dsp:txXfrm>
        <a:off x="2904664" y="2692906"/>
        <a:ext cx="407302" cy="150256"/>
      </dsp:txXfrm>
    </dsp:sp>
    <dsp:sp modelId="{021C632C-0B3C-4485-9820-40902A7EA9C1}">
      <dsp:nvSpPr>
        <dsp:cNvPr id="0" name=""/>
        <dsp:cNvSpPr/>
      </dsp:nvSpPr>
      <dsp:spPr>
        <a:xfrm>
          <a:off x="3146668" y="3044861"/>
          <a:ext cx="1511171" cy="1134319"/>
        </a:xfrm>
        <a:prstGeom prst="roundRect">
          <a:avLst/>
        </a:prstGeom>
        <a:solidFill>
          <a:schemeClr val="accent2"/>
        </a:solidFill>
        <a:ln w="55000" cap="flat" cmpd="thickThin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ysClr val="window" lastClr="FFFFFF"/>
              </a:solidFill>
              <a:latin typeface="Lucida Sans Unicode"/>
              <a:ea typeface="+mn-ea"/>
              <a:cs typeface="+mn-cs"/>
            </a:rPr>
            <a:t>Companies</a:t>
          </a:r>
          <a:endParaRPr lang="en-CA" sz="1800" kern="1200" dirty="0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sp:txBody>
      <dsp:txXfrm>
        <a:off x="3202041" y="3100234"/>
        <a:ext cx="1400425" cy="1023573"/>
      </dsp:txXfrm>
    </dsp:sp>
    <dsp:sp modelId="{B8BEC30D-67D1-4A98-BC5F-3DA228EE01C2}">
      <dsp:nvSpPr>
        <dsp:cNvPr id="0" name=""/>
        <dsp:cNvSpPr/>
      </dsp:nvSpPr>
      <dsp:spPr>
        <a:xfrm rot="7956900">
          <a:off x="1671141" y="2669700"/>
          <a:ext cx="494785" cy="297247"/>
        </a:xfrm>
        <a:prstGeom prst="leftRightArrow">
          <a:avLst/>
        </a:prstGeom>
        <a:solidFill>
          <a:srgbClr val="3AF2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900" kern="1200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sp:txBody>
      <dsp:txXfrm rot="10800000">
        <a:off x="1745916" y="2696337"/>
        <a:ext cx="405611" cy="178349"/>
      </dsp:txXfrm>
    </dsp:sp>
    <dsp:sp modelId="{5CCD99E4-CC7D-4498-8D93-510CF12C2693}">
      <dsp:nvSpPr>
        <dsp:cNvPr id="0" name=""/>
        <dsp:cNvSpPr/>
      </dsp:nvSpPr>
      <dsp:spPr>
        <a:xfrm>
          <a:off x="511488" y="3077709"/>
          <a:ext cx="1511171" cy="1134319"/>
        </a:xfrm>
        <a:prstGeom prst="roundRect">
          <a:avLst/>
        </a:prstGeom>
        <a:solidFill>
          <a:srgbClr val="7030A0"/>
        </a:solidFill>
        <a:ln w="55000" cap="flat" cmpd="thickThin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ysClr val="window" lastClr="FFFFFF"/>
              </a:solidFill>
              <a:latin typeface="Lucida Sans Unicode"/>
              <a:ea typeface="+mn-ea"/>
              <a:cs typeface="+mn-cs"/>
            </a:rPr>
            <a:t>Private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ysClr val="window" lastClr="FFFFFF"/>
              </a:solidFill>
              <a:latin typeface="Lucida Sans Unicode"/>
              <a:ea typeface="+mn-ea"/>
              <a:cs typeface="+mn-cs"/>
            </a:rPr>
            <a:t>Researchers </a:t>
          </a:r>
        </a:p>
      </dsp:txBody>
      <dsp:txXfrm>
        <a:off x="566861" y="3133082"/>
        <a:ext cx="1400425" cy="1023573"/>
      </dsp:txXfrm>
    </dsp:sp>
    <dsp:sp modelId="{99666E7F-D875-4911-89B2-5FC626AC3EBD}">
      <dsp:nvSpPr>
        <dsp:cNvPr id="0" name=""/>
        <dsp:cNvSpPr/>
      </dsp:nvSpPr>
      <dsp:spPr>
        <a:xfrm rot="11948558">
          <a:off x="1524873" y="1874739"/>
          <a:ext cx="517425" cy="250426"/>
        </a:xfrm>
        <a:prstGeom prst="leftRightArrow">
          <a:avLst/>
        </a:prstGeom>
        <a:solidFill>
          <a:srgbClr val="3AF2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800" kern="1200">
            <a:solidFill>
              <a:sysClr val="window" lastClr="FFFFFF"/>
            </a:solidFill>
            <a:latin typeface="Lucida Sans Unicode"/>
            <a:ea typeface="+mn-ea"/>
            <a:cs typeface="+mn-cs"/>
          </a:endParaRPr>
        </a:p>
      </dsp:txBody>
      <dsp:txXfrm rot="10800000">
        <a:off x="1597924" y="1937142"/>
        <a:ext cx="442297" cy="150256"/>
      </dsp:txXfrm>
    </dsp:sp>
    <dsp:sp modelId="{83C5F69E-B4D3-4F34-831D-15BA6348ED82}">
      <dsp:nvSpPr>
        <dsp:cNvPr id="0" name=""/>
        <dsp:cNvSpPr/>
      </dsp:nvSpPr>
      <dsp:spPr>
        <a:xfrm>
          <a:off x="7872" y="1074272"/>
          <a:ext cx="1511171" cy="1134319"/>
        </a:xfrm>
        <a:prstGeom prst="roundRect">
          <a:avLst/>
        </a:prstGeom>
        <a:solidFill>
          <a:schemeClr val="bg1">
            <a:lumMod val="50000"/>
          </a:schemeClr>
        </a:solidFill>
        <a:ln w="55000" cap="flat" cmpd="thickThin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>
              <a:solidFill>
                <a:sysClr val="window" lastClr="FFFFFF"/>
              </a:solidFill>
              <a:latin typeface="Lucida Sans Unicode"/>
              <a:ea typeface="+mn-ea"/>
              <a:cs typeface="+mn-cs"/>
            </a:rPr>
            <a:t>Academics</a:t>
          </a:r>
        </a:p>
      </dsp:txBody>
      <dsp:txXfrm>
        <a:off x="63245" y="1129645"/>
        <a:ext cx="1400425" cy="10235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F8D1D-2190-4279-B773-04DE45EA6D9A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8FAB0D-958C-4410-AFB3-0464171745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8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2DF66A0A-8579-4B57-B0EF-8711B9F8F97B}" type="slidenum">
              <a:rPr lang="en-CA" altLang="en-US" smtClean="0">
                <a:latin typeface="Palatino Linotype" pitchFamily="18" charset="0"/>
              </a:rPr>
              <a:pPr eaLnBrk="1" hangingPunct="1">
                <a:spcBef>
                  <a:spcPct val="0"/>
                </a:spcBef>
              </a:pPr>
              <a:t>6</a:t>
            </a:fld>
            <a:endParaRPr lang="en-CA" altLang="en-US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165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C2DABC1A-375E-4D10-9488-DF9F1CA524B3}" type="slidenum">
              <a:rPr lang="en-CA" altLang="en-US" smtClean="0">
                <a:latin typeface="Palatino Linotype" pitchFamily="18" charset="0"/>
              </a:rPr>
              <a:pPr eaLnBrk="1" hangingPunct="1">
                <a:spcBef>
                  <a:spcPct val="0"/>
                </a:spcBef>
              </a:pPr>
              <a:t>7</a:t>
            </a:fld>
            <a:endParaRPr lang="en-CA" altLang="en-US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240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CA" dirty="0"/>
          </a:p>
        </p:txBody>
      </p:sp>
      <p:sp>
        <p:nvSpPr>
          <p:cNvPr id="34820" name="Date Placeholder 3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85372" indent="-302066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208265" indent="-24165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91571" indent="-24165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4878" indent="-24165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58184" indent="-2416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41490" indent="-2416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624796" indent="-2416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108102" indent="-2416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9/9/2010</a:t>
            </a:r>
          </a:p>
        </p:txBody>
      </p:sp>
      <p:sp>
        <p:nvSpPr>
          <p:cNvPr id="34821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85372" indent="-302066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208265" indent="-24165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91571" indent="-24165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4878" indent="-24165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58184" indent="-2416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141490" indent="-2416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624796" indent="-2416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108102" indent="-24165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3E0C2C5-5C13-418E-BBF5-2950BBA53AC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038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2C2B-A95A-4D52-90DF-FF9D4622FC67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2FC3-F441-4FE7-9F47-AF5F2511A8A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8092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2C2B-A95A-4D52-90DF-FF9D4622FC67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2FC3-F441-4FE7-9F47-AF5F2511A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9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2C2B-A95A-4D52-90DF-FF9D4622FC67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2FC3-F441-4FE7-9F47-AF5F2511A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709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478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2C2B-A95A-4D52-90DF-FF9D4622FC67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2FC3-F441-4FE7-9F47-AF5F2511A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78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2C2B-A95A-4D52-90DF-FF9D4622FC67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2FC3-F441-4FE7-9F47-AF5F2511A8A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5747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6549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2C2B-A95A-4D52-90DF-FF9D4622FC67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2FC3-F441-4FE7-9F47-AF5F2511A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869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2C2B-A95A-4D52-90DF-FF9D4622FC67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2FC3-F441-4FE7-9F47-AF5F2511A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986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2C2B-A95A-4D52-90DF-FF9D4622FC67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2FC3-F441-4FE7-9F47-AF5F2511A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852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2C2B-A95A-4D52-90DF-FF9D4622FC67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2FC3-F441-4FE7-9F47-AF5F2511A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931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CBA2C2B-A95A-4D52-90DF-FF9D4622FC67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762FC3-F441-4FE7-9F47-AF5F2511A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14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2C2B-A95A-4D52-90DF-FF9D4622FC67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62FC3-F441-4FE7-9F47-AF5F2511A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782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CBA2C2B-A95A-4D52-90DF-FF9D4622FC67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D762FC3-F441-4FE7-9F47-AF5F2511A8A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8812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9" r:id="rId1"/>
    <p:sldLayoutId id="2147483980" r:id="rId2"/>
    <p:sldLayoutId id="2147483981" r:id="rId3"/>
    <p:sldLayoutId id="2147483982" r:id="rId4"/>
    <p:sldLayoutId id="2147483983" r:id="rId5"/>
    <p:sldLayoutId id="2147483984" r:id="rId6"/>
    <p:sldLayoutId id="2147483985" r:id="rId7"/>
    <p:sldLayoutId id="2147483986" r:id="rId8"/>
    <p:sldLayoutId id="2147483987" r:id="rId9"/>
    <p:sldLayoutId id="2147483988" r:id="rId10"/>
    <p:sldLayoutId id="214748398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proxy.lib.sfu.ca/login?url=https://www.plunkettresearchonline.com/ResearchCenter/Archives/getbook.aspx?Ind=50&amp;year=2024" TargetMode="External"/><Relationship Id="rId13" Type="http://schemas.openxmlformats.org/officeDocument/2006/relationships/hyperlink" Target="https://scholar-google-ca.proxy.lib.sfu.ca/" TargetMode="External"/><Relationship Id="rId3" Type="http://schemas.openxmlformats.org/officeDocument/2006/relationships/hyperlink" Target="https://databases.lib.sfu.ca/record/61245133250003610/Factiva" TargetMode="External"/><Relationship Id="rId7" Type="http://schemas.openxmlformats.org/officeDocument/2006/relationships/hyperlink" Target="https://databases.lib.sfu.ca/record/61245133350003610/Plunkett-Research-Onlinehttps:/databases.lib.sfu.ca/record/61245133350003610/Plunkett-Research-Online" TargetMode="External"/><Relationship Id="rId12" Type="http://schemas.openxmlformats.org/officeDocument/2006/relationships/hyperlink" Target="https://www-statista-com.proxy.lib.sfu.ca/search/?q=erp+&amp;Search=&amp;p=1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rp.today/category/erp-news/" TargetMode="External"/><Relationship Id="rId11" Type="http://schemas.openxmlformats.org/officeDocument/2006/relationships/hyperlink" Target="https://resources.nvidia.com/en-us-2024-fsi-survey/ai-financial-services" TargetMode="External"/><Relationship Id="rId5" Type="http://schemas.openxmlformats.org/officeDocument/2006/relationships/hyperlink" Target="https://erpnews.com/" TargetMode="External"/><Relationship Id="rId10" Type="http://schemas.openxmlformats.org/officeDocument/2006/relationships/hyperlink" Target="https://www-statista-com.proxy.lib.sfu.ca/statistics/1254700/importance-of-ai-financial-services/" TargetMode="External"/><Relationship Id="rId4" Type="http://schemas.openxmlformats.org/officeDocument/2006/relationships/hyperlink" Target="http://proxy.lib.sfu.ca/login?url=https://search.ebscohost.com/login.aspx?direct=true&amp;db=bth&amp;bquery=TI+erp&amp;cli0=DT1&amp;clv0=202101-202412&amp;type=1&amp;searchMode=Standard&amp;site=ehost-live" TargetMode="External"/><Relationship Id="rId9" Type="http://schemas.openxmlformats.org/officeDocument/2006/relationships/hyperlink" Target="https://databases.lib.sfu.ca/record/61245146000003610/Statista" TargetMode="External"/><Relationship Id="rId14" Type="http://schemas.openxmlformats.org/officeDocument/2006/relationships/hyperlink" Target="https://scholar-google-ca.proxy.lib.sfu.ca/scholar?as_ylo=2023&amp;q=erp+trends&amp;hl=en&amp;as_sdt=0,5&amp;inst=10441630620217902552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bases.lib.sfu.ca/record/61299675260003610/Mergent-Intellect" TargetMode="External"/><Relationship Id="rId13" Type="http://schemas.openxmlformats.org/officeDocument/2006/relationships/hyperlink" Target="https://natural-resources.canada.ca/maps-tools-and-publications/publications/minerals-mining-publications/capital-expenditures/17980" TargetMode="External"/><Relationship Id="rId3" Type="http://schemas.openxmlformats.org/officeDocument/2006/relationships/hyperlink" Target="https://databases.lib.sfu.ca/record/61245149630003610/Business-Source-Complete-(BSI)" TargetMode="External"/><Relationship Id="rId7" Type="http://schemas.openxmlformats.org/officeDocument/2006/relationships/hyperlink" Target="https://databases-lib-sfu-ca.proxy.lib.sfu.ca/record/61280619560003610/SandP-Capital-IQ" TargetMode="External"/><Relationship Id="rId12" Type="http://schemas.openxmlformats.org/officeDocument/2006/relationships/hyperlink" Target="https://www.woodmac.com/news/opinion/diversified-mining-capital-allocation-strategies-investor-returns/" TargetMode="External"/><Relationship Id="rId17" Type="http://schemas.openxmlformats.org/officeDocument/2006/relationships/hyperlink" Target="http://proxy.lib.sfu.ca/login?url=https://scholar.google.ca/" TargetMode="External"/><Relationship Id="rId2" Type="http://schemas.openxmlformats.org/officeDocument/2006/relationships/image" Target="../media/image7.png"/><Relationship Id="rId16" Type="http://schemas.openxmlformats.org/officeDocument/2006/relationships/hyperlink" Target="https://open.library.ubc.ca/soa/cIRcle/collections/ubctheses/24/items/1.039831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ib.sfu.ca/help/research-assistance/subject/business/industry-surveys" TargetMode="External"/><Relationship Id="rId11" Type="http://schemas.openxmlformats.org/officeDocument/2006/relationships/hyperlink" Target="https://www.pwc.com/id/en/publications/assets/eumpublications/financial-reporting-in-the-mining-industry.pdf" TargetMode="External"/><Relationship Id="rId5" Type="http://schemas.openxmlformats.org/officeDocument/2006/relationships/hyperlink" Target="http://proxy.lib.sfu.ca/login?url=https://search.ebscohost.com/login.aspx?direct=true&amp;db=bth&amp;bquery=SU+capital+AND+(+gold+or+mining+or+mineral+)+AND+allocat*+AND+(+(strateg*+or+analy*)+)&amp;cli0=DT1&amp;clv0=201001-201812&amp;type=1&amp;searchMode=Standard&amp;site=ehost-live" TargetMode="External"/><Relationship Id="rId15" Type="http://schemas.openxmlformats.org/officeDocument/2006/relationships/hyperlink" Target="https://link-springer-com.proxy.lib.sfu.ca/chapter/10.1007/978-3-030-33954-8_39" TargetMode="External"/><Relationship Id="rId10" Type="http://schemas.openxmlformats.org/officeDocument/2006/relationships/hyperlink" Target="https://mining.ca/flippingbooks/mac-report-2023/30/" TargetMode="External"/><Relationship Id="rId4" Type="http://schemas.openxmlformats.org/officeDocument/2006/relationships/hyperlink" Target="http://proxy.lib.sfu.ca/login?url=https://search.ebscohost.com/login.aspx?direct=true&amp;db=bth&amp;AN=120024730&amp;site=ehost-live" TargetMode="External"/><Relationship Id="rId9" Type="http://schemas.openxmlformats.org/officeDocument/2006/relationships/hyperlink" Target="https://databases.lib.sfu.ca/record/61299670800003610/Mergent-Archives" TargetMode="External"/><Relationship Id="rId14" Type="http://schemas.openxmlformats.org/officeDocument/2006/relationships/hyperlink" Target="https://sfu-primo.hosted.exlibrisgroup.com/permalink/f/15tu09f/01SFUL_ALMA51320449420003611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sfu-primo.hosted.exlibrisgroup.com/permalink/f/usv8m3/01SFUL_ALMA51414573270003611" TargetMode="External"/><Relationship Id="rId3" Type="http://schemas.openxmlformats.org/officeDocument/2006/relationships/hyperlink" Target="https://www-sciencedirect-com.proxy.lib.sfu.ca/book/9780443291098/managing-airport-corporate-performance" TargetMode="External"/><Relationship Id="rId7" Type="http://schemas.openxmlformats.org/officeDocument/2006/relationships/hyperlink" Target="https://sfu-primo.hosted.exlibrisgroup.com/permalink/f/15tu09f/01SFUL_ALMA51502470070003611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ore.aci.aero/product-tag/economics-statistics/?filter=16" TargetMode="External"/><Relationship Id="rId5" Type="http://schemas.openxmlformats.org/officeDocument/2006/relationships/hyperlink" Target="https://www.icao.int/SAM/Documents/2018-ADPLAN/Final%20Draft%20-%20IATA%20Airport%20Infrastructure%20Investment%20BP%20consultation-CLEAN.pdf" TargetMode="External"/><Relationship Id="rId10" Type="http://schemas.openxmlformats.org/officeDocument/2006/relationships/hyperlink" Target="https://www-sciencedirect-com.proxy.lib.sfu.ca/science/article/pii/S2212012224000121" TargetMode="External"/><Relationship Id="rId4" Type="http://schemas.openxmlformats.org/officeDocument/2006/relationships/hyperlink" Target="https://www.iata.org/contentassets/d1d4d535bf1c4ba695f43e9beff8294f/airport-infrastructure-investment---user-consultation.pdf" TargetMode="External"/><Relationship Id="rId9" Type="http://schemas.openxmlformats.org/officeDocument/2006/relationships/hyperlink" Target="http://proxy.lib.sfu.ca/login?url=https://www.sciencedirect.com/search?qs=infrastructure%20investments&amp;pub=Journal%20of%20Air%20Transport%20Management&amp;cid=271915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bases.lib.sfu.ca/record/61245146350003610/Passport" TargetMode="External"/><Relationship Id="rId13" Type="http://schemas.openxmlformats.org/officeDocument/2006/relationships/hyperlink" Target="https://www-statista-com.proxy.lib.sfu.ca/topics/4467/indoor-farming/" TargetMode="External"/><Relationship Id="rId3" Type="http://schemas.openxmlformats.org/officeDocument/2006/relationships/hyperlink" Target="https://www.google.com/search?q=indoor+farming+association" TargetMode="External"/><Relationship Id="rId7" Type="http://schemas.openxmlformats.org/officeDocument/2006/relationships/hyperlink" Target="https://agriculture.canada.ca/en/sector/data-reports" TargetMode="External"/><Relationship Id="rId12" Type="http://schemas.openxmlformats.org/officeDocument/2006/relationships/hyperlink" Target="https://databases.lib.sfu.ca/record/61245146000003610/Statista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griculture.canada.ca/en" TargetMode="External"/><Relationship Id="rId11" Type="http://schemas.openxmlformats.org/officeDocument/2006/relationships/hyperlink" Target="http://proxy.lib.sfu.ca/login?url=https://www.tandfonline.com/doi/full/10.1080/15487733.2017.1394054#abstract" TargetMode="External"/><Relationship Id="rId5" Type="http://schemas.openxmlformats.org/officeDocument/2006/relationships/hyperlink" Target="https://www.washingtonpost.com/business/interactive/2022/netherlands-agriculture-technology/" TargetMode="External"/><Relationship Id="rId10" Type="http://schemas.openxmlformats.org/officeDocument/2006/relationships/hyperlink" Target="https://sfu-primo.hosted.exlibrisgroup.com/permalink/f/1u29dis/TN_cdi_doaj_primary_oai_doaj_org_article_32d7dc76a4124f7ab38aee48b39a396e" TargetMode="External"/><Relationship Id="rId4" Type="http://schemas.openxmlformats.org/officeDocument/2006/relationships/hyperlink" Target="https://www.bbc.com/future/article/20230106-what-if-all-our-food-was-grown-in-indoor-vertical-farms" TargetMode="External"/><Relationship Id="rId9" Type="http://schemas.openxmlformats.org/officeDocument/2006/relationships/hyperlink" Target="https://databases.lib.sfu.ca/record/61245146780003610/Agricola-(US-National-Agriculture-Library)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scholar-google-ca.proxy.lib.sfu.ca/scholar?hl=en&amp;as_sdt=0%2C5&amp;as_ylo=2020&amp;inst=10441630620217902552&amp;q=rock+music+consumers+genre+&amp;btnG=" TargetMode="External"/><Relationship Id="rId3" Type="http://schemas.openxmlformats.org/officeDocument/2006/relationships/hyperlink" Target="https://www.kantar.com/inspiration/technology/spotify-dominates-music-streaming-market-whilst-tiktok-challenges-youtube-for-gen-z-music-discovery" TargetMode="External"/><Relationship Id="rId7" Type="http://schemas.openxmlformats.org/officeDocument/2006/relationships/hyperlink" Target="https://scholar-google-ca.proxy.lib.sfu.ca/scholar" TargetMode="External"/><Relationship Id="rId12" Type="http://schemas.openxmlformats.org/officeDocument/2006/relationships/hyperlink" Target="https://databases.lib.sfu.ca/record/61245145910003610/Vividata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day.yougov.com/(popup:search/music)" TargetMode="External"/><Relationship Id="rId11" Type="http://schemas.openxmlformats.org/officeDocument/2006/relationships/hyperlink" Target="https://www-statista-com.proxy.lib.sfu.ca/study/119420/target-audience-rock-alternative-indie-music-fans-in-the-united-states/" TargetMode="External"/><Relationship Id="rId5" Type="http://schemas.openxmlformats.org/officeDocument/2006/relationships/hyperlink" Target="https://maristpoll.marist.edu/rock-rap-how-public-opinion-has-changed/" TargetMode="External"/><Relationship Id="rId10" Type="http://schemas.openxmlformats.org/officeDocument/2006/relationships/hyperlink" Target="https://databases.lib.sfu.ca/record/61245146000003610/Statista" TargetMode="External"/><Relationship Id="rId4" Type="http://schemas.openxmlformats.org/officeDocument/2006/relationships/hyperlink" Target="https://www.pewresearch.org/social-trends/2009/08/12/forty-years-after-woodstockbra-gentler-generation-gap/" TargetMode="External"/><Relationship Id="rId9" Type="http://schemas.openxmlformats.org/officeDocument/2006/relationships/hyperlink" Target="https://sfu-primo.hosted.exlibrisgroup.com/permalink/f/usv8m3/01SFUL_ALMA51446034520003611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b.sfu.ca/find/other-materials/data-gis/gis/software-arc-gis#-arcgis-online-agol" TargetMode="External"/><Relationship Id="rId3" Type="http://schemas.openxmlformats.org/officeDocument/2006/relationships/hyperlink" Target="https://sba.ubc.ca/guide/coffee-shops-guide" TargetMode="External"/><Relationship Id="rId7" Type="http://schemas.openxmlformats.org/officeDocument/2006/relationships/hyperlink" Target="https://databases.lib.sfu.ca/record/61255181120003610/SimplyAnalytics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iki.its.sfu.ca/library/resources/bus360w/index.php/Driving_Innovation_%26_Growth_at_Starbucks" TargetMode="External"/><Relationship Id="rId5" Type="http://schemas.openxmlformats.org/officeDocument/2006/relationships/hyperlink" Target="https://sk-sagepub-com.proxy.lib.sfu.ca/Search/Results?q=PwYwDgzgkgdiA2BXAJgUwMIHsYBdW4BUBPMVCAXhwCdFUAyEbPQks8gUgFYAhdgJj4gAhhDL8%2BXACJ0AlnCRoAorhlVUAdUxUA1hWq1Z8lKgAKQqjj016chMYDKqAOYBbfJcrW621EQDuWsgUXLwA7LwCAGYyqPDI4uwAzACC4pGI8PB4AB44CXzo4jl5AkmppZyFAjCofgDULuY%2BllxVEqWhkvyF4WkxcQkpaRlZqLn5bcWD5e0AHGNgQjDIdQDyAEp1C0vIck5rm9swEDLY-ACcE%2BIARpiY8KhLLpi70ahU0%2BLJAHJdHV2caRgKgvRAgHDfIRuYI8ThSOjA0HgmHcOGAoA" TargetMode="External"/><Relationship Id="rId4" Type="http://schemas.openxmlformats.org/officeDocument/2006/relationships/hyperlink" Target="https://databases.lib.sfu.ca/record/61359849540003610/Sage-Business-Case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hyperlink" Target="https://stream.sfu.ca/Media/Play/09a527b373c942248ec445bb1356068d1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it.ly/eval-part1" TargetMode="External"/><Relationship Id="rId5" Type="http://schemas.openxmlformats.org/officeDocument/2006/relationships/image" Target="../media/image4.jpg"/><Relationship Id="rId4" Type="http://schemas.openxmlformats.org/officeDocument/2006/relationships/hyperlink" Target="https://bit.ly/citing-part1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dc.com/getdoc.jsp?containerId=prUS49980022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hyperlink" Target="https://www.lib.sfu.ca/help/research-assistance/subject/business/buec-buzz-blog?f%5B0%5D=blog_tags_buec_buzz%3A1550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artisandistillers.ca/" TargetMode="External"/><Relationship Id="rId3" Type="http://schemas.openxmlformats.org/officeDocument/2006/relationships/hyperlink" Target="https://sfu-primo.hosted.exlibrisgroup.com/primo-explore/jsearch?query=any,contains,%22just-drinks%22&amp;tab=jsearch_slot&amp;vid=SFUL&amp;lang=en_US&amp;offset=0&amp;journals=any,%22just-drinks%22" TargetMode="External"/><Relationship Id="rId7" Type="http://schemas.openxmlformats.org/officeDocument/2006/relationships/hyperlink" Target="https://www.distilledspirits.org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bases.lib.sfu.ca/record/61245145910003610/Vivintel" TargetMode="External"/><Relationship Id="rId11" Type="http://schemas.openxmlformats.org/officeDocument/2006/relationships/hyperlink" Target="http://proxy.lib.sfu.ca/login?url=https://search.ebscohost.com/login.aspx?direct=true&amp;db=bth&amp;AN=161604807&amp;site=ehost-live" TargetMode="External"/><Relationship Id="rId5" Type="http://schemas.openxmlformats.org/officeDocument/2006/relationships/hyperlink" Target="https://proxy.lib.sfu.ca/login?url=https://global.factiva.com/en/du/article.asp?NAPC=S&amp;XSID=S002sbj1svr2sVo5DEs5DEpOTAvNDAoODZyMHn0YqYvMq382rbRQUFBQUFBQUFBQUFBQUFBQUFBQUFBQUFBQUFBQUFBQUFBQQAA&amp;AccessionNo=JUDRIN0020190627ef6r00001" TargetMode="External"/><Relationship Id="rId10" Type="http://schemas.openxmlformats.org/officeDocument/2006/relationships/hyperlink" Target="https://databases.lib.sfu.ca/record/61245146350003610/Passport" TargetMode="External"/><Relationship Id="rId4" Type="http://schemas.openxmlformats.org/officeDocument/2006/relationships/hyperlink" Target="https://proxy.lib.sfu.ca/login?url=https://global.factiva.com/en/du/article.asp?NAPC=S&amp;XSID=S002sbj1svr2sVo5DEs5DEpOTAvNDAoODZyMHn0YqYvMq382rbRQUFBQUFBQUFBQUFBQUFBQUFBQUFBQUFBQUFBQUFBQUFBQQAA&amp;AccessionNo=JUDRIN0020231207ejc70002u" TargetMode="External"/><Relationship Id="rId9" Type="http://schemas.openxmlformats.org/officeDocument/2006/relationships/hyperlink" Target="https://sba.ubc.ca/guide/liquor-and-distilleries-gui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8C2C71D-481F-4CED-B428-90A1E1385DBF}"/>
              </a:ext>
            </a:extLst>
          </p:cNvPr>
          <p:cNvSpPr/>
          <p:nvPr/>
        </p:nvSpPr>
        <p:spPr>
          <a:xfrm rot="20481765">
            <a:off x="7519102" y="3628288"/>
            <a:ext cx="4130688" cy="18940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704944-457A-4ED3-AD5A-F20658BAF0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4731" y="1999410"/>
            <a:ext cx="8137392" cy="2387600"/>
          </a:xfrm>
        </p:spPr>
        <p:txBody>
          <a:bodyPr>
            <a:noAutofit/>
          </a:bodyPr>
          <a:lstStyle/>
          <a:p>
            <a:r>
              <a:rPr lang="en-US" sz="6600" dirty="0"/>
              <a:t>Beedie </a:t>
            </a:r>
            <a:br>
              <a:rPr lang="en-US" sz="6600" dirty="0"/>
            </a:br>
            <a:r>
              <a:rPr lang="en-US" sz="6600" dirty="0"/>
              <a:t>Case Competition Training Program</a:t>
            </a:r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ADF7AC56-EC43-48D7-A7EE-BD96E8FA275E}"/>
              </a:ext>
            </a:extLst>
          </p:cNvPr>
          <p:cNvSpPr/>
          <p:nvPr/>
        </p:nvSpPr>
        <p:spPr>
          <a:xfrm>
            <a:off x="6096000" y="619964"/>
            <a:ext cx="1618783" cy="1619794"/>
          </a:xfrm>
          <a:prstGeom prst="triangl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8F8F9A-3E20-4B06-BEF5-51F7B580E5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0623" y="344220"/>
            <a:ext cx="2640197" cy="217128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7510626-3B61-472C-8B9D-C7B3714F0450}"/>
              </a:ext>
            </a:extLst>
          </p:cNvPr>
          <p:cNvSpPr txBox="1"/>
          <p:nvPr/>
        </p:nvSpPr>
        <p:spPr>
          <a:xfrm>
            <a:off x="1035505" y="4802341"/>
            <a:ext cx="50604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>
                <a:solidFill>
                  <a:schemeClr val="accent1">
                    <a:lumMod val="75000"/>
                  </a:schemeClr>
                </a:solidFill>
              </a:rPr>
              <a:t>Speedy &amp; Structured Research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C95B261-6CB1-4C2C-8C95-349DEC5D90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4579" y="3131318"/>
            <a:ext cx="2451700" cy="2910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402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41969-B0E3-41F3-B523-48936D8B4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7328" y="839037"/>
            <a:ext cx="10058400" cy="806416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Century Gothic" panose="020B0502020202020204" pitchFamily="34" charset="0"/>
              </a:rPr>
              <a:t>ERP Markets for a Fintech Firm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CFCE8F6-E395-46F7-B458-200FA30BC2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750" y="2126396"/>
            <a:ext cx="4472497" cy="3731066"/>
          </a:xfr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BECB799-F7BA-441B-8906-C9FB6736BEDF}"/>
              </a:ext>
            </a:extLst>
          </p:cNvPr>
          <p:cNvSpPr txBox="1"/>
          <p:nvPr/>
        </p:nvSpPr>
        <p:spPr>
          <a:xfrm>
            <a:off x="6451599" y="1834008"/>
            <a:ext cx="471412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Exploring ERP Trends for </a:t>
            </a:r>
          </a:p>
          <a:p>
            <a:pPr algn="r"/>
            <a:r>
              <a:rPr lang="en-US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Strategic Market Entry</a:t>
            </a:r>
            <a:endParaRPr lang="en-US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A4246B-40F3-4C1B-B0D2-87CED70BB4F1}"/>
              </a:ext>
            </a:extLst>
          </p:cNvPr>
          <p:cNvSpPr txBox="1"/>
          <p:nvPr/>
        </p:nvSpPr>
        <p:spPr>
          <a:xfrm>
            <a:off x="6032887" y="3013972"/>
            <a:ext cx="61591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b="1" dirty="0">
                <a:hlinkClick r:id="rId3"/>
              </a:rPr>
              <a:t>Factiva</a:t>
            </a:r>
            <a:r>
              <a:rPr lang="en-US" b="1" dirty="0"/>
              <a:t>: </a:t>
            </a:r>
            <a:r>
              <a:rPr lang="en-US" b="1" dirty="0" err="1"/>
              <a:t>iStart</a:t>
            </a:r>
            <a:r>
              <a:rPr lang="en-US" b="1" dirty="0"/>
              <a:t>, Accounting Technology, Insight Partners, CIO…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AE69DA-F29F-462F-85DA-7D31AEA3A911}"/>
              </a:ext>
            </a:extLst>
          </p:cNvPr>
          <p:cNvSpPr txBox="1"/>
          <p:nvPr/>
        </p:nvSpPr>
        <p:spPr>
          <a:xfrm>
            <a:off x="6032885" y="3857090"/>
            <a:ext cx="61591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b="1" dirty="0"/>
              <a:t>Business Source Complete:  </a:t>
            </a:r>
            <a:r>
              <a:rPr lang="en-US" b="1" dirty="0">
                <a:hlinkClick r:id="rId4"/>
              </a:rPr>
              <a:t>rough search/trade &amp; industry</a:t>
            </a:r>
            <a:endParaRPr lang="en-US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E5545E-F06B-47EE-97CF-EAFA8BA534A2}"/>
              </a:ext>
            </a:extLst>
          </p:cNvPr>
          <p:cNvSpPr txBox="1"/>
          <p:nvPr/>
        </p:nvSpPr>
        <p:spPr>
          <a:xfrm>
            <a:off x="6032887" y="4278649"/>
            <a:ext cx="61591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b="1" dirty="0"/>
              <a:t>Industry </a:t>
            </a:r>
            <a:r>
              <a:rPr lang="en-US" b="1" dirty="0">
                <a:hlinkClick r:id="rId5"/>
              </a:rPr>
              <a:t>news</a:t>
            </a:r>
            <a:r>
              <a:rPr lang="en-US" b="1" dirty="0"/>
              <a:t> + </a:t>
            </a:r>
            <a:r>
              <a:rPr lang="en-US" b="1" dirty="0">
                <a:hlinkClick r:id="rId6"/>
              </a:rPr>
              <a:t>more news</a:t>
            </a:r>
            <a:endParaRPr lang="en-US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C9C90F-D06E-4295-9791-9E81BF3F2FA1}"/>
              </a:ext>
            </a:extLst>
          </p:cNvPr>
          <p:cNvSpPr txBox="1"/>
          <p:nvPr/>
        </p:nvSpPr>
        <p:spPr>
          <a:xfrm>
            <a:off x="6032886" y="3435531"/>
            <a:ext cx="61591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b="1" dirty="0">
                <a:hlinkClick r:id="rId7"/>
              </a:rPr>
              <a:t>Plunkett Research Online</a:t>
            </a:r>
            <a:r>
              <a:rPr lang="en-US" b="1" dirty="0"/>
              <a:t>: </a:t>
            </a:r>
            <a:r>
              <a:rPr lang="en-US" b="1" dirty="0">
                <a:hlinkClick r:id="rId8"/>
              </a:rPr>
              <a:t>Fintech Industry Almanac 2024</a:t>
            </a:r>
            <a:endParaRPr lang="en-US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8C1088E-7BC0-4BB7-A4D7-39E0519B054D}"/>
              </a:ext>
            </a:extLst>
          </p:cNvPr>
          <p:cNvSpPr txBox="1"/>
          <p:nvPr/>
        </p:nvSpPr>
        <p:spPr>
          <a:xfrm>
            <a:off x="6032885" y="4700208"/>
            <a:ext cx="60952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en-US" b="1" dirty="0">
                <a:solidFill>
                  <a:srgbClr val="0F2741"/>
                </a:solidFill>
                <a:effectLst/>
                <a:hlinkClick r:id="rId9"/>
              </a:rPr>
              <a:t>Statista</a:t>
            </a:r>
            <a:r>
              <a:rPr lang="en-US" b="1" dirty="0">
                <a:solidFill>
                  <a:srgbClr val="0F2741"/>
                </a:solidFill>
                <a:effectLst/>
              </a:rPr>
              <a:t>: </a:t>
            </a:r>
            <a:r>
              <a:rPr lang="en-US" b="1" dirty="0">
                <a:solidFill>
                  <a:srgbClr val="0F2741"/>
                </a:solidFill>
                <a:effectLst/>
                <a:hlinkClick r:id="rId10"/>
              </a:rPr>
              <a:t>AI &amp; Financial Services</a:t>
            </a:r>
            <a:r>
              <a:rPr lang="en-US" b="1" dirty="0">
                <a:solidFill>
                  <a:srgbClr val="0F2741"/>
                </a:solidFill>
                <a:effectLst/>
              </a:rPr>
              <a:t> </a:t>
            </a:r>
            <a:r>
              <a:rPr lang="en-US" b="1" dirty="0">
                <a:solidFill>
                  <a:srgbClr val="0F2741"/>
                </a:solidFill>
                <a:effectLst/>
                <a:sym typeface="Wingdings" panose="05000000000000000000" pitchFamily="2" charset="2"/>
              </a:rPr>
              <a:t> </a:t>
            </a:r>
            <a:r>
              <a:rPr lang="en-US" b="1" dirty="0">
                <a:solidFill>
                  <a:srgbClr val="0F2741"/>
                </a:solidFill>
                <a:effectLst/>
                <a:sym typeface="Wingdings" panose="05000000000000000000" pitchFamily="2" charset="2"/>
                <a:hlinkClick r:id="rId11"/>
              </a:rPr>
              <a:t>Nvidia</a:t>
            </a:r>
            <a:r>
              <a:rPr lang="en-US" b="1" dirty="0">
                <a:solidFill>
                  <a:srgbClr val="0F2741"/>
                </a:solidFill>
                <a:effectLst/>
                <a:sym typeface="Wingdings" panose="05000000000000000000" pitchFamily="2" charset="2"/>
              </a:rPr>
              <a:t> &amp; </a:t>
            </a:r>
            <a:r>
              <a:rPr lang="en-US" b="1" dirty="0">
                <a:solidFill>
                  <a:srgbClr val="0F2741"/>
                </a:solidFill>
                <a:effectLst/>
                <a:sym typeface="Wingdings" panose="05000000000000000000" pitchFamily="2" charset="2"/>
                <a:hlinkClick r:id="rId12"/>
              </a:rPr>
              <a:t>ERP search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3C330A3-F753-4A7C-AED8-430711E27FBE}"/>
              </a:ext>
            </a:extLst>
          </p:cNvPr>
          <p:cNvSpPr txBox="1"/>
          <p:nvPr/>
        </p:nvSpPr>
        <p:spPr>
          <a:xfrm>
            <a:off x="6032885" y="5121767"/>
            <a:ext cx="60952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en-US" b="1" dirty="0">
                <a:solidFill>
                  <a:srgbClr val="0F2741"/>
                </a:solidFill>
                <a:effectLst/>
                <a:hlinkClick r:id="rId13"/>
              </a:rPr>
              <a:t>Google Scholar</a:t>
            </a:r>
            <a:r>
              <a:rPr lang="en-US" b="1" dirty="0">
                <a:solidFill>
                  <a:srgbClr val="0F2741"/>
                </a:solidFill>
                <a:effectLst/>
              </a:rPr>
              <a:t>: </a:t>
            </a:r>
            <a:r>
              <a:rPr lang="en-US" b="1" dirty="0">
                <a:solidFill>
                  <a:srgbClr val="0F2741"/>
                </a:solidFill>
                <a:effectLst/>
                <a:hlinkClick r:id="rId14"/>
              </a:rPr>
              <a:t>ERP trends</a:t>
            </a:r>
            <a:r>
              <a:rPr lang="en-US" b="1" dirty="0">
                <a:solidFill>
                  <a:srgbClr val="0F2741"/>
                </a:solidFill>
                <a:effectLst/>
              </a:rPr>
              <a:t> (since 2023)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247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41969-B0E3-41F3-B523-48936D8B4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7328" y="839037"/>
            <a:ext cx="10058400" cy="806416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Century Gothic" panose="020B0502020202020204" pitchFamily="34" charset="0"/>
              </a:rPr>
              <a:t>Gold Mining Firm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CFCE8F6-E395-46F7-B458-200FA30BC2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750" y="2126396"/>
            <a:ext cx="4472497" cy="3731066"/>
          </a:xfr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BECB799-F7BA-441B-8906-C9FB6736BEDF}"/>
              </a:ext>
            </a:extLst>
          </p:cNvPr>
          <p:cNvSpPr txBox="1"/>
          <p:nvPr/>
        </p:nvSpPr>
        <p:spPr>
          <a:xfrm>
            <a:off x="4850675" y="1834008"/>
            <a:ext cx="631505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800" dirty="0"/>
              <a:t>Capital Allocation Analysis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1E16EC-6185-4DE1-84D0-7028C916FFF8}"/>
              </a:ext>
            </a:extLst>
          </p:cNvPr>
          <p:cNvSpPr txBox="1"/>
          <p:nvPr/>
        </p:nvSpPr>
        <p:spPr>
          <a:xfrm>
            <a:off x="5741468" y="4499814"/>
            <a:ext cx="6412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hlinkClick r:id="rId3"/>
              </a:rPr>
              <a:t>Business Source</a:t>
            </a:r>
            <a:r>
              <a:rPr lang="en-US" b="1" dirty="0"/>
              <a:t>: </a:t>
            </a:r>
            <a:r>
              <a:rPr lang="en-US" b="1" dirty="0">
                <a:hlinkClick r:id="rId4"/>
              </a:rPr>
              <a:t>article(s) in Canadian Mining Journal</a:t>
            </a:r>
            <a:r>
              <a:rPr lang="en-US" b="1" dirty="0"/>
              <a:t> + </a:t>
            </a:r>
            <a:r>
              <a:rPr lang="en-US" b="1" dirty="0">
                <a:hlinkClick r:id="rId5"/>
              </a:rPr>
              <a:t>more</a:t>
            </a:r>
            <a:endParaRPr lang="en-US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22BD5B0-F698-4224-AE12-BE6F5AA78EFC}"/>
              </a:ext>
            </a:extLst>
          </p:cNvPr>
          <p:cNvSpPr txBox="1"/>
          <p:nvPr/>
        </p:nvSpPr>
        <p:spPr>
          <a:xfrm>
            <a:off x="5741469" y="4093854"/>
            <a:ext cx="6450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hlinkClick r:id="rId6"/>
              </a:rPr>
              <a:t>Industry Surveys</a:t>
            </a:r>
            <a:r>
              <a:rPr lang="en-US" b="1" dirty="0"/>
              <a:t> (guide): IBISWorld + BMI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BD44BD2-B616-45C3-AAF6-68095E43DD52}"/>
              </a:ext>
            </a:extLst>
          </p:cNvPr>
          <p:cNvSpPr txBox="1"/>
          <p:nvPr/>
        </p:nvSpPr>
        <p:spPr>
          <a:xfrm>
            <a:off x="5741469" y="2875545"/>
            <a:ext cx="645053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en-US" b="1" dirty="0">
                <a:solidFill>
                  <a:srgbClr val="0F2741"/>
                </a:solidFill>
                <a:hlinkClick r:id="rId7"/>
              </a:rPr>
              <a:t>S&amp;P Capital IQ</a:t>
            </a:r>
            <a:r>
              <a:rPr lang="en-US" b="1" dirty="0">
                <a:solidFill>
                  <a:srgbClr val="0F2741"/>
                </a:solidFill>
              </a:rPr>
              <a:t>: peers, industry surveys, key ratios… 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CBD5784-2D03-4FE4-974C-81761EEE64FA}"/>
              </a:ext>
            </a:extLst>
          </p:cNvPr>
          <p:cNvSpPr txBox="1"/>
          <p:nvPr/>
        </p:nvSpPr>
        <p:spPr>
          <a:xfrm>
            <a:off x="5741469" y="3281933"/>
            <a:ext cx="5461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hlinkClick r:id="rId8"/>
              </a:rPr>
              <a:t>Mergent</a:t>
            </a:r>
            <a:r>
              <a:rPr lang="en-US" b="1" dirty="0">
                <a:hlinkClick r:id="rId8"/>
              </a:rPr>
              <a:t> Intellect</a:t>
            </a:r>
            <a:r>
              <a:rPr lang="en-US" b="1" dirty="0"/>
              <a:t>: D&amp;B Key Business Ratios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F5AD62E-D5E7-42DB-9FF3-7CF53BF3D25F}"/>
              </a:ext>
            </a:extLst>
          </p:cNvPr>
          <p:cNvSpPr txBox="1"/>
          <p:nvPr/>
        </p:nvSpPr>
        <p:spPr>
          <a:xfrm>
            <a:off x="5741468" y="3694729"/>
            <a:ext cx="5461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hlinkClick r:id="rId9"/>
              </a:rPr>
              <a:t>Mergent</a:t>
            </a:r>
            <a:r>
              <a:rPr lang="en-US" b="1" dirty="0">
                <a:hlinkClick r:id="rId9"/>
              </a:rPr>
              <a:t> Archives</a:t>
            </a:r>
            <a:r>
              <a:rPr lang="en-US" b="1" dirty="0"/>
              <a:t>: CRB Commodity Yearbooks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CF4E66E-601D-4658-BF36-133592BBABD2}"/>
              </a:ext>
            </a:extLst>
          </p:cNvPr>
          <p:cNvSpPr txBox="1"/>
          <p:nvPr/>
        </p:nvSpPr>
        <p:spPr>
          <a:xfrm>
            <a:off x="5741468" y="4905775"/>
            <a:ext cx="64126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hlinkClick r:id="rId10"/>
              </a:rPr>
              <a:t>Assoc report</a:t>
            </a:r>
            <a:r>
              <a:rPr lang="en-US" b="1" dirty="0"/>
              <a:t> &amp; </a:t>
            </a:r>
            <a:r>
              <a:rPr lang="en-US" b="1" dirty="0">
                <a:hlinkClick r:id="rId11"/>
              </a:rPr>
              <a:t>PwC re: </a:t>
            </a:r>
            <a:r>
              <a:rPr lang="en-US" b="1" dirty="0" err="1">
                <a:hlinkClick r:id="rId11"/>
              </a:rPr>
              <a:t>IFRS+mining</a:t>
            </a:r>
            <a:r>
              <a:rPr lang="en-US" b="1" dirty="0"/>
              <a:t> &amp; </a:t>
            </a:r>
            <a:r>
              <a:rPr lang="en-US" b="1" dirty="0" err="1">
                <a:hlinkClick r:id="rId12"/>
              </a:rPr>
              <a:t>WoodMac</a:t>
            </a:r>
            <a:r>
              <a:rPr lang="en-US" b="1" dirty="0"/>
              <a:t> &amp; </a:t>
            </a:r>
            <a:r>
              <a:rPr lang="en-US" b="1" dirty="0">
                <a:hlinkClick r:id="rId13"/>
              </a:rPr>
              <a:t>NRC</a:t>
            </a:r>
            <a:r>
              <a:rPr lang="en-US" b="1" dirty="0"/>
              <a:t> &amp; </a:t>
            </a:r>
            <a:r>
              <a:rPr lang="en-US" b="1" dirty="0">
                <a:hlinkClick r:id="rId14"/>
              </a:rPr>
              <a:t>book</a:t>
            </a:r>
            <a:r>
              <a:rPr lang="en-US" b="1" dirty="0"/>
              <a:t> &amp; </a:t>
            </a:r>
            <a:r>
              <a:rPr lang="en-US" b="1" dirty="0">
                <a:hlinkClick r:id="rId15"/>
              </a:rPr>
              <a:t>chapter from conference</a:t>
            </a:r>
            <a:r>
              <a:rPr lang="en-US" b="1" dirty="0"/>
              <a:t> &amp; </a:t>
            </a:r>
            <a:r>
              <a:rPr lang="en-US" b="1" dirty="0">
                <a:hlinkClick r:id="rId16"/>
              </a:rPr>
              <a:t>dissertation</a:t>
            </a:r>
            <a:r>
              <a:rPr lang="en-US" b="1" dirty="0"/>
              <a:t> (last 2 via </a:t>
            </a:r>
            <a:r>
              <a:rPr lang="en-US" b="1" dirty="0">
                <a:hlinkClick r:id="rId17"/>
              </a:rPr>
              <a:t>Google Scholar</a:t>
            </a:r>
            <a:r>
              <a:rPr lang="en-US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6024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41969-B0E3-41F3-B523-48936D8B4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7328" y="839037"/>
            <a:ext cx="10058400" cy="806416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Century Gothic" panose="020B0502020202020204" pitchFamily="34" charset="0"/>
              </a:rPr>
              <a:t>Airport Infrastructure Planning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CFCE8F6-E395-46F7-B458-200FA30BC2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750" y="2126396"/>
            <a:ext cx="4472497" cy="3731066"/>
          </a:xfr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BECB799-F7BA-441B-8906-C9FB6736BEDF}"/>
              </a:ext>
            </a:extLst>
          </p:cNvPr>
          <p:cNvSpPr txBox="1"/>
          <p:nvPr/>
        </p:nvSpPr>
        <p:spPr>
          <a:xfrm>
            <a:off x="4885509" y="1826295"/>
            <a:ext cx="691460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Optimizing Value Framework Governance for Implementation of Asset Management Planning System </a:t>
            </a:r>
            <a:endParaRPr lang="en-US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CA9D20-0162-4C3F-9EBF-055DA9CEB94F}"/>
              </a:ext>
            </a:extLst>
          </p:cNvPr>
          <p:cNvSpPr txBox="1"/>
          <p:nvPr/>
        </p:nvSpPr>
        <p:spPr>
          <a:xfrm>
            <a:off x="6032886" y="3261551"/>
            <a:ext cx="61591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b="1" dirty="0" err="1"/>
              <a:t>Ebooks</a:t>
            </a:r>
            <a:r>
              <a:rPr lang="en-US" b="1" dirty="0"/>
              <a:t>!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AD202E5-020E-4F27-8882-371AB2DDC122}"/>
              </a:ext>
            </a:extLst>
          </p:cNvPr>
          <p:cNvSpPr txBox="1"/>
          <p:nvPr/>
        </p:nvSpPr>
        <p:spPr>
          <a:xfrm>
            <a:off x="6032886" y="5427167"/>
            <a:ext cx="61591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endParaRPr lang="en-US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4E42A82-EB96-4F12-A02D-2AFA7EC8424D}"/>
              </a:ext>
            </a:extLst>
          </p:cNvPr>
          <p:cNvSpPr txBox="1"/>
          <p:nvPr/>
        </p:nvSpPr>
        <p:spPr>
          <a:xfrm>
            <a:off x="6272373" y="3630883"/>
            <a:ext cx="59196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b="1" dirty="0">
                <a:hlinkClick r:id="rId3"/>
              </a:rPr>
              <a:t>Managing Airport Corporate Performance: Leveraging Business Intelligence and Sustainable Transition</a:t>
            </a:r>
            <a:r>
              <a:rPr lang="en-US" b="1" dirty="0"/>
              <a:t> (2024-OA)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EC74BF5-E380-4637-A843-BECEEB73F6C5}"/>
              </a:ext>
            </a:extLst>
          </p:cNvPr>
          <p:cNvSpPr txBox="1"/>
          <p:nvPr/>
        </p:nvSpPr>
        <p:spPr>
          <a:xfrm>
            <a:off x="6032886" y="5062044"/>
            <a:ext cx="60959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b="1" dirty="0"/>
              <a:t>Associations: </a:t>
            </a:r>
            <a:r>
              <a:rPr lang="en-US" b="1" dirty="0">
                <a:hlinkClick r:id="rId4"/>
              </a:rPr>
              <a:t>IATA: Airport Infrastructure Investment</a:t>
            </a:r>
            <a:r>
              <a:rPr lang="en-US" b="1" dirty="0"/>
              <a:t> + </a:t>
            </a:r>
            <a:r>
              <a:rPr lang="en-US" b="1" dirty="0">
                <a:hlinkClick r:id="rId5"/>
              </a:rPr>
              <a:t>IATA2</a:t>
            </a:r>
            <a:r>
              <a:rPr lang="en-US" b="1" dirty="0"/>
              <a:t> </a:t>
            </a:r>
            <a:r>
              <a:rPr lang="en-US" b="1" dirty="0">
                <a:hlinkClick r:id="rId6"/>
              </a:rPr>
              <a:t>Airports Council International reports</a:t>
            </a:r>
            <a:r>
              <a:rPr lang="en-US" b="1" dirty="0"/>
              <a:t> (not all free)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949EB35-0539-43F3-B4D0-69B8BC20C074}"/>
              </a:ext>
            </a:extLst>
          </p:cNvPr>
          <p:cNvSpPr txBox="1"/>
          <p:nvPr/>
        </p:nvSpPr>
        <p:spPr>
          <a:xfrm>
            <a:off x="6272374" y="4235257"/>
            <a:ext cx="59196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b="1" dirty="0">
                <a:hlinkClick r:id="rId7"/>
              </a:rPr>
              <a:t>Strategic Airport Planning</a:t>
            </a:r>
            <a:r>
              <a:rPr lang="en-US" b="1" dirty="0"/>
              <a:t> (2022)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6170CCB-BC2C-4790-9EAE-504734B038CF}"/>
              </a:ext>
            </a:extLst>
          </p:cNvPr>
          <p:cNvSpPr txBox="1"/>
          <p:nvPr/>
        </p:nvSpPr>
        <p:spPr>
          <a:xfrm>
            <a:off x="6272373" y="4646546"/>
            <a:ext cx="59196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b="1" dirty="0">
                <a:hlinkClick r:id="rId8"/>
              </a:rPr>
              <a:t>Foundations of airport economics and finance</a:t>
            </a:r>
            <a:r>
              <a:rPr lang="en-US" b="1" dirty="0"/>
              <a:t> (2022)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9F06098-DE7D-4C27-B050-35D87BEAF7B3}"/>
              </a:ext>
            </a:extLst>
          </p:cNvPr>
          <p:cNvSpPr txBox="1"/>
          <p:nvPr/>
        </p:nvSpPr>
        <p:spPr>
          <a:xfrm>
            <a:off x="6032885" y="5754541"/>
            <a:ext cx="60959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b="1" dirty="0"/>
              <a:t>Articles: </a:t>
            </a:r>
            <a:r>
              <a:rPr lang="en-US" b="1" dirty="0">
                <a:hlinkClick r:id="rId9"/>
              </a:rPr>
              <a:t>Journal of Air Transport Management</a:t>
            </a:r>
            <a:r>
              <a:rPr lang="en-US" b="1" dirty="0"/>
              <a:t> + </a:t>
            </a:r>
            <a:r>
              <a:rPr lang="en-US" b="1" dirty="0">
                <a:hlinkClick r:id="rId10"/>
              </a:rPr>
              <a:t>other</a:t>
            </a:r>
            <a:r>
              <a:rPr lang="en-US" b="1" dirty="0"/>
              <a:t> (??)</a:t>
            </a:r>
          </a:p>
        </p:txBody>
      </p:sp>
    </p:spTree>
    <p:extLst>
      <p:ext uri="{BB962C8B-B14F-4D97-AF65-F5344CB8AC3E}">
        <p14:creationId xmlns:p14="http://schemas.microsoft.com/office/powerpoint/2010/main" val="3730414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41969-B0E3-41F3-B523-48936D8B4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7328" y="839037"/>
            <a:ext cx="10058400" cy="806416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Century Gothic" panose="020B0502020202020204" pitchFamily="34" charset="0"/>
              </a:rPr>
              <a:t>Agri-tech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CFCE8F6-E395-46F7-B458-200FA30BC2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750" y="2126396"/>
            <a:ext cx="4472497" cy="3731066"/>
          </a:xfr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BECB799-F7BA-441B-8906-C9FB6736BEDF}"/>
              </a:ext>
            </a:extLst>
          </p:cNvPr>
          <p:cNvSpPr txBox="1"/>
          <p:nvPr/>
        </p:nvSpPr>
        <p:spPr>
          <a:xfrm>
            <a:off x="5277394" y="1834008"/>
            <a:ext cx="588833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Identify New International Markets for an Early-Stage </a:t>
            </a:r>
            <a:r>
              <a:rPr lang="en-US" sz="2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Agritech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Company</a:t>
            </a:r>
            <a:br>
              <a:rPr lang="en-US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lang="en-US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(Automated Fertigation)</a:t>
            </a:r>
            <a:endParaRPr lang="en-US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CCA935-2ABB-4CE8-A1E0-CF9D33DB477E}"/>
              </a:ext>
            </a:extLst>
          </p:cNvPr>
          <p:cNvSpPr txBox="1"/>
          <p:nvPr/>
        </p:nvSpPr>
        <p:spPr>
          <a:xfrm>
            <a:off x="6039069" y="3538602"/>
            <a:ext cx="6152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Search for associations/news: </a:t>
            </a:r>
            <a:r>
              <a:rPr lang="en-US" b="1" dirty="0">
                <a:hlinkClick r:id="rId3"/>
              </a:rPr>
              <a:t>indoor farming association</a:t>
            </a:r>
            <a:endParaRPr lang="en-US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D49E32-1324-4CDF-B068-5F478241F55C}"/>
              </a:ext>
            </a:extLst>
          </p:cNvPr>
          <p:cNvSpPr txBox="1"/>
          <p:nvPr/>
        </p:nvSpPr>
        <p:spPr>
          <a:xfrm>
            <a:off x="6039070" y="3878056"/>
            <a:ext cx="6152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News w/leads: </a:t>
            </a:r>
            <a:r>
              <a:rPr lang="en-US" b="1" dirty="0">
                <a:hlinkClick r:id="rId4"/>
              </a:rPr>
              <a:t>BBC</a:t>
            </a:r>
            <a:r>
              <a:rPr lang="en-US" b="1" dirty="0"/>
              <a:t> + </a:t>
            </a:r>
            <a:r>
              <a:rPr lang="en-US" b="1" dirty="0">
                <a:hlinkClick r:id="rId5"/>
              </a:rPr>
              <a:t>WP</a:t>
            </a:r>
            <a:r>
              <a:rPr lang="en-US" b="1" dirty="0"/>
              <a:t> + ??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3D6F4F8-63A9-4527-AD91-DAE8D0766E03}"/>
              </a:ext>
            </a:extLst>
          </p:cNvPr>
          <p:cNvSpPr txBox="1"/>
          <p:nvPr/>
        </p:nvSpPr>
        <p:spPr>
          <a:xfrm>
            <a:off x="6039071" y="4247388"/>
            <a:ext cx="6152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Agriculture Canada: </a:t>
            </a:r>
            <a:r>
              <a:rPr lang="en-US" b="1" dirty="0">
                <a:hlinkClick r:id="rId6"/>
              </a:rPr>
              <a:t>Start</a:t>
            </a:r>
            <a:r>
              <a:rPr lang="en-US" b="1" dirty="0"/>
              <a:t> + </a:t>
            </a:r>
            <a:r>
              <a:rPr lang="en-US" b="1" dirty="0">
                <a:hlinkClick r:id="rId7"/>
              </a:rPr>
              <a:t>Sectors/Markets</a:t>
            </a:r>
            <a:endParaRPr lang="en-US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BBA0B78-B0E1-4B00-9106-D6E23283002B}"/>
              </a:ext>
            </a:extLst>
          </p:cNvPr>
          <p:cNvSpPr txBox="1"/>
          <p:nvPr/>
        </p:nvSpPr>
        <p:spPr>
          <a:xfrm>
            <a:off x="6039072" y="4616720"/>
            <a:ext cx="61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hlinkClick r:id="rId8"/>
              </a:rPr>
              <a:t>Passport</a:t>
            </a:r>
            <a:r>
              <a:rPr lang="en-US" b="1" dirty="0"/>
              <a:t>: products/cost/yield of tomatoes: all countries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D0AF75-88FE-4FF3-9CBB-804F4B4BFEE5}"/>
              </a:ext>
            </a:extLst>
          </p:cNvPr>
          <p:cNvSpPr txBox="1"/>
          <p:nvPr/>
        </p:nvSpPr>
        <p:spPr>
          <a:xfrm>
            <a:off x="6039069" y="4986052"/>
            <a:ext cx="6152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hlinkClick r:id="rId9"/>
              </a:rPr>
              <a:t>Agricola</a:t>
            </a:r>
            <a:r>
              <a:rPr lang="en-US" b="1" dirty="0"/>
              <a:t>: </a:t>
            </a:r>
            <a:r>
              <a:rPr lang="en-US" b="1" dirty="0">
                <a:hlinkClick r:id="rId10"/>
              </a:rPr>
              <a:t>article</a:t>
            </a:r>
            <a:r>
              <a:rPr lang="en-US" b="1" dirty="0"/>
              <a:t> + Sustainability journal: </a:t>
            </a:r>
            <a:r>
              <a:rPr lang="en-US" b="1" dirty="0">
                <a:hlinkClick r:id="rId11"/>
              </a:rPr>
              <a:t>article</a:t>
            </a:r>
            <a:endParaRPr lang="en-US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A0FFC2E-8BED-4AB0-A992-7A911E90B7EC}"/>
              </a:ext>
            </a:extLst>
          </p:cNvPr>
          <p:cNvSpPr txBox="1"/>
          <p:nvPr/>
        </p:nvSpPr>
        <p:spPr>
          <a:xfrm>
            <a:off x="6039071" y="5383793"/>
            <a:ext cx="6152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hlinkClick r:id="rId12"/>
              </a:rPr>
              <a:t>Statista</a:t>
            </a:r>
            <a:r>
              <a:rPr lang="en-US" b="1" dirty="0"/>
              <a:t>: </a:t>
            </a:r>
            <a:r>
              <a:rPr lang="en-US" b="1" dirty="0">
                <a:hlinkClick r:id="rId13"/>
              </a:rPr>
              <a:t>Indoor farming- statistics &amp; facts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786250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41969-B0E3-41F3-B523-48936D8B4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7328" y="839037"/>
            <a:ext cx="10058400" cy="806416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Century Gothic" panose="020B0502020202020204" pitchFamily="34" charset="0"/>
              </a:rPr>
              <a:t>Record Label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CFCE8F6-E395-46F7-B458-200FA30BC2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750" y="2126396"/>
            <a:ext cx="4472497" cy="3731066"/>
          </a:xfr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BECB799-F7BA-441B-8906-C9FB6736BEDF}"/>
              </a:ext>
            </a:extLst>
          </p:cNvPr>
          <p:cNvSpPr txBox="1"/>
          <p:nvPr/>
        </p:nvSpPr>
        <p:spPr>
          <a:xfrm>
            <a:off x="4415246" y="1834008"/>
            <a:ext cx="675048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Market Research &amp; Strategic Analysis for the Rock Artists 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</a:rPr>
              <a:t>Under Agency Management</a:t>
            </a:r>
            <a:endParaRPr lang="en-US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17AEC9-85E2-4E22-A404-C3C256B4869C}"/>
              </a:ext>
            </a:extLst>
          </p:cNvPr>
          <p:cNvSpPr txBox="1"/>
          <p:nvPr/>
        </p:nvSpPr>
        <p:spPr>
          <a:xfrm>
            <a:off x="5971923" y="3297752"/>
            <a:ext cx="61591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b="1" dirty="0"/>
              <a:t>Public opinion firms: </a:t>
            </a:r>
            <a:r>
              <a:rPr lang="en-US" b="1" dirty="0">
                <a:hlinkClick r:id="rId3"/>
              </a:rPr>
              <a:t>Kantar</a:t>
            </a:r>
            <a:r>
              <a:rPr lang="en-US" b="1" dirty="0"/>
              <a:t> + </a:t>
            </a:r>
            <a:r>
              <a:rPr lang="en-US" b="1" dirty="0">
                <a:hlinkClick r:id="rId4"/>
              </a:rPr>
              <a:t>Pew</a:t>
            </a:r>
            <a:r>
              <a:rPr lang="en-US" b="1" dirty="0"/>
              <a:t> + </a:t>
            </a:r>
            <a:r>
              <a:rPr lang="en-US" b="1" dirty="0">
                <a:hlinkClick r:id="rId5"/>
              </a:rPr>
              <a:t>Marist</a:t>
            </a:r>
            <a:r>
              <a:rPr lang="en-US" b="1" dirty="0"/>
              <a:t> + </a:t>
            </a:r>
            <a:r>
              <a:rPr lang="en-US" b="1" dirty="0">
                <a:hlinkClick r:id="rId6"/>
              </a:rPr>
              <a:t>YouGov</a:t>
            </a:r>
            <a:r>
              <a:rPr lang="en-US" b="1" dirty="0"/>
              <a:t> + ??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B017DC2-5CF2-43F8-BEE6-B17890BACC11}"/>
              </a:ext>
            </a:extLst>
          </p:cNvPr>
          <p:cNvSpPr txBox="1"/>
          <p:nvPr/>
        </p:nvSpPr>
        <p:spPr>
          <a:xfrm>
            <a:off x="5971924" y="3684502"/>
            <a:ext cx="61591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b="1" dirty="0">
                <a:hlinkClick r:id="rId7"/>
              </a:rPr>
              <a:t>Google Scholar</a:t>
            </a:r>
            <a:r>
              <a:rPr lang="en-US" b="1" dirty="0"/>
              <a:t>: </a:t>
            </a:r>
            <a:r>
              <a:rPr lang="en-US" b="1" dirty="0">
                <a:hlinkClick r:id="rId8"/>
              </a:rPr>
              <a:t>articles</a:t>
            </a:r>
            <a:r>
              <a:rPr lang="en-US" b="1" dirty="0"/>
              <a:t> (very rough search)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ED64D48-FA9D-4FDE-8B68-64C5DAD8A9F8}"/>
              </a:ext>
            </a:extLst>
          </p:cNvPr>
          <p:cNvSpPr txBox="1"/>
          <p:nvPr/>
        </p:nvSpPr>
        <p:spPr>
          <a:xfrm>
            <a:off x="5971924" y="4117313"/>
            <a:ext cx="61591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b="1" dirty="0"/>
              <a:t>Book: </a:t>
            </a:r>
            <a:r>
              <a:rPr lang="en-US" b="1" dirty="0">
                <a:hlinkClick r:id="rId9"/>
              </a:rPr>
              <a:t>Bloomsbury handbook of popular music &amp; youth culture</a:t>
            </a:r>
            <a:endParaRPr lang="en-US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86641B7-14CE-4EEE-8063-4D9F4B67415C}"/>
              </a:ext>
            </a:extLst>
          </p:cNvPr>
          <p:cNvSpPr txBox="1"/>
          <p:nvPr/>
        </p:nvSpPr>
        <p:spPr>
          <a:xfrm>
            <a:off x="5971922" y="4550124"/>
            <a:ext cx="61591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b="1" dirty="0">
                <a:hlinkClick r:id="rId10"/>
              </a:rPr>
              <a:t>Statista</a:t>
            </a:r>
            <a:r>
              <a:rPr lang="en-US" b="1" dirty="0"/>
              <a:t>: </a:t>
            </a:r>
            <a:r>
              <a:rPr lang="en-US" b="1" dirty="0">
                <a:hlinkClick r:id="rId11"/>
              </a:rPr>
              <a:t>Target audience: Rock / alternative / indie music fans in the United States</a:t>
            </a:r>
            <a:r>
              <a:rPr lang="en-US" b="1" dirty="0"/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F65EC9-3735-4168-B2DF-3287E34EA5CC}"/>
              </a:ext>
            </a:extLst>
          </p:cNvPr>
          <p:cNvSpPr txBox="1"/>
          <p:nvPr/>
        </p:nvSpPr>
        <p:spPr>
          <a:xfrm>
            <a:off x="5971921" y="5211505"/>
            <a:ext cx="61591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b="1" dirty="0" err="1">
                <a:hlinkClick r:id="rId12"/>
              </a:rPr>
              <a:t>Vividata</a:t>
            </a:r>
            <a:r>
              <a:rPr lang="en-US" b="1" dirty="0"/>
              <a:t>: demographics of freq. rock concert attendees (CDN)</a:t>
            </a:r>
          </a:p>
        </p:txBody>
      </p:sp>
    </p:spTree>
    <p:extLst>
      <p:ext uri="{BB962C8B-B14F-4D97-AF65-F5344CB8AC3E}">
        <p14:creationId xmlns:p14="http://schemas.microsoft.com/office/powerpoint/2010/main" val="1794840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41969-B0E3-41F3-B523-48936D8B4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7328" y="839037"/>
            <a:ext cx="10058400" cy="806416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Century Gothic" panose="020B0502020202020204" pitchFamily="34" charset="0"/>
              </a:rPr>
              <a:t>Local Café Chain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CFCE8F6-E395-46F7-B458-200FA30BC2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750" y="2126396"/>
            <a:ext cx="4472497" cy="3731066"/>
          </a:xfr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BECB799-F7BA-441B-8906-C9FB6736BEDF}"/>
              </a:ext>
            </a:extLst>
          </p:cNvPr>
          <p:cNvSpPr txBox="1"/>
          <p:nvPr/>
        </p:nvSpPr>
        <p:spPr>
          <a:xfrm>
            <a:off x="3518263" y="1834008"/>
            <a:ext cx="764746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Launching in New Markets</a:t>
            </a:r>
            <a:endParaRPr lang="en-US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4F8D71-AC19-4F83-BA96-AECFD9EAA64F}"/>
              </a:ext>
            </a:extLst>
          </p:cNvPr>
          <p:cNvSpPr txBox="1"/>
          <p:nvPr/>
        </p:nvSpPr>
        <p:spPr>
          <a:xfrm>
            <a:off x="6039069" y="3164328"/>
            <a:ext cx="6152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Small Business Accelerator: </a:t>
            </a:r>
            <a:r>
              <a:rPr lang="en-US" b="1" dirty="0">
                <a:hlinkClick r:id="rId3"/>
              </a:rPr>
              <a:t>Coffee Shops Guide</a:t>
            </a:r>
            <a:endParaRPr lang="en-US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A936E9-5EBB-49C4-85E7-E1D138FFC72B}"/>
              </a:ext>
            </a:extLst>
          </p:cNvPr>
          <p:cNvSpPr txBox="1"/>
          <p:nvPr/>
        </p:nvSpPr>
        <p:spPr>
          <a:xfrm>
            <a:off x="6039069" y="3565040"/>
            <a:ext cx="6152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8F33A7-224D-41E9-B675-5B02DC712A5F}"/>
              </a:ext>
            </a:extLst>
          </p:cNvPr>
          <p:cNvSpPr txBox="1"/>
          <p:nvPr/>
        </p:nvSpPr>
        <p:spPr>
          <a:xfrm>
            <a:off x="6039069" y="3957151"/>
            <a:ext cx="6152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hlinkClick r:id="rId4"/>
              </a:rPr>
              <a:t>Sage Business Cases</a:t>
            </a:r>
            <a:r>
              <a:rPr lang="en-US" b="1" dirty="0"/>
              <a:t>: </a:t>
            </a:r>
            <a:r>
              <a:rPr lang="en-US" b="1" dirty="0">
                <a:hlinkClick r:id="rId5"/>
              </a:rPr>
              <a:t>case studies on similar topics</a:t>
            </a:r>
            <a:endParaRPr lang="en-US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040FB3C-F8FD-4634-B786-2BFBD541FF1C}"/>
              </a:ext>
            </a:extLst>
          </p:cNvPr>
          <p:cNvSpPr txBox="1"/>
          <p:nvPr/>
        </p:nvSpPr>
        <p:spPr>
          <a:xfrm>
            <a:off x="6032887" y="3543701"/>
            <a:ext cx="61591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b="1" dirty="0"/>
              <a:t>Research guide on </a:t>
            </a:r>
            <a:r>
              <a:rPr lang="en-US" b="1" dirty="0">
                <a:hlinkClick r:id="rId6"/>
              </a:rPr>
              <a:t>Starbucks &amp; innovation</a:t>
            </a:r>
            <a:r>
              <a:rPr lang="en-US" b="1" dirty="0"/>
              <a:t> (Fall 2024)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0657BA6-4103-4574-B976-807D67747A0E}"/>
              </a:ext>
            </a:extLst>
          </p:cNvPr>
          <p:cNvSpPr txBox="1"/>
          <p:nvPr/>
        </p:nvSpPr>
        <p:spPr>
          <a:xfrm>
            <a:off x="6032887" y="4373553"/>
            <a:ext cx="6152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hlinkClick r:id="rId7"/>
              </a:rPr>
              <a:t>SimplyAnalytics</a:t>
            </a:r>
            <a:r>
              <a:rPr lang="en-US" b="1" dirty="0"/>
              <a:t> + </a:t>
            </a:r>
            <a:r>
              <a:rPr lang="en-US" b="1" dirty="0">
                <a:hlinkClick r:id="rId8"/>
              </a:rPr>
              <a:t>ArcGIS Online: Business Analyst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16066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629BD-04D4-4DE4-A94E-499FC6F15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95721"/>
            <a:ext cx="10058400" cy="787161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Century Gothic" panose="020B0502020202020204" pitchFamily="34" charset="0"/>
              </a:rPr>
              <a:t>On Expectations…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B5143-6D07-4A9F-8479-4272FDDB23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9924"/>
            <a:ext cx="10058400" cy="4097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Do you </a:t>
            </a: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agree</a:t>
            </a:r>
            <a:r>
              <a:rPr lang="en-US" sz="2400" dirty="0"/>
              <a:t> or </a:t>
            </a: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disagree</a:t>
            </a:r>
            <a:r>
              <a:rPr lang="en-US" sz="2400" dirty="0"/>
              <a:t> with the following statements?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E41C587-4AA4-4B8B-99BA-D1BCAD50EDE1}"/>
              </a:ext>
            </a:extLst>
          </p:cNvPr>
          <p:cNvSpPr txBox="1">
            <a:spLocks/>
          </p:cNvSpPr>
          <p:nvPr/>
        </p:nvSpPr>
        <p:spPr>
          <a:xfrm>
            <a:off x="1097280" y="2875822"/>
            <a:ext cx="10058400" cy="75565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Calibri" panose="020F0502020204030204" pitchFamily="34" charset="0"/>
              <a:buNone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1. Perfect</a:t>
            </a:r>
            <a:r>
              <a:rPr lang="en-US" sz="2400" dirty="0">
                <a:solidFill>
                  <a:schemeClr val="tx1"/>
                </a:solidFill>
              </a:rPr>
              <a:t> answers to case questions are probably published.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I just need to find them.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5A08B67-9EBE-47A3-87FF-A73B55BC0018}"/>
              </a:ext>
            </a:extLst>
          </p:cNvPr>
          <p:cNvSpPr txBox="1">
            <a:spLocks/>
          </p:cNvSpPr>
          <p:nvPr/>
        </p:nvSpPr>
        <p:spPr>
          <a:xfrm>
            <a:off x="1097280" y="3933913"/>
            <a:ext cx="10058400" cy="110835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Calibri" panose="020F0502020204030204" pitchFamily="34" charset="0"/>
              <a:buNone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2. </a:t>
            </a:r>
            <a:r>
              <a:rPr lang="en-US" sz="2400" dirty="0"/>
              <a:t>The judges are interested in my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creativity</a:t>
            </a:r>
            <a:r>
              <a:rPr lang="en-US" sz="2400" dirty="0"/>
              <a:t> and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strategic thinking</a:t>
            </a:r>
            <a:r>
              <a:rPr lang="en-US" sz="2400" dirty="0"/>
              <a:t>, </a:t>
            </a:r>
            <a:br>
              <a:rPr lang="en-US" sz="2400" dirty="0"/>
            </a:br>
            <a:r>
              <a:rPr lang="en-US" sz="2400" dirty="0"/>
              <a:t>so I only need to think of an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imaginative</a:t>
            </a:r>
            <a:r>
              <a:rPr lang="en-US" sz="2400" dirty="0"/>
              <a:t> solution to their problem; </a:t>
            </a:r>
            <a:br>
              <a:rPr lang="en-US" sz="2400" dirty="0"/>
            </a:br>
            <a:r>
              <a:rPr lang="en-US" sz="2400" i="1" dirty="0"/>
              <a:t>research isn’t necessary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95413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2B3FE-9EF0-4F0C-A282-0EBD23982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0" y="428843"/>
            <a:ext cx="10058400" cy="1147835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latin typeface="Century Gothic" panose="020B0502020202020204" pitchFamily="34" charset="0"/>
              </a:rPr>
              <a:t>Answers vs Guesses </a:t>
            </a:r>
            <a:br>
              <a:rPr lang="en-US" sz="4400" dirty="0">
                <a:latin typeface="Century Gothic" panose="020B0502020202020204" pitchFamily="34" charset="0"/>
              </a:rPr>
            </a:br>
            <a:r>
              <a:rPr lang="en-US" sz="4400" dirty="0">
                <a:latin typeface="Century Gothic" panose="020B0502020202020204" pitchFamily="34" charset="0"/>
              </a:rPr>
              <a:t>vs </a:t>
            </a:r>
            <a:r>
              <a:rPr lang="en-US" sz="4400" i="1" dirty="0">
                <a:latin typeface="Century Gothic" panose="020B0502020202020204" pitchFamily="34" charset="0"/>
              </a:rPr>
              <a:t>Well-Founded Estimates</a:t>
            </a:r>
            <a:r>
              <a:rPr lang="en-US" sz="4400" dirty="0">
                <a:latin typeface="Century Gothic" panose="020B0502020202020204" pitchFamily="34" charset="0"/>
              </a:rPr>
              <a:t>…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EDDF492-C483-4906-B5D6-557FE900E372}"/>
              </a:ext>
            </a:extLst>
          </p:cNvPr>
          <p:cNvGrpSpPr/>
          <p:nvPr/>
        </p:nvGrpSpPr>
        <p:grpSpPr>
          <a:xfrm>
            <a:off x="1102360" y="2286152"/>
            <a:ext cx="4532086" cy="3285085"/>
            <a:chOff x="5207747" y="2323251"/>
            <a:chExt cx="6157818" cy="3865570"/>
          </a:xfrm>
        </p:grpSpPr>
        <p:pic>
          <p:nvPicPr>
            <p:cNvPr id="7" name="Picture 6">
              <a:hlinkClick r:id="rId2"/>
              <a:extLst>
                <a:ext uri="{FF2B5EF4-FFF2-40B4-BE49-F238E27FC236}">
                  <a16:creationId xmlns:a16="http://schemas.microsoft.com/office/drawing/2014/main" id="{7A74B4DD-C1B3-49CA-A594-017485CF7E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07747" y="2323251"/>
              <a:ext cx="6157817" cy="3444574"/>
            </a:xfrm>
            <a:prstGeom prst="rect">
              <a:avLst/>
            </a:prstGeom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61A207D3-F10F-4DF0-A7BC-A5693BEEF337}"/>
                </a:ext>
              </a:extLst>
            </p:cNvPr>
            <p:cNvSpPr txBox="1"/>
            <p:nvPr/>
          </p:nvSpPr>
          <p:spPr>
            <a:xfrm>
              <a:off x="5240741" y="5850267"/>
              <a:ext cx="61248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i="1" dirty="0"/>
                <a:t>Click the image above to link out to the video.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A34123D5-7848-4EE9-9298-A6B7C6B7BBDF}"/>
              </a:ext>
            </a:extLst>
          </p:cNvPr>
          <p:cNvGrpSpPr/>
          <p:nvPr/>
        </p:nvGrpSpPr>
        <p:grpSpPr>
          <a:xfrm>
            <a:off x="5958549" y="2521150"/>
            <a:ext cx="2729418" cy="2457311"/>
            <a:chOff x="8304348" y="2525485"/>
            <a:chExt cx="2856411" cy="2638697"/>
          </a:xfrm>
        </p:grpSpPr>
        <p:sp>
          <p:nvSpPr>
            <p:cNvPr id="5" name="Decagon 4">
              <a:extLst>
                <a:ext uri="{FF2B5EF4-FFF2-40B4-BE49-F238E27FC236}">
                  <a16:creationId xmlns:a16="http://schemas.microsoft.com/office/drawing/2014/main" id="{D096AB6A-BC49-4207-AECA-A195B6DACAB7}"/>
                </a:ext>
              </a:extLst>
            </p:cNvPr>
            <p:cNvSpPr/>
            <p:nvPr/>
          </p:nvSpPr>
          <p:spPr>
            <a:xfrm>
              <a:off x="8304348" y="2525485"/>
              <a:ext cx="2856411" cy="2638697"/>
            </a:xfrm>
            <a:prstGeom prst="decag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0C3300D-BFD9-4AD0-A3F3-CEE62A232E4C}"/>
                </a:ext>
              </a:extLst>
            </p:cNvPr>
            <p:cNvSpPr txBox="1"/>
            <p:nvPr/>
          </p:nvSpPr>
          <p:spPr>
            <a:xfrm>
              <a:off x="8657045" y="2967670"/>
              <a:ext cx="2151016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</a:rPr>
                <a:t>Build a good foundation by asking many</a:t>
              </a:r>
              <a:br>
                <a:rPr lang="en-US" b="1" dirty="0">
                  <a:solidFill>
                    <a:schemeClr val="bg1"/>
                  </a:solidFill>
                </a:rPr>
              </a:br>
              <a:r>
                <a:rPr lang="en-US" b="1" dirty="0">
                  <a:solidFill>
                    <a:schemeClr val="bg1"/>
                  </a:solidFill>
                </a:rPr>
                <a:t>related questions and searching widely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0FAA3D5-10EE-4B68-98A1-05806FD1A20B}"/>
              </a:ext>
            </a:extLst>
          </p:cNvPr>
          <p:cNvGrpSpPr/>
          <p:nvPr/>
        </p:nvGrpSpPr>
        <p:grpSpPr>
          <a:xfrm>
            <a:off x="9012072" y="2006899"/>
            <a:ext cx="3179928" cy="4060003"/>
            <a:chOff x="9012072" y="2006899"/>
            <a:chExt cx="3179928" cy="4060003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0656192-4DC7-44D8-8420-67530AF458F4}"/>
                </a:ext>
              </a:extLst>
            </p:cNvPr>
            <p:cNvSpPr txBox="1"/>
            <p:nvPr/>
          </p:nvSpPr>
          <p:spPr>
            <a:xfrm>
              <a:off x="9012072" y="4743463"/>
              <a:ext cx="3179928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Imperfection requires 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/>
                <a:t>evaluation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/>
                <a:t>communication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2000" dirty="0"/>
                <a:t>citation</a:t>
              </a:r>
            </a:p>
          </p:txBody>
        </p:sp>
        <p:pic>
          <p:nvPicPr>
            <p:cNvPr id="11" name="Picture 10">
              <a:hlinkClick r:id="rId4"/>
              <a:extLst>
                <a:ext uri="{FF2B5EF4-FFF2-40B4-BE49-F238E27FC236}">
                  <a16:creationId xmlns:a16="http://schemas.microsoft.com/office/drawing/2014/main" id="{DB08D249-00C1-4C4A-BAAF-34EB227C1E7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26583" y="3428999"/>
              <a:ext cx="2034177" cy="1188561"/>
            </a:xfrm>
            <a:prstGeom prst="rect">
              <a:avLst/>
            </a:prstGeom>
          </p:spPr>
        </p:pic>
        <p:pic>
          <p:nvPicPr>
            <p:cNvPr id="13" name="Picture 12">
              <a:hlinkClick r:id="rId6"/>
              <a:extLst>
                <a:ext uri="{FF2B5EF4-FFF2-40B4-BE49-F238E27FC236}">
                  <a16:creationId xmlns:a16="http://schemas.microsoft.com/office/drawing/2014/main" id="{AEE3AD30-8C47-4E2B-895F-B4328D569EF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26583" y="2006899"/>
              <a:ext cx="2034177" cy="118737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17571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629BD-04D4-4DE4-A94E-499FC6F15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95721"/>
            <a:ext cx="10058400" cy="787161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Century Gothic" panose="020B0502020202020204" pitchFamily="34" charset="0"/>
              </a:rPr>
              <a:t>Discuss…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B5143-6D07-4A9F-8479-4272FDDB23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9923"/>
            <a:ext cx="10058400" cy="106870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b="1" dirty="0"/>
              <a:t>Business research is often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difficult</a:t>
            </a:r>
            <a:r>
              <a:rPr lang="en-US" sz="2400" b="1" dirty="0"/>
              <a:t>,</a:t>
            </a:r>
          </a:p>
          <a:p>
            <a:pPr marL="0" indent="0" algn="ctr">
              <a:buNone/>
            </a:pPr>
            <a:r>
              <a:rPr lang="en-US" sz="2400" b="1" dirty="0"/>
              <a:t>especially when it involves marketing &amp; strategy topics.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7C6D50B-8453-451B-B63E-7B171F21D449}"/>
              </a:ext>
            </a:extLst>
          </p:cNvPr>
          <p:cNvSpPr txBox="1">
            <a:spLocks/>
          </p:cNvSpPr>
          <p:nvPr/>
        </p:nvSpPr>
        <p:spPr>
          <a:xfrm>
            <a:off x="0" y="3805669"/>
            <a:ext cx="12192000" cy="461531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Calibri" panose="020F0502020204030204" pitchFamily="34" charset="0"/>
              <a:buNone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What is it about business needs &amp; sources that leads to frustration?</a:t>
            </a:r>
          </a:p>
        </p:txBody>
      </p:sp>
    </p:spTree>
    <p:extLst>
      <p:ext uri="{BB962C8B-B14F-4D97-AF65-F5344CB8AC3E}">
        <p14:creationId xmlns:p14="http://schemas.microsoft.com/office/powerpoint/2010/main" val="3982160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F9998-80B1-430B-8DB7-CEA00E55F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708603"/>
            <a:ext cx="10058400" cy="846785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Century Gothic" panose="020B0502020202020204" pitchFamily="34" charset="0"/>
                <a:cs typeface="Calibri Light" panose="020F0302020204030204" pitchFamily="34" charset="0"/>
              </a:rPr>
              <a:t>Pyramid Peak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B8253-0413-411A-83FE-16F6F26E5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2056190"/>
            <a:ext cx="10451253" cy="474132"/>
          </a:xfrm>
        </p:spPr>
        <p:txBody>
          <a:bodyPr/>
          <a:lstStyle/>
          <a:p>
            <a:r>
              <a:rPr lang="en-US" sz="2400" dirty="0">
                <a:solidFill>
                  <a:srgbClr val="0070C0"/>
                </a:solidFill>
              </a:rPr>
              <a:t>Why do you think the following two market size estimates are so different?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96416E-7838-4749-8844-153B30E58512}"/>
              </a:ext>
            </a:extLst>
          </p:cNvPr>
          <p:cNvSpPr txBox="1"/>
          <p:nvPr/>
        </p:nvSpPr>
        <p:spPr>
          <a:xfrm>
            <a:off x="1097279" y="2685142"/>
            <a:ext cx="45042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a. </a:t>
            </a:r>
            <a:r>
              <a:rPr lang="en-US" dirty="0"/>
              <a:t>Euromonitor International: </a:t>
            </a:r>
            <a:r>
              <a:rPr lang="en-US" b="1" dirty="0">
                <a:highlight>
                  <a:srgbClr val="FFFF00"/>
                </a:highlight>
              </a:rPr>
              <a:t>232,667,700</a:t>
            </a:r>
            <a:r>
              <a:rPr lang="en-US" dirty="0"/>
              <a:t> units of wearables estimated to be sold worldwide in 2026. 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Retrieved Jan. 31, 2023 from Euromonitor’s Passport database at SFU Library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662A73D-9AF8-47FB-A42E-7F2A4A59FC1E}"/>
              </a:ext>
            </a:extLst>
          </p:cNvPr>
          <p:cNvSpPr txBox="1"/>
          <p:nvPr/>
        </p:nvSpPr>
        <p:spPr>
          <a:xfrm>
            <a:off x="6761239" y="2685142"/>
            <a:ext cx="45042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b. </a:t>
            </a:r>
            <a:r>
              <a:rPr lang="en-US" dirty="0"/>
              <a:t>IDC Inc.: </a:t>
            </a:r>
            <a:r>
              <a:rPr lang="en-US" b="1" dirty="0">
                <a:highlight>
                  <a:srgbClr val="FFFF00"/>
                </a:highlight>
              </a:rPr>
              <a:t>628.3 million</a:t>
            </a:r>
            <a:r>
              <a:rPr lang="en-US" b="1" dirty="0"/>
              <a:t> </a:t>
            </a:r>
            <a:r>
              <a:rPr lang="en-US" dirty="0"/>
              <a:t>units of wearables forecast to be shipped annually by the end of 2026. 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Press release: Dec. 21, 2022. Online: </a:t>
            </a:r>
            <a:r>
              <a:rPr lang="en-US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https://www.idc.com/getdoc.jsp?containerId=prUS49980022</a:t>
            </a: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619D5AB-3242-473C-8CE6-1AB9A145B05C}"/>
              </a:ext>
            </a:extLst>
          </p:cNvPr>
          <p:cNvGrpSpPr/>
          <p:nvPr/>
        </p:nvGrpSpPr>
        <p:grpSpPr>
          <a:xfrm>
            <a:off x="5700726" y="2530322"/>
            <a:ext cx="851505" cy="920207"/>
            <a:chOff x="5700726" y="2530322"/>
            <a:chExt cx="851505" cy="920207"/>
          </a:xfrm>
        </p:grpSpPr>
        <p:sp>
          <p:nvSpPr>
            <p:cNvPr id="4" name="Arrow: Right 3">
              <a:extLst>
                <a:ext uri="{FF2B5EF4-FFF2-40B4-BE49-F238E27FC236}">
                  <a16:creationId xmlns:a16="http://schemas.microsoft.com/office/drawing/2014/main" id="{3FCD5261-C572-4777-9CC4-5A17B14F669C}"/>
                </a:ext>
              </a:extLst>
            </p:cNvPr>
            <p:cNvSpPr/>
            <p:nvPr/>
          </p:nvSpPr>
          <p:spPr>
            <a:xfrm>
              <a:off x="5700726" y="2530322"/>
              <a:ext cx="851505" cy="92020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13A37F5-797D-413D-A2E6-13A9C3AAB09B}"/>
                </a:ext>
              </a:extLst>
            </p:cNvPr>
            <p:cNvSpPr txBox="1"/>
            <p:nvPr/>
          </p:nvSpPr>
          <p:spPr>
            <a:xfrm>
              <a:off x="5760357" y="2805759"/>
              <a:ext cx="6712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</a:rPr>
                <a:t>2.7x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22575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424" y="773350"/>
            <a:ext cx="8305800" cy="74755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400" dirty="0">
                <a:latin typeface="Century Gothic" pitchFamily="-107" charset="0"/>
                <a:ea typeface="ＭＳ Ｐゴシック" pitchFamily="-107" charset="-128"/>
                <a:cs typeface="+mj-cs"/>
              </a:rPr>
              <a:t>Business Information</a:t>
            </a:r>
            <a:endParaRPr lang="en-CA" sz="4400" dirty="0">
              <a:latin typeface="Century Gothic" pitchFamily="-107" charset="0"/>
              <a:ea typeface="ＭＳ Ｐゴシック" pitchFamily="-107" charset="-128"/>
              <a:cs typeface="+mj-cs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8686800" y="1149531"/>
            <a:ext cx="914400" cy="4946469"/>
            <a:chOff x="7162800" y="1523371"/>
            <a:chExt cx="914400" cy="4572635"/>
          </a:xfrm>
        </p:grpSpPr>
        <p:sp>
          <p:nvSpPr>
            <p:cNvPr id="5" name="Up Arrow 4"/>
            <p:cNvSpPr/>
            <p:nvPr/>
          </p:nvSpPr>
          <p:spPr>
            <a:xfrm>
              <a:off x="7467600" y="2285477"/>
              <a:ext cx="304800" cy="3810529"/>
            </a:xfrm>
            <a:prstGeom prst="upArrow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5126" name="TextBox 5"/>
            <p:cNvSpPr txBox="1">
              <a:spLocks noChangeArrowheads="1"/>
            </p:cNvSpPr>
            <p:nvPr/>
          </p:nvSpPr>
          <p:spPr bwMode="auto">
            <a:xfrm>
              <a:off x="7162800" y="1523371"/>
              <a:ext cx="914400" cy="5842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3200" dirty="0">
                  <a:solidFill>
                    <a:srgbClr val="00B050"/>
                  </a:solidFill>
                </a:rPr>
                <a:t>$$$</a:t>
              </a:r>
              <a:endParaRPr lang="en-CA" altLang="en-US" sz="3200" dirty="0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4520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048" y="756947"/>
            <a:ext cx="8305800" cy="804341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400" dirty="0">
                <a:latin typeface="Century Gothic" pitchFamily="-107" charset="0"/>
                <a:ea typeface="ＭＳ Ｐゴシック" pitchFamily="-107" charset="-128"/>
                <a:cs typeface="+mj-cs"/>
              </a:rPr>
              <a:t>Business Info - Issues</a:t>
            </a:r>
            <a:endParaRPr lang="en-CA" sz="4400" dirty="0">
              <a:latin typeface="Century Gothic" pitchFamily="-107" charset="0"/>
              <a:ea typeface="ＭＳ Ｐゴシック" pitchFamily="-107" charset="-128"/>
              <a:cs typeface="+mj-cs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0185467"/>
              </p:ext>
            </p:extLst>
          </p:nvPr>
        </p:nvGraphicFramePr>
        <p:xfrm>
          <a:off x="1981200" y="1600201"/>
          <a:ext cx="43434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5942014" y="4562272"/>
            <a:ext cx="4192586" cy="1371600"/>
            <a:chOff x="4343400" y="4562272"/>
            <a:chExt cx="4267200" cy="1371600"/>
          </a:xfrm>
        </p:grpSpPr>
        <p:sp>
          <p:nvSpPr>
            <p:cNvPr id="3" name="TextBox 2"/>
            <p:cNvSpPr txBox="1"/>
            <p:nvPr/>
          </p:nvSpPr>
          <p:spPr>
            <a:xfrm>
              <a:off x="5257800" y="4800600"/>
              <a:ext cx="3352800" cy="92392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dirty="0">
                  <a:latin typeface="Century Gothic" panose="020B0502020202020204" pitchFamily="34" charset="0"/>
                </a:rPr>
                <a:t>Varying definitions</a:t>
              </a:r>
            </a:p>
            <a:p>
              <a:pPr>
                <a:defRPr/>
              </a:pPr>
              <a:r>
                <a:rPr lang="en-US" dirty="0">
                  <a:latin typeface="Century Gothic" panose="020B0502020202020204" pitchFamily="34" charset="0"/>
                </a:rPr>
                <a:t>Varying quality</a:t>
              </a:r>
            </a:p>
            <a:p>
              <a:pPr>
                <a:defRPr/>
              </a:pPr>
              <a:r>
                <a:rPr lang="en-US" dirty="0">
                  <a:latin typeface="Century Gothic" panose="020B0502020202020204" pitchFamily="34" charset="0"/>
                </a:rPr>
                <a:t>Gaps</a:t>
              </a:r>
            </a:p>
          </p:txBody>
        </p:sp>
        <p:sp>
          <p:nvSpPr>
            <p:cNvPr id="11" name="Right Brace 10"/>
            <p:cNvSpPr/>
            <p:nvPr/>
          </p:nvSpPr>
          <p:spPr>
            <a:xfrm>
              <a:off x="4343400" y="4562272"/>
              <a:ext cx="381000" cy="1371600"/>
            </a:xfrm>
            <a:prstGeom prst="rightBrac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4655092" y="5239363"/>
              <a:ext cx="457200" cy="4763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5943600" y="3733801"/>
            <a:ext cx="4038600" cy="646113"/>
            <a:chOff x="4419600" y="3733800"/>
            <a:chExt cx="4038600" cy="646331"/>
          </a:xfrm>
        </p:grpSpPr>
        <p:sp>
          <p:nvSpPr>
            <p:cNvPr id="6156" name="TextBox 7"/>
            <p:cNvSpPr txBox="1">
              <a:spLocks noChangeArrowheads="1"/>
            </p:cNvSpPr>
            <p:nvPr/>
          </p:nvSpPr>
          <p:spPr bwMode="auto">
            <a:xfrm>
              <a:off x="5257800" y="3733800"/>
              <a:ext cx="32004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chemeClr val="tx1"/>
                  </a:solidFill>
                </a:rPr>
                <a:t>Issues below, plus</a:t>
              </a:r>
              <a:r>
                <a:rPr lang="en-CA" altLang="en-US" sz="1800" dirty="0">
                  <a:solidFill>
                    <a:schemeClr val="tx1"/>
                  </a:solidFill>
                </a:rPr>
                <a:t>…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chemeClr val="tx1"/>
                  </a:solidFill>
                </a:rPr>
                <a:t>Methodology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V="1">
              <a:off x="4419600" y="4056172"/>
              <a:ext cx="457200" cy="476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5942014" y="2362200"/>
            <a:ext cx="4040187" cy="1200150"/>
            <a:chOff x="4418527" y="2362200"/>
            <a:chExt cx="4039673" cy="1200329"/>
          </a:xfrm>
        </p:grpSpPr>
        <p:sp>
          <p:nvSpPr>
            <p:cNvPr id="6154" name="TextBox 8"/>
            <p:cNvSpPr txBox="1">
              <a:spLocks noChangeArrowheads="1"/>
            </p:cNvSpPr>
            <p:nvPr/>
          </p:nvSpPr>
          <p:spPr bwMode="auto">
            <a:xfrm>
              <a:off x="5258207" y="2362200"/>
              <a:ext cx="3199993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Issues below, plus</a:t>
              </a:r>
              <a:r>
                <a:rPr lang="en-CA" altLang="en-US" sz="1800">
                  <a:solidFill>
                    <a:schemeClr val="tx1"/>
                  </a:solidFill>
                </a:rPr>
                <a:t>…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Expertise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Experience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chemeClr val="tx1"/>
                  </a:solidFill>
                </a:rPr>
                <a:t>Track record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V="1">
              <a:off x="4418527" y="3200525"/>
              <a:ext cx="457142" cy="476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20"/>
          <p:cNvGrpSpPr>
            <a:grpSpLocks/>
          </p:cNvGrpSpPr>
          <p:nvPr/>
        </p:nvGrpSpPr>
        <p:grpSpPr bwMode="auto">
          <a:xfrm>
            <a:off x="5942014" y="1804194"/>
            <a:ext cx="3657600" cy="369888"/>
            <a:chOff x="4419600" y="1752600"/>
            <a:chExt cx="3657600" cy="369332"/>
          </a:xfrm>
        </p:grpSpPr>
        <p:sp>
          <p:nvSpPr>
            <p:cNvPr id="6152" name="TextBox 9"/>
            <p:cNvSpPr txBox="1">
              <a:spLocks noChangeArrowheads="1"/>
            </p:cNvSpPr>
            <p:nvPr/>
          </p:nvSpPr>
          <p:spPr bwMode="auto">
            <a:xfrm>
              <a:off x="5257800" y="1752600"/>
              <a:ext cx="28194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ea typeface="MS PGothic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chemeClr val="tx1"/>
                  </a:solidFill>
                </a:rPr>
                <a:t>Issues below (again!)</a:t>
              </a:r>
              <a:endParaRPr lang="en-CA" altLang="en-US" sz="1800" dirty="0">
                <a:solidFill>
                  <a:schemeClr val="tx1"/>
                </a:solidFill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V="1">
              <a:off x="4419600" y="1942814"/>
              <a:ext cx="457200" cy="4756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04198" y="937597"/>
            <a:ext cx="4788683" cy="85725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cs typeface="Helvetica"/>
              </a:rPr>
              <a:t>Information Sources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935542" y="685800"/>
            <a:ext cx="2513258" cy="1117074"/>
            <a:chOff x="6637188" y="126656"/>
            <a:chExt cx="3351011" cy="1489432"/>
          </a:xfrm>
        </p:grpSpPr>
        <p:sp>
          <p:nvSpPr>
            <p:cNvPr id="8" name="TextBox 7"/>
            <p:cNvSpPr txBox="1"/>
            <p:nvPr/>
          </p:nvSpPr>
          <p:spPr>
            <a:xfrm>
              <a:off x="6637188" y="126656"/>
              <a:ext cx="3351011" cy="10464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Regulations, Trade Data, Industry Overviews, </a:t>
              </a:r>
              <a:r>
                <a:rPr lang="en-US" sz="1500" dirty="0">
                  <a:latin typeface="Helvetica" panose="020B0604020202020204" pitchFamily="34" charset="0"/>
                  <a:cs typeface="Helvetica" panose="020B0604020202020204" pitchFamily="34" charset="0"/>
                </a:rPr>
                <a:t>and</a:t>
              </a:r>
              <a:r>
                <a:rPr lang="en-US" sz="15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 </a:t>
              </a:r>
              <a:r>
                <a:rPr lang="en-US" sz="1500" dirty="0">
                  <a:latin typeface="Helvetica" panose="020B0604020202020204" pitchFamily="34" charset="0"/>
                  <a:cs typeface="Helvetica" panose="020B0604020202020204" pitchFamily="34" charset="0"/>
                </a:rPr>
                <a:t>more...</a:t>
              </a:r>
            </a:p>
          </p:txBody>
        </p:sp>
        <p:cxnSp>
          <p:nvCxnSpPr>
            <p:cNvPr id="4" name="Straight Arrow Connector 3"/>
            <p:cNvCxnSpPr/>
            <p:nvPr/>
          </p:nvCxnSpPr>
          <p:spPr>
            <a:xfrm flipV="1">
              <a:off x="7336678" y="1063997"/>
              <a:ext cx="414068" cy="552091"/>
            </a:xfrm>
            <a:prstGeom prst="straightConnector1">
              <a:avLst/>
            </a:prstGeom>
            <a:ln w="412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2128387" y="4728150"/>
            <a:ext cx="2253213" cy="421480"/>
            <a:chOff x="604387" y="4728150"/>
            <a:chExt cx="2253213" cy="421480"/>
          </a:xfrm>
        </p:grpSpPr>
        <p:sp>
          <p:nvSpPr>
            <p:cNvPr id="10" name="TextBox 9"/>
            <p:cNvSpPr txBox="1"/>
            <p:nvPr/>
          </p:nvSpPr>
          <p:spPr>
            <a:xfrm>
              <a:off x="604387" y="4728150"/>
              <a:ext cx="1550010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Pyramid peak! 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H="1" flipV="1">
              <a:off x="2078974" y="4953000"/>
              <a:ext cx="778626" cy="196630"/>
            </a:xfrm>
            <a:prstGeom prst="straightConnector1">
              <a:avLst/>
            </a:prstGeom>
            <a:ln w="412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2128387" y="2792683"/>
            <a:ext cx="1718353" cy="553998"/>
            <a:chOff x="1461698" y="2822883"/>
            <a:chExt cx="2291137" cy="738664"/>
          </a:xfrm>
        </p:grpSpPr>
        <p:sp>
          <p:nvSpPr>
            <p:cNvPr id="2" name="TextBox 1"/>
            <p:cNvSpPr txBox="1"/>
            <p:nvPr/>
          </p:nvSpPr>
          <p:spPr>
            <a:xfrm>
              <a:off x="1461698" y="2822883"/>
              <a:ext cx="199270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How</a:t>
              </a:r>
              <a:r>
                <a:rPr lang="en-US" sz="1500" dirty="0">
                  <a:latin typeface="Helvetica" panose="020B0604020202020204" pitchFamily="34" charset="0"/>
                  <a:cs typeface="Helvetica" panose="020B0604020202020204" pitchFamily="34" charset="0"/>
                </a:rPr>
                <a:t> and </a:t>
              </a:r>
              <a:r>
                <a:rPr lang="en-US" sz="15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Why</a:t>
              </a:r>
              <a:r>
                <a:rPr lang="en-US" sz="1500" dirty="0">
                  <a:latin typeface="Helvetica" panose="020B0604020202020204" pitchFamily="34" charset="0"/>
                  <a:cs typeface="Helvetica" panose="020B0604020202020204" pitchFamily="34" charset="0"/>
                </a:rPr>
                <a:t> Questions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H="1" flipV="1">
              <a:off x="3102796" y="3380198"/>
              <a:ext cx="650039" cy="181294"/>
            </a:xfrm>
            <a:prstGeom prst="straightConnector1">
              <a:avLst/>
            </a:prstGeom>
            <a:ln w="412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9372795" y="5353179"/>
            <a:ext cx="190433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Helvetica" panose="020B0604020202020204" pitchFamily="34" charset="0"/>
                <a:cs typeface="Helvetica" panose="020B0604020202020204" pitchFamily="34" charset="0"/>
              </a:rPr>
              <a:t>Key financials? News about actions taken?</a:t>
            </a:r>
            <a:endParaRPr lang="en-US" sz="15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>
            <a:off x="8711173" y="5353179"/>
            <a:ext cx="604789" cy="218930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8597741" y="1981201"/>
            <a:ext cx="2070261" cy="1015663"/>
            <a:chOff x="8411241" y="2367746"/>
            <a:chExt cx="2760348" cy="1354217"/>
          </a:xfrm>
        </p:grpSpPr>
        <p:sp>
          <p:nvSpPr>
            <p:cNvPr id="7" name="TextBox 6"/>
            <p:cNvSpPr txBox="1"/>
            <p:nvPr/>
          </p:nvSpPr>
          <p:spPr>
            <a:xfrm>
              <a:off x="9229678" y="2367746"/>
              <a:ext cx="1941911" cy="13542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>
                  <a:latin typeface="Helvetica" panose="020B0604020202020204" pitchFamily="34" charset="0"/>
                  <a:cs typeface="Helvetica" panose="020B0604020202020204" pitchFamily="34" charset="0"/>
                </a:rPr>
                <a:t>Directories. Industry Overviews, News…</a:t>
              </a:r>
              <a:endParaRPr lang="en-US" sz="1500" dirty="0"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V="1">
              <a:off x="8411241" y="2949883"/>
              <a:ext cx="776536" cy="619167"/>
            </a:xfrm>
            <a:prstGeom prst="straightConnector1">
              <a:avLst/>
            </a:prstGeom>
            <a:ln w="412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7" name="Diagram 26"/>
          <p:cNvGraphicFramePr/>
          <p:nvPr/>
        </p:nvGraphicFramePr>
        <p:xfrm>
          <a:off x="3997145" y="1807768"/>
          <a:ext cx="5168412" cy="42120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6" name="Picture 15">
            <a:extLst>
              <a:ext uri="{FF2B5EF4-FFF2-40B4-BE49-F238E27FC236}">
                <a16:creationId xmlns:a16="http://schemas.microsoft.com/office/drawing/2014/main" id="{4AD00D97-87A9-4B70-8AEB-B2046243710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04950" y="675923"/>
            <a:ext cx="10002620" cy="5434396"/>
          </a:xfrm>
          <a:prstGeom prst="rect">
            <a:avLst/>
          </a:prstGeom>
        </p:spPr>
      </p:pic>
      <p:sp>
        <p:nvSpPr>
          <p:cNvPr id="19" name="Title 1">
            <a:extLst>
              <a:ext uri="{FF2B5EF4-FFF2-40B4-BE49-F238E27FC236}">
                <a16:creationId xmlns:a16="http://schemas.microsoft.com/office/drawing/2014/main" id="{326135D8-CBB7-4B3B-B115-9078AA29854B}"/>
              </a:ext>
            </a:extLst>
          </p:cNvPr>
          <p:cNvSpPr txBox="1">
            <a:spLocks/>
          </p:cNvSpPr>
          <p:nvPr/>
        </p:nvSpPr>
        <p:spPr>
          <a:xfrm>
            <a:off x="1004950" y="845107"/>
            <a:ext cx="5568722" cy="80434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rmAutofit fontScale="92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>
                <a:latin typeface="Century Gothic" pitchFamily="-107" charset="0"/>
                <a:ea typeface="ＭＳ Ｐゴシック" pitchFamily="-107" charset="-128"/>
              </a:rPr>
              <a:t>Information Sources</a:t>
            </a:r>
            <a:endParaRPr lang="en-CA" dirty="0">
              <a:latin typeface="Century Gothic" pitchFamily="-107" charset="0"/>
              <a:ea typeface="ＭＳ Ｐゴシック" pitchFamily="-107" charset="-12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D973E4-3539-4CB3-AD7B-B6749D3AB6D3}"/>
              </a:ext>
            </a:extLst>
          </p:cNvPr>
          <p:cNvSpPr txBox="1"/>
          <p:nvPr/>
        </p:nvSpPr>
        <p:spPr>
          <a:xfrm>
            <a:off x="9379772" y="3346640"/>
            <a:ext cx="2576460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br>
              <a:rPr lang="en-US" b="1" i="1" dirty="0">
                <a:solidFill>
                  <a:srgbClr val="FF0000"/>
                </a:solidFill>
              </a:rPr>
            </a:br>
            <a:r>
              <a:rPr lang="en-US" b="1" i="1" dirty="0">
                <a:solidFill>
                  <a:srgbClr val="FF0000"/>
                </a:solidFill>
              </a:rPr>
              <a:t>Read my </a:t>
            </a:r>
            <a:r>
              <a:rPr lang="en-US" b="1" i="1" dirty="0">
                <a:solidFill>
                  <a:srgbClr val="FF0000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Trampoline</a:t>
            </a:r>
            <a:r>
              <a:rPr lang="en-US" b="1" i="1" dirty="0">
                <a:solidFill>
                  <a:srgbClr val="FF0000"/>
                </a:solidFill>
              </a:rPr>
              <a:t> series of posts to see the “wheel” in action</a:t>
            </a:r>
            <a:br>
              <a:rPr lang="en-US" b="1" i="1" dirty="0">
                <a:solidFill>
                  <a:srgbClr val="FF0000"/>
                </a:solidFill>
              </a:rPr>
            </a:br>
            <a:endParaRPr lang="en-US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180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41969-B0E3-41F3-B523-48936D8B4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7328" y="839037"/>
            <a:ext cx="10058400" cy="806416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Century Gothic" panose="020B0502020202020204" pitchFamily="34" charset="0"/>
              </a:rPr>
              <a:t>Craft Spirits Company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CFCE8F6-E395-46F7-B458-200FA30BC2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750" y="2126396"/>
            <a:ext cx="4472497" cy="3731066"/>
          </a:xfr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BECB799-F7BA-441B-8906-C9FB6736BEDF}"/>
              </a:ext>
            </a:extLst>
          </p:cNvPr>
          <p:cNvSpPr txBox="1"/>
          <p:nvPr/>
        </p:nvSpPr>
        <p:spPr>
          <a:xfrm>
            <a:off x="5225143" y="1834008"/>
            <a:ext cx="594058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Sustainable Craft Spirits Initiative</a:t>
            </a:r>
            <a:endParaRPr lang="en-US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FBD4A9-0665-459B-9CF1-533E6B6BEB47}"/>
              </a:ext>
            </a:extLst>
          </p:cNvPr>
          <p:cNvSpPr txBox="1"/>
          <p:nvPr/>
        </p:nvSpPr>
        <p:spPr>
          <a:xfrm>
            <a:off x="6032887" y="2516360"/>
            <a:ext cx="61591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b="1" dirty="0"/>
              <a:t>Industry magazines: </a:t>
            </a:r>
            <a:r>
              <a:rPr lang="en-US" b="1" dirty="0">
                <a:hlinkClick r:id="rId3"/>
              </a:rPr>
              <a:t>just-drinks</a:t>
            </a:r>
            <a:r>
              <a:rPr lang="en-US" b="1" dirty="0"/>
              <a:t> – </a:t>
            </a:r>
            <a:r>
              <a:rPr lang="en-US" b="1" dirty="0">
                <a:hlinkClick r:id="rId4"/>
              </a:rPr>
              <a:t>sample 1</a:t>
            </a:r>
            <a:r>
              <a:rPr lang="en-US" b="1" dirty="0"/>
              <a:t> &amp; </a:t>
            </a:r>
            <a:r>
              <a:rPr lang="en-US" b="1" dirty="0">
                <a:hlinkClick r:id="rId5"/>
              </a:rPr>
              <a:t>sample 2</a:t>
            </a:r>
            <a:endParaRPr lang="en-US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9CA2B1E-DCFE-4E32-B8B0-642BAFA04FF3}"/>
              </a:ext>
            </a:extLst>
          </p:cNvPr>
          <p:cNvSpPr txBox="1"/>
          <p:nvPr/>
        </p:nvSpPr>
        <p:spPr>
          <a:xfrm>
            <a:off x="6032887" y="4585869"/>
            <a:ext cx="615911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b="1" dirty="0" err="1">
                <a:hlinkClick r:id="rId6"/>
              </a:rPr>
              <a:t>Vivintel</a:t>
            </a:r>
            <a:r>
              <a:rPr lang="en-US" b="1" dirty="0"/>
              <a:t>: Canadian consumer opinions + purchases</a:t>
            </a:r>
          </a:p>
          <a:p>
            <a:pPr>
              <a:spcAft>
                <a:spcPts val="1200"/>
              </a:spcAft>
            </a:pPr>
            <a:r>
              <a:rPr lang="en-US" b="1" dirty="0"/>
              <a:t>Associations: </a:t>
            </a:r>
            <a:r>
              <a:rPr lang="en-US" b="1" dirty="0">
                <a:hlinkClick r:id="rId7"/>
              </a:rPr>
              <a:t>Distilled Spirits Council of the U.S.</a:t>
            </a:r>
            <a:r>
              <a:rPr lang="en-US" b="1" dirty="0"/>
              <a:t> + </a:t>
            </a:r>
            <a:r>
              <a:rPr lang="en-US" b="1" dirty="0">
                <a:hlinkClick r:id="rId8"/>
              </a:rPr>
              <a:t>Artisan Distillers Canada</a:t>
            </a:r>
            <a:r>
              <a:rPr lang="en-US" b="1" dirty="0"/>
              <a:t> + more via </a:t>
            </a:r>
            <a:r>
              <a:rPr lang="en-US" b="1" dirty="0">
                <a:hlinkClick r:id="rId9"/>
              </a:rPr>
              <a:t>Small Business Accelerator</a:t>
            </a:r>
            <a:endParaRPr lang="en-US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428368D-3F74-4863-B737-52A686BF4EA2}"/>
              </a:ext>
            </a:extLst>
          </p:cNvPr>
          <p:cNvSpPr txBox="1"/>
          <p:nvPr/>
        </p:nvSpPr>
        <p:spPr>
          <a:xfrm>
            <a:off x="6032887" y="287182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b="1" dirty="0">
                <a:hlinkClick r:id="rId10"/>
              </a:rPr>
              <a:t>Passport</a:t>
            </a:r>
            <a:r>
              <a:rPr lang="en-US" b="1" dirty="0"/>
              <a:t>: FMCG data + analysis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6A50F5D-9498-4E3B-BFDC-E15EDF13A568}"/>
              </a:ext>
            </a:extLst>
          </p:cNvPr>
          <p:cNvSpPr txBox="1"/>
          <p:nvPr/>
        </p:nvSpPr>
        <p:spPr>
          <a:xfrm>
            <a:off x="6553201" y="3189370"/>
            <a:ext cx="56387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b="1" dirty="0"/>
              <a:t>Spirits in Canada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1D21C6D-E15C-44E1-97D2-876327727011}"/>
              </a:ext>
            </a:extLst>
          </p:cNvPr>
          <p:cNvSpPr txBox="1"/>
          <p:nvPr/>
        </p:nvSpPr>
        <p:spPr>
          <a:xfrm>
            <a:off x="6553201" y="3507201"/>
            <a:ext cx="56387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b="1" dirty="0"/>
              <a:t>Craft Spirits: Spirit of the Times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B0A19C6-3F6C-4EE8-B366-8697FA2C5B9C}"/>
              </a:ext>
            </a:extLst>
          </p:cNvPr>
          <p:cNvSpPr txBox="1"/>
          <p:nvPr/>
        </p:nvSpPr>
        <p:spPr>
          <a:xfrm>
            <a:off x="6553201" y="3862380"/>
            <a:ext cx="56387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b="1" dirty="0"/>
              <a:t>Consumer Lifestyles in Canada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1C4C9F1-99F5-492C-866D-239FEADD5C98}"/>
              </a:ext>
            </a:extLst>
          </p:cNvPr>
          <p:cNvSpPr txBox="1"/>
          <p:nvPr/>
        </p:nvSpPr>
        <p:spPr>
          <a:xfrm>
            <a:off x="6553201" y="4199528"/>
            <a:ext cx="56387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b="1" dirty="0"/>
              <a:t>Is Coronavirus the End for Craft Beer and Spirits?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319E50-F14D-49FD-8D1B-D8B4166967DF}"/>
              </a:ext>
            </a:extLst>
          </p:cNvPr>
          <p:cNvSpPr txBox="1"/>
          <p:nvPr/>
        </p:nvSpPr>
        <p:spPr>
          <a:xfrm>
            <a:off x="6032887" y="5728902"/>
            <a:ext cx="5215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MarketLine report via BSC: </a:t>
            </a:r>
            <a:r>
              <a:rPr lang="en-US" b="1" dirty="0">
                <a:hlinkClick r:id="rId11"/>
              </a:rPr>
              <a:t>Spirits Industry in Canada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7160307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4718</TotalTime>
  <Words>862</Words>
  <Application>Microsoft Office PowerPoint</Application>
  <PresentationFormat>Widescreen</PresentationFormat>
  <Paragraphs>130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Century Gothic</vt:lpstr>
      <vt:lpstr>Helvetica</vt:lpstr>
      <vt:lpstr>Lucida Sans Unicode</vt:lpstr>
      <vt:lpstr>Palatino Linotype</vt:lpstr>
      <vt:lpstr>Retrospect</vt:lpstr>
      <vt:lpstr>Beedie  Case Competition Training Program</vt:lpstr>
      <vt:lpstr>On Expectations…</vt:lpstr>
      <vt:lpstr>Answers vs Guesses  vs Well-Founded Estimates…</vt:lpstr>
      <vt:lpstr>Discuss…</vt:lpstr>
      <vt:lpstr>Pyramid Peak Problems</vt:lpstr>
      <vt:lpstr>Business Information</vt:lpstr>
      <vt:lpstr>Business Info - Issues</vt:lpstr>
      <vt:lpstr>Information Sources</vt:lpstr>
      <vt:lpstr>Craft Spirits Company</vt:lpstr>
      <vt:lpstr>ERP Markets for a Fintech Firm</vt:lpstr>
      <vt:lpstr>Gold Mining Firm</vt:lpstr>
      <vt:lpstr>Airport Infrastructure Planning</vt:lpstr>
      <vt:lpstr>Agri-tech</vt:lpstr>
      <vt:lpstr>Record Label</vt:lpstr>
      <vt:lpstr>Local Café Chain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Pyramids,  Wheels,  and Shooting Stars</dc:title>
  <dc:creator>Mark Bodnar</dc:creator>
  <cp:lastModifiedBy>Mark Bodnar</cp:lastModifiedBy>
  <cp:revision>142</cp:revision>
  <dcterms:created xsi:type="dcterms:W3CDTF">2022-10-26T23:02:51Z</dcterms:created>
  <dcterms:modified xsi:type="dcterms:W3CDTF">2025-01-18T19:08:26Z</dcterms:modified>
</cp:coreProperties>
</file>