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17"/>
  </p:notesMasterIdLst>
  <p:sldIdLst>
    <p:sldId id="256" r:id="rId2"/>
    <p:sldId id="282" r:id="rId3"/>
    <p:sldId id="275" r:id="rId4"/>
    <p:sldId id="283" r:id="rId5"/>
    <p:sldId id="274" r:id="rId6"/>
    <p:sldId id="259" r:id="rId7"/>
    <p:sldId id="273" r:id="rId8"/>
    <p:sldId id="271" r:id="rId9"/>
    <p:sldId id="294" r:id="rId10"/>
    <p:sldId id="293" r:id="rId11"/>
    <p:sldId id="292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/>
      <dgm:spPr/>
      <dgm:t>
        <a:bodyPr/>
        <a:lstStyle/>
        <a:p>
          <a:endParaRPr lang="en-US" dirty="0">
            <a:latin typeface="+mj-lt"/>
          </a:endParaRPr>
        </a:p>
        <a:p>
          <a:endParaRPr lang="en-US" dirty="0">
            <a:latin typeface="+mj-lt"/>
          </a:endParaRP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Big name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Below 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+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 information 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>
        <dgm:presLayoutVars>
          <dgm:chMax val="1"/>
          <dgm:bulletEnabled val="1"/>
        </dgm:presLayoutVars>
      </dgm:prSet>
      <dgm:spPr/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B7FD809-5CF1-4C51-BECB-825F6866E4A6}" type="presOf" srcId="{04A79E89-3776-4C72-9FCA-63AC47E01355}" destId="{BB1F5D45-2661-411C-A465-A74579F93DFD}" srcOrd="0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D93FE24D-F91F-4F63-9448-6042000406AD}" type="presOf" srcId="{41148840-8021-482C-82D8-2B5512FB00B0}" destId="{29D6ADCC-27A7-48DF-91FF-3B9211850D8E}" srcOrd="0" destOrd="0" presId="urn:microsoft.com/office/officeart/2005/8/layout/pyramid1"/>
    <dgm:cxn modelId="{98CABF74-ACAD-434F-86AF-8F69B6F7AB92}" type="presOf" srcId="{91FA4B45-5E76-43E3-B46E-92174E2F52D9}" destId="{177FB9C3-A27A-4A6A-A5EE-67F475E5F51B}" srcOrd="0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4EACF48B-AC90-4397-A037-CCB554D836D1}" type="presOf" srcId="{04A79E89-3776-4C72-9FCA-63AC47E01355}" destId="{A5FD7548-69A5-4B37-AFC7-7BC8EFD16BEF}" srcOrd="1" destOrd="0" presId="urn:microsoft.com/office/officeart/2005/8/layout/pyramid1"/>
    <dgm:cxn modelId="{E56B30A1-DEB2-4B83-B3F6-A3AA17D1AC36}" type="presOf" srcId="{6328EF97-C850-4C9B-BF63-843BE0032358}" destId="{553679E9-192B-4A4B-9528-6742254B6ED2}" srcOrd="1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7C18BDB9-DADC-4410-BE64-5024C24F9FFF}" type="presOf" srcId="{068743DD-1807-45A9-A86B-896C13E08CC0}" destId="{05704193-F5EF-45E8-8FDC-1689512E903A}" srcOrd="1" destOrd="0" presId="urn:microsoft.com/office/officeart/2005/8/layout/pyramid1"/>
    <dgm:cxn modelId="{91D923BB-2FE1-4AD4-A632-1D31365A9727}" type="presOf" srcId="{A11ACD32-0C7D-4F91-9A76-2F9095E8816A}" destId="{22E8EC8E-C0B7-462B-8620-56361EBD087A}" srcOrd="1" destOrd="0" presId="urn:microsoft.com/office/officeart/2005/8/layout/pyramid1"/>
    <dgm:cxn modelId="{D34FB9BC-FC19-4D53-A4C9-2A5FD8A0E90B}" type="presOf" srcId="{A11ACD32-0C7D-4F91-9A76-2F9095E8816A}" destId="{58ED4359-4364-494E-BAC3-A87BD061E1BA}" srcOrd="0" destOrd="0" presId="urn:microsoft.com/office/officeart/2005/8/layout/pyramid1"/>
    <dgm:cxn modelId="{50817CC6-0921-4DA9-96D9-29313E82D447}" type="presOf" srcId="{41148840-8021-482C-82D8-2B5512FB00B0}" destId="{EB4F6549-C87B-44AE-9C84-0F17F77F389F}" srcOrd="1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4B25ECD-956E-4D47-8487-F2E0A15B3C40}" type="presOf" srcId="{6328EF97-C850-4C9B-BF63-843BE0032358}" destId="{449169A6-987A-49E6-B5DA-27B36F3DDEF0}" srcOrd="0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AFE053F8-6E5F-484A-B03A-AAAD78B371BE}" type="presOf" srcId="{068743DD-1807-45A9-A86B-896C13E08CC0}" destId="{EDD9D59A-797F-41BB-A453-6DEADD7DDE4D}" srcOrd="0" destOrd="0" presId="urn:microsoft.com/office/officeart/2005/8/layout/pyramid1"/>
    <dgm:cxn modelId="{1DC1EC7B-6B1D-4D81-B3EF-840AEC4854CB}" type="presParOf" srcId="{177FB9C3-A27A-4A6A-A5EE-67F475E5F51B}" destId="{81C98BB6-119D-490A-A59C-C4CA8BDD7CBF}" srcOrd="0" destOrd="0" presId="urn:microsoft.com/office/officeart/2005/8/layout/pyramid1"/>
    <dgm:cxn modelId="{B66EB9F3-674E-41A5-B5A4-258503FEE660}" type="presParOf" srcId="{81C98BB6-119D-490A-A59C-C4CA8BDD7CBF}" destId="{29D6ADCC-27A7-48DF-91FF-3B9211850D8E}" srcOrd="0" destOrd="0" presId="urn:microsoft.com/office/officeart/2005/8/layout/pyramid1"/>
    <dgm:cxn modelId="{C5FB4AA6-FEAF-4EA1-B383-C8A5F897C68F}" type="presParOf" srcId="{81C98BB6-119D-490A-A59C-C4CA8BDD7CBF}" destId="{EB4F6549-C87B-44AE-9C84-0F17F77F389F}" srcOrd="1" destOrd="0" presId="urn:microsoft.com/office/officeart/2005/8/layout/pyramid1"/>
    <dgm:cxn modelId="{98E33488-6E64-4914-9BFE-83EA87FFB908}" type="presParOf" srcId="{177FB9C3-A27A-4A6A-A5EE-67F475E5F51B}" destId="{D10BB39D-314A-4D2C-959A-96D01315E60A}" srcOrd="1" destOrd="0" presId="urn:microsoft.com/office/officeart/2005/8/layout/pyramid1"/>
    <dgm:cxn modelId="{0DE88465-1BF3-408C-952F-6CB90B206FCD}" type="presParOf" srcId="{D10BB39D-314A-4D2C-959A-96D01315E60A}" destId="{58ED4359-4364-494E-BAC3-A87BD061E1BA}" srcOrd="0" destOrd="0" presId="urn:microsoft.com/office/officeart/2005/8/layout/pyramid1"/>
    <dgm:cxn modelId="{6492795F-DE6B-42BC-A32B-E46399CAFEFC}" type="presParOf" srcId="{D10BB39D-314A-4D2C-959A-96D01315E60A}" destId="{22E8EC8E-C0B7-462B-8620-56361EBD087A}" srcOrd="1" destOrd="0" presId="urn:microsoft.com/office/officeart/2005/8/layout/pyramid1"/>
    <dgm:cxn modelId="{77DD34C4-26CE-48ED-9ED7-D54C7FD79D31}" type="presParOf" srcId="{177FB9C3-A27A-4A6A-A5EE-67F475E5F51B}" destId="{FB9F1827-CDA9-49B5-A6E1-FE18F14F57B5}" srcOrd="2" destOrd="0" presId="urn:microsoft.com/office/officeart/2005/8/layout/pyramid1"/>
    <dgm:cxn modelId="{43C8548B-95CC-48DF-808D-2733EB89B707}" type="presParOf" srcId="{FB9F1827-CDA9-49B5-A6E1-FE18F14F57B5}" destId="{EDD9D59A-797F-41BB-A453-6DEADD7DDE4D}" srcOrd="0" destOrd="0" presId="urn:microsoft.com/office/officeart/2005/8/layout/pyramid1"/>
    <dgm:cxn modelId="{75B64888-D86C-4CFC-8D11-170BF67ADF15}" type="presParOf" srcId="{FB9F1827-CDA9-49B5-A6E1-FE18F14F57B5}" destId="{05704193-F5EF-45E8-8FDC-1689512E903A}" srcOrd="1" destOrd="0" presId="urn:microsoft.com/office/officeart/2005/8/layout/pyramid1"/>
    <dgm:cxn modelId="{1040EB8B-FE44-49D1-95D6-302015AC8C8D}" type="presParOf" srcId="{177FB9C3-A27A-4A6A-A5EE-67F475E5F51B}" destId="{752159E2-8031-4921-AAF5-A466613706E8}" srcOrd="3" destOrd="0" presId="urn:microsoft.com/office/officeart/2005/8/layout/pyramid1"/>
    <dgm:cxn modelId="{7083C6AE-C201-4390-9BC2-A56B584A26EA}" type="presParOf" srcId="{752159E2-8031-4921-AAF5-A466613706E8}" destId="{BB1F5D45-2661-411C-A465-A74579F93DFD}" srcOrd="0" destOrd="0" presId="urn:microsoft.com/office/officeart/2005/8/layout/pyramid1"/>
    <dgm:cxn modelId="{A04EFD57-772A-4235-BDF9-0A51F0D8A266}" type="presParOf" srcId="{752159E2-8031-4921-AAF5-A466613706E8}" destId="{A5FD7548-69A5-4B37-AFC7-7BC8EFD16BEF}" srcOrd="1" destOrd="0" presId="urn:microsoft.com/office/officeart/2005/8/layout/pyramid1"/>
    <dgm:cxn modelId="{1F9E78FD-E982-4714-8AD0-43D436A8F0DC}" type="presParOf" srcId="{177FB9C3-A27A-4A6A-A5EE-67F475E5F51B}" destId="{E4E5DA77-80D5-470A-85EC-6EB6DC3E2AF6}" srcOrd="4" destOrd="0" presId="urn:microsoft.com/office/officeart/2005/8/layout/pyramid1"/>
    <dgm:cxn modelId="{5BDF0FC4-5FED-4F6F-AC5A-23110B09A313}" type="presParOf" srcId="{E4E5DA77-80D5-470A-85EC-6EB6DC3E2AF6}" destId="{449169A6-987A-49E6-B5DA-27B36F3DDEF0}" srcOrd="0" destOrd="0" presId="urn:microsoft.com/office/officeart/2005/8/layout/pyramid1"/>
    <dgm:cxn modelId="{26DD94C4-C269-47AA-A075-495627D33BB6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/>
      <dgm:spPr/>
      <dgm:t>
        <a:bodyPr/>
        <a:lstStyle/>
        <a:p>
          <a:endParaRPr lang="en-US" dirty="0">
            <a:latin typeface="+mj-lt"/>
          </a:endParaRPr>
        </a:p>
        <a:p>
          <a:endParaRPr lang="en-US" dirty="0">
            <a:latin typeface="+mj-lt"/>
          </a:endParaRP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$$$ </a:t>
          </a:r>
          <a:br>
            <a:rPr lang="en-US" baseline="0" dirty="0">
              <a:solidFill>
                <a:schemeClr val="bg1"/>
              </a:solidFill>
              <a:latin typeface="+mj-lt"/>
            </a:rPr>
          </a:br>
          <a:r>
            <a:rPr lang="en-US" baseline="0" dirty="0">
              <a:solidFill>
                <a:schemeClr val="bg1"/>
              </a:solidFill>
              <a:latin typeface="+mj-lt"/>
            </a:rPr>
            <a:t>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+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+ primary research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Dispersed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 custScaleX="99119" custLinFactNeighborX="-121" custLinFactNeighborY="-1342">
        <dgm:presLayoutVars>
          <dgm:chMax val="1"/>
          <dgm:bulletEnabled val="1"/>
        </dgm:presLayoutVars>
      </dgm:prSet>
      <dgm:spPr/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C476705-E9F6-4D40-B6A1-9EFD16BCD7C1}" type="presOf" srcId="{91FA4B45-5E76-43E3-B46E-92174E2F52D9}" destId="{177FB9C3-A27A-4A6A-A5EE-67F475E5F51B}" srcOrd="0" destOrd="0" presId="urn:microsoft.com/office/officeart/2005/8/layout/pyramid1"/>
    <dgm:cxn modelId="{9C143A13-B120-4B0C-9CE6-5EB2557D5C69}" type="presOf" srcId="{068743DD-1807-45A9-A86B-896C13E08CC0}" destId="{05704193-F5EF-45E8-8FDC-1689512E903A}" srcOrd="1" destOrd="0" presId="urn:microsoft.com/office/officeart/2005/8/layout/pyramid1"/>
    <dgm:cxn modelId="{C4FDA124-6CFD-4784-975D-40A3CB275100}" type="presOf" srcId="{068743DD-1807-45A9-A86B-896C13E08CC0}" destId="{EDD9D59A-797F-41BB-A453-6DEADD7DDE4D}" srcOrd="0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186F944E-C283-4A03-ADD7-0B0988BF4A44}" type="presOf" srcId="{6328EF97-C850-4C9B-BF63-843BE0032358}" destId="{449169A6-987A-49E6-B5DA-27B36F3DDEF0}" srcOrd="0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27A17979-B073-488F-9005-F1CAFDE80CC8}" type="presOf" srcId="{A11ACD32-0C7D-4F91-9A76-2F9095E8816A}" destId="{22E8EC8E-C0B7-462B-8620-56361EBD087A}" srcOrd="1" destOrd="0" presId="urn:microsoft.com/office/officeart/2005/8/layout/pyramid1"/>
    <dgm:cxn modelId="{6C53D489-482F-42B3-A35D-773F8FA30362}" type="presOf" srcId="{04A79E89-3776-4C72-9FCA-63AC47E01355}" destId="{BB1F5D45-2661-411C-A465-A74579F93DFD}" srcOrd="0" destOrd="0" presId="urn:microsoft.com/office/officeart/2005/8/layout/pyramid1"/>
    <dgm:cxn modelId="{E77A8B98-B164-4FBF-AFA4-156E654890E6}" type="presOf" srcId="{6328EF97-C850-4C9B-BF63-843BE0032358}" destId="{553679E9-192B-4A4B-9528-6742254B6ED2}" srcOrd="1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C86B7FC3-5833-45B7-8D18-A9C2619E5B72}" type="presOf" srcId="{41148840-8021-482C-82D8-2B5512FB00B0}" destId="{29D6ADCC-27A7-48DF-91FF-3B9211850D8E}" srcOrd="0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2C9B5D0-FC7A-45E4-A1D4-40EAA0CDE119}" type="presOf" srcId="{04A79E89-3776-4C72-9FCA-63AC47E01355}" destId="{A5FD7548-69A5-4B37-AFC7-7BC8EFD16BEF}" srcOrd="1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71834FE6-309E-4C84-9F37-0E836DCB655E}" type="presOf" srcId="{41148840-8021-482C-82D8-2B5512FB00B0}" destId="{EB4F6549-C87B-44AE-9C84-0F17F77F389F}" srcOrd="1" destOrd="0" presId="urn:microsoft.com/office/officeart/2005/8/layout/pyramid1"/>
    <dgm:cxn modelId="{DCCC0DEB-52D5-4B54-A863-F9925E4DB5DE}" type="presOf" srcId="{A11ACD32-0C7D-4F91-9A76-2F9095E8816A}" destId="{58ED4359-4364-494E-BAC3-A87BD061E1BA}" srcOrd="0" destOrd="0" presId="urn:microsoft.com/office/officeart/2005/8/layout/pyramid1"/>
    <dgm:cxn modelId="{21A6A534-FDD4-4ADA-9D17-552948A685A2}" type="presParOf" srcId="{177FB9C3-A27A-4A6A-A5EE-67F475E5F51B}" destId="{81C98BB6-119D-490A-A59C-C4CA8BDD7CBF}" srcOrd="0" destOrd="0" presId="urn:microsoft.com/office/officeart/2005/8/layout/pyramid1"/>
    <dgm:cxn modelId="{461CEC95-4373-4001-A3F7-008B09948C5D}" type="presParOf" srcId="{81C98BB6-119D-490A-A59C-C4CA8BDD7CBF}" destId="{29D6ADCC-27A7-48DF-91FF-3B9211850D8E}" srcOrd="0" destOrd="0" presId="urn:microsoft.com/office/officeart/2005/8/layout/pyramid1"/>
    <dgm:cxn modelId="{12FB10B8-344B-4239-BAFB-89BE84A47EE5}" type="presParOf" srcId="{81C98BB6-119D-490A-A59C-C4CA8BDD7CBF}" destId="{EB4F6549-C87B-44AE-9C84-0F17F77F389F}" srcOrd="1" destOrd="0" presId="urn:microsoft.com/office/officeart/2005/8/layout/pyramid1"/>
    <dgm:cxn modelId="{24FD14CC-CC72-4D64-8EEB-0774E6A84E23}" type="presParOf" srcId="{177FB9C3-A27A-4A6A-A5EE-67F475E5F51B}" destId="{D10BB39D-314A-4D2C-959A-96D01315E60A}" srcOrd="1" destOrd="0" presId="urn:microsoft.com/office/officeart/2005/8/layout/pyramid1"/>
    <dgm:cxn modelId="{5CCC437C-A67E-4142-AF06-44901CA7A9DB}" type="presParOf" srcId="{D10BB39D-314A-4D2C-959A-96D01315E60A}" destId="{58ED4359-4364-494E-BAC3-A87BD061E1BA}" srcOrd="0" destOrd="0" presId="urn:microsoft.com/office/officeart/2005/8/layout/pyramid1"/>
    <dgm:cxn modelId="{F3F3BC3B-42DA-47E4-A797-4357E2AF642F}" type="presParOf" srcId="{D10BB39D-314A-4D2C-959A-96D01315E60A}" destId="{22E8EC8E-C0B7-462B-8620-56361EBD087A}" srcOrd="1" destOrd="0" presId="urn:microsoft.com/office/officeart/2005/8/layout/pyramid1"/>
    <dgm:cxn modelId="{68C636E7-CB40-4D44-85BC-5C4B0034003F}" type="presParOf" srcId="{177FB9C3-A27A-4A6A-A5EE-67F475E5F51B}" destId="{FB9F1827-CDA9-49B5-A6E1-FE18F14F57B5}" srcOrd="2" destOrd="0" presId="urn:microsoft.com/office/officeart/2005/8/layout/pyramid1"/>
    <dgm:cxn modelId="{8D9C9BD0-7B2A-48F1-93BD-2A0D667BAAAD}" type="presParOf" srcId="{FB9F1827-CDA9-49B5-A6E1-FE18F14F57B5}" destId="{EDD9D59A-797F-41BB-A453-6DEADD7DDE4D}" srcOrd="0" destOrd="0" presId="urn:microsoft.com/office/officeart/2005/8/layout/pyramid1"/>
    <dgm:cxn modelId="{3E5EBBE2-DCBD-4DEF-A5CE-9FCC918F901E}" type="presParOf" srcId="{FB9F1827-CDA9-49B5-A6E1-FE18F14F57B5}" destId="{05704193-F5EF-45E8-8FDC-1689512E903A}" srcOrd="1" destOrd="0" presId="urn:microsoft.com/office/officeart/2005/8/layout/pyramid1"/>
    <dgm:cxn modelId="{68B53992-01B2-4243-BB21-DC35271CFA87}" type="presParOf" srcId="{177FB9C3-A27A-4A6A-A5EE-67F475E5F51B}" destId="{752159E2-8031-4921-AAF5-A466613706E8}" srcOrd="3" destOrd="0" presId="urn:microsoft.com/office/officeart/2005/8/layout/pyramid1"/>
    <dgm:cxn modelId="{F20EE1A1-9F64-496B-8B3B-AE0571023B89}" type="presParOf" srcId="{752159E2-8031-4921-AAF5-A466613706E8}" destId="{BB1F5D45-2661-411C-A465-A74579F93DFD}" srcOrd="0" destOrd="0" presId="urn:microsoft.com/office/officeart/2005/8/layout/pyramid1"/>
    <dgm:cxn modelId="{4D2A5FA1-E6AB-44AA-9A59-228817A01B8B}" type="presParOf" srcId="{752159E2-8031-4921-AAF5-A466613706E8}" destId="{A5FD7548-69A5-4B37-AFC7-7BC8EFD16BEF}" srcOrd="1" destOrd="0" presId="urn:microsoft.com/office/officeart/2005/8/layout/pyramid1"/>
    <dgm:cxn modelId="{0F326CB9-8564-47C9-B828-A65E9C7346CF}" type="presParOf" srcId="{177FB9C3-A27A-4A6A-A5EE-67F475E5F51B}" destId="{E4E5DA77-80D5-470A-85EC-6EB6DC3E2AF6}" srcOrd="4" destOrd="0" presId="urn:microsoft.com/office/officeart/2005/8/layout/pyramid1"/>
    <dgm:cxn modelId="{5D0AB284-1443-464D-B4E3-3D8338F03111}" type="presParOf" srcId="{E4E5DA77-80D5-470A-85EC-6EB6DC3E2AF6}" destId="{449169A6-987A-49E6-B5DA-27B36F3DDEF0}" srcOrd="0" destOrd="0" presId="urn:microsoft.com/office/officeart/2005/8/layout/pyramid1"/>
    <dgm:cxn modelId="{BC76036A-45F9-4509-A498-3B98B4FE53C8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06E74-048B-4700-89AB-582F7B4987B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7D2E7E5-08AF-4B53-8A01-857D8566E00C}">
      <dgm:prSet phldrT="[Text]"/>
      <dgm:spPr>
        <a:xfrm>
          <a:off x="2374264" y="1782149"/>
          <a:ext cx="1271271" cy="1271271"/>
        </a:xfr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F08C811-A487-4D3B-97D3-4C84F9FE9F70}" type="parTrans" cxnId="{5AD72473-D9D1-4876-8A5F-C0EF83EEB999}">
      <dgm:prSet/>
      <dgm:spPr/>
      <dgm:t>
        <a:bodyPr/>
        <a:lstStyle/>
        <a:p>
          <a:endParaRPr lang="en-CA"/>
        </a:p>
      </dgm:t>
    </dgm:pt>
    <dgm:pt modelId="{13C4FC55-AA6F-4DB8-B2DE-0607C3048D35}" type="sibTrans" cxnId="{5AD72473-D9D1-4876-8A5F-C0EF83EEB999}">
      <dgm:prSet/>
      <dgm:spPr/>
      <dgm:t>
        <a:bodyPr/>
        <a:lstStyle/>
        <a:p>
          <a:endParaRPr lang="en-CA"/>
        </a:p>
      </dgm:t>
    </dgm:pt>
    <dgm:pt modelId="{781B0684-15B0-4B2D-92AD-0C134BE294D1}">
      <dgm:prSet phldrT="[Text]" custT="1"/>
      <dgm:spPr>
        <a:xfrm>
          <a:off x="397310" y="1095919"/>
          <a:ext cx="1271271" cy="1271271"/>
        </a:xfrm>
        <a:solidFill>
          <a:schemeClr val="bg1">
            <a:lumMod val="50000"/>
          </a:scheme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CA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Academics</a:t>
          </a:r>
        </a:p>
      </dgm:t>
    </dgm:pt>
    <dgm:pt modelId="{8F1D7213-015A-49F8-8A8E-754B8B5CC4C4}" type="parTrans" cxnId="{71E842A1-22E7-4F6D-B2D5-2D3EC1C7B3F8}">
      <dgm:prSet/>
      <dgm:spPr>
        <a:xfrm rot="11948558">
          <a:off x="1630777" y="1926949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0B40D06-9E3D-4B66-A436-DB0F2B329E3D}" type="sibTrans" cxnId="{71E842A1-22E7-4F6D-B2D5-2D3EC1C7B3F8}">
      <dgm:prSet/>
      <dgm:spPr/>
      <dgm:t>
        <a:bodyPr/>
        <a:lstStyle/>
        <a:p>
          <a:endParaRPr lang="en-CA"/>
        </a:p>
      </dgm:t>
    </dgm:pt>
    <dgm:pt modelId="{41FC94FE-8FDB-493A-ACDD-02D442AC6264}">
      <dgm:prSet custT="1"/>
      <dgm:spPr>
        <a:xfrm>
          <a:off x="4377009" y="1175296"/>
          <a:ext cx="1271271" cy="1271271"/>
        </a:xfrm>
        <a:solidFill>
          <a:schemeClr val="accent1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Associations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A9A922C-F52C-4DDB-AEA0-66E19E0E2CBD}" type="parTrans" cxnId="{6192DA69-069A-443D-AF80-5663FD4256F7}">
      <dgm:prSet/>
      <dgm:spPr>
        <a:xfrm rot="20588558">
          <a:off x="3597196" y="1966170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C206D99-329E-4C6D-8CB3-75D80100F9F5}" type="sibTrans" cxnId="{6192DA69-069A-443D-AF80-5663FD4256F7}">
      <dgm:prSet/>
      <dgm:spPr/>
      <dgm:t>
        <a:bodyPr/>
        <a:lstStyle/>
        <a:p>
          <a:endParaRPr lang="en-CA"/>
        </a:p>
      </dgm:t>
    </dgm:pt>
    <dgm:pt modelId="{01E6F088-2C0A-4B9C-BFA6-7FBE9E17DBA2}">
      <dgm:prSet/>
      <dgm:spPr>
        <a:xfrm>
          <a:off x="1110708" y="3224528"/>
          <a:ext cx="1271271" cy="1271271"/>
        </a:xfrm>
        <a:solidFill>
          <a:srgbClr val="7030A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Private</a:t>
          </a:r>
        </a:p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Researchers </a:t>
          </a:r>
        </a:p>
      </dgm:t>
    </dgm:pt>
    <dgm:pt modelId="{ACF71CDC-B59F-43CB-BBC9-FFBD2C3DA183}" type="parTrans" cxnId="{787E3EEB-45F5-4BD6-99CF-2D84DE481420}">
      <dgm:prSet/>
      <dgm:spPr>
        <a:xfrm rot="7873143">
          <a:off x="2067986" y="2979921"/>
          <a:ext cx="633047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C3D9248-4B69-4284-A7D5-A6DE5BCBB9E0}" type="sibTrans" cxnId="{787E3EEB-45F5-4BD6-99CF-2D84DE481420}">
      <dgm:prSet/>
      <dgm:spPr/>
      <dgm:t>
        <a:bodyPr/>
        <a:lstStyle/>
        <a:p>
          <a:endParaRPr lang="en-CA"/>
        </a:p>
      </dgm:t>
    </dgm:pt>
    <dgm:pt modelId="{38A5BC59-B296-4BA3-A231-FFC171D0B4E1}">
      <dgm:prSet phldrT="[Text]" custT="1"/>
      <dgm:spPr>
        <a:xfrm>
          <a:off x="2415995" y="0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Governments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C6C3E1F9-097C-4DEE-BC83-D60995C05983}" type="parTrans" cxnId="{EF118CD9-05FB-4BEE-8196-3790EAB757CE}">
      <dgm:prSet/>
      <dgm:spPr>
        <a:xfrm rot="16280484">
          <a:off x="2780140" y="1382617"/>
          <a:ext cx="50089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D551E94-69FE-431D-9350-080710FAD615}" type="sibTrans" cxnId="{EF118CD9-05FB-4BEE-8196-3790EAB757CE}">
      <dgm:prSet/>
      <dgm:spPr/>
      <dgm:t>
        <a:bodyPr/>
        <a:lstStyle/>
        <a:p>
          <a:endParaRPr lang="en-CA"/>
        </a:p>
      </dgm:t>
    </dgm:pt>
    <dgm:pt modelId="{377D6760-9CE5-4F8E-B728-47148783A6F5}">
      <dgm:prSet custT="1"/>
      <dgm:spPr>
        <a:xfrm>
          <a:off x="3570297" y="3224528"/>
          <a:ext cx="1271271" cy="1271271"/>
        </a:xfrm>
        <a:solidFill>
          <a:schemeClr val="accent2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Companies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02A48842-B1F3-44E6-8306-E9B5290B97F0}" type="parTrans" cxnId="{B624008B-AA4F-4252-B830-AD7CE3242DAD}">
      <dgm:prSet/>
      <dgm:spPr>
        <a:xfrm rot="3020051">
          <a:off x="3307077" y="2980256"/>
          <a:ext cx="59014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ADC1685-F274-457A-A638-50590E4F4A53}" type="sibTrans" cxnId="{B624008B-AA4F-4252-B830-AD7CE3242DAD}">
      <dgm:prSet/>
      <dgm:spPr/>
      <dgm:t>
        <a:bodyPr/>
        <a:lstStyle/>
        <a:p>
          <a:endParaRPr lang="en-CA"/>
        </a:p>
      </dgm:t>
    </dgm:pt>
    <dgm:pt modelId="{1338CFE6-F928-4CB9-8930-640763CA9C3A}" type="pres">
      <dgm:prSet presAssocID="{F8906E74-048B-4700-89AB-582F7B4987B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C31E0A-DAF0-443F-81F7-2EBD0BC23576}" type="pres">
      <dgm:prSet presAssocID="{07D2E7E5-08AF-4B53-8A01-857D8566E00C}" presName="centerShape" presStyleLbl="node0" presStyleIdx="0" presStyleCnt="1"/>
      <dgm:spPr>
        <a:prstGeom prst="ellipse">
          <a:avLst/>
        </a:prstGeom>
      </dgm:spPr>
    </dgm:pt>
    <dgm:pt modelId="{7D741224-14A2-4D71-B152-BE5102968F79}" type="pres">
      <dgm:prSet presAssocID="{C6C3E1F9-097C-4DEE-BC83-D60995C05983}" presName="parTrans" presStyleLbl="sibTrans2D1" presStyleIdx="0" presStyleCnt="5" custScaleX="184814" custScaleY="70222"/>
      <dgm:spPr>
        <a:prstGeom prst="leftRightArrow">
          <a:avLst/>
        </a:prstGeom>
      </dgm:spPr>
    </dgm:pt>
    <dgm:pt modelId="{F5B0DCD1-250E-4CBE-9993-EB4CD5D2DFE1}" type="pres">
      <dgm:prSet presAssocID="{C6C3E1F9-097C-4DEE-BC83-D60995C05983}" presName="connectorText" presStyleLbl="sibTrans2D1" presStyleIdx="0" presStyleCnt="5"/>
      <dgm:spPr/>
    </dgm:pt>
    <dgm:pt modelId="{B36DC4F2-CE4C-4F87-B24F-0998C3D55A2B}" type="pres">
      <dgm:prSet presAssocID="{38A5BC59-B296-4BA3-A231-FFC171D0B4E1}" presName="node" presStyleLbl="node1" presStyleIdx="0" presStyleCnt="5" custScaleX="150099" custScaleY="86516" custRadScaleRad="109246" custRadScaleInc="1098">
        <dgm:presLayoutVars>
          <dgm:bulletEnabled val="1"/>
        </dgm:presLayoutVars>
      </dgm:prSet>
      <dgm:spPr>
        <a:prstGeom prst="roundRect">
          <a:avLst/>
        </a:prstGeom>
      </dgm:spPr>
    </dgm:pt>
    <dgm:pt modelId="{B6C800C3-422B-491A-80FE-C40CD896091A}" type="pres">
      <dgm:prSet presAssocID="{3A9A922C-F52C-4DDB-AEA0-66E19E0E2CBD}" presName="parTrans" presStyleLbl="sibTrans2D1" presStyleIdx="1" presStyleCnt="5" custScaleX="148127" custScaleY="70222" custLinFactNeighborX="-9638" custLinFactNeighborY="5817"/>
      <dgm:spPr>
        <a:prstGeom prst="leftRightArrow">
          <a:avLst/>
        </a:prstGeom>
      </dgm:spPr>
    </dgm:pt>
    <dgm:pt modelId="{C2F70C19-5CAD-46CF-A458-C4BB9BA86579}" type="pres">
      <dgm:prSet presAssocID="{3A9A922C-F52C-4DDB-AEA0-66E19E0E2CBD}" presName="connectorText" presStyleLbl="sibTrans2D1" presStyleIdx="1" presStyleCnt="5"/>
      <dgm:spPr/>
    </dgm:pt>
    <dgm:pt modelId="{99DB8EA9-0F0E-4C3B-832A-27E875F0ED7D}" type="pres">
      <dgm:prSet presAssocID="{41FC94FE-8FDB-493A-ACDD-02D442AC6264}" presName="node" presStyleLbl="node1" presStyleIdx="1" presStyleCnt="5" custScaleX="128064" custScaleY="86516" custRadScaleRad="117628" custRadScaleInc="3174">
        <dgm:presLayoutVars>
          <dgm:bulletEnabled val="1"/>
        </dgm:presLayoutVars>
      </dgm:prSet>
      <dgm:spPr>
        <a:prstGeom prst="roundRect">
          <a:avLst/>
        </a:prstGeom>
      </dgm:spPr>
    </dgm:pt>
    <dgm:pt modelId="{5B9C6CA8-FD75-427F-949E-461A392F29ED}" type="pres">
      <dgm:prSet presAssocID="{02A48842-B1F3-44E6-8306-E9B5290B97F0}" presName="parTrans" presStyleLbl="sibTrans2D1" presStyleIdx="2" presStyleCnt="5" custScaleX="121022" custScaleY="70222" custLinFactNeighborX="-9447" custLinFactNeighborY="-25665"/>
      <dgm:spPr>
        <a:prstGeom prst="leftRightArrow">
          <a:avLst/>
        </a:prstGeom>
      </dgm:spPr>
    </dgm:pt>
    <dgm:pt modelId="{0D496BA9-9A4C-4B5B-BDA2-751DE1EAADA9}" type="pres">
      <dgm:prSet presAssocID="{02A48842-B1F3-44E6-8306-E9B5290B97F0}" presName="connectorText" presStyleLbl="sibTrans2D1" presStyleIdx="2" presStyleCnt="5"/>
      <dgm:spPr/>
    </dgm:pt>
    <dgm:pt modelId="{021C632C-0B3C-4485-9820-40902A7EA9C1}" type="pres">
      <dgm:prSet presAssocID="{377D6760-9CE5-4F8E-B728-47148783A6F5}" presName="node" presStyleLbl="node1" presStyleIdx="2" presStyleCnt="5" custScaleX="115259" custScaleY="86516" custRadScaleRad="119853" custRadScaleInc="-25403">
        <dgm:presLayoutVars>
          <dgm:bulletEnabled val="1"/>
        </dgm:presLayoutVars>
      </dgm:prSet>
      <dgm:spPr>
        <a:prstGeom prst="roundRect">
          <a:avLst/>
        </a:prstGeom>
      </dgm:spPr>
    </dgm:pt>
    <dgm:pt modelId="{B8BEC30D-67D1-4A98-BC5F-3DA228EE01C2}" type="pres">
      <dgm:prSet presAssocID="{ACF71CDC-B59F-43CB-BBC9-FFBD2C3DA183}" presName="parTrans" presStyleLbl="sibTrans2D1" presStyleIdx="3" presStyleCnt="5" custScaleX="128810" custScaleY="83351" custLinFactNeighborX="-7972" custLinFactNeighborY="-23884"/>
      <dgm:spPr>
        <a:prstGeom prst="leftRightArrow">
          <a:avLst/>
        </a:prstGeom>
      </dgm:spPr>
    </dgm:pt>
    <dgm:pt modelId="{5F0751AA-C445-475F-94C0-806441E9F731}" type="pres">
      <dgm:prSet presAssocID="{ACF71CDC-B59F-43CB-BBC9-FFBD2C3DA183}" presName="connectorText" presStyleLbl="sibTrans2D1" presStyleIdx="3" presStyleCnt="5"/>
      <dgm:spPr/>
    </dgm:pt>
    <dgm:pt modelId="{5CCD99E4-CC7D-4498-8D93-510CF12C2693}" type="pres">
      <dgm:prSet presAssocID="{01E6F088-2C0A-4B9C-BFA6-7FBE9E17DBA2}" presName="node" presStyleLbl="node1" presStyleIdx="3" presStyleCnt="5" custScaleX="115259" custScaleY="86516" custRadScaleRad="117657" custRadScaleInc="18375">
        <dgm:presLayoutVars>
          <dgm:bulletEnabled val="1"/>
        </dgm:presLayoutVars>
      </dgm:prSet>
      <dgm:spPr>
        <a:prstGeom prst="roundRect">
          <a:avLst/>
        </a:prstGeom>
      </dgm:spPr>
    </dgm:pt>
    <dgm:pt modelId="{99666E7F-D875-4911-89B2-5FC626AC3EBD}" type="pres">
      <dgm:prSet presAssocID="{8F1D7213-015A-49F8-8A8E-754B8B5CC4C4}" presName="parTrans" presStyleLbl="sibTrans2D1" presStyleIdx="4" presStyleCnt="5" custScaleX="154352" custScaleY="70222" custLinFactNeighborX="7934" custLinFactNeighborY="3828"/>
      <dgm:spPr>
        <a:prstGeom prst="leftRightArrow">
          <a:avLst/>
        </a:prstGeom>
      </dgm:spPr>
    </dgm:pt>
    <dgm:pt modelId="{74AAB295-C31A-497A-A06B-6CD671EF48E5}" type="pres">
      <dgm:prSet presAssocID="{8F1D7213-015A-49F8-8A8E-754B8B5CC4C4}" presName="connectorText" presStyleLbl="sibTrans2D1" presStyleIdx="4" presStyleCnt="5"/>
      <dgm:spPr/>
    </dgm:pt>
    <dgm:pt modelId="{83C5F69E-B4D3-4F34-831D-15BA6348ED82}" type="pres">
      <dgm:prSet presAssocID="{781B0684-15B0-4B2D-92AD-0C134BE294D1}" presName="node" presStyleLbl="node1" presStyleIdx="4" presStyleCnt="5" custScaleX="115259" custScaleY="86516" custRadScaleRad="117628" custRadScaleInc="317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C043103-0720-4173-A944-CB1C9D1F8692}" type="presOf" srcId="{377D6760-9CE5-4F8E-B728-47148783A6F5}" destId="{021C632C-0B3C-4485-9820-40902A7EA9C1}" srcOrd="0" destOrd="0" presId="urn:microsoft.com/office/officeart/2005/8/layout/radial5"/>
    <dgm:cxn modelId="{85CBBE12-C08E-4E75-9B0A-3C037F44F236}" type="presOf" srcId="{ACF71CDC-B59F-43CB-BBC9-FFBD2C3DA183}" destId="{B8BEC30D-67D1-4A98-BC5F-3DA228EE01C2}" srcOrd="0" destOrd="0" presId="urn:microsoft.com/office/officeart/2005/8/layout/radial5"/>
    <dgm:cxn modelId="{3A999221-0091-45D6-B01B-CBCE8EBDF851}" type="presOf" srcId="{3A9A922C-F52C-4DDB-AEA0-66E19E0E2CBD}" destId="{C2F70C19-5CAD-46CF-A458-C4BB9BA86579}" srcOrd="1" destOrd="0" presId="urn:microsoft.com/office/officeart/2005/8/layout/radial5"/>
    <dgm:cxn modelId="{282DEB23-6460-43F4-9CCE-D3A280B7327D}" type="presOf" srcId="{ACF71CDC-B59F-43CB-BBC9-FFBD2C3DA183}" destId="{5F0751AA-C445-475F-94C0-806441E9F731}" srcOrd="1" destOrd="0" presId="urn:microsoft.com/office/officeart/2005/8/layout/radial5"/>
    <dgm:cxn modelId="{4DF6D93F-88E4-49B1-B38E-B6DFCDC923BF}" type="presOf" srcId="{8F1D7213-015A-49F8-8A8E-754B8B5CC4C4}" destId="{99666E7F-D875-4911-89B2-5FC626AC3EBD}" srcOrd="0" destOrd="0" presId="urn:microsoft.com/office/officeart/2005/8/layout/radial5"/>
    <dgm:cxn modelId="{CE0EB860-B25A-4E8F-B968-2F38172D2935}" type="presOf" srcId="{02A48842-B1F3-44E6-8306-E9B5290B97F0}" destId="{0D496BA9-9A4C-4B5B-BDA2-751DE1EAADA9}" srcOrd="1" destOrd="0" presId="urn:microsoft.com/office/officeart/2005/8/layout/radial5"/>
    <dgm:cxn modelId="{25DD3C45-181A-4543-844B-18242EE9CAA1}" type="presOf" srcId="{3A9A922C-F52C-4DDB-AEA0-66E19E0E2CBD}" destId="{B6C800C3-422B-491A-80FE-C40CD896091A}" srcOrd="0" destOrd="0" presId="urn:microsoft.com/office/officeart/2005/8/layout/radial5"/>
    <dgm:cxn modelId="{6192DA69-069A-443D-AF80-5663FD4256F7}" srcId="{07D2E7E5-08AF-4B53-8A01-857D8566E00C}" destId="{41FC94FE-8FDB-493A-ACDD-02D442AC6264}" srcOrd="1" destOrd="0" parTransId="{3A9A922C-F52C-4DDB-AEA0-66E19E0E2CBD}" sibTransId="{AC206D99-329E-4C6D-8CB3-75D80100F9F5}"/>
    <dgm:cxn modelId="{A89A436B-8F85-46A2-AC16-AE59964C1BA1}" type="presOf" srcId="{C6C3E1F9-097C-4DEE-BC83-D60995C05983}" destId="{F5B0DCD1-250E-4CBE-9993-EB4CD5D2DFE1}" srcOrd="1" destOrd="0" presId="urn:microsoft.com/office/officeart/2005/8/layout/radial5"/>
    <dgm:cxn modelId="{15F7D94F-CB49-4778-AAB2-096DE2C8633F}" type="presOf" srcId="{F8906E74-048B-4700-89AB-582F7B4987BA}" destId="{1338CFE6-F928-4CB9-8930-640763CA9C3A}" srcOrd="0" destOrd="0" presId="urn:microsoft.com/office/officeart/2005/8/layout/radial5"/>
    <dgm:cxn modelId="{5AD72473-D9D1-4876-8A5F-C0EF83EEB999}" srcId="{F8906E74-048B-4700-89AB-582F7B4987BA}" destId="{07D2E7E5-08AF-4B53-8A01-857D8566E00C}" srcOrd="0" destOrd="0" parTransId="{7F08C811-A487-4D3B-97D3-4C84F9FE9F70}" sibTransId="{13C4FC55-AA6F-4DB8-B2DE-0607C3048D35}"/>
    <dgm:cxn modelId="{54E8D256-0F18-4086-9F9D-8FF37BE2BE3E}" type="presOf" srcId="{02A48842-B1F3-44E6-8306-E9B5290B97F0}" destId="{5B9C6CA8-FD75-427F-949E-461A392F29ED}" srcOrd="0" destOrd="0" presId="urn:microsoft.com/office/officeart/2005/8/layout/radial5"/>
    <dgm:cxn modelId="{274BD277-C131-4C63-8270-428A48FEF711}" type="presOf" srcId="{41FC94FE-8FDB-493A-ACDD-02D442AC6264}" destId="{99DB8EA9-0F0E-4C3B-832A-27E875F0ED7D}" srcOrd="0" destOrd="0" presId="urn:microsoft.com/office/officeart/2005/8/layout/radial5"/>
    <dgm:cxn modelId="{D078808A-22DB-410A-B3BA-07318B5189FF}" type="presOf" srcId="{C6C3E1F9-097C-4DEE-BC83-D60995C05983}" destId="{7D741224-14A2-4D71-B152-BE5102968F79}" srcOrd="0" destOrd="0" presId="urn:microsoft.com/office/officeart/2005/8/layout/radial5"/>
    <dgm:cxn modelId="{B624008B-AA4F-4252-B830-AD7CE3242DAD}" srcId="{07D2E7E5-08AF-4B53-8A01-857D8566E00C}" destId="{377D6760-9CE5-4F8E-B728-47148783A6F5}" srcOrd="2" destOrd="0" parTransId="{02A48842-B1F3-44E6-8306-E9B5290B97F0}" sibTransId="{AADC1685-F274-457A-A638-50590E4F4A53}"/>
    <dgm:cxn modelId="{8BE0868E-6B12-4E2A-A644-D5A2FBF73051}" type="presOf" srcId="{8F1D7213-015A-49F8-8A8E-754B8B5CC4C4}" destId="{74AAB295-C31A-497A-A06B-6CD671EF48E5}" srcOrd="1" destOrd="0" presId="urn:microsoft.com/office/officeart/2005/8/layout/radial5"/>
    <dgm:cxn modelId="{71E842A1-22E7-4F6D-B2D5-2D3EC1C7B3F8}" srcId="{07D2E7E5-08AF-4B53-8A01-857D8566E00C}" destId="{781B0684-15B0-4B2D-92AD-0C134BE294D1}" srcOrd="4" destOrd="0" parTransId="{8F1D7213-015A-49F8-8A8E-754B8B5CC4C4}" sibTransId="{30B40D06-9E3D-4B66-A436-DB0F2B329E3D}"/>
    <dgm:cxn modelId="{2FD999A7-FEBA-44BC-8FA4-0327975C52AE}" type="presOf" srcId="{38A5BC59-B296-4BA3-A231-FFC171D0B4E1}" destId="{B36DC4F2-CE4C-4F87-B24F-0998C3D55A2B}" srcOrd="0" destOrd="0" presId="urn:microsoft.com/office/officeart/2005/8/layout/radial5"/>
    <dgm:cxn modelId="{919554D3-7865-40B7-8FA8-7FCE8B8924FA}" type="presOf" srcId="{07D2E7E5-08AF-4B53-8A01-857D8566E00C}" destId="{A2C31E0A-DAF0-443F-81F7-2EBD0BC23576}" srcOrd="0" destOrd="0" presId="urn:microsoft.com/office/officeart/2005/8/layout/radial5"/>
    <dgm:cxn modelId="{EF118CD9-05FB-4BEE-8196-3790EAB757CE}" srcId="{07D2E7E5-08AF-4B53-8A01-857D8566E00C}" destId="{38A5BC59-B296-4BA3-A231-FFC171D0B4E1}" srcOrd="0" destOrd="0" parTransId="{C6C3E1F9-097C-4DEE-BC83-D60995C05983}" sibTransId="{3D551E94-69FE-431D-9350-080710FAD615}"/>
    <dgm:cxn modelId="{A659F9E9-1DC6-4993-847C-140CB26127AC}" type="presOf" srcId="{01E6F088-2C0A-4B9C-BFA6-7FBE9E17DBA2}" destId="{5CCD99E4-CC7D-4498-8D93-510CF12C2693}" srcOrd="0" destOrd="0" presId="urn:microsoft.com/office/officeart/2005/8/layout/radial5"/>
    <dgm:cxn modelId="{787E3EEB-45F5-4BD6-99CF-2D84DE481420}" srcId="{07D2E7E5-08AF-4B53-8A01-857D8566E00C}" destId="{01E6F088-2C0A-4B9C-BFA6-7FBE9E17DBA2}" srcOrd="3" destOrd="0" parTransId="{ACF71CDC-B59F-43CB-BBC9-FFBD2C3DA183}" sibTransId="{7C3D9248-4B69-4284-A7D5-A6DE5BCBB9E0}"/>
    <dgm:cxn modelId="{5BFBA3EE-5ED1-431F-B076-2EB130E9E583}" type="presOf" srcId="{781B0684-15B0-4B2D-92AD-0C134BE294D1}" destId="{83C5F69E-B4D3-4F34-831D-15BA6348ED82}" srcOrd="0" destOrd="0" presId="urn:microsoft.com/office/officeart/2005/8/layout/radial5"/>
    <dgm:cxn modelId="{9788486F-58A3-4B5C-A19D-22C53241DFBA}" type="presParOf" srcId="{1338CFE6-F928-4CB9-8930-640763CA9C3A}" destId="{A2C31E0A-DAF0-443F-81F7-2EBD0BC23576}" srcOrd="0" destOrd="0" presId="urn:microsoft.com/office/officeart/2005/8/layout/radial5"/>
    <dgm:cxn modelId="{91AC74B2-3A60-48D2-B5D6-F03D7A52C6B8}" type="presParOf" srcId="{1338CFE6-F928-4CB9-8930-640763CA9C3A}" destId="{7D741224-14A2-4D71-B152-BE5102968F79}" srcOrd="1" destOrd="0" presId="urn:microsoft.com/office/officeart/2005/8/layout/radial5"/>
    <dgm:cxn modelId="{4DA7599B-EB45-4D14-8BCE-25AE8B9A66B0}" type="presParOf" srcId="{7D741224-14A2-4D71-B152-BE5102968F79}" destId="{F5B0DCD1-250E-4CBE-9993-EB4CD5D2DFE1}" srcOrd="0" destOrd="0" presId="urn:microsoft.com/office/officeart/2005/8/layout/radial5"/>
    <dgm:cxn modelId="{0FA7E23F-EA9F-48FD-A7F7-0659370E2F80}" type="presParOf" srcId="{1338CFE6-F928-4CB9-8930-640763CA9C3A}" destId="{B36DC4F2-CE4C-4F87-B24F-0998C3D55A2B}" srcOrd="2" destOrd="0" presId="urn:microsoft.com/office/officeart/2005/8/layout/radial5"/>
    <dgm:cxn modelId="{72214739-CC5B-4968-A887-A006B2A8C147}" type="presParOf" srcId="{1338CFE6-F928-4CB9-8930-640763CA9C3A}" destId="{B6C800C3-422B-491A-80FE-C40CD896091A}" srcOrd="3" destOrd="0" presId="urn:microsoft.com/office/officeart/2005/8/layout/radial5"/>
    <dgm:cxn modelId="{14D941EF-6C5A-446D-9599-D068E026533F}" type="presParOf" srcId="{B6C800C3-422B-491A-80FE-C40CD896091A}" destId="{C2F70C19-5CAD-46CF-A458-C4BB9BA86579}" srcOrd="0" destOrd="0" presId="urn:microsoft.com/office/officeart/2005/8/layout/radial5"/>
    <dgm:cxn modelId="{06AAAF15-B56C-47BF-8DA3-22633ED1EBA3}" type="presParOf" srcId="{1338CFE6-F928-4CB9-8930-640763CA9C3A}" destId="{99DB8EA9-0F0E-4C3B-832A-27E875F0ED7D}" srcOrd="4" destOrd="0" presId="urn:microsoft.com/office/officeart/2005/8/layout/radial5"/>
    <dgm:cxn modelId="{DD0636AF-FCCE-42D1-A793-7C5265DFEFF0}" type="presParOf" srcId="{1338CFE6-F928-4CB9-8930-640763CA9C3A}" destId="{5B9C6CA8-FD75-427F-949E-461A392F29ED}" srcOrd="5" destOrd="0" presId="urn:microsoft.com/office/officeart/2005/8/layout/radial5"/>
    <dgm:cxn modelId="{9B418570-7D2C-475E-A181-1F7B6E6695FA}" type="presParOf" srcId="{5B9C6CA8-FD75-427F-949E-461A392F29ED}" destId="{0D496BA9-9A4C-4B5B-BDA2-751DE1EAADA9}" srcOrd="0" destOrd="0" presId="urn:microsoft.com/office/officeart/2005/8/layout/radial5"/>
    <dgm:cxn modelId="{AE666247-9C61-4DD7-B070-AB8C7A844515}" type="presParOf" srcId="{1338CFE6-F928-4CB9-8930-640763CA9C3A}" destId="{021C632C-0B3C-4485-9820-40902A7EA9C1}" srcOrd="6" destOrd="0" presId="urn:microsoft.com/office/officeart/2005/8/layout/radial5"/>
    <dgm:cxn modelId="{D251BD8D-F702-4265-B256-6922471D2826}" type="presParOf" srcId="{1338CFE6-F928-4CB9-8930-640763CA9C3A}" destId="{B8BEC30D-67D1-4A98-BC5F-3DA228EE01C2}" srcOrd="7" destOrd="0" presId="urn:microsoft.com/office/officeart/2005/8/layout/radial5"/>
    <dgm:cxn modelId="{47E353D9-6514-47EC-98D7-1DB20F93BBEF}" type="presParOf" srcId="{B8BEC30D-67D1-4A98-BC5F-3DA228EE01C2}" destId="{5F0751AA-C445-475F-94C0-806441E9F731}" srcOrd="0" destOrd="0" presId="urn:microsoft.com/office/officeart/2005/8/layout/radial5"/>
    <dgm:cxn modelId="{80B44C26-B8D6-4385-9F21-9B5AE0490F26}" type="presParOf" srcId="{1338CFE6-F928-4CB9-8930-640763CA9C3A}" destId="{5CCD99E4-CC7D-4498-8D93-510CF12C2693}" srcOrd="8" destOrd="0" presId="urn:microsoft.com/office/officeart/2005/8/layout/radial5"/>
    <dgm:cxn modelId="{ACA44A3E-763B-4E18-992F-8DAB81477F28}" type="presParOf" srcId="{1338CFE6-F928-4CB9-8930-640763CA9C3A}" destId="{99666E7F-D875-4911-89B2-5FC626AC3EBD}" srcOrd="9" destOrd="0" presId="urn:microsoft.com/office/officeart/2005/8/layout/radial5"/>
    <dgm:cxn modelId="{F14D7C64-BFF6-4BB6-8913-E38D8BC6DD22}" type="presParOf" srcId="{99666E7F-D875-4911-89B2-5FC626AC3EBD}" destId="{74AAB295-C31A-497A-A06B-6CD671EF48E5}" srcOrd="0" destOrd="0" presId="urn:microsoft.com/office/officeart/2005/8/layout/radial5"/>
    <dgm:cxn modelId="{C544B417-7064-4D7C-8A1B-F5BED2A1BA21}" type="presParOf" srcId="{1338CFE6-F928-4CB9-8930-640763CA9C3A}" destId="{83C5F69E-B4D3-4F34-831D-15BA6348ED8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2997989" y="0"/>
          <a:ext cx="2233621" cy="1228405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Big name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analysis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997989" y="0"/>
        <a:ext cx="2233621" cy="1228405"/>
      </dsp:txXfrm>
    </dsp:sp>
    <dsp:sp modelId="{58ED4359-4364-494E-BAC3-A87BD061E1BA}">
      <dsp:nvSpPr>
        <dsp:cNvPr id="0" name=""/>
        <dsp:cNvSpPr/>
      </dsp:nvSpPr>
      <dsp:spPr>
        <a:xfrm>
          <a:off x="2248491" y="1228405"/>
          <a:ext cx="3732616" cy="824389"/>
        </a:xfrm>
        <a:prstGeom prst="trapezoid">
          <a:avLst>
            <a:gd name="adj" fmla="val 90915"/>
          </a:avLst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Below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+ analysis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901699" y="1228405"/>
        <a:ext cx="2426200" cy="824389"/>
      </dsp:txXfrm>
    </dsp:sp>
    <dsp:sp modelId="{EDD9D59A-797F-41BB-A453-6DEADD7DDE4D}">
      <dsp:nvSpPr>
        <dsp:cNvPr id="0" name=""/>
        <dsp:cNvSpPr/>
      </dsp:nvSpPr>
      <dsp:spPr>
        <a:xfrm>
          <a:off x="1498994" y="2052795"/>
          <a:ext cx="5231610" cy="824389"/>
        </a:xfrm>
        <a:prstGeom prst="trapezoid">
          <a:avLst>
            <a:gd name="adj" fmla="val 90915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Aggregated information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414526" y="2052795"/>
        <a:ext cx="3400547" cy="824389"/>
      </dsp:txXfrm>
    </dsp:sp>
    <dsp:sp modelId="{BB1F5D45-2661-411C-A465-A74579F93DFD}">
      <dsp:nvSpPr>
        <dsp:cNvPr id="0" name=""/>
        <dsp:cNvSpPr/>
      </dsp:nvSpPr>
      <dsp:spPr>
        <a:xfrm>
          <a:off x="749497" y="2877184"/>
          <a:ext cx="6730605" cy="824389"/>
        </a:xfrm>
        <a:prstGeom prst="trapezoid">
          <a:avLst>
            <a:gd name="adj" fmla="val 90915"/>
          </a:avLst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1927353" y="2877184"/>
        <a:ext cx="4374893" cy="824389"/>
      </dsp:txXfrm>
    </dsp:sp>
    <dsp:sp modelId="{449169A6-987A-49E6-B5DA-27B36F3DDEF0}">
      <dsp:nvSpPr>
        <dsp:cNvPr id="0" name=""/>
        <dsp:cNvSpPr/>
      </dsp:nvSpPr>
      <dsp:spPr>
        <a:xfrm>
          <a:off x="0" y="3701573"/>
          <a:ext cx="8229600" cy="824389"/>
        </a:xfrm>
        <a:prstGeom prst="trapezoid">
          <a:avLst>
            <a:gd name="adj" fmla="val 90915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1440179" y="3701573"/>
        <a:ext cx="5349240" cy="824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1582272" y="0"/>
          <a:ext cx="1178855" cy="1228405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+mj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+mj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$$$ </a:t>
          </a:r>
          <a:br>
            <a:rPr lang="en-US" sz="1700" kern="1200" baseline="0" dirty="0">
              <a:solidFill>
                <a:schemeClr val="bg1"/>
              </a:solidFill>
              <a:latin typeface="+mj-lt"/>
            </a:rPr>
          </a:br>
          <a:r>
            <a:rPr lang="en-US" sz="1700" kern="1200" baseline="0" dirty="0">
              <a:solidFill>
                <a:schemeClr val="bg1"/>
              </a:solidFill>
              <a:latin typeface="+mj-lt"/>
            </a:rPr>
            <a:t>analysis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582272" y="0"/>
        <a:ext cx="1178855" cy="1228405"/>
      </dsp:txXfrm>
    </dsp:sp>
    <dsp:sp modelId="{58ED4359-4364-494E-BAC3-A87BD061E1BA}">
      <dsp:nvSpPr>
        <dsp:cNvPr id="0" name=""/>
        <dsp:cNvSpPr/>
      </dsp:nvSpPr>
      <dsp:spPr>
        <a:xfrm>
          <a:off x="1186704" y="1228405"/>
          <a:ext cx="1969991" cy="824389"/>
        </a:xfrm>
        <a:prstGeom prst="trapezoid">
          <a:avLst>
            <a:gd name="adj" fmla="val 47983"/>
          </a:avLst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+ analysis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531452" y="1228405"/>
        <a:ext cx="1280494" cy="824389"/>
      </dsp:txXfrm>
    </dsp:sp>
    <dsp:sp modelId="{EDD9D59A-797F-41BB-A453-6DEADD7DDE4D}">
      <dsp:nvSpPr>
        <dsp:cNvPr id="0" name=""/>
        <dsp:cNvSpPr/>
      </dsp:nvSpPr>
      <dsp:spPr>
        <a:xfrm>
          <a:off x="791136" y="2052795"/>
          <a:ext cx="2761127" cy="824389"/>
        </a:xfrm>
        <a:prstGeom prst="trapezoid">
          <a:avLst>
            <a:gd name="adj" fmla="val 47983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+ primary research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274333" y="2052795"/>
        <a:ext cx="1794733" cy="824389"/>
      </dsp:txXfrm>
    </dsp:sp>
    <dsp:sp modelId="{BB1F5D45-2661-411C-A465-A74579F93DFD}">
      <dsp:nvSpPr>
        <dsp:cNvPr id="0" name=""/>
        <dsp:cNvSpPr/>
      </dsp:nvSpPr>
      <dsp:spPr>
        <a:xfrm>
          <a:off x="406917" y="2866121"/>
          <a:ext cx="3520968" cy="824389"/>
        </a:xfrm>
        <a:prstGeom prst="trapezoid">
          <a:avLst>
            <a:gd name="adj" fmla="val 47983"/>
          </a:avLst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Aggregated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023086" y="2866121"/>
        <a:ext cx="2288629" cy="824389"/>
      </dsp:txXfrm>
    </dsp:sp>
    <dsp:sp modelId="{449169A6-987A-49E6-B5DA-27B36F3DDEF0}">
      <dsp:nvSpPr>
        <dsp:cNvPr id="0" name=""/>
        <dsp:cNvSpPr/>
      </dsp:nvSpPr>
      <dsp:spPr>
        <a:xfrm>
          <a:off x="0" y="3701573"/>
          <a:ext cx="4343400" cy="824389"/>
        </a:xfrm>
        <a:prstGeom prst="trapezoid">
          <a:avLst>
            <a:gd name="adj" fmla="val 47983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Dispersed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760094" y="3701573"/>
        <a:ext cx="2823210" cy="824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1E0A-DAF0-443F-81F7-2EBD0BC23576}">
      <dsp:nvSpPr>
        <dsp:cNvPr id="0" name=""/>
        <dsp:cNvSpPr/>
      </dsp:nvSpPr>
      <dsp:spPr>
        <a:xfrm>
          <a:off x="2017790" y="1734427"/>
          <a:ext cx="1048887" cy="1048887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sz="20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171396" y="1888033"/>
        <a:ext cx="741675" cy="741675"/>
      </dsp:txXfrm>
    </dsp:sp>
    <dsp:sp modelId="{7D741224-14A2-4D71-B152-BE5102968F79}">
      <dsp:nvSpPr>
        <dsp:cNvPr id="0" name=""/>
        <dsp:cNvSpPr/>
      </dsp:nvSpPr>
      <dsp:spPr>
        <a:xfrm rot="16224515">
          <a:off x="2254125" y="1318166"/>
          <a:ext cx="587847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291421" y="1405814"/>
        <a:ext cx="512719" cy="150256"/>
      </dsp:txXfrm>
    </dsp:sp>
    <dsp:sp modelId="{B36DC4F2-CE4C-4F87-B24F-0998C3D55A2B}">
      <dsp:nvSpPr>
        <dsp:cNvPr id="0" name=""/>
        <dsp:cNvSpPr/>
      </dsp:nvSpPr>
      <dsp:spPr>
        <a:xfrm>
          <a:off x="1570317" y="0"/>
          <a:ext cx="1967961" cy="1134319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Governments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1625690" y="55373"/>
        <a:ext cx="1857215" cy="1023573"/>
      </dsp:txXfrm>
    </dsp:sp>
    <dsp:sp modelId="{B6C800C3-422B-491A-80FE-C40CD896091A}">
      <dsp:nvSpPr>
        <dsp:cNvPr id="0" name=""/>
        <dsp:cNvSpPr/>
      </dsp:nvSpPr>
      <dsp:spPr>
        <a:xfrm rot="20580376">
          <a:off x="3054769" y="1924020"/>
          <a:ext cx="427041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056409" y="1985084"/>
        <a:ext cx="351913" cy="150256"/>
      </dsp:txXfrm>
    </dsp:sp>
    <dsp:sp modelId="{99DB8EA9-0F0E-4C3B-832A-27E875F0ED7D}">
      <dsp:nvSpPr>
        <dsp:cNvPr id="0" name=""/>
        <dsp:cNvSpPr/>
      </dsp:nvSpPr>
      <dsp:spPr>
        <a:xfrm>
          <a:off x="3489353" y="1145692"/>
          <a:ext cx="1679058" cy="1134319"/>
        </a:xfrm>
        <a:prstGeom prst="roundRect">
          <a:avLst/>
        </a:prstGeom>
        <a:solidFill>
          <a:schemeClr val="accent1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Associations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544726" y="1201065"/>
        <a:ext cx="1568312" cy="1023573"/>
      </dsp:txXfrm>
    </dsp:sp>
    <dsp:sp modelId="{5B9C6CA8-FD75-427F-949E-461A392F29ED}">
      <dsp:nvSpPr>
        <dsp:cNvPr id="0" name=""/>
        <dsp:cNvSpPr/>
      </dsp:nvSpPr>
      <dsp:spPr>
        <a:xfrm rot="2691295">
          <a:off x="2893729" y="2669315"/>
          <a:ext cx="482430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904664" y="2692906"/>
        <a:ext cx="407302" cy="150256"/>
      </dsp:txXfrm>
    </dsp:sp>
    <dsp:sp modelId="{021C632C-0B3C-4485-9820-40902A7EA9C1}">
      <dsp:nvSpPr>
        <dsp:cNvPr id="0" name=""/>
        <dsp:cNvSpPr/>
      </dsp:nvSpPr>
      <dsp:spPr>
        <a:xfrm>
          <a:off x="3146668" y="3044861"/>
          <a:ext cx="1511171" cy="1134319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Companies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202041" y="3100234"/>
        <a:ext cx="1400425" cy="1023573"/>
      </dsp:txXfrm>
    </dsp:sp>
    <dsp:sp modelId="{B8BEC30D-67D1-4A98-BC5F-3DA228EE01C2}">
      <dsp:nvSpPr>
        <dsp:cNvPr id="0" name=""/>
        <dsp:cNvSpPr/>
      </dsp:nvSpPr>
      <dsp:spPr>
        <a:xfrm rot="7956900">
          <a:off x="1671141" y="2669700"/>
          <a:ext cx="494785" cy="2972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9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745916" y="2696337"/>
        <a:ext cx="405611" cy="178349"/>
      </dsp:txXfrm>
    </dsp:sp>
    <dsp:sp modelId="{5CCD99E4-CC7D-4498-8D93-510CF12C2693}">
      <dsp:nvSpPr>
        <dsp:cNvPr id="0" name=""/>
        <dsp:cNvSpPr/>
      </dsp:nvSpPr>
      <dsp:spPr>
        <a:xfrm>
          <a:off x="511488" y="3077709"/>
          <a:ext cx="1511171" cy="1134319"/>
        </a:xfrm>
        <a:prstGeom prst="roundRect">
          <a:avLst/>
        </a:prstGeom>
        <a:solidFill>
          <a:srgbClr val="7030A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Researchers </a:t>
          </a:r>
        </a:p>
      </dsp:txBody>
      <dsp:txXfrm>
        <a:off x="566861" y="3133082"/>
        <a:ext cx="1400425" cy="1023573"/>
      </dsp:txXfrm>
    </dsp:sp>
    <dsp:sp modelId="{99666E7F-D875-4911-89B2-5FC626AC3EBD}">
      <dsp:nvSpPr>
        <dsp:cNvPr id="0" name=""/>
        <dsp:cNvSpPr/>
      </dsp:nvSpPr>
      <dsp:spPr>
        <a:xfrm rot="11948558">
          <a:off x="1524873" y="1874739"/>
          <a:ext cx="517425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597924" y="1937142"/>
        <a:ext cx="442297" cy="150256"/>
      </dsp:txXfrm>
    </dsp:sp>
    <dsp:sp modelId="{83C5F69E-B4D3-4F34-831D-15BA6348ED82}">
      <dsp:nvSpPr>
        <dsp:cNvPr id="0" name=""/>
        <dsp:cNvSpPr/>
      </dsp:nvSpPr>
      <dsp:spPr>
        <a:xfrm>
          <a:off x="7872" y="1074272"/>
          <a:ext cx="1511171" cy="1134319"/>
        </a:xfrm>
        <a:prstGeom prst="roundRect">
          <a:avLst/>
        </a:prstGeom>
        <a:solidFill>
          <a:schemeClr val="bg1">
            <a:lumMod val="50000"/>
          </a:scheme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Academics</a:t>
          </a:r>
        </a:p>
      </dsp:txBody>
      <dsp:txXfrm>
        <a:off x="63245" y="1129645"/>
        <a:ext cx="1400425" cy="102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8D1D-2190-4279-B773-04DE45EA6D9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FAB0D-958C-4410-AFB3-04641717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F66A0A-8579-4B57-B0EF-8711B9F8F97B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6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BC1A-375E-4D10-9488-DF9F1CA524B3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4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F66A0A-8579-4B57-B0EF-8711B9F8F97B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E0C2C5-5C13-418E-BBF5-2950BBA53A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9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7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4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54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BA2C2B-A95A-4D52-90DF-FF9D4622FC6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8440003610/Google-Scholar" TargetMode="External"/><Relationship Id="rId7" Type="http://schemas.openxmlformats.org/officeDocument/2006/relationships/hyperlink" Target="https://www.google.com/search?q=inurl%3Awww.nxtbook.com%2Fnacufs%2FNACUFS%2F+campus-dining-today&amp;rlz=1C1GCEA_enCA967CA967&amp;oq=inurl%3Awww.nxtbook.com%2Fnacufs%2FNACUFS%2F+campus-dining-today&amp;gs_lcrp=EgZjaHJvbWUyBggAEEUYOTIGCAEQRRg60gEJMTMzNTlqMGo0qAIAsAIB&amp;sourceid=chrome&amp;ie=UTF-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xtbook.com/nacufs/NACUFS/campus-dining-2030-and-beyond/index.php#/p/1" TargetMode="External"/><Relationship Id="rId5" Type="http://schemas.openxmlformats.org/officeDocument/2006/relationships/hyperlink" Target="https://www.nacufs.org/" TargetMode="External"/><Relationship Id="rId4" Type="http://schemas.openxmlformats.org/officeDocument/2006/relationships/hyperlink" Target="https://scholar-google-ca.proxy.lib.sfu.ca/scholar?hl=en&amp;as_sdt=0%2C5&amp;inst=10441630620217902552&amp;q=university+dining+student+preferences&amp;btnG=&amp;oq=din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fu-primo.hosted.exlibrisgroup.com/permalink/f/usv8m3/01SFUL_ALMA51414123950003611" TargetMode="External"/><Relationship Id="rId3" Type="http://schemas.openxmlformats.org/officeDocument/2006/relationships/hyperlink" Target="https://gibson.sfu.ca/" TargetMode="External"/><Relationship Id="rId7" Type="http://schemas.openxmlformats.org/officeDocument/2006/relationships/hyperlink" Target="https://sfu-primo.hosted.exlibrisgroup.com/permalink/f/1ecgsju/01SFUL_ALMA5150261559000361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umsassociation.org/careers/competency-framework/engaging-audiences-and-communities/" TargetMode="External"/><Relationship Id="rId11" Type="http://schemas.openxmlformats.org/officeDocument/2006/relationships/hyperlink" Target="https://databases.lib.sfu.ca/record/61245149830003610/Art-Full-Text" TargetMode="External"/><Relationship Id="rId5" Type="http://schemas.openxmlformats.org/officeDocument/2006/relationships/hyperlink" Target="https://www.museumsassociation.org/category/marketing/" TargetMode="External"/><Relationship Id="rId10" Type="http://schemas.openxmlformats.org/officeDocument/2006/relationships/hyperlink" Target="http://proxy.lib.sfu.ca/login?url=https://search.ebscohost.com/login.aspx?direct=true&amp;db=aft&amp;bquery=JN+%26quot%3bInternational+Journal+of+the+Inclusive+Museum%26quot%3b+AND+TI+(+engag*+or+involvement+or+participation+or+invit*+)&amp;type=1&amp;searchMode=Standard&amp;site=ehost-live" TargetMode="External"/><Relationship Id="rId4" Type="http://schemas.openxmlformats.org/officeDocument/2006/relationships/hyperlink" Target="https://www.aam-us.org/category/marketing-public-relations/" TargetMode="External"/><Relationship Id="rId9" Type="http://schemas.openxmlformats.org/officeDocument/2006/relationships/hyperlink" Target="https://sfu-primo.hosted.exlibrisgroup.com/permalink/f/15tu09f/01SFUL_ALMA5150246560000361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suworks.nova.edu/fse_etd/62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xy.lib.sfu.ca/login?url=https://search.ebscohost.com/login.aspx?direct=true&amp;db=bth&amp;AN=180828198&amp;site=ehost-live" TargetMode="External"/><Relationship Id="rId5" Type="http://schemas.openxmlformats.org/officeDocument/2006/relationships/hyperlink" Target="https://www.lib.sfu.ca/help/research-assistance/subject/business/buec-buzz/sage-business-skills-update-2024" TargetMode="External"/><Relationship Id="rId4" Type="http://schemas.openxmlformats.org/officeDocument/2006/relationships/hyperlink" Target="https://www-tandfonline-com.proxy.lib.sfu.ca/doi/full/10.1080/08832323.2021.199788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roxy.lib.sfu.ca/login?url=https://global.factiva.com/en/du/article.asp?NAPC=S&amp;XSID=S002sbj1svr2sVo5DEs5DEpOTAvNDAoODZyMHn0YqYvMq382rbRQUFBQUFBQUFBQUFBQUFBQUFBQUFBQUFBQUFBQUFBQUFBQQAA&amp;AccessionNo=BSTN000020230907ej97003e9" TargetMode="External"/><Relationship Id="rId3" Type="http://schemas.openxmlformats.org/officeDocument/2006/relationships/hyperlink" Target="https://databases.lib.sfu.ca/record/61414676320003610/Policy-Commons" TargetMode="External"/><Relationship Id="rId7" Type="http://schemas.openxmlformats.org/officeDocument/2006/relationships/hyperlink" Target="https://proxy.lib.sfu.ca/login?url=https://global.factiva.com/en/du/article.asp?NAPC=S&amp;XSID=S002sbj1svr2sVo5DEs5DEpOTAvNDAoODZyMHn0YqYvMq382rbRQUFBQUFBQUFBQUFBQUFBQUFBQUFBQUFBQUFBQUFBQUFBQQAA&amp;AccessionNo=UNIBAG0020250211el2b0005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33250003610/Factiva" TargetMode="External"/><Relationship Id="rId5" Type="http://schemas.openxmlformats.org/officeDocument/2006/relationships/hyperlink" Target="https://policycommons-net.proxy.lib.sfu.ca/artifacts/1572720/what-makes-a-high-quality-carbon-credit-phase-1-of-the-carbon-credit/2262499/" TargetMode="External"/><Relationship Id="rId4" Type="http://schemas.openxmlformats.org/officeDocument/2006/relationships/hyperlink" Target="https://policycommons-net.proxy.lib.sfu.ca/artifacts/2194262/carbon-capture-and-release/2950239/" TargetMode="External"/><Relationship Id="rId9" Type="http://schemas.openxmlformats.org/officeDocument/2006/relationships/hyperlink" Target="https://proxy.lib.sfu.ca/login?url=https://global.factiva.com/en/du/article.asp?NAPC=S&amp;XSID=S002sbj1svr2sVo5DEs5DEpOTAvNDAoODZyMHn0YqYvMq382rbRQUFBQUFBQUFBQUFBQUFBQUFBQUFBQUFBQUFBQUFBQUFBQQAA&amp;AccessionNo=GLOWRM0020250106el160005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c.211.ca/" TargetMode="External"/><Relationship Id="rId7" Type="http://schemas.openxmlformats.org/officeDocument/2006/relationships/hyperlink" Target="https://www.cihi.ca/en/indicators/navigation-of-mental-health-and-substance-use-services-indicato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fu.ca/content/dam/sfu/carmha/resources/c2abc/C2A-BC-June-2021.pdf" TargetMode="External"/><Relationship Id="rId5" Type="http://schemas.openxmlformats.org/officeDocument/2006/relationships/hyperlink" Target="https://www.canada.ca/en/health-canada/news/2023/07/government-of-canada-announces-more-than-20-million-to-help-address-harms-related-to-substance-use-across-british-columbia-and-the-prairies.html" TargetMode="External"/><Relationship Id="rId4" Type="http://schemas.openxmlformats.org/officeDocument/2006/relationships/hyperlink" Target="https://www2.gov.bc.ca/assets/gov/health/managing-your-health/mental-health-substance-use/substance-use-framework/mmha_substanceuseframework_dec202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6000003610/Statist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46350003610/Passport" TargetMode="External"/><Relationship Id="rId5" Type="http://schemas.openxmlformats.org/officeDocument/2006/relationships/hyperlink" Target="https://www.dynata.com/content/Dynata-GCT-Economic-Crossroads.pdf" TargetMode="External"/><Relationship Id="rId4" Type="http://schemas.openxmlformats.org/officeDocument/2006/relationships/hyperlink" Target="https://www-statista-com.proxy.lib.sfu.ca/statistics/1308187/augmented-reality-interest-shopping-gener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.sfu.ca/Media/Play/09a527b373c942248ec445bb1356068d1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c.com/getdoc.jsp?containerId=prUS4998002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tar.com/news/world/2013/12/31/western_nations_sending_alzheimers_patients_to_thailand_for_car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system/files/28962/India-retirement-article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subject/business/buec-buzz-blog?f%5B0%5D=blog_tags_buec_buzz%3A1550" TargetMode="External"/><Relationship Id="rId7" Type="http://schemas.openxmlformats.org/officeDocument/2006/relationships/hyperlink" Target="https://policycommons-net.proxy.lib.sfu.ca/artifacts/5217784/a-toolkit-for-insourcing-in-wales-govwales/598321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414676320003610/Policy-Commons" TargetMode="External"/><Relationship Id="rId5" Type="http://schemas.openxmlformats.org/officeDocument/2006/relationships/hyperlink" Target="https://www.ipsos.com/en-ca/trails-and-outdoor-recreation-in-bc" TargetMode="External"/><Relationship Id="rId4" Type="http://schemas.openxmlformats.org/officeDocument/2006/relationships/hyperlink" Target="https://cupe.ca/sites/cupe/files/back_in_house_e_web_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C2C71D-481F-4CED-B428-90A1E1385DBF}"/>
              </a:ext>
            </a:extLst>
          </p:cNvPr>
          <p:cNvSpPr/>
          <p:nvPr/>
        </p:nvSpPr>
        <p:spPr>
          <a:xfrm rot="20481765">
            <a:off x="7519102" y="3628288"/>
            <a:ext cx="4130688" cy="1894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04944-457A-4ED3-AD5A-F20658BAF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90" y="1167201"/>
            <a:ext cx="844623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Pyramids, </a:t>
            </a:r>
            <a:br>
              <a:rPr lang="en-US" dirty="0"/>
            </a:br>
            <a:r>
              <a:rPr lang="en-US" dirty="0"/>
              <a:t>Wheels, </a:t>
            </a:r>
            <a:br>
              <a:rPr lang="en-US" dirty="0"/>
            </a:br>
            <a:r>
              <a:rPr lang="en-US" dirty="0"/>
              <a:t>and Shooting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4340F-2108-40F0-8BEB-EEACA74B1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877" y="3664142"/>
            <a:ext cx="7461210" cy="60812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Effective ways to think about the structure of business information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DF7AC56-EC43-48D7-A7EE-BD96E8FA275E}"/>
              </a:ext>
            </a:extLst>
          </p:cNvPr>
          <p:cNvSpPr/>
          <p:nvPr/>
        </p:nvSpPr>
        <p:spPr>
          <a:xfrm>
            <a:off x="5390117" y="512803"/>
            <a:ext cx="1934640" cy="16673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1C0786-13B5-419B-AF27-B92860428D36}"/>
              </a:ext>
            </a:extLst>
          </p:cNvPr>
          <p:cNvGrpSpPr/>
          <p:nvPr/>
        </p:nvGrpSpPr>
        <p:grpSpPr>
          <a:xfrm>
            <a:off x="7300686" y="3072032"/>
            <a:ext cx="4170314" cy="3072349"/>
            <a:chOff x="7871582" y="377213"/>
            <a:chExt cx="3352676" cy="288850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59DFA3A-CA69-4F04-AEC8-F4CCA1667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553" y="1665517"/>
              <a:ext cx="1338943" cy="98403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8A14426-DB30-4C24-B4F3-F77D6A6B6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0934" y="1403908"/>
              <a:ext cx="1798562" cy="676476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A192AAD-EC98-4834-B568-432870432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2915" y="1665517"/>
              <a:ext cx="1527982" cy="762000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A803937-46D9-420A-912D-F98098269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7213" y="1965917"/>
              <a:ext cx="932283" cy="868243"/>
            </a:xfrm>
            <a:prstGeom prst="straightConnector1">
              <a:avLst/>
            </a:prstGeom>
            <a:ln w="3492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101B7F-7B48-4C1D-A88C-B318929BF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5773" y="1876160"/>
              <a:ext cx="738523" cy="1095116"/>
            </a:xfrm>
            <a:prstGeom prst="straightConnector1">
              <a:avLst/>
            </a:prstGeom>
            <a:ln w="349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FD7047-56A7-4866-82A0-60B5BAB17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1582" y="1194044"/>
              <a:ext cx="1771262" cy="497510"/>
            </a:xfrm>
            <a:prstGeom prst="straightConnector1">
              <a:avLst/>
            </a:prstGeom>
            <a:ln w="3492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2201CFF-761F-4531-B68C-723C65A6C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7465" y="1828304"/>
              <a:ext cx="472322" cy="1335177"/>
            </a:xfrm>
            <a:prstGeom prst="straightConnector1">
              <a:avLst/>
            </a:prstGeom>
            <a:ln w="3492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12-Point Star 36">
              <a:extLst>
                <a:ext uri="{FF2B5EF4-FFF2-40B4-BE49-F238E27FC236}">
                  <a16:creationId xmlns:a16="http://schemas.microsoft.com/office/drawing/2014/main" id="{A3E23A79-CEE2-48D0-9812-31B47AC941F6}"/>
                </a:ext>
              </a:extLst>
            </p:cNvPr>
            <p:cNvSpPr/>
            <p:nvPr/>
          </p:nvSpPr>
          <p:spPr>
            <a:xfrm>
              <a:off x="9970963" y="377213"/>
              <a:ext cx="1253295" cy="1287976"/>
            </a:xfrm>
            <a:prstGeom prst="star1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0604E4B-8A1D-4224-86CA-7158D4D0F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3387" y="1838965"/>
              <a:ext cx="311431" cy="1426749"/>
            </a:xfrm>
            <a:prstGeom prst="straightConnector1">
              <a:avLst/>
            </a:prstGeom>
            <a:ln w="34925">
              <a:solidFill>
                <a:srgbClr val="DD23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8F8F9A-3E20-4B06-BEF5-51F7B580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082" y="503526"/>
            <a:ext cx="2640197" cy="2171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10626-3B61-472C-8B9D-C7B3714F0450}"/>
              </a:ext>
            </a:extLst>
          </p:cNvPr>
          <p:cNvSpPr txBox="1"/>
          <p:nvPr/>
        </p:nvSpPr>
        <p:spPr>
          <a:xfrm>
            <a:off x="1296942" y="4771739"/>
            <a:ext cx="5060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Research perspectives &amp; samples for BUS 655 – Spring 2025</a:t>
            </a:r>
          </a:p>
        </p:txBody>
      </p:sp>
    </p:spTree>
    <p:extLst>
      <p:ext uri="{BB962C8B-B14F-4D97-AF65-F5344CB8AC3E}">
        <p14:creationId xmlns:p14="http://schemas.microsoft.com/office/powerpoint/2010/main" val="30244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SFU Dining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4850675" y="1834008"/>
            <a:ext cx="6315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increasing foot traffic +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1F42-650C-477C-B36A-43DC3EF763C1}"/>
              </a:ext>
            </a:extLst>
          </p:cNvPr>
          <p:cNvSpPr txBox="1"/>
          <p:nvPr/>
        </p:nvSpPr>
        <p:spPr>
          <a:xfrm>
            <a:off x="6136528" y="293261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Academic research via </a:t>
            </a:r>
            <a:r>
              <a:rPr lang="en-US" b="1" dirty="0">
                <a:hlinkClick r:id="rId3"/>
              </a:rPr>
              <a:t>Google Scholar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b="1" i="1" dirty="0">
                <a:hlinkClick r:id="rId4"/>
              </a:rPr>
              <a:t>university dining student preferences</a:t>
            </a:r>
            <a:endParaRPr lang="en-US" b="1" dirty="0"/>
          </a:p>
          <a:p>
            <a:r>
              <a:rPr lang="en-US" b="1" dirty="0"/>
              <a:t>then cycle via “cited by” + journal + subtopic + ??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35D06-B72D-4211-96F0-5997D9F503C9}"/>
              </a:ext>
            </a:extLst>
          </p:cNvPr>
          <p:cNvSpPr txBox="1"/>
          <p:nvPr/>
        </p:nvSpPr>
        <p:spPr>
          <a:xfrm>
            <a:off x="6136528" y="4095204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Association: </a:t>
            </a:r>
            <a:r>
              <a:rPr lang="en-US" b="1" dirty="0">
                <a:hlinkClick r:id="rId5"/>
              </a:rPr>
              <a:t>NACUFS</a:t>
            </a:r>
            <a:endParaRPr lang="en-US" b="1" dirty="0"/>
          </a:p>
          <a:p>
            <a:pPr algn="ctr"/>
            <a:r>
              <a:rPr lang="en-US" b="1" dirty="0">
                <a:hlinkClick r:id="rId6"/>
              </a:rPr>
              <a:t>Campus Dining: 2030 and Beyond</a:t>
            </a:r>
            <a:r>
              <a:rPr lang="en-US" b="1" dirty="0"/>
              <a:t> </a:t>
            </a:r>
          </a:p>
          <a:p>
            <a:pPr algn="ctr"/>
            <a:r>
              <a:rPr lang="en-US" b="1" dirty="0">
                <a:hlinkClick r:id="rId7"/>
              </a:rPr>
              <a:t>Campus Dining Today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945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SFU Galleries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3971109" y="1834008"/>
            <a:ext cx="7194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launching a </a:t>
            </a:r>
            <a:r>
              <a:rPr lang="en-US" sz="2800" dirty="0">
                <a:hlinkClick r:id="rId3"/>
              </a:rPr>
              <a:t>new museum</a:t>
            </a:r>
            <a:r>
              <a:rPr lang="en-US" sz="2800" dirty="0"/>
              <a:t> &amp; making it “inviting”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1F42-650C-477C-B36A-43DC3EF763C1}"/>
              </a:ext>
            </a:extLst>
          </p:cNvPr>
          <p:cNvSpPr txBox="1"/>
          <p:nvPr/>
        </p:nvSpPr>
        <p:spPr>
          <a:xfrm>
            <a:off x="5781965" y="4045133"/>
            <a:ext cx="458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Associations: </a:t>
            </a:r>
            <a:r>
              <a:rPr lang="en-US" b="1" dirty="0">
                <a:hlinkClick r:id="rId4"/>
              </a:rPr>
              <a:t>AAM</a:t>
            </a:r>
            <a:r>
              <a:rPr lang="en-US" b="1" dirty="0"/>
              <a:t> + </a:t>
            </a:r>
            <a:r>
              <a:rPr lang="en-US" b="1" dirty="0">
                <a:hlinkClick r:id="rId5"/>
              </a:rPr>
              <a:t>MA1</a:t>
            </a:r>
            <a:r>
              <a:rPr lang="en-US" b="1" dirty="0"/>
              <a:t> + </a:t>
            </a:r>
            <a:r>
              <a:rPr lang="en-US" b="1" dirty="0">
                <a:hlinkClick r:id="rId6"/>
              </a:rPr>
              <a:t>MA2</a:t>
            </a:r>
            <a:r>
              <a:rPr lang="en-US" b="1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A4F2A-DC7C-41B7-966B-EC8C1ACB3527}"/>
              </a:ext>
            </a:extLst>
          </p:cNvPr>
          <p:cNvSpPr txBox="1"/>
          <p:nvPr/>
        </p:nvSpPr>
        <p:spPr>
          <a:xfrm>
            <a:off x="5781966" y="2876895"/>
            <a:ext cx="552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Ebooks</a:t>
            </a:r>
            <a:r>
              <a:rPr lang="en-US" b="1" dirty="0"/>
              <a:t> &amp; books: 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b="1" dirty="0">
                <a:hlinkClick r:id="rId7"/>
              </a:rPr>
              <a:t>Marketing the Arts</a:t>
            </a:r>
            <a:r>
              <a:rPr lang="en-US" b="1" dirty="0"/>
              <a:t> (2023) &amp; </a:t>
            </a:r>
            <a:r>
              <a:rPr lang="en-US" b="1" dirty="0">
                <a:hlinkClick r:id="rId8"/>
              </a:rPr>
              <a:t>Museum Branding</a:t>
            </a:r>
            <a:r>
              <a:rPr lang="en-US" b="1" dirty="0"/>
              <a:t> (2016)   </a:t>
            </a:r>
          </a:p>
          <a:p>
            <a:r>
              <a:rPr lang="en-US" b="1" dirty="0"/>
              <a:t>  &amp; </a:t>
            </a:r>
            <a:r>
              <a:rPr lang="en-US" b="1" dirty="0">
                <a:hlinkClick r:id="rId9"/>
              </a:rPr>
              <a:t>Marketing Strategy for Museums</a:t>
            </a:r>
            <a:r>
              <a:rPr lang="en-US" b="1" dirty="0"/>
              <a:t> (2024)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8E05D-E51F-4F30-AEF4-75636A481E54}"/>
              </a:ext>
            </a:extLst>
          </p:cNvPr>
          <p:cNvSpPr txBox="1"/>
          <p:nvPr/>
        </p:nvSpPr>
        <p:spPr>
          <a:xfrm>
            <a:off x="5781965" y="4659373"/>
            <a:ext cx="458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10"/>
              </a:rPr>
              <a:t>International Journal of the Inclusive Museum</a:t>
            </a:r>
            <a:r>
              <a:rPr lang="en-US" b="1" dirty="0"/>
              <a:t>   </a:t>
            </a:r>
          </a:p>
          <a:p>
            <a:r>
              <a:rPr lang="en-US" b="1" dirty="0"/>
              <a:t>  (via our </a:t>
            </a:r>
            <a:r>
              <a:rPr lang="en-US" b="1" dirty="0">
                <a:hlinkClick r:id="rId11"/>
              </a:rPr>
              <a:t>Art Fulltext</a:t>
            </a:r>
            <a:r>
              <a:rPr lang="en-US" b="1" dirty="0"/>
              <a:t> database)</a:t>
            </a:r>
          </a:p>
        </p:txBody>
      </p:sp>
    </p:spTree>
    <p:extLst>
      <p:ext uri="{BB962C8B-B14F-4D97-AF65-F5344CB8AC3E}">
        <p14:creationId xmlns:p14="http://schemas.microsoft.com/office/powerpoint/2010/main" val="331321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IITTI World Civility Index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7620000" y="1834008"/>
            <a:ext cx="3545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soft skills certification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1F42-650C-477C-B36A-43DC3EF763C1}"/>
              </a:ext>
            </a:extLst>
          </p:cNvPr>
          <p:cNvSpPr txBox="1"/>
          <p:nvPr/>
        </p:nvSpPr>
        <p:spPr>
          <a:xfrm>
            <a:off x="5889594" y="3545263"/>
            <a:ext cx="5276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Business</a:t>
            </a:r>
            <a:r>
              <a:rPr lang="en-US" b="1" dirty="0"/>
              <a:t> perspective: 2024 PhD dissertation:</a:t>
            </a:r>
          </a:p>
          <a:p>
            <a:pPr algn="ctr"/>
            <a:r>
              <a:rPr lang="en-US" b="1" dirty="0"/>
              <a:t> </a:t>
            </a:r>
            <a:r>
              <a:rPr lang="en-US" b="1" dirty="0">
                <a:hlinkClick r:id="rId3"/>
              </a:rPr>
              <a:t>A post-pandemic measurement of the required soft employability skills for business school graduates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A4F2A-DC7C-41B7-966B-EC8C1ACB3527}"/>
              </a:ext>
            </a:extLst>
          </p:cNvPr>
          <p:cNvSpPr txBox="1"/>
          <p:nvPr/>
        </p:nvSpPr>
        <p:spPr>
          <a:xfrm>
            <a:off x="5889595" y="2595358"/>
            <a:ext cx="5383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Faculty</a:t>
            </a:r>
            <a:r>
              <a:rPr lang="en-US" b="1" dirty="0"/>
              <a:t> perspective: 2022 journal article: </a:t>
            </a:r>
          </a:p>
          <a:p>
            <a:pPr algn="ctr"/>
            <a:r>
              <a:rPr lang="en-US" b="1" dirty="0">
                <a:hlinkClick r:id="rId4"/>
              </a:rPr>
              <a:t>Direct instruction of inter- and intrapersonal skills for business education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B95BD-10A3-4E69-9B36-1810DAD0E012}"/>
              </a:ext>
            </a:extLst>
          </p:cNvPr>
          <p:cNvSpPr txBox="1"/>
          <p:nvPr/>
        </p:nvSpPr>
        <p:spPr>
          <a:xfrm>
            <a:off x="5889594" y="5778443"/>
            <a:ext cx="251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** </a:t>
            </a:r>
            <a:r>
              <a:rPr lang="en-US" b="1" dirty="0">
                <a:hlinkClick r:id="rId5"/>
              </a:rPr>
              <a:t>Sage Business Skills</a:t>
            </a:r>
            <a:r>
              <a:rPr lang="en-US" b="1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BF322-B2B2-4109-80C8-621F99FC6D1A}"/>
              </a:ext>
            </a:extLst>
          </p:cNvPr>
          <p:cNvSpPr txBox="1"/>
          <p:nvPr/>
        </p:nvSpPr>
        <p:spPr>
          <a:xfrm>
            <a:off x="5889596" y="4661853"/>
            <a:ext cx="542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Student</a:t>
            </a:r>
            <a:r>
              <a:rPr lang="en-US" b="1" dirty="0"/>
              <a:t> perspective: 2023 journal article:</a:t>
            </a:r>
          </a:p>
          <a:p>
            <a:pPr algn="ctr"/>
            <a:r>
              <a:rPr lang="en-US" b="1" dirty="0"/>
              <a:t> </a:t>
            </a:r>
            <a:r>
              <a:rPr lang="en-US" b="1" dirty="0">
                <a:hlinkClick r:id="rId6"/>
              </a:rPr>
              <a:t>Understanding accounting students’ intentions to use</a:t>
            </a:r>
          </a:p>
          <a:p>
            <a:pPr algn="ctr"/>
            <a:r>
              <a:rPr lang="en-US" b="1" dirty="0">
                <a:hlinkClick r:id="rId6"/>
              </a:rPr>
              <a:t>digital badges to showcase employability skills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350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Century Gothic" panose="020B0502020202020204" pitchFamily="34" charset="0"/>
              </a:rPr>
              <a:t>eMission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4850675" y="1834008"/>
            <a:ext cx="6315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carbon emissions metrics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1F42-650C-477C-B36A-43DC3EF763C1}"/>
              </a:ext>
            </a:extLst>
          </p:cNvPr>
          <p:cNvSpPr txBox="1"/>
          <p:nvPr/>
        </p:nvSpPr>
        <p:spPr>
          <a:xfrm>
            <a:off x="5593405" y="3961327"/>
            <a:ext cx="589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Policy Commons</a:t>
            </a:r>
            <a:r>
              <a:rPr lang="en-US" b="1" dirty="0"/>
              <a:t> for research institute, think tank, and government/intergovernmental reports: </a:t>
            </a:r>
          </a:p>
          <a:p>
            <a:r>
              <a:rPr lang="en-US" b="1" dirty="0"/>
              <a:t>  sample 1 </a:t>
            </a:r>
            <a:r>
              <a:rPr lang="en-US" b="1" dirty="0">
                <a:hlinkClick r:id="rId4"/>
              </a:rPr>
              <a:t>Carbon Capture and Release - Oversight Failures</a:t>
            </a:r>
            <a:endParaRPr lang="en-US" b="1" dirty="0"/>
          </a:p>
          <a:p>
            <a:r>
              <a:rPr lang="en-US" b="1" dirty="0"/>
              <a:t>  sample 2 </a:t>
            </a:r>
            <a:r>
              <a:rPr lang="en-US" b="1" dirty="0">
                <a:hlinkClick r:id="rId5"/>
              </a:rPr>
              <a:t>What makes a high-quality carbon credit?</a:t>
            </a:r>
            <a:r>
              <a:rPr lang="en-US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A4F2A-DC7C-41B7-966B-EC8C1ACB3527}"/>
              </a:ext>
            </a:extLst>
          </p:cNvPr>
          <p:cNvSpPr txBox="1"/>
          <p:nvPr/>
        </p:nvSpPr>
        <p:spPr>
          <a:xfrm>
            <a:off x="5593406" y="2545783"/>
            <a:ext cx="589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Factiva</a:t>
            </a:r>
            <a:r>
              <a:rPr lang="en-US" b="1" dirty="0"/>
              <a:t> for news articles: </a:t>
            </a:r>
            <a:br>
              <a:rPr lang="en-US" b="1" dirty="0"/>
            </a:br>
            <a:r>
              <a:rPr lang="en-US" b="1" dirty="0"/>
              <a:t>  sample 1 </a:t>
            </a:r>
            <a:r>
              <a:rPr lang="en-US" b="1" dirty="0">
                <a:hlinkClick r:id="rId7"/>
              </a:rPr>
              <a:t>green buildings in Bangladesh</a:t>
            </a:r>
            <a:endParaRPr lang="en-US" b="1" dirty="0"/>
          </a:p>
          <a:p>
            <a:r>
              <a:rPr lang="en-US" b="1" dirty="0"/>
              <a:t>  sample 2 </a:t>
            </a:r>
            <a:r>
              <a:rPr lang="en-US" b="1" dirty="0">
                <a:hlinkClick r:id="rId8"/>
              </a:rPr>
              <a:t>carbon emissions accounting</a:t>
            </a:r>
            <a:endParaRPr lang="en-US" b="1" dirty="0"/>
          </a:p>
          <a:p>
            <a:r>
              <a:rPr lang="en-US" b="1" dirty="0"/>
              <a:t>  sample 3 </a:t>
            </a:r>
            <a:r>
              <a:rPr lang="en-US" b="1" dirty="0">
                <a:hlinkClick r:id="rId9"/>
              </a:rPr>
              <a:t>patent application – NFT carbon credit tracking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347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 J-Healthcare Initiative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4850675" y="1834008"/>
            <a:ext cx="6315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person-</a:t>
            </a:r>
            <a:r>
              <a:rPr lang="en-US" sz="2800" dirty="0" err="1"/>
              <a:t>centred</a:t>
            </a:r>
            <a:r>
              <a:rPr lang="en-US" sz="2800" dirty="0"/>
              <a:t> substance use healthcare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1F42-650C-477C-B36A-43DC3EF763C1}"/>
              </a:ext>
            </a:extLst>
          </p:cNvPr>
          <p:cNvSpPr txBox="1"/>
          <p:nvPr/>
        </p:nvSpPr>
        <p:spPr>
          <a:xfrm>
            <a:off x="5889595" y="3360197"/>
            <a:ext cx="458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BC211</a:t>
            </a:r>
            <a:r>
              <a:rPr lang="en-US" b="1" dirty="0"/>
              <a:t> (Red Book Online)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A4F2A-DC7C-41B7-966B-EC8C1ACB3527}"/>
              </a:ext>
            </a:extLst>
          </p:cNvPr>
          <p:cNvSpPr txBox="1"/>
          <p:nvPr/>
        </p:nvSpPr>
        <p:spPr>
          <a:xfrm>
            <a:off x="5889595" y="2482141"/>
            <a:ext cx="538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BC Government: 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b="1" dirty="0">
                <a:hlinkClick r:id="rId4"/>
              </a:rPr>
              <a:t>Adult Substance Use System of Care Framework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5B792-DC91-4454-B47C-BDA170E48FD0}"/>
              </a:ext>
            </a:extLst>
          </p:cNvPr>
          <p:cNvSpPr txBox="1"/>
          <p:nvPr/>
        </p:nvSpPr>
        <p:spPr>
          <a:xfrm>
            <a:off x="5889595" y="3991929"/>
            <a:ext cx="482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Other programs across Canada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 (Canadian government funding announcement)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3522-D0FF-4996-8091-DBA12B343B6E}"/>
              </a:ext>
            </a:extLst>
          </p:cNvPr>
          <p:cNvSpPr txBox="1"/>
          <p:nvPr/>
        </p:nvSpPr>
        <p:spPr>
          <a:xfrm>
            <a:off x="5889595" y="4853717"/>
            <a:ext cx="52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SFU: </a:t>
            </a:r>
            <a:r>
              <a:rPr lang="en-US" b="1" dirty="0">
                <a:hlinkClick r:id="rId6"/>
              </a:rPr>
              <a:t>Homelessness, addiction &amp; mental illness: </a:t>
            </a:r>
            <a:br>
              <a:rPr lang="en-US" b="1" dirty="0">
                <a:hlinkClick r:id="rId6"/>
              </a:rPr>
            </a:br>
            <a:r>
              <a:rPr lang="en-US" b="1" dirty="0"/>
              <a:t>          </a:t>
            </a:r>
            <a:r>
              <a:rPr lang="en-US" b="1" dirty="0">
                <a:hlinkClick r:id="rId6"/>
              </a:rPr>
              <a:t>A call to action for British Columbia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B3FC2-6B09-4F8F-B305-57CA460F4EDF}"/>
              </a:ext>
            </a:extLst>
          </p:cNvPr>
          <p:cNvSpPr txBox="1"/>
          <p:nvPr/>
        </p:nvSpPr>
        <p:spPr>
          <a:xfrm>
            <a:off x="5889594" y="5649631"/>
            <a:ext cx="458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CIHI</a:t>
            </a:r>
            <a:r>
              <a:rPr lang="en-US" b="1" dirty="0"/>
              <a:t> for data?</a:t>
            </a:r>
          </a:p>
        </p:txBody>
      </p:sp>
    </p:spTree>
    <p:extLst>
      <p:ext uri="{BB962C8B-B14F-4D97-AF65-F5344CB8AC3E}">
        <p14:creationId xmlns:p14="http://schemas.microsoft.com/office/powerpoint/2010/main" val="168916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Century Gothic" panose="020B0502020202020204" pitchFamily="34" charset="0"/>
              </a:rPr>
              <a:t>Polymuse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3753395" y="1834008"/>
            <a:ext cx="7412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market?: 3D product models for ecommerce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1F42-650C-477C-B36A-43DC3EF763C1}"/>
              </a:ext>
            </a:extLst>
          </p:cNvPr>
          <p:cNvSpPr txBox="1"/>
          <p:nvPr/>
        </p:nvSpPr>
        <p:spPr>
          <a:xfrm>
            <a:off x="5468983" y="3991929"/>
            <a:ext cx="5773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Statista</a:t>
            </a:r>
            <a:r>
              <a:rPr lang="en-US" b="1" dirty="0"/>
              <a:t>: </a:t>
            </a:r>
          </a:p>
          <a:p>
            <a:pPr marL="112713" indent="-111125">
              <a:buFont typeface="Arial" panose="020B0604020202020204" pitchFamily="34" charset="0"/>
              <a:buChar char="•"/>
            </a:pPr>
            <a:r>
              <a:rPr lang="en-US" b="1" dirty="0">
                <a:hlinkClick r:id="rId4"/>
              </a:rPr>
              <a:t>Interest in augmented reality shopping experiences among global consumers as of Feb. 2022, by generation</a:t>
            </a:r>
            <a:br>
              <a:rPr lang="en-US" b="1" dirty="0"/>
            </a:br>
            <a:r>
              <a:rPr lang="en-US" b="1" dirty="0"/>
              <a:t>- always check the </a:t>
            </a:r>
            <a:r>
              <a:rPr lang="en-US" b="1" dirty="0">
                <a:hlinkClick r:id="rId5"/>
              </a:rPr>
              <a:t>source</a:t>
            </a:r>
            <a:r>
              <a:rPr lang="en-US" b="1" dirty="0"/>
              <a:t> in Statista!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A4F2A-DC7C-41B7-966B-EC8C1ACB3527}"/>
              </a:ext>
            </a:extLst>
          </p:cNvPr>
          <p:cNvSpPr txBox="1"/>
          <p:nvPr/>
        </p:nvSpPr>
        <p:spPr>
          <a:xfrm>
            <a:off x="5468983" y="2482141"/>
            <a:ext cx="6418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Passport</a:t>
            </a:r>
            <a:r>
              <a:rPr lang="en-US" b="1" dirty="0"/>
              <a:t> database (FMCG focus):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/>
              <a:t>Digital Consumer (E-Commerce Goods and Services) in the US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/>
              <a:t>Mastering E-Commerce: Leveraging Category Nuances to Unlock Growth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/>
              <a:t>Retail E-Commerce in Canada (+ “in World,” “in China,” etc.)</a:t>
            </a:r>
          </a:p>
        </p:txBody>
      </p:sp>
    </p:spTree>
    <p:extLst>
      <p:ext uri="{BB962C8B-B14F-4D97-AF65-F5344CB8AC3E}">
        <p14:creationId xmlns:p14="http://schemas.microsoft.com/office/powerpoint/2010/main" val="417127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29BD-04D4-4DE4-A94E-499FC6F1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95721"/>
            <a:ext cx="10058400" cy="78716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On Expectations…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5143-6D07-4A9F-8479-4272FDDB2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9924"/>
            <a:ext cx="10058400" cy="409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Do you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agree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disagree</a:t>
            </a:r>
            <a:r>
              <a:rPr lang="en-US" sz="2400" dirty="0"/>
              <a:t> with the following statements?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41C587-4AA4-4B8B-99BA-D1BCAD50EDE1}"/>
              </a:ext>
            </a:extLst>
          </p:cNvPr>
          <p:cNvSpPr txBox="1">
            <a:spLocks/>
          </p:cNvSpPr>
          <p:nvPr/>
        </p:nvSpPr>
        <p:spPr>
          <a:xfrm>
            <a:off x="1051559" y="2780986"/>
            <a:ext cx="10088880" cy="7556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400" dirty="0">
                <a:solidFill>
                  <a:schemeClr val="tx1"/>
                </a:solidFill>
              </a:rPr>
              <a:t>A perfect answer to my project sponsor’s needs is probably published.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 just need to find it.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A08B67-9EBE-47A3-87FF-A73B55BC0018}"/>
              </a:ext>
            </a:extLst>
          </p:cNvPr>
          <p:cNvSpPr txBox="1">
            <a:spLocks/>
          </p:cNvSpPr>
          <p:nvPr/>
        </p:nvSpPr>
        <p:spPr>
          <a:xfrm>
            <a:off x="1066800" y="3801374"/>
            <a:ext cx="10058400" cy="11083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sz="2400" dirty="0"/>
              <a:t>My project sponsor is interested in my MBA-level knowledge &amp; skills, </a:t>
            </a:r>
            <a:br>
              <a:rPr lang="en-US" sz="2400" dirty="0"/>
            </a:br>
            <a:r>
              <a:rPr lang="en-US" sz="2400" dirty="0"/>
              <a:t>so I only need to think of a creative solution to their problem; </a:t>
            </a:r>
            <a:br>
              <a:rPr lang="en-US" sz="2400" dirty="0"/>
            </a:br>
            <a:r>
              <a:rPr lang="en-US" sz="2400" dirty="0"/>
              <a:t>research isn’t necessary.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0E58A-EB8E-40C7-AEFD-BD247714AD10}"/>
              </a:ext>
            </a:extLst>
          </p:cNvPr>
          <p:cNvSpPr txBox="1">
            <a:spLocks/>
          </p:cNvSpPr>
          <p:nvPr/>
        </p:nvSpPr>
        <p:spPr>
          <a:xfrm>
            <a:off x="0" y="5814965"/>
            <a:ext cx="12191999" cy="5466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dirty="0"/>
              <a:t>* negotiation/ongoing conversations *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44811B-1847-4388-A965-A8FD93086C7D}"/>
              </a:ext>
            </a:extLst>
          </p:cNvPr>
          <p:cNvSpPr txBox="1">
            <a:spLocks/>
          </p:cNvSpPr>
          <p:nvPr/>
        </p:nvSpPr>
        <p:spPr>
          <a:xfrm>
            <a:off x="1097280" y="5112504"/>
            <a:ext cx="10058400" cy="40002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sz="2400" i="1" dirty="0"/>
              <a:t>Research is easy.</a:t>
            </a:r>
          </a:p>
        </p:txBody>
      </p:sp>
    </p:spTree>
    <p:extLst>
      <p:ext uri="{BB962C8B-B14F-4D97-AF65-F5344CB8AC3E}">
        <p14:creationId xmlns:p14="http://schemas.microsoft.com/office/powerpoint/2010/main" val="18237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B3FE-9EF0-4F0C-A282-0EBD2398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0" y="428843"/>
            <a:ext cx="10058400" cy="114783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Answers vs Estimates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06547-717C-4BA9-B37B-F065E63A6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141" y="1885124"/>
            <a:ext cx="2972783" cy="4320829"/>
          </a:xfrm>
          <a:ln w="47625">
            <a:solidFill>
              <a:schemeClr val="accent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DDF492-C483-4906-B5D6-557FE900E372}"/>
              </a:ext>
            </a:extLst>
          </p:cNvPr>
          <p:cNvGrpSpPr/>
          <p:nvPr/>
        </p:nvGrpSpPr>
        <p:grpSpPr>
          <a:xfrm>
            <a:off x="3707717" y="2323251"/>
            <a:ext cx="7657848" cy="3865570"/>
            <a:chOff x="3707717" y="2323251"/>
            <a:chExt cx="7657848" cy="38655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5D0160-655E-4DCC-926B-3FA767CD2B85}"/>
                </a:ext>
              </a:extLst>
            </p:cNvPr>
            <p:cNvGrpSpPr/>
            <p:nvPr/>
          </p:nvGrpSpPr>
          <p:grpSpPr>
            <a:xfrm>
              <a:off x="3707717" y="2323251"/>
              <a:ext cx="7657847" cy="3444574"/>
              <a:chOff x="3707717" y="2323251"/>
              <a:chExt cx="7657847" cy="3444574"/>
            </a:xfrm>
          </p:grpSpPr>
          <p:pic>
            <p:nvPicPr>
              <p:cNvPr id="7" name="Picture 6">
                <a:hlinkClick r:id="rId3"/>
                <a:extLst>
                  <a:ext uri="{FF2B5EF4-FFF2-40B4-BE49-F238E27FC236}">
                    <a16:creationId xmlns:a16="http://schemas.microsoft.com/office/drawing/2014/main" id="{7A74B4DD-C1B3-49CA-A594-017485CF7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7747" y="2323251"/>
                <a:ext cx="6157817" cy="3444574"/>
              </a:xfrm>
              <a:prstGeom prst="rect">
                <a:avLst/>
              </a:prstGeom>
            </p:spPr>
          </p:pic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4C4ABA53-A758-447A-AC9C-C009D09FBDA8}"/>
                  </a:ext>
                </a:extLst>
              </p:cNvPr>
              <p:cNvSpPr/>
              <p:nvPr/>
            </p:nvSpPr>
            <p:spPr>
              <a:xfrm>
                <a:off x="3707717" y="3728642"/>
                <a:ext cx="1935238" cy="633791"/>
              </a:xfrm>
              <a:prstGeom prst="rightArrow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A207D3-F10F-4DF0-A7BC-A5693BEEF337}"/>
                </a:ext>
              </a:extLst>
            </p:cNvPr>
            <p:cNvSpPr txBox="1"/>
            <p:nvPr/>
          </p:nvSpPr>
          <p:spPr>
            <a:xfrm>
              <a:off x="5240741" y="5850267"/>
              <a:ext cx="6124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Click the image above to link out to the video.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57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9998-80B1-430B-8DB7-CEA00E55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708603"/>
            <a:ext cx="10058400" cy="84678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  <a:cs typeface="Calibri Light" panose="020F0302020204030204" pitchFamily="34" charset="0"/>
              </a:rPr>
              <a:t>Pyramid Peak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8253-0413-411A-83FE-16F6F26E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56190"/>
            <a:ext cx="10451253" cy="474132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Why do you think the following two market size estimates are so different?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6416E-7838-4749-8844-153B30E58512}"/>
              </a:ext>
            </a:extLst>
          </p:cNvPr>
          <p:cNvSpPr txBox="1"/>
          <p:nvPr/>
        </p:nvSpPr>
        <p:spPr>
          <a:xfrm>
            <a:off x="1097279" y="2685142"/>
            <a:ext cx="4504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a. </a:t>
            </a:r>
            <a:r>
              <a:rPr lang="en-US" dirty="0"/>
              <a:t>Euromonitor International: </a:t>
            </a:r>
            <a:r>
              <a:rPr lang="en-US" b="1" dirty="0">
                <a:highlight>
                  <a:srgbClr val="FFFF00"/>
                </a:highlight>
              </a:rPr>
              <a:t>232,667,700</a:t>
            </a:r>
            <a:r>
              <a:rPr lang="en-US" dirty="0"/>
              <a:t> units of wearables estimated to be sold worldwide in 2026.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Retrieved Jan. 31, 2023 from Euromonitor’s Passport database at SFU 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2A73D-9AF8-47FB-A42E-7F2A4A59FC1E}"/>
              </a:ext>
            </a:extLst>
          </p:cNvPr>
          <p:cNvSpPr txBox="1"/>
          <p:nvPr/>
        </p:nvSpPr>
        <p:spPr>
          <a:xfrm>
            <a:off x="6761239" y="2685142"/>
            <a:ext cx="4504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b. </a:t>
            </a:r>
            <a:r>
              <a:rPr lang="en-US" dirty="0"/>
              <a:t>IDC Inc.: </a:t>
            </a:r>
            <a:r>
              <a:rPr lang="en-US" b="1" dirty="0">
                <a:highlight>
                  <a:srgbClr val="FFFF00"/>
                </a:highlight>
              </a:rPr>
              <a:t>628.3 million</a:t>
            </a:r>
            <a:r>
              <a:rPr lang="en-US" b="1" dirty="0"/>
              <a:t> </a:t>
            </a:r>
            <a:r>
              <a:rPr lang="en-US" dirty="0"/>
              <a:t>units of wearables forecast to be shipped annually by the end of 2026.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release: Dec. 21, 2022. Online: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https://www.idc.com/getdoc.jsp?containerId=prUS49980022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7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24" y="773350"/>
            <a:ext cx="8305800" cy="74755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latin typeface="Century Gothic" pitchFamily="-107" charset="0"/>
                <a:ea typeface="ＭＳ Ｐゴシック" pitchFamily="-107" charset="-128"/>
                <a:cs typeface="+mj-cs"/>
              </a:rPr>
              <a:t>Business Information</a:t>
            </a:r>
            <a:endParaRPr lang="en-CA" sz="4400" dirty="0"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686800" y="1149531"/>
            <a:ext cx="914400" cy="4946469"/>
            <a:chOff x="7162800" y="1523371"/>
            <a:chExt cx="914400" cy="4572635"/>
          </a:xfrm>
        </p:grpSpPr>
        <p:sp>
          <p:nvSpPr>
            <p:cNvPr id="5" name="Up Arrow 4"/>
            <p:cNvSpPr/>
            <p:nvPr/>
          </p:nvSpPr>
          <p:spPr>
            <a:xfrm>
              <a:off x="7467600" y="2285477"/>
              <a:ext cx="304800" cy="3810529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162800" y="1523371"/>
              <a:ext cx="914400" cy="58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 dirty="0">
                  <a:solidFill>
                    <a:srgbClr val="00B050"/>
                  </a:solidFill>
                </a:rPr>
                <a:t>$$$</a:t>
              </a:r>
              <a:endParaRPr lang="en-CA" altLang="en-US" sz="3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048" y="756947"/>
            <a:ext cx="8305800" cy="80434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latin typeface="Century Gothic" pitchFamily="-107" charset="0"/>
                <a:ea typeface="ＭＳ Ｐゴシック" pitchFamily="-107" charset="-128"/>
                <a:cs typeface="+mj-cs"/>
              </a:rPr>
              <a:t>Business Info - Issues</a:t>
            </a:r>
            <a:endParaRPr lang="en-CA" sz="4400" dirty="0"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185467"/>
              </p:ext>
            </p:extLst>
          </p:nvPr>
        </p:nvGraphicFramePr>
        <p:xfrm>
          <a:off x="1981200" y="1600201"/>
          <a:ext cx="434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942014" y="4562272"/>
            <a:ext cx="4192586" cy="1371600"/>
            <a:chOff x="4343400" y="4562272"/>
            <a:chExt cx="4267200" cy="1371600"/>
          </a:xfrm>
        </p:grpSpPr>
        <p:sp>
          <p:nvSpPr>
            <p:cNvPr id="3" name="TextBox 2"/>
            <p:cNvSpPr txBox="1"/>
            <p:nvPr/>
          </p:nvSpPr>
          <p:spPr>
            <a:xfrm>
              <a:off x="5257800" y="4800600"/>
              <a:ext cx="33528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entury Gothic" panose="020B0502020202020204" pitchFamily="34" charset="0"/>
                </a:rPr>
                <a:t>Varying definitions</a:t>
              </a:r>
            </a:p>
            <a:p>
              <a:pPr>
                <a:defRPr/>
              </a:pPr>
              <a:r>
                <a:rPr lang="en-US" dirty="0">
                  <a:latin typeface="Century Gothic" panose="020B0502020202020204" pitchFamily="34" charset="0"/>
                </a:rPr>
                <a:t>Varying quality</a:t>
              </a:r>
            </a:p>
            <a:p>
              <a:pPr>
                <a:defRPr/>
              </a:pPr>
              <a:r>
                <a:rPr lang="en-US" dirty="0">
                  <a:latin typeface="Century Gothic" panose="020B0502020202020204" pitchFamily="34" charset="0"/>
                </a:rPr>
                <a:t>Gaps</a:t>
              </a: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4343400" y="4562272"/>
              <a:ext cx="381000" cy="13716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655092" y="5248072"/>
              <a:ext cx="457200" cy="47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943600" y="3733801"/>
            <a:ext cx="4038600" cy="646113"/>
            <a:chOff x="4419600" y="3733800"/>
            <a:chExt cx="4038600" cy="646331"/>
          </a:xfrm>
        </p:grpSpPr>
        <p:sp>
          <p:nvSpPr>
            <p:cNvPr id="6156" name="TextBox 7"/>
            <p:cNvSpPr txBox="1">
              <a:spLocks noChangeArrowheads="1"/>
            </p:cNvSpPr>
            <p:nvPr/>
          </p:nvSpPr>
          <p:spPr bwMode="auto">
            <a:xfrm>
              <a:off x="5257800" y="3733800"/>
              <a:ext cx="3200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</a:rPr>
                <a:t>Issues below, plus</a:t>
              </a:r>
              <a:r>
                <a:rPr lang="en-CA" altLang="en-US" sz="1800" dirty="0">
                  <a:solidFill>
                    <a:schemeClr val="tx1"/>
                  </a:solidFill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</a:rPr>
                <a:t>Methodology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419600" y="4056172"/>
              <a:ext cx="457200" cy="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942014" y="2362200"/>
            <a:ext cx="4040187" cy="1200150"/>
            <a:chOff x="4418527" y="2362200"/>
            <a:chExt cx="4039673" cy="1200329"/>
          </a:xfrm>
        </p:grpSpPr>
        <p:sp>
          <p:nvSpPr>
            <p:cNvPr id="6154" name="TextBox 8"/>
            <p:cNvSpPr txBox="1">
              <a:spLocks noChangeArrowheads="1"/>
            </p:cNvSpPr>
            <p:nvPr/>
          </p:nvSpPr>
          <p:spPr bwMode="auto">
            <a:xfrm>
              <a:off x="5258207" y="2362200"/>
              <a:ext cx="319999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Issues below, plus</a:t>
              </a:r>
              <a:r>
                <a:rPr lang="en-CA" altLang="en-US" sz="1800">
                  <a:solidFill>
                    <a:schemeClr val="tx1"/>
                  </a:solidFill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Expertise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Experience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Track record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418527" y="3200525"/>
              <a:ext cx="457142" cy="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942014" y="1804194"/>
            <a:ext cx="3657600" cy="369888"/>
            <a:chOff x="4419600" y="1752600"/>
            <a:chExt cx="3657600" cy="369332"/>
          </a:xfrm>
        </p:grpSpPr>
        <p:sp>
          <p:nvSpPr>
            <p:cNvPr id="6152" name="TextBox 9"/>
            <p:cNvSpPr txBox="1">
              <a:spLocks noChangeArrowheads="1"/>
            </p:cNvSpPr>
            <p:nvPr/>
          </p:nvSpPr>
          <p:spPr bwMode="auto">
            <a:xfrm>
              <a:off x="5257800" y="17526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tx1"/>
                  </a:solidFill>
                </a:rPr>
                <a:t>Issues below </a:t>
              </a:r>
              <a:r>
                <a:rPr lang="en-US" altLang="en-US" sz="1800">
                  <a:solidFill>
                    <a:schemeClr val="tx1"/>
                  </a:solidFill>
                </a:rPr>
                <a:t>(again!)</a:t>
              </a:r>
              <a:endParaRPr lang="en-CA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419600" y="1942814"/>
              <a:ext cx="457200" cy="47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50" y="760546"/>
            <a:ext cx="5873900" cy="8017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latin typeface="Century Gothic" pitchFamily="-107" charset="0"/>
                <a:ea typeface="ＭＳ Ｐゴシック" pitchFamily="-107" charset="-128"/>
                <a:cs typeface="+mj-cs"/>
              </a:rPr>
              <a:t>Converging Trends</a:t>
            </a:r>
            <a:endParaRPr lang="en-CA" sz="4400" dirty="0"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2667000"/>
            <a:ext cx="5029200" cy="34290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0306" y="57698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cs typeface="MoolBoran" panose="020B0100010101010101" pitchFamily="34" charset="0"/>
              </a:rPr>
              <a:t>Cost/patient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2405390"/>
            <a:ext cx="5486400" cy="209041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9800" y="4381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  <a:cs typeface="MoolBoran" panose="020B0100010101010101" pitchFamily="34" charset="0"/>
              </a:rPr>
              <a:t>60+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30964" y="2667000"/>
            <a:ext cx="5131837" cy="2406808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4506" y="50309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/>
                </a:solidFill>
                <a:latin typeface="+mj-lt"/>
                <a:cs typeface="MoolBoran" panose="020B0100010101010101" pitchFamily="34" charset="0"/>
              </a:rPr>
              <a:t>Alzheimers</a:t>
            </a:r>
            <a:endParaRPr lang="en-US" dirty="0">
              <a:solidFill>
                <a:schemeClr val="accent5"/>
              </a:solidFill>
              <a:latin typeface="+mj-lt"/>
              <a:cs typeface="MoolBoran" panose="020B0100010101010101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38600" y="2967399"/>
            <a:ext cx="3352800" cy="3538210"/>
          </a:xfrm>
          <a:prstGeom prst="straightConnector1">
            <a:avLst/>
          </a:prstGeom>
          <a:ln w="349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04184" y="568915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  <a:cs typeface="MoolBoran" panose="020B0100010101010101" pitchFamily="34" charset="0"/>
              </a:rPr>
              <a:t>Academic opinions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728996" y="2877642"/>
            <a:ext cx="1967204" cy="3751758"/>
          </a:xfrm>
          <a:prstGeom prst="straightConnector1">
            <a:avLst/>
          </a:prstGeom>
          <a:ln w="349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84167" y="5519033"/>
            <a:ext cx="120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j-lt"/>
                <a:cs typeface="MoolBoran" panose="020B0100010101010101" pitchFamily="34" charset="0"/>
              </a:rPr>
              <a:t>Medical tourism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2385" y="2195527"/>
            <a:ext cx="5612363" cy="1461606"/>
          </a:xfrm>
          <a:prstGeom prst="straightConnector1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65345" y="360309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MoolBoran" panose="020B0100010101010101" pitchFamily="34" charset="0"/>
              </a:rPr>
              <a:t>Skype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41638" y="2829785"/>
            <a:ext cx="580053" cy="3751757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70236" y="5796032"/>
            <a:ext cx="19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MoolBoran" panose="020B0100010101010101" pitchFamily="34" charset="0"/>
              </a:rPr>
              <a:t>Multiculturalism</a:t>
            </a:r>
          </a:p>
        </p:txBody>
      </p:sp>
      <p:sp>
        <p:nvSpPr>
          <p:cNvPr id="37" name="12-Point Star 36"/>
          <p:cNvSpPr/>
          <p:nvPr/>
        </p:nvSpPr>
        <p:spPr>
          <a:xfrm>
            <a:off x="7257663" y="120100"/>
            <a:ext cx="3453881" cy="2922725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31664" y="809307"/>
            <a:ext cx="2736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Thai care homes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for European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Alzheimer’s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patients</a:t>
            </a:r>
            <a:br>
              <a:rPr lang="en-US" sz="2400" b="1" i="1" dirty="0">
                <a:solidFill>
                  <a:srgbClr val="FF0000"/>
                </a:solidFill>
                <a:latin typeface="+mj-lt"/>
              </a:rPr>
            </a:br>
            <a:r>
              <a:rPr lang="en-US" b="1" i="1" dirty="0">
                <a:solidFill>
                  <a:srgbClr val="FF0000"/>
                </a:solidFill>
                <a:latin typeface="+mj-lt"/>
              </a:rPr>
              <a:t>&lt;</a:t>
            </a:r>
            <a:r>
              <a:rPr lang="en-US" b="1" i="1" dirty="0">
                <a:solidFill>
                  <a:srgbClr val="FF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8273144" y="2967400"/>
            <a:ext cx="32657" cy="2432838"/>
          </a:xfrm>
          <a:prstGeom prst="straightConnector1">
            <a:avLst/>
          </a:prstGeom>
          <a:ln w="34925">
            <a:solidFill>
              <a:srgbClr val="DD23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560150" y="5042825"/>
            <a:ext cx="195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23B5"/>
                </a:solidFill>
                <a:latin typeface="+mj-lt"/>
                <a:cs typeface="MoolBoran" panose="020B0100010101010101" pitchFamily="34" charset="0"/>
              </a:rPr>
              <a:t>Thai culture &amp; reputation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AEF46-5524-4671-9576-719772C0D7CC}"/>
              </a:ext>
            </a:extLst>
          </p:cNvPr>
          <p:cNvGrpSpPr/>
          <p:nvPr/>
        </p:nvGrpSpPr>
        <p:grpSpPr>
          <a:xfrm>
            <a:off x="10048077" y="3387295"/>
            <a:ext cx="1420238" cy="1323439"/>
            <a:chOff x="10048077" y="3345173"/>
            <a:chExt cx="1420238" cy="13234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39D8FE-672B-461C-9628-25BECC2084D8}"/>
                </a:ext>
              </a:extLst>
            </p:cNvPr>
            <p:cNvSpPr/>
            <p:nvPr/>
          </p:nvSpPr>
          <p:spPr>
            <a:xfrm>
              <a:off x="10048077" y="3352748"/>
              <a:ext cx="1420238" cy="131079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14E1A42-F661-4485-8000-72774A8D8A34}"/>
                </a:ext>
              </a:extLst>
            </p:cNvPr>
            <p:cNvSpPr txBox="1"/>
            <p:nvPr/>
          </p:nvSpPr>
          <p:spPr>
            <a:xfrm>
              <a:off x="10128379" y="3345173"/>
              <a:ext cx="13159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Also see: </a:t>
              </a:r>
              <a:r>
                <a:rPr lang="en-US" sz="16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G&amp;M article re: India’s retirement homes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4198" y="937597"/>
            <a:ext cx="4788683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Helvetica"/>
              </a:rPr>
              <a:t>Information Sources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35542" y="685800"/>
            <a:ext cx="2513258" cy="1117074"/>
            <a:chOff x="6637188" y="126656"/>
            <a:chExt cx="3351011" cy="1489432"/>
          </a:xfrm>
        </p:grpSpPr>
        <p:sp>
          <p:nvSpPr>
            <p:cNvPr id="8" name="TextBox 7"/>
            <p:cNvSpPr txBox="1"/>
            <p:nvPr/>
          </p:nvSpPr>
          <p:spPr>
            <a:xfrm>
              <a:off x="6637188" y="126656"/>
              <a:ext cx="335101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Regulations, Trade Data, Industry Overviews, 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and</a:t>
              </a:r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more...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7336678" y="1063997"/>
              <a:ext cx="414068" cy="55209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128387" y="4728150"/>
            <a:ext cx="2253213" cy="421480"/>
            <a:chOff x="604387" y="4728150"/>
            <a:chExt cx="2253213" cy="421480"/>
          </a:xfrm>
        </p:grpSpPr>
        <p:sp>
          <p:nvSpPr>
            <p:cNvPr id="10" name="TextBox 9"/>
            <p:cNvSpPr txBox="1"/>
            <p:nvPr/>
          </p:nvSpPr>
          <p:spPr>
            <a:xfrm>
              <a:off x="604387" y="4728150"/>
              <a:ext cx="15500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Pyramid peak!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078974" y="4953000"/>
              <a:ext cx="778626" cy="19663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128387" y="2792683"/>
            <a:ext cx="1718353" cy="553998"/>
            <a:chOff x="1461698" y="2822883"/>
            <a:chExt cx="2291137" cy="738664"/>
          </a:xfrm>
        </p:grpSpPr>
        <p:sp>
          <p:nvSpPr>
            <p:cNvPr id="2" name="TextBox 1"/>
            <p:cNvSpPr txBox="1"/>
            <p:nvPr/>
          </p:nvSpPr>
          <p:spPr>
            <a:xfrm>
              <a:off x="1461698" y="2822883"/>
              <a:ext cx="19927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How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 and </a:t>
              </a:r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Why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 Questions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102796" y="3380198"/>
              <a:ext cx="650039" cy="181294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372795" y="5353179"/>
            <a:ext cx="19043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Key financials? News about actions taken?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8711173" y="5353179"/>
            <a:ext cx="604789" cy="21893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597741" y="1981201"/>
            <a:ext cx="2070261" cy="1015663"/>
            <a:chOff x="8411241" y="2367746"/>
            <a:chExt cx="2760348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9229678" y="2367746"/>
              <a:ext cx="194191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Directories. Industry Overviews, News…</a:t>
              </a:r>
              <a:endParaRPr lang="en-US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8411241" y="2949883"/>
              <a:ext cx="776536" cy="61916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Diagram 26"/>
          <p:cNvGraphicFramePr/>
          <p:nvPr/>
        </p:nvGraphicFramePr>
        <p:xfrm>
          <a:off x="3997145" y="1807768"/>
          <a:ext cx="5168412" cy="421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AD00D97-87A9-4B70-8AEB-B20462437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950" y="675923"/>
            <a:ext cx="10002620" cy="543439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26135D8-CBB7-4B3B-B115-9078AA29854B}"/>
              </a:ext>
            </a:extLst>
          </p:cNvPr>
          <p:cNvSpPr txBox="1">
            <a:spLocks/>
          </p:cNvSpPr>
          <p:nvPr/>
        </p:nvSpPr>
        <p:spPr>
          <a:xfrm>
            <a:off x="1004950" y="879943"/>
            <a:ext cx="5568722" cy="8043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Century Gothic" pitchFamily="-107" charset="0"/>
                <a:ea typeface="ＭＳ Ｐゴシック" pitchFamily="-107" charset="-128"/>
              </a:rPr>
              <a:t>Information Sources</a:t>
            </a:r>
            <a:endParaRPr lang="en-CA" dirty="0">
              <a:latin typeface="Century Gothic" pitchFamily="-107" charset="0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18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BC Parks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4850675" y="1834008"/>
            <a:ext cx="6315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contractors offering services in parks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1F42-650C-477C-B36A-43DC3EF763C1}"/>
              </a:ext>
            </a:extLst>
          </p:cNvPr>
          <p:cNvSpPr txBox="1"/>
          <p:nvPr/>
        </p:nvSpPr>
        <p:spPr>
          <a:xfrm>
            <a:off x="5632942" y="2771489"/>
            <a:ext cx="567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The Trampoline blog post series</a:t>
            </a:r>
            <a:r>
              <a:rPr lang="en-US" b="1" dirty="0"/>
              <a:t>: </a:t>
            </a:r>
          </a:p>
          <a:p>
            <a:pPr algn="ctr"/>
            <a:r>
              <a:rPr lang="en-US" b="1" dirty="0"/>
              <a:t>the “likely publishers” wheel in action!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BD5B0-F698-4224-AE12-BE6F5AA78EFC}"/>
              </a:ext>
            </a:extLst>
          </p:cNvPr>
          <p:cNvSpPr txBox="1"/>
          <p:nvPr/>
        </p:nvSpPr>
        <p:spPr>
          <a:xfrm>
            <a:off x="5632940" y="3714597"/>
            <a:ext cx="595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</a:t>
            </a:r>
            <a:r>
              <a:rPr lang="en-US" b="1" dirty="0">
                <a:hlinkClick r:id="rId4"/>
              </a:rPr>
              <a:t>union perspective</a:t>
            </a:r>
            <a:r>
              <a:rPr lang="en-US" b="1" dirty="0"/>
              <a:t> on contracting out government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21515-9875-4DF1-A98C-3DB8046CEFE8}"/>
              </a:ext>
            </a:extLst>
          </p:cNvPr>
          <p:cNvSpPr txBox="1"/>
          <p:nvPr/>
        </p:nvSpPr>
        <p:spPr>
          <a:xfrm>
            <a:off x="5632940" y="4380706"/>
            <a:ext cx="582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Public opinion polling… with data: </a:t>
            </a:r>
          </a:p>
          <a:p>
            <a:pPr algn="ctr"/>
            <a:r>
              <a:rPr lang="en-US" b="1" dirty="0">
                <a:hlinkClick r:id="rId5"/>
              </a:rPr>
              <a:t>Trails and Outdoor Recreation in BC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EBC54-B327-4A07-A693-4A0CFD656201}"/>
              </a:ext>
            </a:extLst>
          </p:cNvPr>
          <p:cNvSpPr txBox="1"/>
          <p:nvPr/>
        </p:nvSpPr>
        <p:spPr>
          <a:xfrm>
            <a:off x="5632940" y="5211131"/>
            <a:ext cx="578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Policy Commons</a:t>
            </a:r>
            <a:r>
              <a:rPr lang="en-US" b="1" dirty="0"/>
              <a:t> database: </a:t>
            </a:r>
          </a:p>
          <a:p>
            <a:pPr algn="ctr"/>
            <a:r>
              <a:rPr lang="en-US" b="1" dirty="0">
                <a:hlinkClick r:id="rId7"/>
              </a:rPr>
              <a:t>A toolkit for insourcing in Wales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02581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5287</TotalTime>
  <Words>806</Words>
  <Application>Microsoft Office PowerPoint</Application>
  <PresentationFormat>Widescreen</PresentationFormat>
  <Paragraphs>136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Helvetica</vt:lpstr>
      <vt:lpstr>Lucida Sans Unicode</vt:lpstr>
      <vt:lpstr>Palatino Linotype</vt:lpstr>
      <vt:lpstr>Retrospect</vt:lpstr>
      <vt:lpstr>Pyramids,  Wheels,  and Shooting Stars</vt:lpstr>
      <vt:lpstr>On Expectations…</vt:lpstr>
      <vt:lpstr>Answers vs Estimates</vt:lpstr>
      <vt:lpstr>Pyramid Peak Problems</vt:lpstr>
      <vt:lpstr>Business Information</vt:lpstr>
      <vt:lpstr>Business Info - Issues</vt:lpstr>
      <vt:lpstr>Converging Trends</vt:lpstr>
      <vt:lpstr>Information Sources</vt:lpstr>
      <vt:lpstr>BC Parks</vt:lpstr>
      <vt:lpstr>SFU Dining</vt:lpstr>
      <vt:lpstr>SFU Galleries</vt:lpstr>
      <vt:lpstr>IITTI World Civility Index</vt:lpstr>
      <vt:lpstr>eMission</vt:lpstr>
      <vt:lpstr> J-Healthcare Initiative</vt:lpstr>
      <vt:lpstr>Polymuse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Pyramids,  Wheels,  and Shooting Stars</dc:title>
  <dc:creator>Mark Bodnar</dc:creator>
  <cp:lastModifiedBy>Mark Bodnar</cp:lastModifiedBy>
  <cp:revision>122</cp:revision>
  <dcterms:created xsi:type="dcterms:W3CDTF">2022-10-26T23:02:51Z</dcterms:created>
  <dcterms:modified xsi:type="dcterms:W3CDTF">2025-02-15T15:39:14Z</dcterms:modified>
</cp:coreProperties>
</file>