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40"/>
    <p:restoredTop sz="97182"/>
  </p:normalViewPr>
  <p:slideViewPr>
    <p:cSldViewPr snapToGrid="0">
      <p:cViewPr varScale="1">
        <p:scale>
          <a:sx n="128" d="100"/>
          <a:sy n="128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8" d="100"/>
          <a:sy n="128" d="100"/>
        </p:scale>
        <p:origin x="440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E1D7B-602A-3748-A481-EF5B8F3B11B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05326-7906-2545-99FA-01A7A6D3A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1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b.sfu.ca/about/branches-depts/slc/learning" TargetMode="External"/><Relationship Id="rId3" Type="http://schemas.openxmlformats.org/officeDocument/2006/relationships/hyperlink" Target="https://www.lib.sfu.ca/about/branches-depts/slc/offer/consultation-info" TargetMode="External"/><Relationship Id="rId7" Type="http://schemas.openxmlformats.org/officeDocument/2006/relationships/hyperlink" Target="https://www.lib.sfu.ca/about/branches-depts/slc/writin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lib.sfu.ca/about/branches-depts/slc/eal/conversation/registration-form-eal-esl-students" TargetMode="External"/><Relationship Id="rId11" Type="http://schemas.openxmlformats.org/officeDocument/2006/relationships/hyperlink" Target="https://journals.lib.sfu.ca/index.php/slc-uwc" TargetMode="External"/><Relationship Id="rId5" Type="http://schemas.openxmlformats.org/officeDocument/2006/relationships/hyperlink" Target="https://writeaway.ca/" TargetMode="External"/><Relationship Id="rId10" Type="http://schemas.openxmlformats.org/officeDocument/2006/relationships/hyperlink" Target="https://www.lib.sfu.ca/about/branches-depts/slc/slc-who/slc-peer-educators/become-peer-educator" TargetMode="External"/><Relationship Id="rId4" Type="http://schemas.openxmlformats.org/officeDocument/2006/relationships/hyperlink" Target="https://www.lib.sfu.ca/about/branches-depts/slc/offer/slc-workshops" TargetMode="External"/><Relationship Id="rId9" Type="http://schemas.openxmlformats.org/officeDocument/2006/relationships/hyperlink" Target="https://www.lib.sfu.ca/about/branches-depts/slc/eal" TargetMode="Externa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b.sfu.ca/about/branches-depts/slc/learning" TargetMode="External"/><Relationship Id="rId3" Type="http://schemas.openxmlformats.org/officeDocument/2006/relationships/hyperlink" Target="https://www.lib.sfu.ca/about/branches-depts/slc/offer/consultation-info" TargetMode="External"/><Relationship Id="rId7" Type="http://schemas.openxmlformats.org/officeDocument/2006/relationships/hyperlink" Target="https://www.lib.sfu.ca/about/branches-depts/slc/writin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lib.sfu.ca/about/branches-depts/slc/eal/conversation/registration-form-eal-esl-students" TargetMode="External"/><Relationship Id="rId11" Type="http://schemas.openxmlformats.org/officeDocument/2006/relationships/hyperlink" Target="https://journals.lib.sfu.ca/index.php/slc-uwc" TargetMode="External"/><Relationship Id="rId5" Type="http://schemas.openxmlformats.org/officeDocument/2006/relationships/hyperlink" Target="https://writeaway.ca/" TargetMode="External"/><Relationship Id="rId10" Type="http://schemas.openxmlformats.org/officeDocument/2006/relationships/hyperlink" Target="https://www.lib.sfu.ca/about/branches-depts/slc/slc-who/slc-peer-educators/become-peer-educator" TargetMode="External"/><Relationship Id="rId4" Type="http://schemas.openxmlformats.org/officeDocument/2006/relationships/hyperlink" Target="https://www.lib.sfu.ca/about/branches-depts/slc/offer/slc-workshops" TargetMode="External"/><Relationship Id="rId9" Type="http://schemas.openxmlformats.org/officeDocument/2006/relationships/hyperlink" Target="https://www.lib.sfu.ca/about/branches-depts/slc/ea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useful links to share: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baseline="0" dirty="0"/>
              <a:t>Book a consultation: </a:t>
            </a:r>
            <a:r>
              <a:rPr lang="en-US" dirty="0">
                <a:hlinkClick r:id="rId3"/>
              </a:rPr>
              <a:t>https://www.lib.sfu.ca/about/branches-depts/slc/offer/consultation-info</a:t>
            </a:r>
            <a:endParaRPr lang="en-US" dirty="0"/>
          </a:p>
          <a:p>
            <a:r>
              <a:rPr lang="en-US" dirty="0"/>
              <a:t>Attend a workshop/</a:t>
            </a:r>
            <a:r>
              <a:rPr lang="en-US" baseline="0" dirty="0"/>
              <a:t>: </a:t>
            </a:r>
            <a:r>
              <a:rPr lang="en-US" dirty="0">
                <a:hlinkClick r:id="rId4"/>
              </a:rPr>
              <a:t>https://www.lib.sfu.ca/about/branches-depts/slc/offer/slc-workshops</a:t>
            </a:r>
            <a:endParaRPr lang="en-US" dirty="0"/>
          </a:p>
          <a:p>
            <a:r>
              <a:rPr lang="en-US" dirty="0"/>
              <a:t>Use the</a:t>
            </a:r>
            <a:r>
              <a:rPr lang="en-US" baseline="0" dirty="0"/>
              <a:t> online writing tutoring platform, Write Away: </a:t>
            </a:r>
            <a:r>
              <a:rPr lang="en-US" dirty="0">
                <a:hlinkClick r:id="rId5"/>
              </a:rPr>
              <a:t>https://writeaway.ca/</a:t>
            </a:r>
            <a:endParaRPr lang="en-US" dirty="0"/>
          </a:p>
          <a:p>
            <a:r>
              <a:rPr lang="en-US" baseline="0" dirty="0"/>
              <a:t>Sign up for the Conversation Partner’s Program: </a:t>
            </a:r>
            <a:r>
              <a:rPr lang="en-US" dirty="0">
                <a:hlinkClick r:id="rId6"/>
              </a:rPr>
              <a:t>https://www.lib.sfu.ca/about/branches-depts/slc/eal/conversation/registration-form-eal-esl-students</a:t>
            </a:r>
            <a:r>
              <a:rPr lang="en-US" dirty="0"/>
              <a:t> </a:t>
            </a:r>
          </a:p>
          <a:p>
            <a:r>
              <a:rPr lang="en-US" baseline="0" dirty="0"/>
              <a:t>Online writing resources: </a:t>
            </a:r>
            <a:r>
              <a:rPr lang="en-US" dirty="0">
                <a:hlinkClick r:id="rId7"/>
              </a:rPr>
              <a:t>https://www.lib.sfu.ca/about/branches-depts/slc/writing</a:t>
            </a:r>
            <a:endParaRPr lang="en-US" dirty="0"/>
          </a:p>
          <a:p>
            <a:r>
              <a:rPr lang="en-US" baseline="0" dirty="0"/>
              <a:t>Online learning and studying resources: </a:t>
            </a:r>
            <a:r>
              <a:rPr lang="en-US" dirty="0">
                <a:hlinkClick r:id="rId8"/>
              </a:rPr>
              <a:t>https://www.lib.sfu.ca/about/branches-depts/slc/learning</a:t>
            </a:r>
            <a:endParaRPr lang="en-US" dirty="0"/>
          </a:p>
          <a:p>
            <a:r>
              <a:rPr lang="en-US" baseline="0" dirty="0"/>
              <a:t>Online EAL resources: </a:t>
            </a:r>
            <a:r>
              <a:rPr lang="en-US" dirty="0">
                <a:hlinkClick r:id="rId9"/>
              </a:rPr>
              <a:t>https://www.lib.sfu.ca/about/branches-depts/slc/eal</a:t>
            </a:r>
            <a:endParaRPr lang="en-US" dirty="0"/>
          </a:p>
          <a:p>
            <a:r>
              <a:rPr lang="en-US" baseline="0" dirty="0"/>
              <a:t>Apply to become a Peer Educator: </a:t>
            </a:r>
            <a:r>
              <a:rPr lang="en-US" dirty="0">
                <a:hlinkClick r:id="rId10"/>
              </a:rPr>
              <a:t>https://www.lib.sfu.ca/about/branches-depts/slc/slc-who/slc-peer-educators/become-peer-educator</a:t>
            </a:r>
            <a:endParaRPr lang="en-US" dirty="0"/>
          </a:p>
          <a:p>
            <a:r>
              <a:rPr lang="en-US" baseline="0" dirty="0"/>
              <a:t>Submit a paper to the SLC Undergraduate Writing Contest: </a:t>
            </a:r>
            <a:r>
              <a:rPr lang="en-US" dirty="0">
                <a:hlinkClick r:id="rId11"/>
              </a:rPr>
              <a:t>https://journals.lib.sfu.ca/index.php/slc-uwc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05326-7906-2545-99FA-01A7A6D3A0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20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useful links to share: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baseline="0" dirty="0"/>
              <a:t>Book a consultation: </a:t>
            </a:r>
            <a:r>
              <a:rPr lang="en-US" dirty="0">
                <a:hlinkClick r:id="rId3"/>
              </a:rPr>
              <a:t>https://www.lib.sfu.ca/about/branches-depts/slc/offer/consultation-info</a:t>
            </a:r>
            <a:endParaRPr lang="en-US" dirty="0"/>
          </a:p>
          <a:p>
            <a:r>
              <a:rPr lang="en-US" dirty="0"/>
              <a:t>Attend a workshop/</a:t>
            </a:r>
            <a:r>
              <a:rPr lang="en-US" baseline="0" dirty="0"/>
              <a:t>: </a:t>
            </a:r>
            <a:r>
              <a:rPr lang="en-US" dirty="0">
                <a:hlinkClick r:id="rId4"/>
              </a:rPr>
              <a:t>https://www.lib.sfu.ca/about/branches-depts/slc/offer/slc-workshops</a:t>
            </a:r>
            <a:endParaRPr lang="en-US" dirty="0"/>
          </a:p>
          <a:p>
            <a:r>
              <a:rPr lang="en-US" dirty="0"/>
              <a:t>Use the</a:t>
            </a:r>
            <a:r>
              <a:rPr lang="en-US" baseline="0" dirty="0"/>
              <a:t> online writing tutoring platform, Write Away: </a:t>
            </a:r>
            <a:r>
              <a:rPr lang="en-US" dirty="0">
                <a:hlinkClick r:id="rId5"/>
              </a:rPr>
              <a:t>https://writeaway.ca/</a:t>
            </a:r>
            <a:endParaRPr lang="en-US" dirty="0"/>
          </a:p>
          <a:p>
            <a:r>
              <a:rPr lang="en-US" baseline="0" dirty="0"/>
              <a:t>Sign up for the Conversation Partner’s Program: </a:t>
            </a:r>
            <a:r>
              <a:rPr lang="en-US" dirty="0">
                <a:hlinkClick r:id="rId6"/>
              </a:rPr>
              <a:t>https://www.lib.sfu.ca/about/branches-depts/slc/eal/conversation/registration-form-eal-esl-students</a:t>
            </a:r>
            <a:r>
              <a:rPr lang="en-US" dirty="0"/>
              <a:t> </a:t>
            </a:r>
          </a:p>
          <a:p>
            <a:r>
              <a:rPr lang="en-US" baseline="0" dirty="0"/>
              <a:t>Online writing resources: </a:t>
            </a:r>
            <a:r>
              <a:rPr lang="en-US" dirty="0">
                <a:hlinkClick r:id="rId7"/>
              </a:rPr>
              <a:t>https://www.lib.sfu.ca/about/branches-depts/slc/writing</a:t>
            </a:r>
            <a:endParaRPr lang="en-US" dirty="0"/>
          </a:p>
          <a:p>
            <a:r>
              <a:rPr lang="en-US" baseline="0" dirty="0"/>
              <a:t>Online learning and studying resources: </a:t>
            </a:r>
            <a:r>
              <a:rPr lang="en-US" dirty="0">
                <a:hlinkClick r:id="rId8"/>
              </a:rPr>
              <a:t>https://www.lib.sfu.ca/about/branches-depts/slc/learning</a:t>
            </a:r>
            <a:endParaRPr lang="en-US" dirty="0"/>
          </a:p>
          <a:p>
            <a:r>
              <a:rPr lang="en-US" baseline="0" dirty="0"/>
              <a:t>Online EAL resources: </a:t>
            </a:r>
            <a:r>
              <a:rPr lang="en-US" dirty="0">
                <a:hlinkClick r:id="rId9"/>
              </a:rPr>
              <a:t>https://www.lib.sfu.ca/about/branches-depts/slc/eal</a:t>
            </a:r>
            <a:endParaRPr lang="en-US" dirty="0"/>
          </a:p>
          <a:p>
            <a:r>
              <a:rPr lang="en-US" baseline="0" dirty="0"/>
              <a:t>Apply to become a Peer Educator: </a:t>
            </a:r>
            <a:r>
              <a:rPr lang="en-US" dirty="0">
                <a:hlinkClick r:id="rId10"/>
              </a:rPr>
              <a:t>https://www.lib.sfu.ca/about/branches-depts/slc/slc-who/slc-peer-educators/become-peer-educator</a:t>
            </a:r>
            <a:endParaRPr lang="en-US" dirty="0"/>
          </a:p>
          <a:p>
            <a:r>
              <a:rPr lang="en-US" baseline="0" dirty="0"/>
              <a:t>Submit a paper to the SLC Undergraduate Writing Contest: </a:t>
            </a:r>
            <a:r>
              <a:rPr lang="en-US" dirty="0">
                <a:hlinkClick r:id="rId11"/>
              </a:rPr>
              <a:t>https://journals.lib.sfu.ca/index.php/slc-uwc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05326-7906-2545-99FA-01A7A6D3A0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64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CCC2-92A6-0F14-E082-D7DCAF140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8DB489-4C37-0E25-AF87-40677D1EC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ED4CA-A236-16AB-8ED7-645CF619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DF91D-F901-96B9-ECE7-CB8DB8660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75603-B56F-1B1B-17A7-F1A53254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0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B1872-44E6-B193-41C4-C04A868C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6C99B-33DC-5575-6E82-B603A48B2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6CF3B-51A1-C4A9-2D94-69684114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7888D-22C9-5BD7-65C3-CF1C82EC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BDF79-7A60-B1FA-EF6E-AE8C46015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5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D0D9D0-F50D-B626-C607-BF57013AF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4C597-78EC-2DCD-DFEE-1255D7768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E1D1C-1B2A-1C47-DB5B-A21B5825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650D7-21B0-9D40-3EFF-28CAC295A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4E93F-B5FF-E6EC-1B6B-4E36823D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D32BC-E564-9DF1-D0DD-A7B2E80B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AEA52-ACDA-28BA-380B-575A2E05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5712D-CE74-31DE-2549-C2CF0D26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867C0-B76D-FC6B-C0B6-D0E210A4F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B581B-8236-68B1-3698-92453AECB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1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460B1-F977-EA2D-9765-5010C58DF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1226F-5FA6-0B71-A041-8BF31E775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D4084-DFB1-23CB-1A51-5B3EDA4FD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FE11C-F86D-D5BE-3588-74AF0C17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7D6D6-31FA-976F-A024-55688B5B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8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E3FE-3841-5B56-3A67-D11EF9CB1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095DC-CDB2-6CB0-5B0E-228C4397D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06A9B-0624-FD2D-BFAD-C5A024B5B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E995B-185E-34E7-3EE5-98E89A85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F6FA0-4185-BA15-3F81-883BE42E6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477F7-2980-A6C6-0B2A-5D8F49D9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6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46F98-4CD3-E220-2DEE-AABC6565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89068-47F1-F12F-DB7C-F8ED9EAB8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D7A70-4850-EA9F-F5F2-163620520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4E2DF-DBC2-D8C4-3D53-2149EE1C3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02D0DC-CAA6-56BE-322E-7FA2048BA0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09AF39-B714-FECB-7840-1CABE77F6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198733-43A1-A65C-9EA3-48B8D762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59C2B-2032-10B4-E111-2AFE8D68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2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BF59C-A5D6-E8AB-9A29-63212D61E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22300-3255-22F1-5EDD-14880F17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D97B64-BCB9-A928-BBC4-E3C171B0A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33CD2-3BE3-7E45-860C-2187FE7E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3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EC262-CED9-50CA-F879-95053AF64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51926D-180D-BA91-A395-2E060E4C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C0A47-B02B-527F-B830-297288D4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4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52C8-24C1-45B2-74B9-E8C977EF5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1C90-7C6A-189B-C03A-0352AF061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DA04A-7CCB-3AA4-8742-9DADCC5A2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EB6B5-A548-FA46-A2BE-070E6659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55EDA-6740-C890-DFE5-03C37548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01C9B-52D4-D8B5-3697-58CDA802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0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C03A1-3B33-6BC9-27B2-1331806D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ECF932-4776-5024-D6AD-AB76E1858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F8A303-646C-CE03-9CD3-6FDE14216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43EBE-E062-9F42-5B9B-CA18541FF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D8B64-3C64-6E67-4001-5CF0626B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8A171-8297-92BE-C73B-619E6A84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2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B340BF-26E6-D31A-6296-E934CA7EA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7614C-AFBE-ECB4-2412-66AD3EA90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5F937-B5F4-5CF6-1A15-D4C2BD0CE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8379A-8211-8549-BC85-5C1FC4335BC1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4C908-1435-1944-982D-2ECDD3A39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AFE26-8707-FA39-CD8D-652B0F361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09472-FCBF-3A48-9F1F-2433D81E3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6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b.sfu.ca/about/branches-depts/slc/writing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lib.sfu.ca/about/branches-depts/slc/eal/conversation/registration-form-eal-esl-students" TargetMode="External"/><Relationship Id="rId12" Type="http://schemas.openxmlformats.org/officeDocument/2006/relationships/hyperlink" Target="https://journals.lib.sfu.ca/index.php/slc-uw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riteaway.ca/" TargetMode="External"/><Relationship Id="rId11" Type="http://schemas.openxmlformats.org/officeDocument/2006/relationships/hyperlink" Target="https://www.lib.sfu.ca/about/branches-depts/slc/slc-who/slc-peer-educators/become-peer-educator" TargetMode="External"/><Relationship Id="rId5" Type="http://schemas.openxmlformats.org/officeDocument/2006/relationships/hyperlink" Target="https://www.lib.sfu.ca/about/branches-depts/slc/offer/slc-workshops" TargetMode="External"/><Relationship Id="rId10" Type="http://schemas.openxmlformats.org/officeDocument/2006/relationships/hyperlink" Target="https://www.lib.sfu.ca/about/branches-depts/slc/eal" TargetMode="External"/><Relationship Id="rId4" Type="http://schemas.openxmlformats.org/officeDocument/2006/relationships/hyperlink" Target="https://www.lib.sfu.ca/about/branches-depts/slc/offer/consultation-info" TargetMode="External"/><Relationship Id="rId9" Type="http://schemas.openxmlformats.org/officeDocument/2006/relationships/hyperlink" Target="https://www.lib.sfu.ca/about/branches-depts/slc/learn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D65773B-F558-7BD8-7A05-F9CB6EA2F0D4}"/>
              </a:ext>
            </a:extLst>
          </p:cNvPr>
          <p:cNvSpPr txBox="1"/>
          <p:nvPr/>
        </p:nvSpPr>
        <p:spPr>
          <a:xfrm>
            <a:off x="515894" y="1066147"/>
            <a:ext cx="111602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C0633"/>
                </a:solidFill>
                <a:latin typeface="Impact" panose="020B0806030902050204" pitchFamily="34" charset="0"/>
              </a:rPr>
              <a:t>The Student Learning Commons offers free and friendly help with…</a:t>
            </a: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16AB0F7-1B6F-91B7-3042-C27DB50EF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60744" cy="792061"/>
          </a:xfrm>
          <a:prstGeom prst="rect">
            <a:avLst/>
          </a:prstGeom>
        </p:spPr>
      </p:pic>
      <p:sp>
        <p:nvSpPr>
          <p:cNvPr id="13" name="Subtitle 10">
            <a:extLst>
              <a:ext uri="{FF2B5EF4-FFF2-40B4-BE49-F238E27FC236}">
                <a16:creationId xmlns:a16="http://schemas.microsoft.com/office/drawing/2014/main" id="{B17EAFEB-E8CA-C020-4249-6E6581AD8A7B}"/>
              </a:ext>
            </a:extLst>
          </p:cNvPr>
          <p:cNvSpPr txBox="1">
            <a:spLocks/>
          </p:cNvSpPr>
          <p:nvPr/>
        </p:nvSpPr>
        <p:spPr>
          <a:xfrm>
            <a:off x="922076" y="3546389"/>
            <a:ext cx="3130940" cy="2780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rgbClr val="54585A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Subtitle 10">
            <a:extLst>
              <a:ext uri="{FF2B5EF4-FFF2-40B4-BE49-F238E27FC236}">
                <a16:creationId xmlns:a16="http://schemas.microsoft.com/office/drawing/2014/main" id="{34A6DB94-44D1-1378-4622-23C67C4C4C1B}"/>
              </a:ext>
            </a:extLst>
          </p:cNvPr>
          <p:cNvSpPr txBox="1">
            <a:spLocks/>
          </p:cNvSpPr>
          <p:nvPr/>
        </p:nvSpPr>
        <p:spPr>
          <a:xfrm>
            <a:off x="1172710" y="3238643"/>
            <a:ext cx="3048000" cy="22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DIN Condensed" pitchFamily="2" charset="0"/>
              </a:rPr>
              <a:t>Planning your papers</a:t>
            </a:r>
          </a:p>
          <a:p>
            <a:pPr marL="177800" indent="-1778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DIN Condensed" pitchFamily="2" charset="0"/>
              </a:rPr>
              <a:t>Developing effective arguments</a:t>
            </a:r>
          </a:p>
          <a:p>
            <a:pPr marL="177800" indent="-1778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DIN Condensed" pitchFamily="2" charset="0"/>
              </a:rPr>
              <a:t>Improving coherence and flow</a:t>
            </a:r>
          </a:p>
          <a:p>
            <a:pPr marL="177800" indent="-1778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DIN Condensed" pitchFamily="2" charset="0"/>
              </a:rPr>
              <a:t>Learning self-editing skills </a:t>
            </a:r>
          </a:p>
          <a:p>
            <a:pPr marL="0" indent="0">
              <a:buNone/>
            </a:pPr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22" name="Subtitle 10">
            <a:extLst>
              <a:ext uri="{FF2B5EF4-FFF2-40B4-BE49-F238E27FC236}">
                <a16:creationId xmlns:a16="http://schemas.microsoft.com/office/drawing/2014/main" id="{D8031F62-0402-4AE0-8AC0-48EF315CC686}"/>
              </a:ext>
            </a:extLst>
          </p:cNvPr>
          <p:cNvSpPr txBox="1">
            <a:spLocks/>
          </p:cNvSpPr>
          <p:nvPr/>
        </p:nvSpPr>
        <p:spPr>
          <a:xfrm>
            <a:off x="4639883" y="2981790"/>
            <a:ext cx="3048000" cy="22382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77800" indent="-1778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DIN Condensed" pitchFamily="2" charset="0"/>
              </a:rPr>
              <a:t>Managing your time</a:t>
            </a:r>
          </a:p>
          <a:p>
            <a:pPr marL="177800" indent="-1778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DIN Condensed" pitchFamily="2" charset="0"/>
              </a:rPr>
              <a:t>Improving your study skills</a:t>
            </a:r>
          </a:p>
          <a:p>
            <a:pPr marL="177800" indent="-1778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DIN Condensed" pitchFamily="2" charset="0"/>
              </a:rPr>
              <a:t>Reading academic texts more effectively</a:t>
            </a:r>
          </a:p>
          <a:p>
            <a:pPr marL="177800" indent="-1778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DIN Condensed" pitchFamily="2" charset="0"/>
              </a:rPr>
              <a:t>Getting more from lectures</a:t>
            </a:r>
          </a:p>
        </p:txBody>
      </p:sp>
      <p:sp>
        <p:nvSpPr>
          <p:cNvPr id="23" name="Subtitle 10">
            <a:extLst>
              <a:ext uri="{FF2B5EF4-FFF2-40B4-BE49-F238E27FC236}">
                <a16:creationId xmlns:a16="http://schemas.microsoft.com/office/drawing/2014/main" id="{44EE4420-AB57-9E52-FF9A-76F8A7352FDC}"/>
              </a:ext>
            </a:extLst>
          </p:cNvPr>
          <p:cNvSpPr txBox="1">
            <a:spLocks/>
          </p:cNvSpPr>
          <p:nvPr/>
        </p:nvSpPr>
        <p:spPr>
          <a:xfrm>
            <a:off x="8332901" y="2841687"/>
            <a:ext cx="2830546" cy="26864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i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77800" indent="-177800" algn="l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DIN Condensed" pitchFamily="2" charset="0"/>
              </a:rPr>
              <a:t>Improving your fluency and confidence - Conversation partners</a:t>
            </a:r>
          </a:p>
          <a:p>
            <a:pPr marL="177800" indent="-177800" algn="l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DIN Condensed" pitchFamily="2" charset="0"/>
              </a:rPr>
              <a:t>Moving forward with your language skills -</a:t>
            </a:r>
            <a:r>
              <a:rPr lang="en-US" sz="1800" dirty="0" err="1">
                <a:solidFill>
                  <a:schemeClr val="tx1"/>
                </a:solidFill>
                <a:latin typeface="DIN Condensed" pitchFamily="2" charset="0"/>
              </a:rPr>
              <a:t>Neurolanguage</a:t>
            </a:r>
            <a:r>
              <a:rPr lang="en-US" sz="1800" dirty="0">
                <a:solidFill>
                  <a:schemeClr val="tx1"/>
                </a:solidFill>
                <a:latin typeface="DIN Condensed" pitchFamily="2" charset="0"/>
              </a:rPr>
              <a:t> coaching</a:t>
            </a:r>
          </a:p>
          <a:p>
            <a:pPr marL="177800" indent="-177800" algn="l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DIN Condensed" pitchFamily="2" charset="0"/>
              </a:rPr>
              <a:t>Developing your discussion skills – Let’s Talk conversation groups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1261315-6B59-5167-F7B1-CD67B94CEBD6}"/>
              </a:ext>
            </a:extLst>
          </p:cNvPr>
          <p:cNvCxnSpPr/>
          <p:nvPr/>
        </p:nvCxnSpPr>
        <p:spPr>
          <a:xfrm>
            <a:off x="855284" y="3028843"/>
            <a:ext cx="1031171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FC16CA3-DD6C-B9B6-9D47-67E855FE4EE6}"/>
              </a:ext>
            </a:extLst>
          </p:cNvPr>
          <p:cNvSpPr/>
          <p:nvPr/>
        </p:nvSpPr>
        <p:spPr>
          <a:xfrm>
            <a:off x="515893" y="5784685"/>
            <a:ext cx="11321880" cy="900320"/>
          </a:xfrm>
          <a:prstGeom prst="rect">
            <a:avLst/>
          </a:prstGeom>
          <a:solidFill>
            <a:srgbClr val="0070C0">
              <a:alpha val="24931"/>
            </a:srgbClr>
          </a:solidFill>
          <a:ln>
            <a:solidFill>
              <a:schemeClr val="accent1">
                <a:shade val="50000"/>
                <a:alpha val="2705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11B841-DF77-AB75-6084-B29222F5F57B}"/>
              </a:ext>
            </a:extLst>
          </p:cNvPr>
          <p:cNvSpPr txBox="1"/>
          <p:nvPr/>
        </p:nvSpPr>
        <p:spPr>
          <a:xfrm>
            <a:off x="1206103" y="5829936"/>
            <a:ext cx="10575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IN Condensed" pitchFamily="2" charset="0"/>
              </a:rPr>
              <a:t>Online @ </a:t>
            </a:r>
            <a:r>
              <a:rPr lang="en-US" sz="2400" dirty="0">
                <a:solidFill>
                  <a:srgbClr val="C00000"/>
                </a:solidFill>
                <a:latin typeface="DIN Condensed" pitchFamily="2" charset="0"/>
              </a:rPr>
              <a:t>learningcommons.sfu.ca </a:t>
            </a:r>
          </a:p>
          <a:p>
            <a:pPr algn="ctr"/>
            <a:r>
              <a:rPr lang="en-US" dirty="0">
                <a:latin typeface="DIN Condensed" pitchFamily="2" charset="0"/>
              </a:rPr>
              <a:t>Burnaby W.A.C. Bennett Library, 3020 – Surrey Fraser Library, 3695 – Vancouver Belzberg Library 1002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03F9703-D28E-BECA-B8C6-ADAB04F4D6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539" y="1693343"/>
            <a:ext cx="10748587" cy="11643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678335C-565D-E1FB-F195-216FC50E6404}"/>
              </a:ext>
            </a:extLst>
          </p:cNvPr>
          <p:cNvSpPr txBox="1"/>
          <p:nvPr/>
        </p:nvSpPr>
        <p:spPr>
          <a:xfrm>
            <a:off x="1124712" y="5274744"/>
            <a:ext cx="7123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Impact" panose="020B0806030902050204" pitchFamily="34" charset="0"/>
              </a:rPr>
              <a:t>Attend a workshop, book a consultation, join a discussion or writing group</a:t>
            </a:r>
            <a:endParaRPr lang="en-US" sz="1800" dirty="0">
              <a:solidFill>
                <a:srgbClr val="C00000"/>
              </a:solidFill>
              <a:latin typeface="Impact" panose="020B080603090205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7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16AB0F7-1B6F-91B7-3042-C27DB50EF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60744" cy="792061"/>
          </a:xfrm>
          <a:prstGeom prst="rect">
            <a:avLst/>
          </a:prstGeom>
        </p:spPr>
      </p:pic>
      <p:sp>
        <p:nvSpPr>
          <p:cNvPr id="13" name="Subtitle 10">
            <a:extLst>
              <a:ext uri="{FF2B5EF4-FFF2-40B4-BE49-F238E27FC236}">
                <a16:creationId xmlns:a16="http://schemas.microsoft.com/office/drawing/2014/main" id="{B17EAFEB-E8CA-C020-4249-6E6581AD8A7B}"/>
              </a:ext>
            </a:extLst>
          </p:cNvPr>
          <p:cNvSpPr txBox="1">
            <a:spLocks/>
          </p:cNvSpPr>
          <p:nvPr/>
        </p:nvSpPr>
        <p:spPr>
          <a:xfrm>
            <a:off x="922076" y="3546389"/>
            <a:ext cx="3130940" cy="2780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rgbClr val="54585A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C16CA3-DD6C-B9B6-9D47-67E855FE4EE6}"/>
              </a:ext>
            </a:extLst>
          </p:cNvPr>
          <p:cNvSpPr/>
          <p:nvPr/>
        </p:nvSpPr>
        <p:spPr>
          <a:xfrm>
            <a:off x="515893" y="5784685"/>
            <a:ext cx="11321880" cy="900320"/>
          </a:xfrm>
          <a:prstGeom prst="rect">
            <a:avLst/>
          </a:prstGeom>
          <a:solidFill>
            <a:srgbClr val="0070C0">
              <a:alpha val="24931"/>
            </a:srgbClr>
          </a:solidFill>
          <a:ln>
            <a:solidFill>
              <a:schemeClr val="accent1">
                <a:shade val="50000"/>
                <a:alpha val="2705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11B841-DF77-AB75-6084-B29222F5F57B}"/>
              </a:ext>
            </a:extLst>
          </p:cNvPr>
          <p:cNvSpPr txBox="1"/>
          <p:nvPr/>
        </p:nvSpPr>
        <p:spPr>
          <a:xfrm>
            <a:off x="939634" y="5865513"/>
            <a:ext cx="10575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IN Condensed" pitchFamily="2" charset="0"/>
              </a:rPr>
              <a:t>Online @ </a:t>
            </a:r>
            <a:r>
              <a:rPr lang="en-US" sz="2400" dirty="0">
                <a:solidFill>
                  <a:srgbClr val="C00000"/>
                </a:solidFill>
                <a:latin typeface="DIN Condensed" pitchFamily="2" charset="0"/>
              </a:rPr>
              <a:t>learningcommons.sfu.ca </a:t>
            </a:r>
          </a:p>
          <a:p>
            <a:pPr algn="ctr"/>
            <a:r>
              <a:rPr lang="en-US" dirty="0">
                <a:latin typeface="DIN Condensed" pitchFamily="2" charset="0"/>
              </a:rPr>
              <a:t>Burnaby W.A.C. Bennett Library, 3020 – Surrey Fraser Library, 3695 – Vancouver Belzberg Library 1002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6488E-66AE-6005-D5EE-D695FDE59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23" y="1386348"/>
            <a:ext cx="10946063" cy="40937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aseline="0" dirty="0">
              <a:latin typeface="DIN Condensed" pitchFamily="2" charset="0"/>
            </a:endParaRPr>
          </a:p>
          <a:p>
            <a:r>
              <a:rPr lang="en-US" baseline="0" dirty="0">
                <a:latin typeface="DIN Condensed" pitchFamily="2" charset="0"/>
                <a:hlinkClick r:id="rId4"/>
              </a:rPr>
              <a:t>Book a consultation </a:t>
            </a:r>
            <a:endParaRPr lang="en-US" baseline="0" dirty="0">
              <a:latin typeface="DIN Condensed" pitchFamily="2" charset="0"/>
            </a:endParaRPr>
          </a:p>
          <a:p>
            <a:r>
              <a:rPr lang="en-US" dirty="0">
                <a:latin typeface="DIN Condensed" pitchFamily="2" charset="0"/>
                <a:hlinkClick r:id="rId5"/>
              </a:rPr>
              <a:t>Attend a workshop</a:t>
            </a:r>
            <a:endParaRPr lang="en-US" dirty="0">
              <a:latin typeface="DIN Condensed" pitchFamily="2" charset="0"/>
            </a:endParaRPr>
          </a:p>
          <a:p>
            <a:r>
              <a:rPr lang="en-US" dirty="0">
                <a:latin typeface="DIN Condensed" pitchFamily="2" charset="0"/>
              </a:rPr>
              <a:t>Use the</a:t>
            </a:r>
            <a:r>
              <a:rPr lang="en-US" baseline="0" dirty="0">
                <a:latin typeface="DIN Condensed" pitchFamily="2" charset="0"/>
              </a:rPr>
              <a:t> online writing tutoring platform, </a:t>
            </a:r>
            <a:r>
              <a:rPr lang="en-US" baseline="0" dirty="0">
                <a:latin typeface="DIN Condensed" pitchFamily="2" charset="0"/>
                <a:hlinkClick r:id="rId6"/>
              </a:rPr>
              <a:t>Write Away</a:t>
            </a:r>
            <a:endParaRPr lang="en-US" baseline="0" dirty="0">
              <a:latin typeface="DIN Condensed" pitchFamily="2" charset="0"/>
            </a:endParaRPr>
          </a:p>
          <a:p>
            <a:r>
              <a:rPr lang="en-US" baseline="0" dirty="0">
                <a:latin typeface="DIN Condensed" pitchFamily="2" charset="0"/>
                <a:hlinkClick r:id="rId7"/>
              </a:rPr>
              <a:t>Sign up for the Conversation Partner’s Program</a:t>
            </a:r>
            <a:endParaRPr lang="en-US" baseline="0" dirty="0">
              <a:latin typeface="DIN Condensed" pitchFamily="2" charset="0"/>
            </a:endParaRPr>
          </a:p>
          <a:p>
            <a:r>
              <a:rPr lang="en-US" baseline="0" dirty="0">
                <a:latin typeface="DIN Condensed" pitchFamily="2" charset="0"/>
                <a:hlinkClick r:id="rId8"/>
              </a:rPr>
              <a:t>Online writing resources</a:t>
            </a:r>
            <a:endParaRPr lang="en-US" dirty="0">
              <a:latin typeface="DIN Condensed" pitchFamily="2" charset="0"/>
            </a:endParaRPr>
          </a:p>
          <a:p>
            <a:r>
              <a:rPr lang="en-US" baseline="0" dirty="0">
                <a:latin typeface="DIN Condensed" pitchFamily="2" charset="0"/>
                <a:hlinkClick r:id="rId9"/>
              </a:rPr>
              <a:t>Online learning and studying resources</a:t>
            </a:r>
            <a:endParaRPr lang="en-US" dirty="0">
              <a:latin typeface="DIN Condensed" pitchFamily="2" charset="0"/>
            </a:endParaRPr>
          </a:p>
          <a:p>
            <a:r>
              <a:rPr lang="en-US" baseline="0" dirty="0">
                <a:latin typeface="DIN Condensed" pitchFamily="2" charset="0"/>
                <a:hlinkClick r:id="rId10"/>
              </a:rPr>
              <a:t>Online EAL resources</a:t>
            </a:r>
            <a:endParaRPr lang="en-US" dirty="0">
              <a:latin typeface="DIN Condensed" pitchFamily="2" charset="0"/>
            </a:endParaRPr>
          </a:p>
          <a:p>
            <a:r>
              <a:rPr lang="en-US" baseline="0" dirty="0">
                <a:latin typeface="DIN Condensed" pitchFamily="2" charset="0"/>
              </a:rPr>
              <a:t>Apply to become a </a:t>
            </a:r>
            <a:r>
              <a:rPr lang="en-US" baseline="0" dirty="0">
                <a:latin typeface="DIN Condensed" pitchFamily="2" charset="0"/>
                <a:hlinkClick r:id="rId11"/>
              </a:rPr>
              <a:t>Peer Educator</a:t>
            </a:r>
            <a:endParaRPr lang="en-US" dirty="0">
              <a:latin typeface="DIN Condensed" pitchFamily="2" charset="0"/>
            </a:endParaRPr>
          </a:p>
          <a:p>
            <a:r>
              <a:rPr lang="en-US" baseline="0" dirty="0">
                <a:latin typeface="DIN Condensed" pitchFamily="2" charset="0"/>
              </a:rPr>
              <a:t>Submit a paper to the </a:t>
            </a:r>
            <a:r>
              <a:rPr lang="en-US" baseline="0" dirty="0">
                <a:latin typeface="DIN Condensed" pitchFamily="2" charset="0"/>
                <a:hlinkClick r:id="rId12"/>
              </a:rPr>
              <a:t>SLC Undergraduate Writing Contest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FDB5DB-019A-1C26-FE22-F889B06FC3CB}"/>
              </a:ext>
            </a:extLst>
          </p:cNvPr>
          <p:cNvSpPr txBox="1"/>
          <p:nvPr/>
        </p:nvSpPr>
        <p:spPr>
          <a:xfrm>
            <a:off x="1000734" y="932836"/>
            <a:ext cx="94509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DIN Condensed" pitchFamily="2" charset="0"/>
              </a:rPr>
              <a:t>Useful links – click the blue text to go to the webpage </a:t>
            </a:r>
            <a:endParaRPr lang="en-US" sz="3200" baseline="0" dirty="0">
              <a:latin typeface="DIN Condensed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25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630</Words>
  <Application>Microsoft Macintosh PowerPoint</Application>
  <PresentationFormat>Widescreen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DIN Condensed</vt:lpstr>
      <vt:lpstr>Impact</vt:lpstr>
      <vt:lpstr>Trebuchet MS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Academic Success Centre offers free &amp; friendly help with….</dc:title>
  <dc:creator>Timothy Mossman</dc:creator>
  <cp:lastModifiedBy>Julia Lane</cp:lastModifiedBy>
  <cp:revision>6</cp:revision>
  <dcterms:created xsi:type="dcterms:W3CDTF">2022-09-13T22:39:58Z</dcterms:created>
  <dcterms:modified xsi:type="dcterms:W3CDTF">2022-09-14T18:19:10Z</dcterms:modified>
</cp:coreProperties>
</file>