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70" r:id="rId1"/>
  </p:sldMasterIdLst>
  <p:notesMasterIdLst>
    <p:notesMasterId r:id="rId23"/>
  </p:notesMasterIdLst>
  <p:sldIdLst>
    <p:sldId id="256" r:id="rId2"/>
    <p:sldId id="300" r:id="rId3"/>
    <p:sldId id="321" r:id="rId4"/>
    <p:sldId id="270" r:id="rId5"/>
    <p:sldId id="323" r:id="rId6"/>
    <p:sldId id="329" r:id="rId7"/>
    <p:sldId id="327" r:id="rId8"/>
    <p:sldId id="328" r:id="rId9"/>
    <p:sldId id="326" r:id="rId10"/>
    <p:sldId id="322" r:id="rId11"/>
    <p:sldId id="289" r:id="rId12"/>
    <p:sldId id="312" r:id="rId13"/>
    <p:sldId id="368" r:id="rId14"/>
    <p:sldId id="370" r:id="rId15"/>
    <p:sldId id="318" r:id="rId16"/>
    <p:sldId id="302" r:id="rId17"/>
    <p:sldId id="319" r:id="rId18"/>
    <p:sldId id="330" r:id="rId19"/>
    <p:sldId id="317" r:id="rId20"/>
    <p:sldId id="371" r:id="rId21"/>
    <p:sldId id="308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7842907-A4C2-4C10-9176-EF46A5AAD790}">
          <p14:sldIdLst>
            <p14:sldId id="256"/>
            <p14:sldId id="300"/>
            <p14:sldId id="321"/>
            <p14:sldId id="270"/>
            <p14:sldId id="323"/>
            <p14:sldId id="329"/>
            <p14:sldId id="327"/>
            <p14:sldId id="328"/>
            <p14:sldId id="326"/>
            <p14:sldId id="322"/>
            <p14:sldId id="289"/>
            <p14:sldId id="312"/>
            <p14:sldId id="368"/>
            <p14:sldId id="370"/>
            <p14:sldId id="318"/>
            <p14:sldId id="302"/>
            <p14:sldId id="319"/>
            <p14:sldId id="330"/>
            <p14:sldId id="317"/>
            <p14:sldId id="371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loe Riley" initials="CR" lastIdx="1" clrIdx="0">
    <p:extLst>
      <p:ext uri="{19B8F6BF-5375-455C-9EA6-DF929625EA0E}">
        <p15:presenceInfo xmlns:p15="http://schemas.microsoft.com/office/powerpoint/2012/main" userId="Chloe Rile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8" autoAdjust="0"/>
    <p:restoredTop sz="69302" autoAdjust="0"/>
  </p:normalViewPr>
  <p:slideViewPr>
    <p:cSldViewPr snapToGrid="0">
      <p:cViewPr varScale="1">
        <p:scale>
          <a:sx n="91" d="100"/>
          <a:sy n="91" d="100"/>
        </p:scale>
        <p:origin x="129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CF93D9-B55A-46E4-9BBD-DF8B0741A81F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862305-279F-423B-A085-4A73E1DDA5A6}">
      <dgm:prSet phldrT="[Text]" phldr="1"/>
      <dgm:spPr>
        <a:solidFill>
          <a:srgbClr val="FFFFFF">
            <a:alpha val="30196"/>
          </a:srgbClr>
        </a:solidFill>
        <a:ln>
          <a:solidFill>
            <a:schemeClr val="tx1"/>
          </a:solidFill>
        </a:ln>
      </dgm:spPr>
      <dgm:t>
        <a:bodyPr/>
        <a:lstStyle/>
        <a:p>
          <a:endParaRPr lang="en-US" dirty="0"/>
        </a:p>
      </dgm:t>
    </dgm:pt>
    <dgm:pt modelId="{8370031D-31D2-4232-B42C-962D6DEEAE7D}" type="parTrans" cxnId="{04DBEEBA-5918-4B6E-913C-E0210F8AE105}">
      <dgm:prSet/>
      <dgm:spPr/>
      <dgm:t>
        <a:bodyPr/>
        <a:lstStyle/>
        <a:p>
          <a:endParaRPr lang="en-US"/>
        </a:p>
      </dgm:t>
    </dgm:pt>
    <dgm:pt modelId="{7892F215-4410-4F69-8178-897B706BD975}" type="sibTrans" cxnId="{04DBEEBA-5918-4B6E-913C-E0210F8AE105}">
      <dgm:prSet/>
      <dgm:spPr/>
      <dgm:t>
        <a:bodyPr/>
        <a:lstStyle/>
        <a:p>
          <a:endParaRPr lang="en-US"/>
        </a:p>
      </dgm:t>
    </dgm:pt>
    <dgm:pt modelId="{6788EA17-47C3-4699-AE56-99552F74E173}">
      <dgm:prSet phldrT="[Text]" phldr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en-US" dirty="0"/>
        </a:p>
      </dgm:t>
    </dgm:pt>
    <dgm:pt modelId="{20CD5F11-0346-4CF6-B756-993BAFEA9440}" type="parTrans" cxnId="{FE3C72DD-5C6F-467B-989A-CAAC0F6997EF}">
      <dgm:prSet/>
      <dgm:spPr/>
      <dgm:t>
        <a:bodyPr/>
        <a:lstStyle/>
        <a:p>
          <a:endParaRPr lang="en-US"/>
        </a:p>
      </dgm:t>
    </dgm:pt>
    <dgm:pt modelId="{CB05F032-2E00-4D66-8168-5A3475233429}" type="sibTrans" cxnId="{FE3C72DD-5C6F-467B-989A-CAAC0F6997EF}">
      <dgm:prSet/>
      <dgm:spPr/>
      <dgm:t>
        <a:bodyPr/>
        <a:lstStyle/>
        <a:p>
          <a:endParaRPr lang="en-US"/>
        </a:p>
      </dgm:t>
    </dgm:pt>
    <dgm:pt modelId="{500FD827-135F-4BBE-8A92-C39FFDE23884}">
      <dgm:prSet phldrT="[Text]" phldr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en-US" dirty="0"/>
        </a:p>
      </dgm:t>
    </dgm:pt>
    <dgm:pt modelId="{6AFE6853-A4B0-4976-B3B9-1B7C8B45B46F}" type="parTrans" cxnId="{16F80ABA-2383-40E2-8649-F0EB95DC97EB}">
      <dgm:prSet/>
      <dgm:spPr/>
      <dgm:t>
        <a:bodyPr/>
        <a:lstStyle/>
        <a:p>
          <a:endParaRPr lang="en-US"/>
        </a:p>
      </dgm:t>
    </dgm:pt>
    <dgm:pt modelId="{914F732C-D0E6-4C33-B969-526AE505E495}" type="sibTrans" cxnId="{16F80ABA-2383-40E2-8649-F0EB95DC97EB}">
      <dgm:prSet/>
      <dgm:spPr/>
      <dgm:t>
        <a:bodyPr/>
        <a:lstStyle/>
        <a:p>
          <a:endParaRPr lang="en-US"/>
        </a:p>
      </dgm:t>
    </dgm:pt>
    <dgm:pt modelId="{6F9884DD-4CAD-44C0-91FF-680EE6E1619A}" type="pres">
      <dgm:prSet presAssocID="{56CF93D9-B55A-46E4-9BBD-DF8B0741A81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DE386E-1E2B-4103-8B3B-E0F465DA0F02}" type="pres">
      <dgm:prSet presAssocID="{56CF93D9-B55A-46E4-9BBD-DF8B0741A81F}" presName="comp1" presStyleCnt="0"/>
      <dgm:spPr/>
    </dgm:pt>
    <dgm:pt modelId="{CCD2221F-ACC7-45C2-9EBE-9ED087ADFC5A}" type="pres">
      <dgm:prSet presAssocID="{56CF93D9-B55A-46E4-9BBD-DF8B0741A81F}" presName="circle1" presStyleLbl="node1" presStyleIdx="0" presStyleCnt="3"/>
      <dgm:spPr/>
      <dgm:t>
        <a:bodyPr/>
        <a:lstStyle/>
        <a:p>
          <a:endParaRPr lang="en-US"/>
        </a:p>
      </dgm:t>
    </dgm:pt>
    <dgm:pt modelId="{99F5C5B5-CB21-4C69-8151-4E0F3F1B4224}" type="pres">
      <dgm:prSet presAssocID="{56CF93D9-B55A-46E4-9BBD-DF8B0741A81F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BCFCFB-E9A4-48B8-9820-09A36D48A67C}" type="pres">
      <dgm:prSet presAssocID="{56CF93D9-B55A-46E4-9BBD-DF8B0741A81F}" presName="comp2" presStyleCnt="0"/>
      <dgm:spPr/>
    </dgm:pt>
    <dgm:pt modelId="{86772D15-AE99-4133-99D8-C09D3CB4460E}" type="pres">
      <dgm:prSet presAssocID="{56CF93D9-B55A-46E4-9BBD-DF8B0741A81F}" presName="circle2" presStyleLbl="node1" presStyleIdx="1" presStyleCnt="3" custLinFactNeighborX="0" custLinFactNeighborY="-16479"/>
      <dgm:spPr/>
      <dgm:t>
        <a:bodyPr/>
        <a:lstStyle/>
        <a:p>
          <a:endParaRPr lang="en-US"/>
        </a:p>
      </dgm:t>
    </dgm:pt>
    <dgm:pt modelId="{632C6402-1AA5-49E4-A55F-9CE8F3293372}" type="pres">
      <dgm:prSet presAssocID="{56CF93D9-B55A-46E4-9BBD-DF8B0741A81F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6C7DE-A21C-423A-AF82-24ADF95AA5B1}" type="pres">
      <dgm:prSet presAssocID="{56CF93D9-B55A-46E4-9BBD-DF8B0741A81F}" presName="comp3" presStyleCnt="0"/>
      <dgm:spPr/>
    </dgm:pt>
    <dgm:pt modelId="{ECDBFF3D-95A0-456F-BD8B-A16BEE4CA978}" type="pres">
      <dgm:prSet presAssocID="{56CF93D9-B55A-46E4-9BBD-DF8B0741A81F}" presName="circle3" presStyleLbl="node1" presStyleIdx="2" presStyleCnt="3" custScaleX="82826" custScaleY="86768" custLinFactNeighborY="-51734"/>
      <dgm:spPr/>
      <dgm:t>
        <a:bodyPr/>
        <a:lstStyle/>
        <a:p>
          <a:endParaRPr lang="en-US"/>
        </a:p>
      </dgm:t>
    </dgm:pt>
    <dgm:pt modelId="{EDF67040-4BF7-4AFF-B357-6D7A0BF8F247}" type="pres">
      <dgm:prSet presAssocID="{56CF93D9-B55A-46E4-9BBD-DF8B0741A81F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BE71B6-CE83-46B6-869F-F5F1BCF24930}" type="presOf" srcId="{6788EA17-47C3-4699-AE56-99552F74E173}" destId="{86772D15-AE99-4133-99D8-C09D3CB4460E}" srcOrd="0" destOrd="0" presId="urn:microsoft.com/office/officeart/2005/8/layout/venn2"/>
    <dgm:cxn modelId="{FE3C72DD-5C6F-467B-989A-CAAC0F6997EF}" srcId="{56CF93D9-B55A-46E4-9BBD-DF8B0741A81F}" destId="{6788EA17-47C3-4699-AE56-99552F74E173}" srcOrd="1" destOrd="0" parTransId="{20CD5F11-0346-4CF6-B756-993BAFEA9440}" sibTransId="{CB05F032-2E00-4D66-8168-5A3475233429}"/>
    <dgm:cxn modelId="{19D558DE-8C60-4126-A0E9-7FCAF507C879}" type="presOf" srcId="{500FD827-135F-4BBE-8A92-C39FFDE23884}" destId="{ECDBFF3D-95A0-456F-BD8B-A16BEE4CA978}" srcOrd="0" destOrd="0" presId="urn:microsoft.com/office/officeart/2005/8/layout/venn2"/>
    <dgm:cxn modelId="{CB67CC62-7F29-40B5-A59C-5C73CAC45005}" type="presOf" srcId="{56862305-279F-423B-A085-4A73E1DDA5A6}" destId="{99F5C5B5-CB21-4C69-8151-4E0F3F1B4224}" srcOrd="1" destOrd="0" presId="urn:microsoft.com/office/officeart/2005/8/layout/venn2"/>
    <dgm:cxn modelId="{00DE2FB2-07B0-4334-8E3F-EA735B34AC0F}" type="presOf" srcId="{500FD827-135F-4BBE-8A92-C39FFDE23884}" destId="{EDF67040-4BF7-4AFF-B357-6D7A0BF8F247}" srcOrd="1" destOrd="0" presId="urn:microsoft.com/office/officeart/2005/8/layout/venn2"/>
    <dgm:cxn modelId="{07B06387-21E3-4445-9644-D5B17F53FB3A}" type="presOf" srcId="{56862305-279F-423B-A085-4A73E1DDA5A6}" destId="{CCD2221F-ACC7-45C2-9EBE-9ED087ADFC5A}" srcOrd="0" destOrd="0" presId="urn:microsoft.com/office/officeart/2005/8/layout/venn2"/>
    <dgm:cxn modelId="{8EBA376C-66B5-4B05-B216-36FC0AA90B7E}" type="presOf" srcId="{6788EA17-47C3-4699-AE56-99552F74E173}" destId="{632C6402-1AA5-49E4-A55F-9CE8F3293372}" srcOrd="1" destOrd="0" presId="urn:microsoft.com/office/officeart/2005/8/layout/venn2"/>
    <dgm:cxn modelId="{16F80ABA-2383-40E2-8649-F0EB95DC97EB}" srcId="{56CF93D9-B55A-46E4-9BBD-DF8B0741A81F}" destId="{500FD827-135F-4BBE-8A92-C39FFDE23884}" srcOrd="2" destOrd="0" parTransId="{6AFE6853-A4B0-4976-B3B9-1B7C8B45B46F}" sibTransId="{914F732C-D0E6-4C33-B969-526AE505E495}"/>
    <dgm:cxn modelId="{04DBEEBA-5918-4B6E-913C-E0210F8AE105}" srcId="{56CF93D9-B55A-46E4-9BBD-DF8B0741A81F}" destId="{56862305-279F-423B-A085-4A73E1DDA5A6}" srcOrd="0" destOrd="0" parTransId="{8370031D-31D2-4232-B42C-962D6DEEAE7D}" sibTransId="{7892F215-4410-4F69-8178-897B706BD975}"/>
    <dgm:cxn modelId="{5AA486F5-9DC4-42FF-B831-4671040EE8A4}" type="presOf" srcId="{56CF93D9-B55A-46E4-9BBD-DF8B0741A81F}" destId="{6F9884DD-4CAD-44C0-91FF-680EE6E1619A}" srcOrd="0" destOrd="0" presId="urn:microsoft.com/office/officeart/2005/8/layout/venn2"/>
    <dgm:cxn modelId="{8EB47901-D44B-4103-94A5-36BDD2E29F9B}" type="presParOf" srcId="{6F9884DD-4CAD-44C0-91FF-680EE6E1619A}" destId="{2FDE386E-1E2B-4103-8B3B-E0F465DA0F02}" srcOrd="0" destOrd="0" presId="urn:microsoft.com/office/officeart/2005/8/layout/venn2"/>
    <dgm:cxn modelId="{FE151DF0-B361-43DB-90B3-D134948E3112}" type="presParOf" srcId="{2FDE386E-1E2B-4103-8B3B-E0F465DA0F02}" destId="{CCD2221F-ACC7-45C2-9EBE-9ED087ADFC5A}" srcOrd="0" destOrd="0" presId="urn:microsoft.com/office/officeart/2005/8/layout/venn2"/>
    <dgm:cxn modelId="{715BADF0-E069-47AB-A983-DA7F4AA3871B}" type="presParOf" srcId="{2FDE386E-1E2B-4103-8B3B-E0F465DA0F02}" destId="{99F5C5B5-CB21-4C69-8151-4E0F3F1B4224}" srcOrd="1" destOrd="0" presId="urn:microsoft.com/office/officeart/2005/8/layout/venn2"/>
    <dgm:cxn modelId="{8C4AE60D-98B9-48C8-B0F1-294D38F572A8}" type="presParOf" srcId="{6F9884DD-4CAD-44C0-91FF-680EE6E1619A}" destId="{28BCFCFB-E9A4-48B8-9820-09A36D48A67C}" srcOrd="1" destOrd="0" presId="urn:microsoft.com/office/officeart/2005/8/layout/venn2"/>
    <dgm:cxn modelId="{EDF21903-0978-4712-AAF9-940AE0781640}" type="presParOf" srcId="{28BCFCFB-E9A4-48B8-9820-09A36D48A67C}" destId="{86772D15-AE99-4133-99D8-C09D3CB4460E}" srcOrd="0" destOrd="0" presId="urn:microsoft.com/office/officeart/2005/8/layout/venn2"/>
    <dgm:cxn modelId="{F9EF40A0-F812-46F9-8424-5AFE6E98516E}" type="presParOf" srcId="{28BCFCFB-E9A4-48B8-9820-09A36D48A67C}" destId="{632C6402-1AA5-49E4-A55F-9CE8F3293372}" srcOrd="1" destOrd="0" presId="urn:microsoft.com/office/officeart/2005/8/layout/venn2"/>
    <dgm:cxn modelId="{B52073B6-8FF0-4440-BC6B-5664C7F674AC}" type="presParOf" srcId="{6F9884DD-4CAD-44C0-91FF-680EE6E1619A}" destId="{CCE6C7DE-A21C-423A-AF82-24ADF95AA5B1}" srcOrd="2" destOrd="0" presId="urn:microsoft.com/office/officeart/2005/8/layout/venn2"/>
    <dgm:cxn modelId="{F2723A6C-2F6A-4F8E-BB6C-5B05EF256787}" type="presParOf" srcId="{CCE6C7DE-A21C-423A-AF82-24ADF95AA5B1}" destId="{ECDBFF3D-95A0-456F-BD8B-A16BEE4CA978}" srcOrd="0" destOrd="0" presId="urn:microsoft.com/office/officeart/2005/8/layout/venn2"/>
    <dgm:cxn modelId="{4CFF8A3D-AAB9-45E0-BBA6-180EC792378B}" type="presParOf" srcId="{CCE6C7DE-A21C-423A-AF82-24ADF95AA5B1}" destId="{EDF67040-4BF7-4AFF-B357-6D7A0BF8F24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2221F-ACC7-45C2-9EBE-9ED087ADFC5A}">
      <dsp:nvSpPr>
        <dsp:cNvPr id="0" name=""/>
        <dsp:cNvSpPr/>
      </dsp:nvSpPr>
      <dsp:spPr>
        <a:xfrm>
          <a:off x="1401233" y="0"/>
          <a:ext cx="4270896" cy="4270896"/>
        </a:xfrm>
        <a:prstGeom prst="ellipse">
          <a:avLst/>
        </a:prstGeom>
        <a:solidFill>
          <a:srgbClr val="FFFFFF">
            <a:alpha val="30196"/>
          </a:srgbClr>
        </a:solidFill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2790342" y="213544"/>
        <a:ext cx="1492678" cy="640634"/>
      </dsp:txXfrm>
    </dsp:sp>
    <dsp:sp modelId="{86772D15-AE99-4133-99D8-C09D3CB4460E}">
      <dsp:nvSpPr>
        <dsp:cNvPr id="0" name=""/>
        <dsp:cNvSpPr/>
      </dsp:nvSpPr>
      <dsp:spPr>
        <a:xfrm>
          <a:off x="1935095" y="539873"/>
          <a:ext cx="3203172" cy="3203172"/>
        </a:xfrm>
        <a:prstGeom prst="ellipse">
          <a:avLst/>
        </a:prstGeom>
        <a:solidFill>
          <a:schemeClr val="bg1"/>
        </a:solidFill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2790342" y="740071"/>
        <a:ext cx="1492678" cy="600594"/>
      </dsp:txXfrm>
    </dsp:sp>
    <dsp:sp modelId="{ECDBFF3D-95A0-456F-BD8B-A16BEE4CA978}">
      <dsp:nvSpPr>
        <dsp:cNvPr id="0" name=""/>
        <dsp:cNvSpPr/>
      </dsp:nvSpPr>
      <dsp:spPr>
        <a:xfrm>
          <a:off x="2652328" y="1171976"/>
          <a:ext cx="1768706" cy="1852885"/>
        </a:xfrm>
        <a:prstGeom prst="ellipse">
          <a:avLst/>
        </a:prstGeom>
        <a:solidFill>
          <a:schemeClr val="bg1"/>
        </a:solidFill>
        <a:ln w="2222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>
        <a:off x="2911349" y="1635197"/>
        <a:ext cx="1250664" cy="926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A868E6-F3FC-4CCB-B389-7800590151D7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B75F25C-406D-475A-9CBD-9C97F69D88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78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sfu.ca/help/research-assistance/format-type/government-resource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databases.lib.sfu.ca/browse?contentTypes=News%20sources" TargetMode="External"/><Relationship Id="rId4" Type="http://schemas.openxmlformats.org/officeDocument/2006/relationships/hyperlink" Target="https://www.lib.sfu.ca/help/research-assistance/subject/criminology/legal-information" TargetMode="Externa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399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0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14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--Anthropology,</a:t>
            </a:r>
            <a:r>
              <a:rPr lang="en-US" baseline="0" dirty="0" smtClean="0"/>
              <a:t> Sociology, Biology, Psychology – top database listed here for each subject, useful if you are doing interdisciplinary work</a:t>
            </a:r>
          </a:p>
          <a:p>
            <a:pPr defTabSz="931774">
              <a:defRPr/>
            </a:pPr>
            <a:r>
              <a:rPr lang="en-US" baseline="0" dirty="0" smtClean="0"/>
              <a:t>--Search by subject, content type, alphabetical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88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It helps to think of what level of specificity you are starting your research 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3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WORKSHEET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69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69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2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 = types of therapies</a:t>
            </a:r>
          </a:p>
          <a:p>
            <a:r>
              <a:rPr lang="en-US" baseline="0" dirty="0" smtClean="0"/>
              <a:t>B = recidivisms</a:t>
            </a:r>
          </a:p>
          <a:p>
            <a:r>
              <a:rPr lang="en-US" baseline="0" dirty="0" smtClean="0"/>
              <a:t>A + B will be about both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AND brings</a:t>
            </a:r>
            <a:r>
              <a:rPr lang="en-US" baseline="0" dirty="0" smtClean="0"/>
              <a:t> less results. You are creating more “deal breakers” for your search.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251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PsycINFO</a:t>
            </a:r>
            <a:r>
              <a:rPr lang="en-US" baseline="0" dirty="0" smtClean="0"/>
              <a:t> revised thesaurus terms in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6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3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Liaison Librarians: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+Develop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print and electronic collections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their subject areas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+Provide one-to-one and group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consultations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help with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systematic searches, using specific resources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+Author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 guides</a:t>
            </a:r>
            <a:endParaRPr lang="en-US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+Help you locate hard to find resources such as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government documents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legal information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grey literature,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news sources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(both current and historical)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299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756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92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Roundtable – </a:t>
            </a:r>
            <a:r>
              <a:rPr lang="en-US" dirty="0" err="1" smtClean="0"/>
              <a:t>favourite</a:t>
            </a:r>
            <a:r>
              <a:rPr lang="en-US" baseline="0" dirty="0" smtClean="0"/>
              <a:t> source OR least </a:t>
            </a:r>
            <a:r>
              <a:rPr lang="en-US" baseline="0" dirty="0" err="1" smtClean="0"/>
              <a:t>favourite</a:t>
            </a:r>
            <a:r>
              <a:rPr lang="en-US" baseline="0" dirty="0" smtClean="0"/>
              <a:t>, OR notable unusual source, or pass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85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80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05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26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Articulate</a:t>
            </a:r>
            <a:r>
              <a:rPr lang="en-US" baseline="0" dirty="0" smtClean="0"/>
              <a:t> some of the benefits of Google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7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96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-Search by first half of title. Less is better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F25C-406D-475A-9CBD-9C97F69D882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6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376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1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9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9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560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069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84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5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688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442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8164B59-CCC3-4681-9D84-E60832E5979D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2907DEE-49E1-42A7-8198-E982397FFA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571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71" r:id="rId1"/>
    <p:sldLayoutId id="2147484672" r:id="rId2"/>
    <p:sldLayoutId id="2147484673" r:id="rId3"/>
    <p:sldLayoutId id="2147484674" r:id="rId4"/>
    <p:sldLayoutId id="2147484675" r:id="rId5"/>
    <p:sldLayoutId id="2147484676" r:id="rId6"/>
    <p:sldLayoutId id="2147484677" r:id="rId7"/>
    <p:sldLayoutId id="2147484678" r:id="rId8"/>
    <p:sldLayoutId id="2147484679" r:id="rId9"/>
    <p:sldLayoutId id="2147484680" r:id="rId10"/>
    <p:sldLayoutId id="214748468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loe_riley@sfu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ufts2.lib.sfu.ca/CRDB4/BVAS/resource/5707" TargetMode="External"/><Relationship Id="rId7" Type="http://schemas.openxmlformats.org/officeDocument/2006/relationships/hyperlink" Target="https://databases.lib.sfu.ca/record/6124514764000361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fu-primo.hosted.exlibrisgroup.com/permalink/f/usv8m3/01SFUL_ALMA51187895600003611" TargetMode="External"/><Relationship Id="rId5" Type="http://schemas.openxmlformats.org/officeDocument/2006/relationships/hyperlink" Target="https://databases.lib.sfu.ca/record/61245130270003610/PsycBOOKS" TargetMode="External"/><Relationship Id="rId4" Type="http://schemas.openxmlformats.org/officeDocument/2006/relationships/hyperlink" Target="https://databases.lib.sfu.ca/record/61245147430003610/PsycTEST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bases.lib.sfu.ca/record/6124514742000361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bases.lib.sfu.ca/" TargetMode="External"/><Relationship Id="rId5" Type="http://schemas.openxmlformats.org/officeDocument/2006/relationships/hyperlink" Target="https://databases.lib.sfu.ca/record/61245130410003610/ProQuest-Sociology-Collection" TargetMode="External"/><Relationship Id="rId4" Type="http://schemas.openxmlformats.org/officeDocument/2006/relationships/hyperlink" Target="https://databases.lib.sfu.ca/record/61245146030003610/Bibliography-of-Native-North-American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sfu.ca/system/files/28268/Research_Concepts_Worksheet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sfu.ca/help/research-assistance/subject/psychology/citingwriting" TargetMode="External"/><Relationship Id="rId7" Type="http://schemas.openxmlformats.org/officeDocument/2006/relationships/hyperlink" Target="https://library.cod.edu/ld.php?content_id=51738603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astyle.apa.org/style-grammar-guidelines/bias-free-language/index" TargetMode="External"/><Relationship Id="rId5" Type="http://schemas.openxmlformats.org/officeDocument/2006/relationships/hyperlink" Target="https://apastyle.apa.org/products/publication-manual-7th-edition-introduction.pdf" TargetMode="External"/><Relationship Id="rId4" Type="http://schemas.openxmlformats.org/officeDocument/2006/relationships/hyperlink" Target="https://apastyle.apa.org/blo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libask@sfu.ca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r11@sfu.c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sfu.ca/help/research-assistance/subject/psychology/psychological-tes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fu-primo.hosted.exlibrisgroup.com/primo-explore/browse?vid=SFU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.sfu.ca/collections/scholarly-publishing/inf-for-authors#avoid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fu-primo.hosted.exlibrisgroup.com/primo-explore/jsearch?vid=SFUL&amp;lang=en_US" TargetMode="External"/><Relationship Id="rId5" Type="http://schemas.openxmlformats.org/officeDocument/2006/relationships/hyperlink" Target="https://www.lib.sfu.ca/borrow/request-materials/ill/request-form" TargetMode="External"/><Relationship Id="rId4" Type="http://schemas.openxmlformats.org/officeDocument/2006/relationships/hyperlink" Target="https://sfu-primo.hosted.exlibrisgroup.com/primo-explore/citationlinker?vid=SFU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SFU </a:t>
            </a:r>
            <a:r>
              <a:rPr lang="en-US" sz="5400" b="1" dirty="0" smtClean="0"/>
              <a:t>Library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Psychology 450 - 950: </a:t>
            </a:r>
            <a:r>
              <a:rPr lang="en-US" sz="2800" b="1" dirty="0"/>
              <a:t>Library </a:t>
            </a:r>
            <a:r>
              <a:rPr lang="en-US" sz="2800" b="1" dirty="0" smtClean="0"/>
              <a:t>research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22416" y="4876801"/>
            <a:ext cx="87030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</a:rPr>
              <a:t>Yolanda Koscielski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</a:rPr>
              <a:t>Liaison Librarian for Criminology, Philosophy &amp; Psychology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hlinkClick r:id="rId3"/>
              </a:rPr>
              <a:t>ysk6@sfu.ca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8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Using Subject specific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Strengths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Mapped to a </a:t>
            </a:r>
            <a:r>
              <a:rPr lang="en-US" sz="1800" dirty="0">
                <a:solidFill>
                  <a:schemeClr val="accent1"/>
                </a:solidFill>
              </a:rPr>
              <a:t>disciplinary 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quality </a:t>
            </a:r>
            <a:r>
              <a:rPr lang="en-US" sz="1800" dirty="0">
                <a:solidFill>
                  <a:schemeClr val="accent1"/>
                </a:solidFill>
              </a:rPr>
              <a:t>metadata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Search </a:t>
            </a:r>
            <a:r>
              <a:rPr lang="en-US" sz="1800" dirty="0">
                <a:solidFill>
                  <a:schemeClr val="accent1"/>
                </a:solidFill>
              </a:rPr>
              <a:t>limiters</a:t>
            </a:r>
            <a:r>
              <a:rPr lang="en-US" sz="1800" dirty="0"/>
              <a:t> unique to discipline, allow fine-tuning of search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1"/>
                </a:solidFill>
              </a:rPr>
              <a:t>Search</a:t>
            </a:r>
            <a:r>
              <a:rPr lang="en-US" sz="1800" dirty="0"/>
              <a:t> history and search sets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1"/>
                </a:solidFill>
              </a:rPr>
              <a:t>Subject headings </a:t>
            </a:r>
            <a:r>
              <a:rPr lang="en-US" sz="1800" dirty="0"/>
              <a:t>that are key to a lit review</a:t>
            </a:r>
          </a:p>
          <a:p>
            <a:r>
              <a:rPr lang="en-US" b="1" dirty="0">
                <a:solidFill>
                  <a:schemeClr val="accent2"/>
                </a:solidFill>
              </a:rPr>
              <a:t>Weaknesses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More </a:t>
            </a:r>
            <a:r>
              <a:rPr lang="en-US" sz="1800" dirty="0">
                <a:solidFill>
                  <a:schemeClr val="accent1"/>
                </a:solidFill>
              </a:rPr>
              <a:t>time-consuming</a:t>
            </a:r>
            <a:r>
              <a:rPr lang="en-US" sz="1800" dirty="0"/>
              <a:t> to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More </a:t>
            </a:r>
            <a:r>
              <a:rPr lang="en-US" sz="1800" dirty="0">
                <a:solidFill>
                  <a:schemeClr val="accent1"/>
                </a:solidFill>
              </a:rPr>
              <a:t>particular / technical </a:t>
            </a:r>
            <a:r>
              <a:rPr lang="en-US" sz="1800" dirty="0"/>
              <a:t>to search (varies)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98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key psychology </a:t>
            </a:r>
            <a:r>
              <a:rPr lang="en-US" sz="3600" dirty="0"/>
              <a:t>resources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2190" y="2028799"/>
            <a:ext cx="11098618" cy="4295718"/>
          </a:xfrm>
        </p:spPr>
        <p:txBody>
          <a:bodyPr anchor="t">
            <a:noAutofit/>
          </a:bodyPr>
          <a:lstStyle/>
          <a:p>
            <a:r>
              <a:rPr lang="en-US" sz="2200" b="1" dirty="0" err="1" smtClean="0">
                <a:hlinkClick r:id="rId3"/>
              </a:rPr>
              <a:t>PsycINFO</a:t>
            </a:r>
            <a:r>
              <a:rPr lang="en-US" sz="2200" dirty="0"/>
              <a:t>: Comprehensive psychology-related </a:t>
            </a:r>
            <a:r>
              <a:rPr lang="en-US" sz="2200" dirty="0" smtClean="0"/>
              <a:t>database.</a:t>
            </a:r>
          </a:p>
          <a:p>
            <a:r>
              <a:rPr lang="en-US" sz="2200" b="1" dirty="0" err="1" smtClean="0">
                <a:solidFill>
                  <a:srgbClr val="0070C0"/>
                </a:solidFill>
                <a:hlinkClick r:id="rId4"/>
              </a:rPr>
              <a:t>PsycTESTS</a:t>
            </a:r>
            <a:r>
              <a:rPr lang="en-US" sz="2200" b="1" dirty="0">
                <a:solidFill>
                  <a:srgbClr val="0070C0"/>
                </a:solidFill>
              </a:rPr>
              <a:t>: </a:t>
            </a:r>
            <a:r>
              <a:rPr lang="en-US" sz="2200" dirty="0">
                <a:solidFill>
                  <a:schemeClr val="tx1"/>
                </a:solidFill>
              </a:rPr>
              <a:t>Psychological tests, measures, scales, surveys, and other assessment tools. In most cases actual test or test items provided, but without scoring key information.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b="1" dirty="0" err="1" smtClean="0">
                <a:hlinkClick r:id="rId5"/>
              </a:rPr>
              <a:t>PsycBOOKS</a:t>
            </a:r>
            <a:r>
              <a:rPr lang="en-US" sz="2200" b="1" dirty="0"/>
              <a:t>: </a:t>
            </a:r>
            <a:r>
              <a:rPr lang="en-US" sz="2200" dirty="0"/>
              <a:t>Scholarly and classic psychology </a:t>
            </a:r>
            <a:r>
              <a:rPr lang="en-US" sz="2200" dirty="0" err="1"/>
              <a:t>ebooks</a:t>
            </a:r>
            <a:r>
              <a:rPr lang="en-US" sz="2200" dirty="0"/>
              <a:t> and reference material (handbooks, encyclopedia articles</a:t>
            </a:r>
            <a:r>
              <a:rPr lang="en-US" sz="2200" dirty="0" smtClean="0"/>
              <a:t>), including APA handbooks</a:t>
            </a:r>
          </a:p>
          <a:p>
            <a:r>
              <a:rPr lang="en-US" sz="2200" b="1" dirty="0" smtClean="0">
                <a:hlinkClick r:id="rId6"/>
              </a:rPr>
              <a:t>Annual Review of Psychology</a:t>
            </a:r>
            <a:r>
              <a:rPr lang="en-US" sz="2200" b="1" dirty="0"/>
              <a:t>: </a:t>
            </a:r>
            <a:r>
              <a:rPr lang="en-US" sz="2200" dirty="0"/>
              <a:t>I</a:t>
            </a:r>
            <a:r>
              <a:rPr lang="en-US" sz="2200" dirty="0" smtClean="0"/>
              <a:t>n </a:t>
            </a:r>
            <a:r>
              <a:rPr lang="en-US" sz="2200" dirty="0"/>
              <a:t>publication since 1950, covers the significant developments in the field of psychology</a:t>
            </a:r>
            <a:endParaRPr lang="en-US" sz="2200" dirty="0" smtClean="0"/>
          </a:p>
          <a:p>
            <a:r>
              <a:rPr lang="en-US" sz="2200" b="1" dirty="0">
                <a:solidFill>
                  <a:srgbClr val="00B0F0"/>
                </a:solidFill>
                <a:hlinkClick r:id="rId7">
                  <a:extLst>
                    <a:ext uri="{A12FA001-AC4F-418D-AE19-62706E023703}">
                      <ahyp:hlinkClr xmlns:lc="http://schemas.openxmlformats.org/drawingml/2006/lockedCanvas" xmlns:ahyp="http://schemas.microsoft.com/office/drawing/2018/hyperlinkcolor" xmlns="" val="tx"/>
                    </a:ext>
                  </a:extLst>
                </a:hlinkClick>
              </a:rPr>
              <a:t>Oxford Bibliographies </a:t>
            </a:r>
            <a:r>
              <a:rPr lang="en-US" sz="2200" b="1" dirty="0" smtClean="0">
                <a:solidFill>
                  <a:srgbClr val="00B0F0"/>
                </a:solidFill>
                <a:hlinkClick r:id="rId7">
                  <a:extLst>
                    <a:ext uri="{A12FA001-AC4F-418D-AE19-62706E023703}">
                      <ahyp:hlinkClr xmlns:lc="http://schemas.openxmlformats.org/drawingml/2006/lockedCanvas" xmlns:ahyp="http://schemas.microsoft.com/office/drawing/2018/hyperlinkcolor" xmlns="" val="tx"/>
                    </a:ext>
                  </a:extLst>
                </a:hlinkClick>
              </a:rPr>
              <a:t>Online</a:t>
            </a:r>
            <a:r>
              <a:rPr lang="en-US" sz="2200" dirty="0">
                <a:solidFill>
                  <a:schemeClr val="tx1"/>
                </a:solidFill>
              </a:rPr>
              <a:t>: Lists key books, articles, and other sources on a wide variety of </a:t>
            </a:r>
            <a:r>
              <a:rPr lang="en-US" sz="2200" dirty="0" smtClean="0">
                <a:solidFill>
                  <a:schemeClr val="tx1"/>
                </a:solidFill>
              </a:rPr>
              <a:t>subjects. Psychology </a:t>
            </a:r>
            <a:r>
              <a:rPr lang="en-US" sz="2200" dirty="0" smtClean="0">
                <a:solidFill>
                  <a:schemeClr val="tx1"/>
                </a:solidFill>
              </a:rPr>
              <a:t>module included. 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endParaRPr lang="en-US" sz="2200" dirty="0"/>
          </a:p>
          <a:p>
            <a:pPr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6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disciplinary databases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192" y="1981298"/>
            <a:ext cx="11098618" cy="4295718"/>
          </a:xfrm>
        </p:spPr>
        <p:txBody>
          <a:bodyPr anchor="t">
            <a:noAutofit/>
          </a:bodyPr>
          <a:lstStyle/>
          <a:p>
            <a:endParaRPr lang="en-US" sz="2200" b="1" dirty="0" smtClean="0">
              <a:hlinkClick r:id="rId3"/>
            </a:endParaRPr>
          </a:p>
          <a:p>
            <a:r>
              <a:rPr lang="en-US" sz="2200" b="1" dirty="0" smtClean="0">
                <a:hlinkClick r:id="rId3"/>
              </a:rPr>
              <a:t>Anthropology Plus: </a:t>
            </a:r>
            <a:r>
              <a:rPr lang="en-US" dirty="0"/>
              <a:t>Journal articles, reports, commentaries, edited works, and obituaries in social, cultural, physical, biological, and linguistic anthropology, ethnology, archaeology, folklore, material culture, and interdisciplinary studies</a:t>
            </a:r>
            <a:r>
              <a:rPr lang="en-US" dirty="0" smtClean="0"/>
              <a:t>.</a:t>
            </a:r>
          </a:p>
          <a:p>
            <a:r>
              <a:rPr lang="en-US" b="1" dirty="0">
                <a:hlinkClick r:id="rId4"/>
              </a:rPr>
              <a:t>Bibliography of Native North </a:t>
            </a:r>
            <a:r>
              <a:rPr lang="en-US" b="1" dirty="0" smtClean="0">
                <a:hlinkClick r:id="rId4"/>
              </a:rPr>
              <a:t>Americans</a:t>
            </a:r>
            <a:r>
              <a:rPr lang="en-US" dirty="0" smtClean="0"/>
              <a:t>: </a:t>
            </a:r>
            <a:r>
              <a:rPr lang="en-US" dirty="0"/>
              <a:t>More than 80,000 citations for books, essays, journal articles, and government documents on all aspects of Native North American culture, history, and life. </a:t>
            </a:r>
            <a:endParaRPr lang="en-US" sz="2200" b="1" dirty="0" smtClean="0">
              <a:hlinkClick r:id="rId3"/>
            </a:endParaRPr>
          </a:p>
          <a:p>
            <a:r>
              <a:rPr lang="en-US" b="1" dirty="0">
                <a:hlinkClick r:id="rId5"/>
              </a:rPr>
              <a:t>ProQuest Sociology </a:t>
            </a:r>
            <a:r>
              <a:rPr lang="en-US" b="1" dirty="0" smtClean="0">
                <a:hlinkClick r:id="rId5"/>
              </a:rPr>
              <a:t>Collection</a:t>
            </a:r>
            <a:r>
              <a:rPr lang="en-US" dirty="0" smtClean="0"/>
              <a:t>: </a:t>
            </a:r>
            <a:r>
              <a:rPr lang="en-US" dirty="0"/>
              <a:t>International literature in sociology and social services, and related fields</a:t>
            </a:r>
            <a:r>
              <a:rPr lang="en-US" dirty="0" smtClean="0"/>
              <a:t>.</a:t>
            </a:r>
            <a:endParaRPr lang="en-US" sz="2200" b="1" dirty="0" smtClean="0">
              <a:hlinkClick r:id="rId3"/>
            </a:endParaRPr>
          </a:p>
          <a:p>
            <a:r>
              <a:rPr lang="en-US" b="1" dirty="0" smtClean="0">
                <a:hlinkClick r:id="rId3"/>
              </a:rPr>
              <a:t>Web </a:t>
            </a:r>
            <a:r>
              <a:rPr lang="en-US" b="1" dirty="0">
                <a:hlinkClick r:id="rId3"/>
              </a:rPr>
              <a:t>of Science</a:t>
            </a:r>
            <a:r>
              <a:rPr lang="en-US" dirty="0"/>
              <a:t>: Multidisciplinary database, including coverage of </a:t>
            </a:r>
            <a:r>
              <a:rPr lang="en-US" dirty="0" smtClean="0"/>
              <a:t>psychology</a:t>
            </a:r>
            <a:r>
              <a:rPr lang="en-US" dirty="0"/>
              <a:t>, law, </a:t>
            </a:r>
            <a:r>
              <a:rPr lang="en-US" dirty="0" err="1"/>
              <a:t>labour</a:t>
            </a:r>
            <a:r>
              <a:rPr lang="en-US" dirty="0"/>
              <a:t>, gender, political science, policy, sociology &amp; more</a:t>
            </a:r>
            <a:r>
              <a:rPr lang="en-US" dirty="0" smtClean="0"/>
              <a:t>.</a:t>
            </a:r>
          </a:p>
          <a:p>
            <a:r>
              <a:rPr lang="en-US" dirty="0" smtClean="0">
                <a:hlinkClick r:id="rId6"/>
              </a:rPr>
              <a:t>SFU Library Databases</a:t>
            </a:r>
            <a:r>
              <a:rPr lang="en-US" dirty="0" smtClean="0"/>
              <a:t>…</a:t>
            </a:r>
            <a:endParaRPr lang="en-US" dirty="0" smtClean="0"/>
          </a:p>
          <a:p>
            <a:endParaRPr lang="en-US" sz="2200" dirty="0"/>
          </a:p>
          <a:p>
            <a:endParaRPr lang="en-US" sz="2200" dirty="0"/>
          </a:p>
          <a:p>
            <a:pPr lvl="1"/>
            <a:endParaRPr lang="en-US" sz="2000" dirty="0"/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7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working Your Topic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Do you have a </a:t>
            </a:r>
            <a:r>
              <a:rPr lang="en-CA" sz="2400" i="1" dirty="0"/>
              <a:t>subject area</a:t>
            </a:r>
            <a:r>
              <a:rPr lang="en-CA" sz="2400" dirty="0"/>
              <a:t>, </a:t>
            </a:r>
            <a:r>
              <a:rPr lang="en-CA" sz="2400" i="1" dirty="0"/>
              <a:t>topic</a:t>
            </a:r>
            <a:r>
              <a:rPr lang="en-CA" sz="2400" dirty="0"/>
              <a:t>, or </a:t>
            </a:r>
            <a:r>
              <a:rPr lang="en-CA" sz="2400" i="1" dirty="0"/>
              <a:t>thesis</a:t>
            </a:r>
            <a:r>
              <a:rPr lang="en-CA" sz="2400" dirty="0"/>
              <a:t>?</a:t>
            </a:r>
          </a:p>
          <a:p>
            <a:pPr lvl="1"/>
            <a:r>
              <a:rPr lang="en-CA" sz="2400" dirty="0"/>
              <a:t>Subject is very broad: </a:t>
            </a:r>
            <a:r>
              <a:rPr lang="en-CA" sz="2400" dirty="0">
                <a:solidFill>
                  <a:schemeClr val="accent1"/>
                </a:solidFill>
              </a:rPr>
              <a:t>freedom of information, recidivism</a:t>
            </a:r>
          </a:p>
          <a:p>
            <a:pPr lvl="1"/>
            <a:r>
              <a:rPr lang="en-CA" sz="2400" dirty="0"/>
              <a:t>Topic adds a second concept, explores a relationship or question between the two concepts: </a:t>
            </a:r>
            <a:r>
              <a:rPr lang="en-CA" sz="2400" dirty="0">
                <a:solidFill>
                  <a:schemeClr val="accent1"/>
                </a:solidFill>
              </a:rPr>
              <a:t>testosterone levels </a:t>
            </a:r>
            <a:r>
              <a:rPr lang="en-CA" sz="2400" dirty="0">
                <a:solidFill>
                  <a:srgbClr val="00B050"/>
                </a:solidFill>
              </a:rPr>
              <a:t>in</a:t>
            </a:r>
            <a:r>
              <a:rPr lang="en-CA" sz="2400" dirty="0">
                <a:solidFill>
                  <a:srgbClr val="F351D4"/>
                </a:solidFill>
              </a:rPr>
              <a:t> </a:t>
            </a:r>
            <a:r>
              <a:rPr lang="en-CA" sz="2400" dirty="0">
                <a:solidFill>
                  <a:schemeClr val="accent1"/>
                </a:solidFill>
              </a:rPr>
              <a:t>sex offenders</a:t>
            </a:r>
            <a:r>
              <a:rPr lang="en-CA" sz="2400" dirty="0"/>
              <a:t>, </a:t>
            </a:r>
            <a:r>
              <a:rPr lang="en-CA" sz="2400" dirty="0">
                <a:solidFill>
                  <a:schemeClr val="accent1"/>
                </a:solidFill>
              </a:rPr>
              <a:t>effect of art therapy </a:t>
            </a:r>
            <a:r>
              <a:rPr lang="en-CA" sz="2400" dirty="0">
                <a:solidFill>
                  <a:srgbClr val="00B050"/>
                </a:solidFill>
              </a:rPr>
              <a:t>on</a:t>
            </a:r>
            <a:r>
              <a:rPr lang="en-CA" sz="2400" dirty="0">
                <a:solidFill>
                  <a:srgbClr val="F351D4"/>
                </a:solidFill>
              </a:rPr>
              <a:t> </a:t>
            </a:r>
            <a:r>
              <a:rPr lang="en-CA" sz="2400" dirty="0">
                <a:solidFill>
                  <a:schemeClr val="accent1"/>
                </a:solidFill>
              </a:rPr>
              <a:t>recidivism</a:t>
            </a:r>
            <a:r>
              <a:rPr lang="en-CA" sz="2400" dirty="0">
                <a:solidFill>
                  <a:srgbClr val="F351D4"/>
                </a:solidFill>
              </a:rPr>
              <a:t> </a:t>
            </a:r>
          </a:p>
          <a:p>
            <a:pPr lvl="1"/>
            <a:r>
              <a:rPr lang="en-CA" sz="2400" dirty="0"/>
              <a:t>Thesis: you are making an assertion and providing supportive evidence: </a:t>
            </a:r>
            <a:r>
              <a:rPr lang="en-CA" sz="2400" dirty="0">
                <a:solidFill>
                  <a:schemeClr val="accent1"/>
                </a:solidFill>
              </a:rPr>
              <a:t>Art therapy decreases recidivism in young offenders</a:t>
            </a:r>
          </a:p>
        </p:txBody>
      </p:sp>
      <p:pic>
        <p:nvPicPr>
          <p:cNvPr id="4" name="Picture 8" descr="SFU_P187_RED_block_on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2064" y="5857875"/>
            <a:ext cx="12858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12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Working Your Topic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1962912"/>
            <a:ext cx="11184089" cy="23593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3400" dirty="0"/>
              <a:t>1. Write a question about your research topic</a:t>
            </a:r>
          </a:p>
          <a:p>
            <a:pPr marL="0" indent="0">
              <a:buNone/>
            </a:pPr>
            <a:r>
              <a:rPr lang="en-CA" sz="3400" dirty="0"/>
              <a:t>2. Next, think of synonyms, plus broader, narrower and related terms for each of your concepts</a:t>
            </a:r>
          </a:p>
          <a:p>
            <a:pPr marL="0" lvl="1" indent="0">
              <a:buNone/>
            </a:pPr>
            <a:r>
              <a:rPr lang="en-CA" sz="3400" i="1" dirty="0">
                <a:solidFill>
                  <a:schemeClr val="tx1"/>
                </a:solidFill>
              </a:rPr>
              <a:t>	Ex: What is the impact of </a:t>
            </a:r>
            <a:r>
              <a:rPr lang="en-CA" sz="3400" i="1" dirty="0">
                <a:solidFill>
                  <a:srgbClr val="00B050"/>
                </a:solidFill>
              </a:rPr>
              <a:t>art therapy </a:t>
            </a:r>
            <a:r>
              <a:rPr lang="en-CA" sz="3400" i="1" dirty="0">
                <a:solidFill>
                  <a:schemeClr val="tx1"/>
                </a:solidFill>
              </a:rPr>
              <a:t>on</a:t>
            </a:r>
            <a:r>
              <a:rPr lang="en-CA" sz="3400" i="1" dirty="0">
                <a:solidFill>
                  <a:srgbClr val="F351D4"/>
                </a:solidFill>
              </a:rPr>
              <a:t> </a:t>
            </a:r>
            <a:r>
              <a:rPr lang="en-CA" sz="3400" i="1" dirty="0">
                <a:solidFill>
                  <a:srgbClr val="00B050"/>
                </a:solidFill>
              </a:rPr>
              <a:t>recidivism</a:t>
            </a:r>
            <a:r>
              <a:rPr lang="en-CA" sz="3400" i="1" dirty="0">
                <a:solidFill>
                  <a:srgbClr val="F351D4"/>
                </a:solidFill>
              </a:rPr>
              <a:t> </a:t>
            </a:r>
            <a:r>
              <a:rPr lang="en-CA" sz="3400" i="1" dirty="0">
                <a:solidFill>
                  <a:schemeClr val="tx1"/>
                </a:solidFill>
              </a:rPr>
              <a:t>in</a:t>
            </a:r>
            <a:r>
              <a:rPr lang="en-CA" sz="3400" i="1" dirty="0">
                <a:solidFill>
                  <a:srgbClr val="F351D4"/>
                </a:solidFill>
              </a:rPr>
              <a:t> </a:t>
            </a:r>
            <a:r>
              <a:rPr lang="en-CA" sz="3400" i="1" dirty="0">
                <a:solidFill>
                  <a:srgbClr val="00B050"/>
                </a:solidFill>
              </a:rPr>
              <a:t>young offenders</a:t>
            </a:r>
            <a:r>
              <a:rPr lang="en-CA" sz="3400" i="1" dirty="0">
                <a:solidFill>
                  <a:schemeClr val="tx1"/>
                </a:solidFill>
              </a:rPr>
              <a:t>? </a:t>
            </a:r>
          </a:p>
          <a:p>
            <a:pPr marL="0" lvl="1" indent="0">
              <a:buNone/>
            </a:pPr>
            <a:endParaRPr lang="en-CA" sz="2000" i="1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r>
              <a:rPr lang="en-CA" sz="2000" i="1" dirty="0">
                <a:solidFill>
                  <a:schemeClr val="tx1"/>
                </a:solidFill>
              </a:rPr>
              <a:t>			PRACTICE ON WORKSHEET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154918"/>
              </p:ext>
            </p:extLst>
          </p:nvPr>
        </p:nvGraphicFramePr>
        <p:xfrm>
          <a:off x="1847528" y="3573016"/>
          <a:ext cx="8568952" cy="329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5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636">
                <a:tc>
                  <a:txBody>
                    <a:bodyPr/>
                    <a:lstStyle/>
                    <a:p>
                      <a:r>
                        <a:rPr lang="en-CA" dirty="0"/>
                        <a:t>Art</a:t>
                      </a:r>
                      <a:r>
                        <a:rPr lang="en-CA" baseline="0" dirty="0"/>
                        <a:t> Therapy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Recidivism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Young offenders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580">
                <a:tc>
                  <a:txBody>
                    <a:bodyPr/>
                    <a:lstStyle/>
                    <a:p>
                      <a:r>
                        <a:rPr lang="en-CA" baseline="0" dirty="0"/>
                        <a:t>Music (keyword)</a:t>
                      </a:r>
                    </a:p>
                    <a:p>
                      <a:r>
                        <a:rPr lang="en-CA" baseline="0" dirty="0"/>
                        <a:t>Drawing (keyword)</a:t>
                      </a:r>
                    </a:p>
                    <a:p>
                      <a:r>
                        <a:rPr lang="en-CA" baseline="0" dirty="0"/>
                        <a:t>Art therapy (keyword)</a:t>
                      </a:r>
                      <a:endParaRPr lang="en-CA" dirty="0"/>
                    </a:p>
                    <a:p>
                      <a:r>
                        <a:rPr lang="en-CA" dirty="0"/>
                        <a:t>Creative Arts Therapy (SH)</a:t>
                      </a:r>
                    </a:p>
                    <a:p>
                      <a:r>
                        <a:rPr lang="en-CA" dirty="0"/>
                        <a:t>Poetry therapy (SH)</a:t>
                      </a:r>
                    </a:p>
                    <a:p>
                      <a:r>
                        <a:rPr lang="en-CA" dirty="0"/>
                        <a:t>Dance therapy (SH)</a:t>
                      </a:r>
                    </a:p>
                    <a:p>
                      <a:r>
                        <a:rPr lang="en-CA" dirty="0"/>
                        <a:t>Recreation</a:t>
                      </a:r>
                      <a:r>
                        <a:rPr lang="en-CA" baseline="0" dirty="0"/>
                        <a:t> therapy (SH)</a:t>
                      </a:r>
                    </a:p>
                    <a:p>
                      <a:r>
                        <a:rPr lang="en-CA" baseline="0" dirty="0"/>
                        <a:t>Treatment (BT)</a:t>
                      </a:r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Recidivism (SH)</a:t>
                      </a:r>
                    </a:p>
                    <a:p>
                      <a:r>
                        <a:rPr lang="en-CA" dirty="0"/>
                        <a:t>Repeat offender (key word)</a:t>
                      </a:r>
                    </a:p>
                    <a:p>
                      <a:r>
                        <a:rPr lang="en-CA" dirty="0"/>
                        <a:t>Serial crime (RT</a:t>
                      </a:r>
                      <a:r>
                        <a:rPr lang="en-CA" dirty="0" smtClean="0"/>
                        <a:t>)</a:t>
                      </a:r>
                    </a:p>
                    <a:p>
                      <a:r>
                        <a:rPr lang="en-CA" dirty="0" smtClean="0"/>
                        <a:t>Criminal Offenders (SH)*</a:t>
                      </a:r>
                    </a:p>
                    <a:p>
                      <a:r>
                        <a:rPr lang="en-CA" dirty="0" smtClean="0"/>
                        <a:t>*</a:t>
                      </a:r>
                      <a:r>
                        <a:rPr lang="en-CA" i="1" dirty="0" smtClean="0"/>
                        <a:t>as of 2019, no</a:t>
                      </a:r>
                      <a:r>
                        <a:rPr lang="en-CA" i="1" baseline="0" dirty="0" smtClean="0"/>
                        <a:t> longer “Criminals”</a:t>
                      </a:r>
                      <a:endParaRPr lang="en-CA" i="1" dirty="0"/>
                    </a:p>
                    <a:p>
                      <a:endParaRPr lang="en-CA" dirty="0"/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Young or youth offenders (keywords)</a:t>
                      </a:r>
                    </a:p>
                    <a:p>
                      <a:r>
                        <a:rPr lang="en-CA" dirty="0"/>
                        <a:t>Juvenile Delinquents (PsycINFO subject heading)</a:t>
                      </a:r>
                    </a:p>
                    <a:p>
                      <a:r>
                        <a:rPr lang="en-CA" dirty="0"/>
                        <a:t>Female delinquency</a:t>
                      </a:r>
                      <a:r>
                        <a:rPr lang="en-CA" baseline="0" dirty="0"/>
                        <a:t> (NT)</a:t>
                      </a:r>
                      <a:endParaRPr lang="en-CA" dirty="0"/>
                    </a:p>
                    <a:p>
                      <a:r>
                        <a:rPr lang="en-CA" dirty="0" err="1"/>
                        <a:t>Predelinquent</a:t>
                      </a:r>
                      <a:r>
                        <a:rPr lang="en-CA" dirty="0"/>
                        <a:t> youth (RT)</a:t>
                      </a:r>
                    </a:p>
                    <a:p>
                      <a:r>
                        <a:rPr lang="en-CA" dirty="0"/>
                        <a:t>Juvenile gangs</a:t>
                      </a:r>
                      <a:r>
                        <a:rPr lang="en-CA" baseline="0" dirty="0"/>
                        <a:t> (RT)</a:t>
                      </a:r>
                    </a:p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47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Search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6625723" cy="4472967"/>
          </a:xfrm>
        </p:spPr>
        <p:txBody>
          <a:bodyPr anchor="t">
            <a:normAutofit lnSpcReduction="10000"/>
          </a:bodyPr>
          <a:lstStyle/>
          <a:p>
            <a:r>
              <a:rPr lang="en-US" sz="2400" dirty="0"/>
              <a:t>Identifying </a:t>
            </a:r>
            <a:r>
              <a:rPr lang="en-US" sz="2400" b="1" dirty="0">
                <a:solidFill>
                  <a:schemeClr val="accent2"/>
                </a:solidFill>
              </a:rPr>
              <a:t>keywords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Cycling</a:t>
            </a:r>
            <a:r>
              <a:rPr lang="en-US" sz="2400" dirty="0"/>
              <a:t> a search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Finding better words as you go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Mining bibliographies of articles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“Pearl growing” or “snow balling”</a:t>
            </a:r>
          </a:p>
          <a:p>
            <a:r>
              <a:rPr lang="en-US" sz="2400" dirty="0"/>
              <a:t>Keywords vs </a:t>
            </a:r>
            <a:r>
              <a:rPr lang="en-US" sz="2400" b="1" dirty="0">
                <a:solidFill>
                  <a:schemeClr val="accent2"/>
                </a:solidFill>
              </a:rPr>
              <a:t>subject headings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Find articles ABOUT your topic rather than ones that just mention it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Boolean</a:t>
            </a:r>
            <a:r>
              <a:rPr lang="en-US" sz="2400" dirty="0"/>
              <a:t> searches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AND / OR searching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24000" lvl="1" indent="0">
              <a:buNone/>
            </a:pPr>
            <a:endParaRPr lang="en-US" sz="2000" dirty="0"/>
          </a:p>
          <a:p>
            <a:pPr marL="324000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012F45-866F-48F0-9C65-F94028CB7A52}"/>
              </a:ext>
            </a:extLst>
          </p:cNvPr>
          <p:cNvSpPr txBox="1"/>
          <p:nvPr/>
        </p:nvSpPr>
        <p:spPr>
          <a:xfrm>
            <a:off x="7449312" y="2180496"/>
            <a:ext cx="407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hlinkClick r:id="rId3"/>
              </a:rPr>
              <a:t>Research Concepts Worksheet</a:t>
            </a:r>
          </a:p>
          <a:p>
            <a:endParaRPr lang="en-CA" sz="2400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7102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SEARCH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490462"/>
            <a:ext cx="11029615" cy="3678303"/>
          </a:xfrm>
        </p:spPr>
        <p:txBody>
          <a:bodyPr>
            <a:noAutofit/>
          </a:bodyPr>
          <a:lstStyle/>
          <a:p>
            <a:r>
              <a:rPr lang="en-US" sz="2800" dirty="0"/>
              <a:t>Use </a:t>
            </a:r>
            <a:r>
              <a:rPr lang="en-US" sz="2800" b="1" dirty="0">
                <a:solidFill>
                  <a:schemeClr val="accent1"/>
                </a:solidFill>
              </a:rPr>
              <a:t>AND</a:t>
            </a:r>
            <a:r>
              <a:rPr lang="en-US" sz="2800" dirty="0"/>
              <a:t> between keywords to narrow your search</a:t>
            </a:r>
          </a:p>
          <a:p>
            <a:pPr lvl="1"/>
            <a:r>
              <a:rPr lang="en-US" sz="2400" dirty="0"/>
              <a:t>For example: </a:t>
            </a:r>
            <a:r>
              <a:rPr lang="en-US" sz="2400" b="1" dirty="0">
                <a:solidFill>
                  <a:schemeClr val="accent2"/>
                </a:solidFill>
              </a:rPr>
              <a:t>recidivism AND youth</a:t>
            </a:r>
          </a:p>
          <a:p>
            <a:r>
              <a:rPr lang="en-US" sz="2800" dirty="0"/>
              <a:t>Use </a:t>
            </a:r>
            <a:r>
              <a:rPr lang="en-US" sz="2800" b="1" dirty="0">
                <a:solidFill>
                  <a:schemeClr val="accent1"/>
                </a:solidFill>
              </a:rPr>
              <a:t>OR</a:t>
            </a:r>
            <a:r>
              <a:rPr lang="en-US" sz="2800" dirty="0"/>
              <a:t> between keywords to broaden your search</a:t>
            </a:r>
          </a:p>
          <a:p>
            <a:pPr lvl="1"/>
            <a:r>
              <a:rPr lang="en-US" sz="2400" dirty="0"/>
              <a:t>For example: </a:t>
            </a:r>
            <a:r>
              <a:rPr lang="en-US" sz="2400" dirty="0" smtClean="0"/>
              <a:t>“</a:t>
            </a:r>
            <a:r>
              <a:rPr lang="en-US" sz="2400" b="1" dirty="0" smtClean="0">
                <a:solidFill>
                  <a:schemeClr val="accent2"/>
                </a:solidFill>
              </a:rPr>
              <a:t>dance therapy” or “art therapy” or “music therapy”</a:t>
            </a:r>
            <a:endParaRPr lang="en-US" sz="2400" b="1" dirty="0">
              <a:solidFill>
                <a:schemeClr val="accent2"/>
              </a:solidFill>
            </a:endParaRPr>
          </a:p>
          <a:p>
            <a:r>
              <a:rPr lang="en-US" sz="2800" dirty="0"/>
              <a:t>Use </a:t>
            </a:r>
            <a:r>
              <a:rPr lang="en-US" sz="2800" b="1" dirty="0">
                <a:solidFill>
                  <a:schemeClr val="accent1"/>
                </a:solidFill>
              </a:rPr>
              <a:t>quotation marks </a:t>
            </a:r>
            <a:r>
              <a:rPr lang="en-US" sz="2800" dirty="0"/>
              <a:t>around an exact phrase</a:t>
            </a:r>
          </a:p>
          <a:p>
            <a:pPr lvl="1"/>
            <a:r>
              <a:rPr lang="en-US" sz="2400" dirty="0"/>
              <a:t>For example: </a:t>
            </a:r>
            <a:r>
              <a:rPr lang="en-US" sz="2400" b="1" dirty="0">
                <a:solidFill>
                  <a:schemeClr val="accent2"/>
                </a:solidFill>
              </a:rPr>
              <a:t>“young offender”</a:t>
            </a:r>
          </a:p>
          <a:p>
            <a:r>
              <a:rPr lang="en-US" sz="2800" dirty="0"/>
              <a:t>Use an </a:t>
            </a:r>
            <a:r>
              <a:rPr lang="en-US" sz="2800" b="1" dirty="0">
                <a:solidFill>
                  <a:schemeClr val="accent1"/>
                </a:solidFill>
              </a:rPr>
              <a:t>asterisk</a:t>
            </a:r>
            <a:r>
              <a:rPr lang="en-US" sz="2800" dirty="0"/>
              <a:t> (</a:t>
            </a:r>
            <a:r>
              <a:rPr lang="en-US" sz="2800" b="1" dirty="0">
                <a:solidFill>
                  <a:schemeClr val="accent1"/>
                </a:solidFill>
              </a:rPr>
              <a:t>*</a:t>
            </a:r>
            <a:r>
              <a:rPr lang="en-US" sz="2800" dirty="0"/>
              <a:t>) to find related terms</a:t>
            </a:r>
          </a:p>
          <a:p>
            <a:pPr lvl="1"/>
            <a:r>
              <a:rPr lang="en-US" sz="2400" dirty="0"/>
              <a:t>For example: </a:t>
            </a:r>
            <a:r>
              <a:rPr lang="en-US" sz="2400" b="1" dirty="0" err="1">
                <a:solidFill>
                  <a:schemeClr val="accent2"/>
                </a:solidFill>
              </a:rPr>
              <a:t>Canad</a:t>
            </a:r>
            <a:r>
              <a:rPr lang="en-US" sz="2400" b="1" dirty="0">
                <a:solidFill>
                  <a:schemeClr val="accent2"/>
                </a:solidFill>
              </a:rPr>
              <a:t>* </a:t>
            </a:r>
            <a:r>
              <a:rPr lang="en-US" sz="2400" dirty="0"/>
              <a:t>will get results for: </a:t>
            </a:r>
            <a:r>
              <a:rPr lang="en-US" sz="2400" b="1" dirty="0">
                <a:solidFill>
                  <a:schemeClr val="accent2"/>
                </a:solidFill>
              </a:rPr>
              <a:t>Canada</a:t>
            </a:r>
            <a:r>
              <a:rPr lang="en-US" sz="2400" dirty="0">
                <a:solidFill>
                  <a:schemeClr val="accent2"/>
                </a:solidFill>
              </a:rPr>
              <a:t>, </a:t>
            </a:r>
            <a:r>
              <a:rPr lang="en-US" sz="2400" b="1" dirty="0">
                <a:solidFill>
                  <a:schemeClr val="accent2"/>
                </a:solidFill>
              </a:rPr>
              <a:t>Canadian</a:t>
            </a:r>
            <a:r>
              <a:rPr lang="en-US" sz="2400" dirty="0">
                <a:solidFill>
                  <a:schemeClr val="accent2"/>
                </a:solidFill>
              </a:rPr>
              <a:t>, </a:t>
            </a:r>
            <a:r>
              <a:rPr lang="en-US" sz="2400" b="1" dirty="0">
                <a:solidFill>
                  <a:schemeClr val="accent2"/>
                </a:solidFill>
              </a:rPr>
              <a:t>Canadians</a:t>
            </a:r>
            <a:r>
              <a:rPr lang="en-US" sz="2400" dirty="0">
                <a:solidFill>
                  <a:schemeClr val="accent2"/>
                </a:solidFill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8844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Boolean searching: and/or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395698" y="1897029"/>
            <a:ext cx="5400602" cy="4960971"/>
            <a:chOff x="3935760" y="1567716"/>
            <a:chExt cx="5400602" cy="4960971"/>
          </a:xfrm>
        </p:grpSpPr>
        <p:sp>
          <p:nvSpPr>
            <p:cNvPr id="5" name="Oval 4"/>
            <p:cNvSpPr/>
            <p:nvPr/>
          </p:nvSpPr>
          <p:spPr>
            <a:xfrm>
              <a:off x="3935760" y="2276872"/>
              <a:ext cx="3168352" cy="2952328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6023992" y="2276872"/>
              <a:ext cx="3168352" cy="2952328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94136" y="1567716"/>
              <a:ext cx="18549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A  </a:t>
              </a:r>
              <a:r>
                <a:rPr lang="en-US" sz="2800" b="1" dirty="0"/>
                <a:t>AND</a:t>
              </a:r>
              <a:r>
                <a:rPr lang="en-US" sz="2800" dirty="0"/>
                <a:t>  B</a:t>
              </a:r>
            </a:p>
          </p:txBody>
        </p:sp>
        <p:sp>
          <p:nvSpPr>
            <p:cNvPr id="8" name="Left Brace 7"/>
            <p:cNvSpPr/>
            <p:nvPr/>
          </p:nvSpPr>
          <p:spPr>
            <a:xfrm rot="16200000">
              <a:off x="6204013" y="2816932"/>
              <a:ext cx="864096" cy="5400602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08563" y="6005467"/>
              <a:ext cx="15648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A  </a:t>
              </a:r>
              <a:r>
                <a:rPr lang="en-US" sz="2800" b="1" dirty="0"/>
                <a:t>OR</a:t>
              </a:r>
              <a:r>
                <a:rPr lang="en-US" sz="2800" dirty="0"/>
                <a:t>  B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6528048" y="2090936"/>
              <a:ext cx="0" cy="15540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238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Working with subject headings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193375"/>
            <a:ext cx="6875676" cy="3678303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sz="2200" dirty="0">
                <a:solidFill>
                  <a:schemeClr val="tx1"/>
                </a:solidFill>
              </a:rPr>
              <a:t>A systematic</a:t>
            </a:r>
            <a:r>
              <a:rPr lang="en-CA" sz="2200" dirty="0"/>
              <a:t>, hierarchical, and finite language used for </a:t>
            </a:r>
            <a:r>
              <a:rPr lang="en-CA" sz="2200" dirty="0">
                <a:solidFill>
                  <a:schemeClr val="accent1"/>
                </a:solidFill>
              </a:rPr>
              <a:t>describing subjects/concepts</a:t>
            </a:r>
            <a:r>
              <a:rPr lang="en-CA" sz="22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200" dirty="0"/>
              <a:t>Articles and books will usually have </a:t>
            </a:r>
            <a:r>
              <a:rPr lang="en-CA" sz="2200" dirty="0">
                <a:solidFill>
                  <a:schemeClr val="accent1"/>
                </a:solidFill>
              </a:rPr>
              <a:t>3-8</a:t>
            </a:r>
            <a:r>
              <a:rPr lang="en-CA" sz="2200" dirty="0"/>
              <a:t> subject headings assigned to their bibliographic record.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</a:rPr>
              <a:t>Subject heading languages will usually be </a:t>
            </a:r>
            <a:r>
              <a:rPr lang="en-US" sz="2200" dirty="0">
                <a:solidFill>
                  <a:schemeClr val="accent1"/>
                </a:solidFill>
              </a:rPr>
              <a:t>unique</a:t>
            </a:r>
            <a:r>
              <a:rPr lang="en-US" sz="2200" dirty="0">
                <a:solidFill>
                  <a:schemeClr val="tx1"/>
                </a:solidFill>
              </a:rPr>
              <a:t> to each database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solidFill>
                  <a:schemeClr val="tx1"/>
                </a:solidFill>
              </a:rPr>
              <a:t>MeSH</a:t>
            </a:r>
            <a:r>
              <a:rPr lang="en-US" sz="2000" dirty="0">
                <a:solidFill>
                  <a:schemeClr val="tx1"/>
                </a:solidFill>
              </a:rPr>
              <a:t> (Medical Subject Headings) for PubMed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solidFill>
                  <a:schemeClr val="accent2"/>
                </a:solidFill>
              </a:rPr>
              <a:t>PsycINFO</a:t>
            </a:r>
            <a:r>
              <a:rPr lang="en-US" sz="2000" b="1" dirty="0">
                <a:solidFill>
                  <a:schemeClr val="accent2"/>
                </a:solidFill>
              </a:rPr>
              <a:t> thesaurus </a:t>
            </a:r>
            <a:r>
              <a:rPr lang="en-US" sz="2000" dirty="0">
                <a:solidFill>
                  <a:schemeClr val="tx1"/>
                </a:solidFill>
              </a:rPr>
              <a:t>for </a:t>
            </a:r>
            <a:r>
              <a:rPr lang="en-US" sz="2000" dirty="0" err="1">
                <a:solidFill>
                  <a:schemeClr val="tx1"/>
                </a:solidFill>
              </a:rPr>
              <a:t>PsycINFO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71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Search strategies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24235896"/>
              </p:ext>
            </p:extLst>
          </p:nvPr>
        </p:nvGraphicFramePr>
        <p:xfrm>
          <a:off x="2559318" y="2125015"/>
          <a:ext cx="7073363" cy="4270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43316" y="3275102"/>
            <a:ext cx="2221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Art therapy AND recidivism AND young offenders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95831" y="2469279"/>
            <a:ext cx="30492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 therapy AND criminals</a:t>
            </a:r>
          </a:p>
          <a:p>
            <a:endParaRPr lang="en-US" dirty="0"/>
          </a:p>
          <a:p>
            <a:r>
              <a:rPr lang="en-US" dirty="0"/>
              <a:t>Criminals AND recidivism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249255" y="4661605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 therapy</a:t>
            </a:r>
          </a:p>
        </p:txBody>
      </p:sp>
      <p:sp>
        <p:nvSpPr>
          <p:cNvPr id="8" name="Right Arrow 7"/>
          <p:cNvSpPr/>
          <p:nvPr/>
        </p:nvSpPr>
        <p:spPr>
          <a:xfrm rot="577710">
            <a:off x="3285325" y="3818867"/>
            <a:ext cx="2801897" cy="368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 rot="20904571">
            <a:off x="6694009" y="2971174"/>
            <a:ext cx="1685599" cy="3325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 rot="786601">
            <a:off x="7918097" y="4481301"/>
            <a:ext cx="1307297" cy="36060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1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Our 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81194" y="2018632"/>
            <a:ext cx="6316912" cy="3647661"/>
          </a:xfrm>
        </p:spPr>
        <p:txBody>
          <a:bodyPr anchor="t">
            <a:noAutofit/>
          </a:bodyPr>
          <a:lstStyle/>
          <a:p>
            <a:r>
              <a:rPr lang="en-US" sz="2400" dirty="0" smtClean="0"/>
              <a:t>Finding </a:t>
            </a:r>
            <a:r>
              <a:rPr lang="en-US" sz="2400" dirty="0"/>
              <a:t>resources for </a:t>
            </a:r>
            <a:r>
              <a:rPr lang="en-US" sz="2400" dirty="0" smtClean="0"/>
              <a:t>PSYC</a:t>
            </a:r>
            <a:endParaRPr lang="en-US" sz="2400" dirty="0"/>
          </a:p>
          <a:p>
            <a:pPr lvl="1"/>
            <a:r>
              <a:rPr lang="en-US" sz="2200" dirty="0"/>
              <a:t>Where to search</a:t>
            </a:r>
          </a:p>
          <a:p>
            <a:pPr lvl="1"/>
            <a:r>
              <a:rPr lang="en-US" sz="2200" dirty="0"/>
              <a:t>Information sources</a:t>
            </a:r>
          </a:p>
          <a:p>
            <a:r>
              <a:rPr lang="en-US" sz="2400" dirty="0"/>
              <a:t>Search strategies</a:t>
            </a:r>
          </a:p>
          <a:p>
            <a:r>
              <a:rPr lang="en-US" sz="2400" dirty="0"/>
              <a:t>Further help (with citations, writing, research)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901049" y="6355198"/>
            <a:ext cx="6307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/>
              <a:t>https://i.pinimg.com/originals/de/32/89/de32896d6903b303071c14c42c09e2a8.jpg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9220" y="1636900"/>
            <a:ext cx="4554122" cy="455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2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citation style – 7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Note: </a:t>
            </a:r>
            <a:r>
              <a:rPr lang="en-US" dirty="0"/>
              <a:t>APA just released the </a:t>
            </a:r>
            <a:r>
              <a:rPr lang="en-US" b="1" dirty="0"/>
              <a:t>7th edition </a:t>
            </a:r>
            <a:r>
              <a:rPr lang="en-US" dirty="0"/>
              <a:t>of the APA Style Guide in late 2019. </a:t>
            </a:r>
            <a:r>
              <a:rPr lang="en-US" dirty="0" smtClean="0"/>
              <a:t>This is </a:t>
            </a:r>
            <a:r>
              <a:rPr lang="en-US" dirty="0"/>
              <a:t>the first new edition in 10 years. </a:t>
            </a:r>
            <a:r>
              <a:rPr lang="en-US" dirty="0" smtClean="0"/>
              <a:t>Rollout is gradual. (See </a:t>
            </a:r>
            <a:r>
              <a:rPr lang="en-US" dirty="0" smtClean="0">
                <a:hlinkClick r:id="rId3"/>
              </a:rPr>
              <a:t>Psychology Guide – Citing and Writing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 </a:t>
            </a:r>
            <a:r>
              <a:rPr lang="en-US" dirty="0">
                <a:hlinkClick r:id="rId4"/>
              </a:rPr>
              <a:t>official APA Style Blog (7th edition - current)</a:t>
            </a:r>
            <a:endParaRPr lang="en-US" dirty="0"/>
          </a:p>
          <a:p>
            <a:r>
              <a:rPr lang="en-US" dirty="0">
                <a:hlinkClick r:id="rId5"/>
              </a:rPr>
              <a:t>APA's Introduction to the 7th edition</a:t>
            </a:r>
            <a:endParaRPr lang="en-US" dirty="0"/>
          </a:p>
          <a:p>
            <a:r>
              <a:rPr lang="en-US" dirty="0">
                <a:hlinkClick r:id="rId6"/>
              </a:rPr>
              <a:t>APA 7th edition guide to Bias-Free Language</a:t>
            </a:r>
            <a:endParaRPr lang="en-US" dirty="0"/>
          </a:p>
          <a:p>
            <a:r>
              <a:rPr lang="en-US" dirty="0">
                <a:hlinkClick r:id="rId7"/>
              </a:rPr>
              <a:t>Notable to Changes to APA Style</a:t>
            </a:r>
            <a:r>
              <a:rPr lang="en-US" dirty="0"/>
              <a:t> (infographic)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74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Where to go for help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1192" y="2409288"/>
            <a:ext cx="7226442" cy="3657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630000" marR="0" lvl="1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Research help desk (drop-in &amp; by appointment)</a:t>
            </a:r>
          </a:p>
          <a:p>
            <a:pPr marL="630000" marR="0" lvl="1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Phone: 778.782.4345 </a:t>
            </a:r>
          </a:p>
          <a:p>
            <a:pPr marL="630000" marR="0" lvl="1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 us at: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libask@sfu.ca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0000" marR="0" lvl="1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AskAway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(online chat)</a:t>
            </a:r>
          </a:p>
          <a:p>
            <a:pPr marL="3060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0000" marR="0" lvl="1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03546" y="2267693"/>
            <a:ext cx="419505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0" lvl="1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13513" y="2409288"/>
            <a:ext cx="4195059" cy="1855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0" lvl="1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defRPr/>
            </a:pPr>
            <a:r>
              <a:rPr lang="en-US" sz="2400" b="1" dirty="0">
                <a:solidFill>
                  <a:schemeClr val="accent2"/>
                </a:solidFill>
              </a:rPr>
              <a:t>Yolanda </a:t>
            </a:r>
            <a:r>
              <a:rPr lang="en-US" sz="2400" b="1" dirty="0" err="1">
                <a:solidFill>
                  <a:schemeClr val="accent2"/>
                </a:solidFill>
              </a:rPr>
              <a:t>Koscielski</a:t>
            </a:r>
            <a:endParaRPr lang="en-US" sz="2400" b="1" dirty="0">
              <a:solidFill>
                <a:schemeClr val="accent2"/>
              </a:solidFill>
            </a:endParaRPr>
          </a:p>
          <a:p>
            <a:pPr marL="630000" lvl="1" indent="-3060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/>
            </a:pPr>
            <a:r>
              <a:rPr lang="en-US" sz="2400" dirty="0">
                <a:solidFill>
                  <a:schemeClr val="tx2"/>
                </a:solidFill>
                <a:hlinkClick r:id="rId4"/>
              </a:rPr>
              <a:t>ysk6@sfu.ca</a:t>
            </a:r>
            <a:endParaRPr lang="en-US" sz="2400" dirty="0">
              <a:solidFill>
                <a:schemeClr val="tx2"/>
              </a:solidFill>
            </a:endParaRPr>
          </a:p>
          <a:p>
            <a:pPr marL="630000" lvl="1" indent="-3060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/>
            </a:pPr>
            <a:r>
              <a:rPr lang="en-US" sz="2400" dirty="0">
                <a:solidFill>
                  <a:schemeClr val="tx2"/>
                </a:solidFill>
              </a:rPr>
              <a:t>778-872-3315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8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Finding resources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Library Search / Catalogue Search</a:t>
            </a:r>
          </a:p>
          <a:p>
            <a:r>
              <a:rPr lang="en-US" dirty="0"/>
              <a:t>Google Scholar</a:t>
            </a:r>
          </a:p>
          <a:p>
            <a:r>
              <a:rPr lang="en-US" dirty="0"/>
              <a:t>Subject-Specific databases</a:t>
            </a:r>
          </a:p>
          <a:p>
            <a:r>
              <a:rPr lang="en-US" dirty="0"/>
              <a:t>Others?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Types of information sources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17708" y="2926052"/>
            <a:ext cx="5669492" cy="374237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Books, </a:t>
            </a:r>
            <a:r>
              <a:rPr lang="en-US" dirty="0" err="1"/>
              <a:t>ebooks</a:t>
            </a:r>
            <a:r>
              <a:rPr lang="en-US" dirty="0"/>
              <a:t>, book chapters</a:t>
            </a:r>
          </a:p>
          <a:p>
            <a:r>
              <a:rPr lang="en-US" dirty="0"/>
              <a:t>Journal articles</a:t>
            </a:r>
          </a:p>
          <a:p>
            <a:r>
              <a:rPr lang="en-US" dirty="0"/>
              <a:t>Background sources (encyclopedias)</a:t>
            </a:r>
          </a:p>
          <a:p>
            <a:r>
              <a:rPr lang="en-US" dirty="0"/>
              <a:t>Magazines, newspapers</a:t>
            </a:r>
          </a:p>
          <a:p>
            <a:r>
              <a:rPr lang="en-US" dirty="0"/>
              <a:t>Government reports &amp; information</a:t>
            </a:r>
          </a:p>
          <a:p>
            <a:r>
              <a:rPr lang="en-US" dirty="0"/>
              <a:t>Reports from industries, NGOs, associations</a:t>
            </a:r>
          </a:p>
          <a:p>
            <a:r>
              <a:rPr lang="en-US" dirty="0"/>
              <a:t>Law, legal cases, court transcripts</a:t>
            </a:r>
          </a:p>
          <a:p>
            <a:r>
              <a:rPr lang="en-US" dirty="0"/>
              <a:t>Videos, audio, images </a:t>
            </a:r>
          </a:p>
          <a:p>
            <a:r>
              <a:rPr lang="en-US" dirty="0"/>
              <a:t>Datasets</a:t>
            </a:r>
          </a:p>
          <a:p>
            <a:r>
              <a:rPr lang="en-US" dirty="0"/>
              <a:t>Maps &amp; spatial data</a:t>
            </a:r>
          </a:p>
          <a:p>
            <a:r>
              <a:rPr lang="en-US" dirty="0"/>
              <a:t>Others?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 to search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04692" y="5353875"/>
            <a:ext cx="2854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Start at the </a:t>
            </a:r>
            <a:r>
              <a:rPr lang="en-US" dirty="0" smtClean="0">
                <a:solidFill>
                  <a:schemeClr val="accent2"/>
                </a:solidFill>
                <a:hlinkClick r:id="rId3"/>
              </a:rPr>
              <a:t>Psychology </a:t>
            </a:r>
            <a:r>
              <a:rPr lang="en-US" dirty="0">
                <a:solidFill>
                  <a:schemeClr val="accent2"/>
                </a:solidFill>
                <a:hlinkClick r:id="rId3"/>
              </a:rPr>
              <a:t>Research Guide</a:t>
            </a:r>
            <a:r>
              <a:rPr lang="en-US" dirty="0">
                <a:solidFill>
                  <a:schemeClr val="accent2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5665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Finding books and articles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245" y="2179094"/>
            <a:ext cx="7678247" cy="41278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3593" y="2025908"/>
            <a:ext cx="350617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Catalogue 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Broad/preliminary searches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Covers all the library’s books, </a:t>
            </a:r>
            <a:r>
              <a:rPr lang="en-US" sz="2000" dirty="0" err="1"/>
              <a:t>ebooks</a:t>
            </a:r>
            <a:r>
              <a:rPr lang="en-US" sz="2000" dirty="0"/>
              <a:t>, A/V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Searches many (but not all) databases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400" b="1" dirty="0">
                <a:solidFill>
                  <a:schemeClr val="accent2"/>
                </a:solidFill>
              </a:rPr>
              <a:t>Library 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All of the above, plus searches research guides, FAQs, digitized collections, Summit …</a:t>
            </a:r>
          </a:p>
          <a:p>
            <a:endParaRPr lang="en-US" sz="2000" b="1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009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Using library/Catalogue search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581192" y="1852165"/>
            <a:ext cx="10937873" cy="5558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  <a:latin typeface="+mn-lt"/>
              </a:rPr>
              <a:t>Strengths</a:t>
            </a:r>
            <a:r>
              <a:rPr lang="en-US" dirty="0">
                <a:latin typeface="+mn-lt"/>
              </a:rPr>
              <a:t>: 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>
                <a:latin typeface="+mn-lt"/>
              </a:rPr>
              <a:t>Very </a:t>
            </a:r>
            <a:r>
              <a:rPr lang="en-US" sz="1800" dirty="0">
                <a:solidFill>
                  <a:schemeClr val="accent1"/>
                </a:solidFill>
                <a:latin typeface="+mn-lt"/>
              </a:rPr>
              <a:t>comprehensive</a:t>
            </a:r>
            <a:r>
              <a:rPr lang="en-US" sz="1800" dirty="0">
                <a:latin typeface="+mn-lt"/>
              </a:rPr>
              <a:t> scope of books, articles, government reports, etc. 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>
                <a:latin typeface="+mn-lt"/>
              </a:rPr>
              <a:t>Search for books and articles at the </a:t>
            </a:r>
            <a:r>
              <a:rPr lang="en-US" sz="1800" dirty="0">
                <a:solidFill>
                  <a:schemeClr val="accent1"/>
                </a:solidFill>
                <a:latin typeface="+mn-lt"/>
              </a:rPr>
              <a:t>same time</a:t>
            </a:r>
            <a:r>
              <a:rPr lang="en-US" sz="1800" dirty="0">
                <a:latin typeface="+mn-lt"/>
              </a:rPr>
              <a:t>.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>
                <a:latin typeface="+mn-lt"/>
              </a:rPr>
              <a:t>Use of </a:t>
            </a:r>
            <a:r>
              <a:rPr lang="en-US" sz="1800" dirty="0">
                <a:solidFill>
                  <a:schemeClr val="accent1"/>
                </a:solidFill>
                <a:latin typeface="+mn-lt"/>
              </a:rPr>
              <a:t>filters</a:t>
            </a:r>
            <a:r>
              <a:rPr lang="en-US" sz="1800" dirty="0">
                <a:latin typeface="+mn-lt"/>
              </a:rPr>
              <a:t> to narrow down results, including by date, type of resource, subject, etc.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>
                <a:latin typeface="+mn-lt"/>
              </a:rPr>
              <a:t>Excellent for </a:t>
            </a:r>
            <a:r>
              <a:rPr lang="en-US" sz="1800" dirty="0">
                <a:solidFill>
                  <a:schemeClr val="accent1"/>
                </a:solidFill>
                <a:latin typeface="+mn-lt"/>
              </a:rPr>
              <a:t>book searching</a:t>
            </a:r>
            <a:r>
              <a:rPr lang="en-US" sz="1800" dirty="0">
                <a:latin typeface="+mn-lt"/>
              </a:rPr>
              <a:t>, including searching by subject headings. </a:t>
            </a:r>
            <a:endParaRPr lang="en-US" sz="1800" dirty="0" smtClean="0">
              <a:latin typeface="+mn-lt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800" b="1" dirty="0" smtClean="0">
                <a:solidFill>
                  <a:schemeClr val="accent1"/>
                </a:solidFill>
                <a:latin typeface="+mn-lt"/>
              </a:rPr>
              <a:t>Tip</a:t>
            </a:r>
            <a:r>
              <a:rPr lang="en-US" sz="1800" b="1" dirty="0">
                <a:solidFill>
                  <a:schemeClr val="accent1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accent1"/>
                </a:solidFill>
                <a:latin typeface="+mn-lt"/>
                <a:hlinkClick r:id="rId3"/>
              </a:rPr>
              <a:t>Browse Search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800" dirty="0">
                <a:latin typeface="+mn-lt"/>
              </a:rPr>
              <a:t>Good for: </a:t>
            </a:r>
            <a:r>
              <a:rPr lang="en-US" sz="1800" i="1" dirty="0">
                <a:solidFill>
                  <a:schemeClr val="accent1"/>
                </a:solidFill>
                <a:latin typeface="+mn-lt"/>
              </a:rPr>
              <a:t>do we have it</a:t>
            </a:r>
            <a:r>
              <a:rPr lang="en-US" sz="1800" i="1" dirty="0">
                <a:latin typeface="+mn-lt"/>
              </a:rPr>
              <a:t>? </a:t>
            </a:r>
            <a:r>
              <a:rPr lang="en-US" sz="1800" i="1" dirty="0" smtClean="0">
                <a:latin typeface="+mn-lt"/>
              </a:rPr>
              <a:t>*                 </a:t>
            </a:r>
            <a:endParaRPr lang="en-US" sz="1800" i="1" dirty="0">
              <a:latin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chemeClr val="accent2"/>
                </a:solidFill>
                <a:latin typeface="+mn-lt"/>
              </a:rPr>
              <a:t>Weaknesses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CA" sz="1800" dirty="0" smtClean="0">
                <a:latin typeface="+mn-lt"/>
              </a:rPr>
              <a:t>*Searches many -  </a:t>
            </a:r>
            <a:r>
              <a:rPr lang="en-CA" sz="1800" b="1" i="1" dirty="0">
                <a:solidFill>
                  <a:schemeClr val="accent1"/>
                </a:solidFill>
                <a:latin typeface="+mn-lt"/>
              </a:rPr>
              <a:t>but</a:t>
            </a:r>
            <a:r>
              <a:rPr lang="en-CA" sz="1800" b="1" i="1" dirty="0">
                <a:latin typeface="+mn-lt"/>
              </a:rPr>
              <a:t> </a:t>
            </a:r>
            <a:r>
              <a:rPr lang="en-CA" sz="1800" b="1" i="1" dirty="0">
                <a:solidFill>
                  <a:schemeClr val="accent1"/>
                </a:solidFill>
                <a:latin typeface="+mn-lt"/>
              </a:rPr>
              <a:t>not all</a:t>
            </a:r>
            <a:r>
              <a:rPr lang="en-CA" sz="1800" b="1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CA" sz="1800" dirty="0" smtClean="0">
                <a:solidFill>
                  <a:schemeClr val="accent1"/>
                </a:solidFill>
              </a:rPr>
              <a:t>- </a:t>
            </a:r>
            <a:r>
              <a:rPr lang="en-CA" sz="1800" dirty="0" smtClean="0">
                <a:solidFill>
                  <a:schemeClr val="accent1"/>
                </a:solidFill>
                <a:latin typeface="+mn-lt"/>
              </a:rPr>
              <a:t>of </a:t>
            </a:r>
            <a:r>
              <a:rPr lang="en-CA" sz="1800" dirty="0">
                <a:solidFill>
                  <a:schemeClr val="accent1"/>
                </a:solidFill>
                <a:latin typeface="+mn-lt"/>
              </a:rPr>
              <a:t>the </a:t>
            </a:r>
            <a:r>
              <a:rPr lang="en-CA" sz="1800" dirty="0" smtClean="0">
                <a:solidFill>
                  <a:schemeClr val="accent1"/>
                </a:solidFill>
                <a:latin typeface="+mn-lt"/>
              </a:rPr>
              <a:t>database content</a:t>
            </a:r>
            <a:endParaRPr lang="en-CA" sz="1800" dirty="0">
              <a:solidFill>
                <a:schemeClr val="accent1"/>
              </a:solidFill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accent1"/>
                </a:solidFill>
                <a:latin typeface="+mn-lt"/>
              </a:rPr>
              <a:t>Not mapped to a specific discipline</a:t>
            </a:r>
            <a:r>
              <a:rPr lang="en-US" sz="1800" dirty="0">
                <a:latin typeface="+mn-lt"/>
              </a:rPr>
              <a:t>, with associated </a:t>
            </a:r>
            <a:r>
              <a:rPr lang="en-US" sz="1800" dirty="0" smtClean="0">
                <a:latin typeface="+mn-lt"/>
              </a:rPr>
              <a:t>helpful </a:t>
            </a:r>
            <a:r>
              <a:rPr lang="en-US" sz="1800" dirty="0">
                <a:latin typeface="+mn-lt"/>
              </a:rPr>
              <a:t>search limiters and features (controlled vocabularies, populations, etc.)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+mn-lt"/>
              </a:rPr>
              <a:t>Many, many results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CA" sz="1800" dirty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CA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05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Using google scholar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58" y="2136917"/>
            <a:ext cx="11029950" cy="3272905"/>
          </a:xfrm>
        </p:spPr>
      </p:pic>
    </p:spTree>
    <p:extLst>
      <p:ext uri="{BB962C8B-B14F-4D97-AF65-F5344CB8AC3E}">
        <p14:creationId xmlns:p14="http://schemas.microsoft.com/office/powerpoint/2010/main" val="84200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Using google scholar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81802" y="2348171"/>
            <a:ext cx="11029615" cy="3678303"/>
          </a:xfrm>
        </p:spPr>
        <p:txBody>
          <a:bodyPr anchor="t">
            <a:norm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Strengths</a:t>
            </a:r>
            <a:endParaRPr lang="en-US" sz="2000" b="1" dirty="0">
              <a:solidFill>
                <a:schemeClr val="accent2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A </a:t>
            </a:r>
            <a:r>
              <a:rPr lang="en-US" sz="1800" dirty="0">
                <a:solidFill>
                  <a:schemeClr val="accent1"/>
                </a:solidFill>
              </a:rPr>
              <a:t>high volume </a:t>
            </a:r>
            <a:r>
              <a:rPr lang="en-US" sz="1800" dirty="0"/>
              <a:t>of articles are retrieved &amp; the most </a:t>
            </a:r>
            <a:r>
              <a:rPr lang="en-US" sz="1800" dirty="0">
                <a:solidFill>
                  <a:schemeClr val="accent1"/>
                </a:solidFill>
              </a:rPr>
              <a:t>popular articles </a:t>
            </a:r>
            <a:r>
              <a:rPr lang="en-US" sz="1800" dirty="0"/>
              <a:t>are revealed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Google's </a:t>
            </a:r>
            <a:r>
              <a:rPr lang="en-US" sz="1800" dirty="0">
                <a:solidFill>
                  <a:schemeClr val="accent1"/>
                </a:solidFill>
              </a:rPr>
              <a:t>algorithm</a:t>
            </a:r>
            <a:r>
              <a:rPr lang="en-US" sz="1800" dirty="0"/>
              <a:t> helps compensate for poorly designed searches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1"/>
                </a:solidFill>
              </a:rPr>
              <a:t>Times cited tool </a:t>
            </a:r>
            <a:r>
              <a:rPr lang="en-US" sz="1800" dirty="0"/>
              <a:t>can help identify relevant articles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Excellent for </a:t>
            </a:r>
            <a:r>
              <a:rPr lang="en-US" sz="1800" dirty="0">
                <a:solidFill>
                  <a:schemeClr val="accent1"/>
                </a:solidFill>
              </a:rPr>
              <a:t>known-item searching </a:t>
            </a:r>
            <a:r>
              <a:rPr lang="en-US" sz="1800" dirty="0"/>
              <a:t>and helpful when searching for very </a:t>
            </a:r>
            <a:r>
              <a:rPr lang="en-US" sz="1800" dirty="0">
                <a:solidFill>
                  <a:schemeClr val="accent1"/>
                </a:solidFill>
              </a:rPr>
              <a:t>unique terminology </a:t>
            </a:r>
            <a:r>
              <a:rPr lang="en-US" sz="1800" dirty="0"/>
              <a:t>(e.g., places and people)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Extensive searching of non-article, but </a:t>
            </a:r>
            <a:r>
              <a:rPr lang="en-US" sz="1800" dirty="0">
                <a:solidFill>
                  <a:schemeClr val="accent1"/>
                </a:solidFill>
              </a:rPr>
              <a:t>academic, information items</a:t>
            </a:r>
            <a:r>
              <a:rPr lang="en-US" sz="1800" dirty="0"/>
              <a:t>: universities' institutional repositories, US case law, grey literature, academic websites,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977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Using google scholar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8350" y="2103334"/>
            <a:ext cx="11032457" cy="48922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accent2"/>
                </a:solidFill>
              </a:rPr>
              <a:t>Weaknesses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Database is </a:t>
            </a:r>
            <a:r>
              <a:rPr lang="en-US" dirty="0">
                <a:solidFill>
                  <a:schemeClr val="accent1"/>
                </a:solidFill>
              </a:rPr>
              <a:t>not mapped </a:t>
            </a:r>
            <a:r>
              <a:rPr lang="en-US" dirty="0">
                <a:solidFill>
                  <a:schemeClr val="tx1"/>
                </a:solidFill>
              </a:rPr>
              <a:t>to a specific discipline (challenging to run searches with common words)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Much </a:t>
            </a:r>
            <a:r>
              <a:rPr lang="en-US" dirty="0">
                <a:solidFill>
                  <a:schemeClr val="accent1"/>
                </a:solidFill>
              </a:rPr>
              <a:t>less search sophistication </a:t>
            </a:r>
            <a:r>
              <a:rPr lang="en-US" dirty="0">
                <a:solidFill>
                  <a:schemeClr val="tx1"/>
                </a:solidFill>
              </a:rPr>
              <a:t>&amp; manipulation supported (</a:t>
            </a:r>
            <a:r>
              <a:rPr lang="en-US" dirty="0" err="1">
                <a:solidFill>
                  <a:schemeClr val="tx1"/>
                </a:solidFill>
              </a:rPr>
              <a:t>Psuedo</a:t>
            </a:r>
            <a:r>
              <a:rPr lang="en-US" dirty="0">
                <a:solidFill>
                  <a:schemeClr val="tx1"/>
                </a:solidFill>
              </a:rPr>
              <a:t>-Boolean operators)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Mysterious algorithms &amp; unknown source coverage </a:t>
            </a:r>
            <a:r>
              <a:rPr lang="en-US" dirty="0">
                <a:solidFill>
                  <a:schemeClr val="tx1"/>
                </a:solidFill>
              </a:rPr>
              <a:t>at odds with the systematic and transparent mandate of a literature review.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Searches are </a:t>
            </a:r>
            <a:r>
              <a:rPr lang="en-US" dirty="0">
                <a:solidFill>
                  <a:schemeClr val="accent1"/>
                </a:solidFill>
              </a:rPr>
              <a:t>optimized</a:t>
            </a:r>
            <a:r>
              <a:rPr lang="en-US" dirty="0">
                <a:solidFill>
                  <a:schemeClr val="tx1"/>
                </a:solidFill>
              </a:rPr>
              <a:t> (e.g. by location), thwarting replicability criteria of many literature reviews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Missing deep data </a:t>
            </a:r>
            <a:r>
              <a:rPr lang="en-US" dirty="0">
                <a:solidFill>
                  <a:schemeClr val="tx1"/>
                </a:solidFill>
              </a:rPr>
              <a:t>(e.g., statistics)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New articles </a:t>
            </a:r>
            <a:r>
              <a:rPr lang="en-US" dirty="0">
                <a:solidFill>
                  <a:schemeClr val="tx1"/>
                </a:solidFill>
              </a:rPr>
              <a:t>might not be pushed up if the popularity of an article is emphasized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Definition of </a:t>
            </a:r>
            <a:r>
              <a:rPr lang="en-US" dirty="0">
                <a:solidFill>
                  <a:schemeClr val="accent1"/>
                </a:solidFill>
              </a:rPr>
              <a:t>“scholarly” is broad</a:t>
            </a:r>
            <a:r>
              <a:rPr lang="en-US" dirty="0">
                <a:solidFill>
                  <a:schemeClr val="tx1"/>
                </a:solidFill>
              </a:rPr>
              <a:t>, so it Indexes articles from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disreputable publishers</a:t>
            </a:r>
            <a:endParaRPr lang="en-US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Articles are not usually free – just the indexing</a:t>
            </a:r>
          </a:p>
        </p:txBody>
      </p:sp>
    </p:spTree>
    <p:extLst>
      <p:ext uri="{BB962C8B-B14F-4D97-AF65-F5344CB8AC3E}">
        <p14:creationId xmlns:p14="http://schemas.microsoft.com/office/powerpoint/2010/main" val="41222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Finding </a:t>
            </a:r>
            <a:r>
              <a:rPr lang="en-US" sz="3600" dirty="0" smtClean="0"/>
              <a:t>known articles</a:t>
            </a:r>
            <a:endParaRPr lang="en-US" sz="360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876" y="2190969"/>
            <a:ext cx="6729469" cy="36177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4290" y="2190969"/>
            <a:ext cx="179726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Finding articles by citation:</a:t>
            </a:r>
          </a:p>
          <a:p>
            <a:endParaRPr lang="en-US" dirty="0"/>
          </a:p>
          <a:p>
            <a:r>
              <a:rPr lang="en-US" dirty="0" smtClean="0"/>
              <a:t>SFU </a:t>
            </a:r>
            <a:r>
              <a:rPr lang="en-US" dirty="0" smtClean="0">
                <a:hlinkClick r:id="rId4"/>
              </a:rPr>
              <a:t>Citation Finder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&amp;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Interlibrary Loans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&amp; </a:t>
            </a:r>
          </a:p>
          <a:p>
            <a:endParaRPr lang="en-US" dirty="0">
              <a:hlinkClick r:id="rId6"/>
            </a:endParaRPr>
          </a:p>
          <a:p>
            <a:r>
              <a:rPr lang="en-US" dirty="0" smtClean="0">
                <a:hlinkClick r:id="rId6"/>
              </a:rPr>
              <a:t>Search by journal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51662" y="2342301"/>
            <a:ext cx="27116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</a:t>
            </a:r>
            <a:r>
              <a:rPr lang="en-US" dirty="0" smtClean="0"/>
              <a:t>:</a:t>
            </a:r>
          </a:p>
          <a:p>
            <a:endParaRPr lang="en-US" sz="1200" dirty="0"/>
          </a:p>
          <a:p>
            <a:r>
              <a:rPr lang="en-US" sz="1600" dirty="0" err="1"/>
              <a:t>Scelza</a:t>
            </a:r>
            <a:r>
              <a:rPr lang="en-US" sz="1600" dirty="0"/>
              <a:t>, B. (2009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600" dirty="0" smtClean="0"/>
              <a:t>The </a:t>
            </a:r>
            <a:r>
              <a:rPr lang="en-US" sz="1600" dirty="0" err="1"/>
              <a:t>grandmaternal</a:t>
            </a:r>
            <a:r>
              <a:rPr lang="en-US" sz="1600" dirty="0"/>
              <a:t> niche: Critical caretaking among </a:t>
            </a:r>
            <a:r>
              <a:rPr lang="en-US" sz="1600" dirty="0" err="1"/>
              <a:t>Martu</a:t>
            </a:r>
            <a:r>
              <a:rPr lang="en-US" sz="1600" dirty="0"/>
              <a:t> Aborigines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American </a:t>
            </a:r>
            <a:r>
              <a:rPr lang="en-US" sz="1600" dirty="0"/>
              <a:t>Journal of Human Biology : The Official Journal of the Human Biology Council, 21(4), 448-54.</a:t>
            </a:r>
            <a:endParaRPr lang="en-US" sz="1600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SFU 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B20F02"/>
      </a:accent1>
      <a:accent2>
        <a:srgbClr val="002060"/>
      </a:accent2>
      <a:accent3>
        <a:srgbClr val="FC493B"/>
      </a:accent3>
      <a:accent4>
        <a:srgbClr val="8D7654"/>
      </a:accent4>
      <a:accent5>
        <a:srgbClr val="7F5F52"/>
      </a:accent5>
      <a:accent6>
        <a:srgbClr val="B27D49"/>
      </a:accent6>
      <a:hlink>
        <a:srgbClr val="0070C0"/>
      </a:hlink>
      <a:folHlink>
        <a:srgbClr val="00206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3729</TotalTime>
  <Words>1579</Words>
  <Application>Microsoft Office PowerPoint</Application>
  <PresentationFormat>Widescreen</PresentationFormat>
  <Paragraphs>244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2</vt:lpstr>
      <vt:lpstr>Dividend</vt:lpstr>
      <vt:lpstr>SFU Library</vt:lpstr>
      <vt:lpstr>Our agenda</vt:lpstr>
      <vt:lpstr>Finding resources</vt:lpstr>
      <vt:lpstr>Finding books and articles</vt:lpstr>
      <vt:lpstr>Using library/Catalogue search</vt:lpstr>
      <vt:lpstr>Using google scholar</vt:lpstr>
      <vt:lpstr>Using google scholar</vt:lpstr>
      <vt:lpstr>Using google scholar</vt:lpstr>
      <vt:lpstr>Finding known articles</vt:lpstr>
      <vt:lpstr>Using Subject specific databases</vt:lpstr>
      <vt:lpstr>key psychology resources</vt:lpstr>
      <vt:lpstr>Other disciplinary databases</vt:lpstr>
      <vt:lpstr>working Your Topic</vt:lpstr>
      <vt:lpstr>Working Your Topic</vt:lpstr>
      <vt:lpstr>Search strategies</vt:lpstr>
      <vt:lpstr>SEARCH STRATEGIES</vt:lpstr>
      <vt:lpstr>Boolean searching: and/or</vt:lpstr>
      <vt:lpstr>Working with subject headings</vt:lpstr>
      <vt:lpstr>Search strategies</vt:lpstr>
      <vt:lpstr>APA citation style – 7th edition</vt:lpstr>
      <vt:lpstr>Where to go for help</vt:lpstr>
    </vt:vector>
  </TitlesOfParts>
  <Company>Simon Fraser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Riley</dc:creator>
  <cp:lastModifiedBy>Yolanda Koscielski</cp:lastModifiedBy>
  <cp:revision>220</cp:revision>
  <cp:lastPrinted>2020-02-10T20:17:58Z</cp:lastPrinted>
  <dcterms:created xsi:type="dcterms:W3CDTF">2018-02-15T20:45:05Z</dcterms:created>
  <dcterms:modified xsi:type="dcterms:W3CDTF">2020-02-10T20:45:09Z</dcterms:modified>
</cp:coreProperties>
</file>