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8" r:id="rId1"/>
  </p:sldMasterIdLst>
  <p:notesMasterIdLst>
    <p:notesMasterId r:id="rId33"/>
  </p:notesMasterIdLst>
  <p:sldIdLst>
    <p:sldId id="256" r:id="rId2"/>
    <p:sldId id="365" r:id="rId3"/>
    <p:sldId id="300" r:id="rId4"/>
    <p:sldId id="262" r:id="rId5"/>
    <p:sldId id="333" r:id="rId6"/>
    <p:sldId id="284" r:id="rId7"/>
    <p:sldId id="335" r:id="rId8"/>
    <p:sldId id="338" r:id="rId9"/>
    <p:sldId id="287" r:id="rId10"/>
    <p:sldId id="304" r:id="rId11"/>
    <p:sldId id="322" r:id="rId12"/>
    <p:sldId id="314" r:id="rId13"/>
    <p:sldId id="270" r:id="rId14"/>
    <p:sldId id="325" r:id="rId15"/>
    <p:sldId id="353" r:id="rId16"/>
    <p:sldId id="323" r:id="rId17"/>
    <p:sldId id="289" r:id="rId18"/>
    <p:sldId id="349" r:id="rId19"/>
    <p:sldId id="326" r:id="rId20"/>
    <p:sldId id="361" r:id="rId21"/>
    <p:sldId id="348" r:id="rId22"/>
    <p:sldId id="358" r:id="rId23"/>
    <p:sldId id="359" r:id="rId24"/>
    <p:sldId id="319" r:id="rId25"/>
    <p:sldId id="351" r:id="rId26"/>
    <p:sldId id="347" r:id="rId27"/>
    <p:sldId id="363" r:id="rId28"/>
    <p:sldId id="364" r:id="rId29"/>
    <p:sldId id="342" r:id="rId30"/>
    <p:sldId id="355" r:id="rId31"/>
    <p:sldId id="346"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842907-A4C2-4C10-9176-EF46A5AAD790}">
          <p14:sldIdLst>
            <p14:sldId id="256"/>
            <p14:sldId id="365"/>
            <p14:sldId id="300"/>
            <p14:sldId id="262"/>
            <p14:sldId id="333"/>
            <p14:sldId id="284"/>
            <p14:sldId id="335"/>
            <p14:sldId id="338"/>
            <p14:sldId id="287"/>
            <p14:sldId id="304"/>
            <p14:sldId id="322"/>
            <p14:sldId id="314"/>
            <p14:sldId id="270"/>
            <p14:sldId id="325"/>
            <p14:sldId id="353"/>
            <p14:sldId id="323"/>
            <p14:sldId id="289"/>
            <p14:sldId id="349"/>
            <p14:sldId id="326"/>
            <p14:sldId id="361"/>
            <p14:sldId id="348"/>
            <p14:sldId id="358"/>
            <p14:sldId id="359"/>
            <p14:sldId id="319"/>
            <p14:sldId id="351"/>
            <p14:sldId id="347"/>
            <p14:sldId id="363"/>
            <p14:sldId id="364"/>
            <p14:sldId id="342"/>
            <p14:sldId id="355"/>
            <p14:sldId id="34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62104" autoAdjust="0"/>
  </p:normalViewPr>
  <p:slideViewPr>
    <p:cSldViewPr snapToGrid="0">
      <p:cViewPr varScale="1">
        <p:scale>
          <a:sx n="49" d="100"/>
          <a:sy n="49" d="100"/>
        </p:scale>
        <p:origin x="120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A868E6-F3FC-4CCB-B389-7800590151D7}" type="datetimeFigureOut">
              <a:rPr lang="en-US" smtClean="0"/>
              <a:pPr/>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75F25C-406D-475A-9CBD-9C97F69D8829}" type="slidenum">
              <a:rPr lang="en-US" smtClean="0"/>
              <a:pPr/>
              <a:t>‹#›</a:t>
            </a:fld>
            <a:endParaRPr lang="en-US"/>
          </a:p>
        </p:txBody>
      </p:sp>
    </p:spTree>
    <p:extLst>
      <p:ext uri="{BB962C8B-B14F-4D97-AF65-F5344CB8AC3E}">
        <p14:creationId xmlns:p14="http://schemas.microsoft.com/office/powerpoint/2010/main" val="117527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a:t>
            </a:fld>
            <a:endParaRPr lang="en-US"/>
          </a:p>
        </p:txBody>
      </p:sp>
    </p:spTree>
    <p:extLst>
      <p:ext uri="{BB962C8B-B14F-4D97-AF65-F5344CB8AC3E}">
        <p14:creationId xmlns:p14="http://schemas.microsoft.com/office/powerpoint/2010/main" val="173593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Peer-review = </a:t>
            </a:r>
            <a:r>
              <a:rPr lang="en-US" b="0" dirty="0"/>
              <a:t>group of academics and researchers of the topic review the article and evaluate the quality of the article before publishing</a:t>
            </a:r>
            <a:endParaRPr lang="en-US" b="1"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11</a:t>
            </a:fld>
            <a:endParaRPr lang="en-US"/>
          </a:p>
        </p:txBody>
      </p:sp>
    </p:spTree>
    <p:extLst>
      <p:ext uri="{BB962C8B-B14F-4D97-AF65-F5344CB8AC3E}">
        <p14:creationId xmlns:p14="http://schemas.microsoft.com/office/powerpoint/2010/main" val="164533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12</a:t>
            </a:fld>
            <a:endParaRPr lang="en-US"/>
          </a:p>
        </p:txBody>
      </p:sp>
    </p:spTree>
    <p:extLst>
      <p:ext uri="{BB962C8B-B14F-4D97-AF65-F5344CB8AC3E}">
        <p14:creationId xmlns:p14="http://schemas.microsoft.com/office/powerpoint/2010/main" val="305981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Disambiguate the home page of the library</a:t>
            </a:r>
          </a:p>
          <a:p>
            <a:r>
              <a:rPr lang="en-US" dirty="0"/>
              <a:t>--First search searches (almost) everything – the names of our databases, Psychology guide, FAQs, individual journal articles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13</a:t>
            </a:fld>
            <a:endParaRPr lang="en-US"/>
          </a:p>
        </p:txBody>
      </p:sp>
    </p:spTree>
    <p:extLst>
      <p:ext uri="{BB962C8B-B14F-4D97-AF65-F5344CB8AC3E}">
        <p14:creationId xmlns:p14="http://schemas.microsoft.com/office/powerpoint/2010/main" val="146148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--Narrower, but still quite broad</a:t>
            </a:r>
          </a:p>
          <a:p>
            <a:r>
              <a:rPr lang="en-US" dirty="0"/>
              <a:t>--searching articles and books and other resources, without all the extra stuff like research guides, FAQs and library policies </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14</a:t>
            </a:fld>
            <a:endParaRPr lang="en-US"/>
          </a:p>
        </p:txBody>
      </p:sp>
    </p:spTree>
    <p:extLst>
      <p:ext uri="{BB962C8B-B14F-4D97-AF65-F5344CB8AC3E}">
        <p14:creationId xmlns:p14="http://schemas.microsoft.com/office/powerpoint/2010/main" val="307925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DEMO search for an article. Start by putting journal title in catalogue search.</a:t>
            </a:r>
          </a:p>
          <a:p>
            <a:r>
              <a:rPr lang="en-CA" dirty="0"/>
              <a:t>Note: this is an example taken from your reading list.</a:t>
            </a:r>
          </a:p>
        </p:txBody>
      </p:sp>
      <p:sp>
        <p:nvSpPr>
          <p:cNvPr id="4" name="Slide Number Placeholder 3"/>
          <p:cNvSpPr>
            <a:spLocks noGrp="1"/>
          </p:cNvSpPr>
          <p:nvPr>
            <p:ph type="sldNum" sz="quarter" idx="5"/>
          </p:nvPr>
        </p:nvSpPr>
        <p:spPr/>
        <p:txBody>
          <a:bodyPr/>
          <a:lstStyle/>
          <a:p>
            <a:fld id="{8B75F25C-406D-475A-9CBD-9C97F69D8829}" type="slidenum">
              <a:rPr lang="en-US" smtClean="0"/>
              <a:pPr/>
              <a:t>15</a:t>
            </a:fld>
            <a:endParaRPr lang="en-US"/>
          </a:p>
        </p:txBody>
      </p:sp>
    </p:spTree>
    <p:extLst>
      <p:ext uri="{BB962C8B-B14F-4D97-AF65-F5344CB8AC3E}">
        <p14:creationId xmlns:p14="http://schemas.microsoft.com/office/powerpoint/2010/main" val="369368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can go to individual database for more targeted searches – subject-specific or multidisciplinary.</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16</a:t>
            </a:fld>
            <a:endParaRPr lang="en-US"/>
          </a:p>
        </p:txBody>
      </p:sp>
    </p:spTree>
    <p:extLst>
      <p:ext uri="{BB962C8B-B14F-4D97-AF65-F5344CB8AC3E}">
        <p14:creationId xmlns:p14="http://schemas.microsoft.com/office/powerpoint/2010/main" val="176558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Four specific databases that might be useful for your assignment include PsycINFO, </a:t>
            </a:r>
            <a:r>
              <a:rPr lang="en-US" dirty="0" err="1"/>
              <a:t>PsycBOOKS</a:t>
            </a:r>
            <a:r>
              <a:rPr lang="en-US" dirty="0"/>
              <a:t>, Sociological Abstracts, and </a:t>
            </a:r>
            <a:r>
              <a:rPr lang="en-US" dirty="0" err="1"/>
              <a:t>EducationSource</a:t>
            </a:r>
            <a:r>
              <a:rPr lang="en-US" dirty="0"/>
              <a:t>.</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r>
              <a:rPr lang="en-US" dirty="0"/>
              <a:t>DEMO: databases by subject area, databases by resource type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Find </a:t>
            </a:r>
            <a:r>
              <a:rPr lang="en-US" dirty="0">
                <a:sym typeface="Wingdings" panose="05000000000000000000" pitchFamily="2" charset="2"/>
              </a:rPr>
              <a:t> databases  browse by subject OR browse by content type news sources</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17</a:t>
            </a:fld>
            <a:endParaRPr lang="en-US"/>
          </a:p>
        </p:txBody>
      </p:sp>
    </p:spTree>
    <p:extLst>
      <p:ext uri="{BB962C8B-B14F-4D97-AF65-F5344CB8AC3E}">
        <p14:creationId xmlns:p14="http://schemas.microsoft.com/office/powerpoint/2010/main" val="2807414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you’ve taken </a:t>
            </a:r>
            <a:r>
              <a:rPr lang="en-US" dirty="0" err="1"/>
              <a:t>Psyc</a:t>
            </a:r>
            <a:r>
              <a:rPr lang="en-US" dirty="0"/>
              <a:t> 100 or </a:t>
            </a:r>
            <a:r>
              <a:rPr lang="en-US" dirty="0" err="1"/>
              <a:t>Psyc</a:t>
            </a:r>
            <a:r>
              <a:rPr lang="en-US" dirty="0"/>
              <a:t> 102 at SFU, you are likely already familiar with PsycINFO</a:t>
            </a:r>
          </a:p>
          <a:p>
            <a:pPr defTabSz="931774">
              <a:defRPr/>
            </a:pPr>
            <a:endParaRPr lang="en-US" dirty="0"/>
          </a:p>
          <a:p>
            <a:pPr defTabSz="931774">
              <a:defRPr/>
            </a:pPr>
            <a:r>
              <a:rPr lang="en-US" dirty="0"/>
              <a:t>Peer-review publications started - 1731</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18</a:t>
            </a:fld>
            <a:endParaRPr lang="en-US"/>
          </a:p>
        </p:txBody>
      </p:sp>
    </p:spTree>
    <p:extLst>
      <p:ext uri="{BB962C8B-B14F-4D97-AF65-F5344CB8AC3E}">
        <p14:creationId xmlns:p14="http://schemas.microsoft.com/office/powerpoint/2010/main" val="426881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develop your search terms, one thing that is important to do is to think about synonyms.</a:t>
            </a:r>
          </a:p>
          <a:p>
            <a:pPr marL="171450" indent="-171450">
              <a:buFont typeface="Arial" panose="020B0604020202020204" pitchFamily="34" charset="0"/>
              <a:buChar char="•"/>
            </a:pPr>
            <a:r>
              <a:rPr lang="en-US" dirty="0"/>
              <a:t>For instance, with the topic, there are three key concepts.</a:t>
            </a:r>
          </a:p>
          <a:p>
            <a:pPr marL="171450" indent="-171450">
              <a:buFont typeface="Arial" panose="020B0604020202020204" pitchFamily="34" charset="0"/>
              <a:buChar char="•"/>
            </a:pPr>
            <a:r>
              <a:rPr lang="en-US" dirty="0"/>
              <a:t>You can brainstorm keywords for each.</a:t>
            </a:r>
          </a:p>
          <a:p>
            <a:pPr marL="171450" indent="-171450">
              <a:buFont typeface="Arial" panose="020B0604020202020204" pitchFamily="34" charset="0"/>
              <a:buChar char="•"/>
            </a:pPr>
            <a:r>
              <a:rPr lang="en-US" dirty="0"/>
              <a:t>Exercise: take a couple of minutes to 1) identify key concepts, and 2) brainstorm search terms for each</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19</a:t>
            </a:fld>
            <a:endParaRPr lang="en-US"/>
          </a:p>
        </p:txBody>
      </p:sp>
    </p:spTree>
    <p:extLst>
      <p:ext uri="{BB962C8B-B14F-4D97-AF65-F5344CB8AC3E}">
        <p14:creationId xmlns:p14="http://schemas.microsoft.com/office/powerpoint/2010/main" val="66086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media: could </a:t>
            </a:r>
            <a:r>
              <a:rPr lang="en-US"/>
              <a:t>include more </a:t>
            </a:r>
            <a:r>
              <a:rPr lang="en-US" dirty="0"/>
              <a:t>general terms for social media, or more specific terms for types of social media. Exposure is somewhat of an implied concept. </a:t>
            </a:r>
          </a:p>
          <a:p>
            <a:pPr marL="171450" indent="-171450">
              <a:buFont typeface="Arial" panose="020B0604020202020204" pitchFamily="34" charset="0"/>
              <a:buChar char="•"/>
            </a:pPr>
            <a:r>
              <a:rPr lang="en-US" dirty="0"/>
              <a:t>Adolescents – multiple ways to describe this demographic</a:t>
            </a:r>
          </a:p>
          <a:p>
            <a:pPr marL="171450" indent="-171450">
              <a:buFont typeface="Arial" panose="020B0604020202020204" pitchFamily="34" charset="0"/>
              <a:buChar char="•"/>
            </a:pPr>
            <a:r>
              <a:rPr lang="en-US" dirty="0"/>
              <a:t>Identity formation – a broad concept with many related terms. This would be an area to consider narrowing to a sub-topic if you are getting too many results. </a:t>
            </a:r>
          </a:p>
        </p:txBody>
      </p:sp>
      <p:sp>
        <p:nvSpPr>
          <p:cNvPr id="4" name="Slide Number Placeholder 3"/>
          <p:cNvSpPr>
            <a:spLocks noGrp="1"/>
          </p:cNvSpPr>
          <p:nvPr>
            <p:ph type="sldNum" sz="quarter" idx="10"/>
          </p:nvPr>
        </p:nvSpPr>
        <p:spPr/>
        <p:txBody>
          <a:bodyPr/>
          <a:lstStyle/>
          <a:p>
            <a:fld id="{8B75F25C-406D-475A-9CBD-9C97F69D8829}" type="slidenum">
              <a:rPr lang="en-US" smtClean="0"/>
              <a:pPr/>
              <a:t>20</a:t>
            </a:fld>
            <a:endParaRPr lang="en-US"/>
          </a:p>
        </p:txBody>
      </p:sp>
    </p:spTree>
    <p:extLst>
      <p:ext uri="{BB962C8B-B14F-4D97-AF65-F5344CB8AC3E}">
        <p14:creationId xmlns:p14="http://schemas.microsoft.com/office/powerpoint/2010/main" val="34222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3</a:t>
            </a:fld>
            <a:endParaRPr lang="en-US"/>
          </a:p>
        </p:txBody>
      </p:sp>
    </p:spTree>
    <p:extLst>
      <p:ext uri="{BB962C8B-B14F-4D97-AF65-F5344CB8AC3E}">
        <p14:creationId xmlns:p14="http://schemas.microsoft.com/office/powerpoint/2010/main" val="2064129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you’ve generated your synonyms, one way to search is by putting your each concept’s synonyms into a dedicated search line, separated by OR. </a:t>
            </a:r>
          </a:p>
        </p:txBody>
      </p:sp>
      <p:sp>
        <p:nvSpPr>
          <p:cNvPr id="4" name="Slide Number Placeholder 3"/>
          <p:cNvSpPr>
            <a:spLocks noGrp="1"/>
          </p:cNvSpPr>
          <p:nvPr>
            <p:ph type="sldNum" sz="quarter" idx="5"/>
          </p:nvPr>
        </p:nvSpPr>
        <p:spPr/>
        <p:txBody>
          <a:bodyPr/>
          <a:lstStyle/>
          <a:p>
            <a:fld id="{8B75F25C-406D-475A-9CBD-9C97F69D8829}" type="slidenum">
              <a:rPr lang="en-US" smtClean="0"/>
              <a:pPr/>
              <a:t>21</a:t>
            </a:fld>
            <a:endParaRPr lang="en-US"/>
          </a:p>
        </p:txBody>
      </p:sp>
    </p:spTree>
    <p:extLst>
      <p:ext uri="{BB962C8B-B14F-4D97-AF65-F5344CB8AC3E}">
        <p14:creationId xmlns:p14="http://schemas.microsoft.com/office/powerpoint/2010/main" val="2381101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Strategies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22</a:t>
            </a:fld>
            <a:endParaRPr lang="en-US"/>
          </a:p>
        </p:txBody>
      </p:sp>
    </p:spTree>
    <p:extLst>
      <p:ext uri="{BB962C8B-B14F-4D97-AF65-F5344CB8AC3E}">
        <p14:creationId xmlns:p14="http://schemas.microsoft.com/office/powerpoint/2010/main" val="365406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CATS or DOGS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brings</a:t>
            </a:r>
            <a:r>
              <a:rPr lang="en-US" baseline="0" dirty="0"/>
              <a:t> less results. You are creating more restrictions for your search.</a:t>
            </a:r>
          </a:p>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23</a:t>
            </a:fld>
            <a:endParaRPr lang="en-US"/>
          </a:p>
        </p:txBody>
      </p:sp>
    </p:spTree>
    <p:extLst>
      <p:ext uri="{BB962C8B-B14F-4D97-AF65-F5344CB8AC3E}">
        <p14:creationId xmlns:p14="http://schemas.microsoft.com/office/powerpoint/2010/main" val="3824850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means the criteria is one, the other, or both </a:t>
            </a:r>
            <a:r>
              <a:rPr lang="en-US" dirty="0">
                <a:sym typeface="Wingdings" panose="05000000000000000000" pitchFamily="2" charset="2"/>
              </a:rPr>
              <a:t> three different possibilities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24</a:t>
            </a:fld>
            <a:endParaRPr lang="en-US"/>
          </a:p>
        </p:txBody>
      </p:sp>
    </p:spTree>
    <p:extLst>
      <p:ext uri="{BB962C8B-B14F-4D97-AF65-F5344CB8AC3E}">
        <p14:creationId xmlns:p14="http://schemas.microsoft.com/office/powerpoint/2010/main" val="2804325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25</a:t>
            </a:fld>
            <a:endParaRPr lang="en-US"/>
          </a:p>
        </p:txBody>
      </p:sp>
    </p:spTree>
    <p:extLst>
      <p:ext uri="{BB962C8B-B14F-4D97-AF65-F5344CB8AC3E}">
        <p14:creationId xmlns:p14="http://schemas.microsoft.com/office/powerpoint/2010/main" val="1443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CA" dirty="0"/>
              <a:t>For your assignment, you will be using APA Style</a:t>
            </a:r>
          </a:p>
        </p:txBody>
      </p:sp>
      <p:sp>
        <p:nvSpPr>
          <p:cNvPr id="4" name="Slide Number Placeholder 3"/>
          <p:cNvSpPr>
            <a:spLocks noGrp="1"/>
          </p:cNvSpPr>
          <p:nvPr>
            <p:ph type="sldNum" sz="quarter" idx="10"/>
          </p:nvPr>
        </p:nvSpPr>
        <p:spPr/>
        <p:txBody>
          <a:bodyPr/>
          <a:lstStyle/>
          <a:p>
            <a:fld id="{8B75F25C-406D-475A-9CBD-9C97F69D8829}" type="slidenum">
              <a:rPr lang="en-US" smtClean="0"/>
              <a:pPr/>
              <a:t>26</a:t>
            </a:fld>
            <a:endParaRPr lang="en-US"/>
          </a:p>
        </p:txBody>
      </p:sp>
    </p:spTree>
    <p:extLst>
      <p:ext uri="{BB962C8B-B14F-4D97-AF65-F5344CB8AC3E}">
        <p14:creationId xmlns:p14="http://schemas.microsoft.com/office/powerpoint/2010/main" val="701721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CA" dirty="0"/>
              <a:t>***Plagiarism Tutorial in general***</a:t>
            </a:r>
          </a:p>
          <a:p>
            <a:pPr>
              <a:lnSpc>
                <a:spcPct val="90000"/>
              </a:lnSpc>
            </a:pPr>
            <a:endParaRPr lang="en-CA"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27</a:t>
            </a:fld>
            <a:endParaRPr lang="en-US"/>
          </a:p>
        </p:txBody>
      </p:sp>
    </p:spTree>
    <p:extLst>
      <p:ext uri="{BB962C8B-B14F-4D97-AF65-F5344CB8AC3E}">
        <p14:creationId xmlns:p14="http://schemas.microsoft.com/office/powerpoint/2010/main" val="3803307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CA" dirty="0"/>
              <a:t>--Plagiarism tutorial should be part of your course blackboard</a:t>
            </a:r>
          </a:p>
          <a:p>
            <a:pPr>
              <a:lnSpc>
                <a:spcPct val="90000"/>
              </a:lnSpc>
            </a:pPr>
            <a:r>
              <a:rPr lang="en-CA" dirty="0"/>
              <a:t>--Takes about 30 minutes to complete</a:t>
            </a:r>
          </a:p>
          <a:p>
            <a:pPr>
              <a:lnSpc>
                <a:spcPct val="90000"/>
              </a:lnSpc>
            </a:pPr>
            <a:r>
              <a:rPr lang="en-CA" dirty="0"/>
              <a:t>--Is interactive</a:t>
            </a:r>
          </a:p>
          <a:p>
            <a:pPr>
              <a:lnSpc>
                <a:spcPct val="90000"/>
              </a:lnSpc>
            </a:pPr>
            <a:endParaRPr lang="en-CA"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28</a:t>
            </a:fld>
            <a:endParaRPr lang="en-US"/>
          </a:p>
        </p:txBody>
      </p:sp>
    </p:spTree>
    <p:extLst>
      <p:ext uri="{BB962C8B-B14F-4D97-AF65-F5344CB8AC3E}">
        <p14:creationId xmlns:p14="http://schemas.microsoft.com/office/powerpoint/2010/main" val="1031948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CA"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29</a:t>
            </a:fld>
            <a:endParaRPr lang="en-US"/>
          </a:p>
        </p:txBody>
      </p:sp>
    </p:spTree>
    <p:extLst>
      <p:ext uri="{BB962C8B-B14F-4D97-AF65-F5344CB8AC3E}">
        <p14:creationId xmlns:p14="http://schemas.microsoft.com/office/powerpoint/2010/main" val="203828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 panose="020B0604020202020204" pitchFamily="34" charset="0"/>
              <a:buChar char="•"/>
            </a:pPr>
            <a:r>
              <a:rPr lang="en-CA" dirty="0"/>
              <a:t>Search any question on library website and answers will appear in the FAQ section</a:t>
            </a:r>
          </a:p>
          <a:p>
            <a:pPr marL="171450" indent="-171450">
              <a:lnSpc>
                <a:spcPct val="90000"/>
              </a:lnSpc>
              <a:buFont typeface="Arial" panose="020B0604020202020204" pitchFamily="34" charset="0"/>
              <a:buChar char="•"/>
            </a:pPr>
            <a:r>
              <a:rPr lang="en-CA" dirty="0"/>
              <a:t>DEMO (if time): hours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30</a:t>
            </a:fld>
            <a:endParaRPr lang="en-US"/>
          </a:p>
        </p:txBody>
      </p:sp>
    </p:spTree>
    <p:extLst>
      <p:ext uri="{BB962C8B-B14F-4D97-AF65-F5344CB8AC3E}">
        <p14:creationId xmlns:p14="http://schemas.microsoft.com/office/powerpoint/2010/main" val="135916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CA"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4</a:t>
            </a:fld>
            <a:endParaRPr lang="en-US"/>
          </a:p>
        </p:txBody>
      </p:sp>
    </p:spTree>
    <p:extLst>
      <p:ext uri="{BB962C8B-B14F-4D97-AF65-F5344CB8AC3E}">
        <p14:creationId xmlns:p14="http://schemas.microsoft.com/office/powerpoint/2010/main" val="2038281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library is here to help you with research at all stages of your career, in person or online through our many resources</a:t>
            </a:r>
          </a:p>
          <a:p>
            <a:pPr marL="171450" indent="-171450">
              <a:buFont typeface="Arial" panose="020B0604020202020204" pitchFamily="34" charset="0"/>
              <a:buChar char="•"/>
            </a:pPr>
            <a:r>
              <a:rPr lang="en-US" dirty="0"/>
              <a:t>Please do not hesitate to contact us </a:t>
            </a:r>
          </a:p>
          <a:p>
            <a:pPr marL="171450" indent="-171450">
              <a:buFont typeface="Arial" panose="020B0604020202020204" pitchFamily="34" charset="0"/>
              <a:buChar char="•"/>
            </a:pPr>
            <a:r>
              <a:rPr lang="en-US" dirty="0"/>
              <a:t>If we are not the right person to answer your question, we will do our best to direct you to someone who is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31</a:t>
            </a:fld>
            <a:endParaRPr lang="en-US"/>
          </a:p>
        </p:txBody>
      </p:sp>
    </p:spTree>
    <p:extLst>
      <p:ext uri="{BB962C8B-B14F-4D97-AF65-F5344CB8AC3E}">
        <p14:creationId xmlns:p14="http://schemas.microsoft.com/office/powerpoint/2010/main" val="427109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 panose="020B0604020202020204" pitchFamily="34" charset="0"/>
              <a:buChar char="•"/>
            </a:pPr>
            <a:r>
              <a:rPr lang="en-CA" dirty="0"/>
              <a:t>Virtual and Physical Library Presence</a:t>
            </a:r>
          </a:p>
          <a:p>
            <a:pPr marL="171450" indent="-171450">
              <a:lnSpc>
                <a:spcPct val="90000"/>
              </a:lnSpc>
              <a:buFont typeface="Arial" panose="020B0604020202020204" pitchFamily="34" charset="0"/>
              <a:buChar char="•"/>
            </a:pPr>
            <a:r>
              <a:rPr lang="en-CA" dirty="0"/>
              <a:t>Very large amount of broad and specialized sources</a:t>
            </a:r>
          </a:p>
          <a:p>
            <a:pPr marL="171450" indent="-171450">
              <a:lnSpc>
                <a:spcPct val="90000"/>
              </a:lnSpc>
              <a:buFont typeface="Arial" panose="020B0604020202020204" pitchFamily="34" charset="0"/>
              <a:buChar char="•"/>
            </a:pPr>
            <a:r>
              <a:rPr lang="en-CA" dirty="0"/>
              <a:t>Want to help you understand all the library has to offer at all stages of your education and career</a:t>
            </a:r>
          </a:p>
        </p:txBody>
      </p:sp>
      <p:sp>
        <p:nvSpPr>
          <p:cNvPr id="4" name="Slide Number Placeholder 3"/>
          <p:cNvSpPr>
            <a:spLocks noGrp="1"/>
          </p:cNvSpPr>
          <p:nvPr>
            <p:ph type="sldNum" sz="quarter" idx="10"/>
          </p:nvPr>
        </p:nvSpPr>
        <p:spPr/>
        <p:txBody>
          <a:bodyPr/>
          <a:lstStyle/>
          <a:p>
            <a:fld id="{8B75F25C-406D-475A-9CBD-9C97F69D8829}" type="slidenum">
              <a:rPr lang="en-US" smtClean="0"/>
              <a:pPr/>
              <a:t>5</a:t>
            </a:fld>
            <a:endParaRPr lang="en-US"/>
          </a:p>
        </p:txBody>
      </p:sp>
    </p:spTree>
    <p:extLst>
      <p:ext uri="{BB962C8B-B14F-4D97-AF65-F5344CB8AC3E}">
        <p14:creationId xmlns:p14="http://schemas.microsoft.com/office/powerpoint/2010/main" val="203828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a:t>
            </a:r>
          </a:p>
          <a:p>
            <a:pPr marL="228600" indent="-228600">
              <a:buAutoNum type="arabicPeriod"/>
            </a:pPr>
            <a:r>
              <a:rPr lang="en-US" dirty="0"/>
              <a:t>Psychology Research Guide</a:t>
            </a:r>
          </a:p>
          <a:p>
            <a:pPr marL="685800" lvl="1" indent="-228600">
              <a:buAutoNum type="arabicPeriod"/>
            </a:pPr>
            <a:r>
              <a:rPr lang="en-US" dirty="0"/>
              <a:t>Today’s PP is here</a:t>
            </a:r>
          </a:p>
          <a:p>
            <a:pPr marL="0" indent="0">
              <a:buNone/>
            </a:pPr>
            <a:endParaRPr lang="en-US" dirty="0"/>
          </a:p>
        </p:txBody>
      </p:sp>
      <p:sp>
        <p:nvSpPr>
          <p:cNvPr id="4" name="Slide Number Placeholder 3"/>
          <p:cNvSpPr>
            <a:spLocks noGrp="1"/>
          </p:cNvSpPr>
          <p:nvPr>
            <p:ph type="sldNum" sz="quarter" idx="10"/>
          </p:nvPr>
        </p:nvSpPr>
        <p:spPr/>
        <p:txBody>
          <a:bodyPr/>
          <a:lstStyle/>
          <a:p>
            <a:fld id="{DCBFAFA5-FCC1-466C-872B-4A94E04BDCB6}" type="slidenum">
              <a:rPr lang="en-US" smtClean="0"/>
              <a:t>6</a:t>
            </a:fld>
            <a:endParaRPr lang="en-US"/>
          </a:p>
        </p:txBody>
      </p:sp>
    </p:spTree>
    <p:extLst>
      <p:ext uri="{BB962C8B-B14F-4D97-AF65-F5344CB8AC3E}">
        <p14:creationId xmlns:p14="http://schemas.microsoft.com/office/powerpoint/2010/main" val="145886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CA"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7</a:t>
            </a:fld>
            <a:endParaRPr lang="en-US"/>
          </a:p>
        </p:txBody>
      </p:sp>
    </p:spTree>
    <p:extLst>
      <p:ext uri="{BB962C8B-B14F-4D97-AF65-F5344CB8AC3E}">
        <p14:creationId xmlns:p14="http://schemas.microsoft.com/office/powerpoint/2010/main" val="203828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CA"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8</a:t>
            </a:fld>
            <a:endParaRPr lang="en-US"/>
          </a:p>
        </p:txBody>
      </p:sp>
    </p:spTree>
    <p:extLst>
      <p:ext uri="{BB962C8B-B14F-4D97-AF65-F5344CB8AC3E}">
        <p14:creationId xmlns:p14="http://schemas.microsoft.com/office/powerpoint/2010/main" val="203828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9</a:t>
            </a:fld>
            <a:endParaRPr lang="en-US"/>
          </a:p>
        </p:txBody>
      </p:sp>
    </p:spTree>
    <p:extLst>
      <p:ext uri="{BB962C8B-B14F-4D97-AF65-F5344CB8AC3E}">
        <p14:creationId xmlns:p14="http://schemas.microsoft.com/office/powerpoint/2010/main" val="110229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10</a:t>
            </a:fld>
            <a:endParaRPr lang="en-US"/>
          </a:p>
        </p:txBody>
      </p:sp>
    </p:spTree>
    <p:extLst>
      <p:ext uri="{BB962C8B-B14F-4D97-AF65-F5344CB8AC3E}">
        <p14:creationId xmlns:p14="http://schemas.microsoft.com/office/powerpoint/2010/main" val="110229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164B59-CCC3-4681-9D84-E60832E5979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1308209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64B59-CCC3-4681-9D84-E60832E5979D}"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25388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64B59-CCC3-4681-9D84-E60832E5979D}"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41077181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4B59-CCC3-4681-9D84-E60832E5979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8044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164B59-CCC3-4681-9D84-E60832E5979D}"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9761990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8164B59-CCC3-4681-9D84-E60832E5979D}" type="datetimeFigureOut">
              <a:rPr lang="en-US" smtClean="0"/>
              <a:pPr/>
              <a:t>1/18/2023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7406285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8164B59-CCC3-4681-9D84-E60832E5979D}" type="datetimeFigureOut">
              <a:rPr lang="en-US" smtClean="0"/>
              <a:pPr/>
              <a:t>1/18/2023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9903749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8164B59-CCC3-4681-9D84-E60832E5979D}" type="datetimeFigureOut">
              <a:rPr lang="en-US" smtClean="0"/>
              <a:pPr/>
              <a:t>1/18/2023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32276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164B59-CCC3-4681-9D84-E60832E5979D}"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5099294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164B59-CCC3-4681-9D84-E60832E5979D}" type="datetimeFigureOut">
              <a:rPr lang="en-US" smtClean="0"/>
              <a:pPr/>
              <a:t>1/18/2023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9199439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164B59-CCC3-4681-9D84-E60832E5979D}" type="datetimeFigureOut">
              <a:rPr lang="en-US" smtClean="0"/>
              <a:pPr/>
              <a:t>1/18/2023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342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8164B59-CCC3-4681-9D84-E60832E5979D}" type="datetimeFigureOut">
              <a:rPr lang="en-US" smtClean="0"/>
              <a:pPr/>
              <a:t>1/18/2023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2907DEE-49E1-42A7-8198-E982397FFA01}" type="slidenum">
              <a:rPr lang="en-US" smtClean="0"/>
              <a:pPr/>
              <a:t>‹#›</a:t>
            </a:fld>
            <a:endParaRPr lang="en-US"/>
          </a:p>
        </p:txBody>
      </p:sp>
    </p:spTree>
    <p:extLst>
      <p:ext uri="{BB962C8B-B14F-4D97-AF65-F5344CB8AC3E}">
        <p14:creationId xmlns:p14="http://schemas.microsoft.com/office/powerpoint/2010/main" val="3078530833"/>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b.sfu.ca/help/research-assistance/format-type/scholarly-journal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s://www.lib.sfu.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atabases.lib.sfu.ca/record/61245133620003610/Education-Source" TargetMode="External"/><Relationship Id="rId5" Type="http://schemas.openxmlformats.org/officeDocument/2006/relationships/hyperlink" Target="http://cufts2.lib.sfu.ca/CRDB4/BVAS/resource/5565" TargetMode="External"/><Relationship Id="rId4" Type="http://schemas.openxmlformats.org/officeDocument/2006/relationships/hyperlink" Target="http://cufts2.lib.sfu.ca/CRDB4/BVAS/resource/570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b.sfu.ca/system/files/28268/Research_Concepts_Worksheet.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b.sfu.ca/system/files/28268/Research_Concepts_Worksheet.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www.lib.sfu.ca/help/cite-write/citation-style-guides/ap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s://www.lib.sfu.ca/search/site?search_api_fulltext=" TargetMode="External"/><Relationship Id="rId4" Type="http://schemas.openxmlformats.org/officeDocument/2006/relationships/hyperlink" Target="https://search.lib.sfu.ca/?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libask@sfu.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lib.sfu.ca/"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databases.lib.sfu.ca/record/61245146210003610/Primal-Pictures-Interactive-Anatomy-Premier-Library-Packag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lib.sfu.ca/help/research-assistance/subject/psychology" TargetMode="External"/><Relationship Id="rId5" Type="http://schemas.openxmlformats.org/officeDocument/2006/relationships/hyperlink" Target="https://www.lib.sfu.ca/"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706" y="2649682"/>
            <a:ext cx="7315200" cy="989630"/>
          </a:xfrm>
        </p:spPr>
        <p:txBody>
          <a:bodyPr>
            <a:normAutofit fontScale="90000"/>
          </a:bodyPr>
          <a:lstStyle/>
          <a:p>
            <a:r>
              <a:rPr lang="en-US" sz="5400" b="1" dirty="0"/>
              <a:t>SFU Library – </a:t>
            </a:r>
            <a:br>
              <a:rPr lang="en-US" sz="5400" b="1" dirty="0"/>
            </a:br>
            <a:r>
              <a:rPr lang="en-US" sz="5400" b="1" dirty="0"/>
              <a:t>Assignment Support</a:t>
            </a:r>
          </a:p>
        </p:txBody>
      </p:sp>
      <p:sp>
        <p:nvSpPr>
          <p:cNvPr id="3" name="Subtitle 2"/>
          <p:cNvSpPr>
            <a:spLocks noGrp="1"/>
          </p:cNvSpPr>
          <p:nvPr>
            <p:ph type="subTitle" idx="1"/>
          </p:nvPr>
        </p:nvSpPr>
        <p:spPr>
          <a:xfrm>
            <a:off x="1224706" y="3828757"/>
            <a:ext cx="7315200" cy="1384995"/>
          </a:xfrm>
        </p:spPr>
        <p:txBody>
          <a:bodyPr>
            <a:normAutofit fontScale="92500" lnSpcReduction="20000"/>
          </a:bodyPr>
          <a:lstStyle/>
          <a:p>
            <a:r>
              <a:rPr lang="en-US" sz="3300" b="1" dirty="0"/>
              <a:t>Psychology 250: Introduction to Developmental Psychology</a:t>
            </a:r>
          </a:p>
          <a:p>
            <a:r>
              <a:rPr lang="en-US" sz="3300" b="1" dirty="0"/>
              <a:t>January 18, 2023</a:t>
            </a:r>
          </a:p>
        </p:txBody>
      </p:sp>
      <p:sp>
        <p:nvSpPr>
          <p:cNvPr id="4" name="TextBox 3"/>
          <p:cNvSpPr txBox="1"/>
          <p:nvPr/>
        </p:nvSpPr>
        <p:spPr>
          <a:xfrm>
            <a:off x="9321501" y="4038655"/>
            <a:ext cx="3106056" cy="2554545"/>
          </a:xfrm>
          <a:prstGeom prst="rect">
            <a:avLst/>
          </a:prstGeom>
          <a:noFill/>
        </p:spPr>
        <p:txBody>
          <a:bodyPr wrap="square" rtlCol="0">
            <a:spAutoFit/>
          </a:bodyPr>
          <a:lstStyle/>
          <a:p>
            <a:r>
              <a:rPr lang="en-US" sz="3200" b="1" dirty="0">
                <a:solidFill>
                  <a:schemeClr val="tx2"/>
                </a:solidFill>
              </a:rPr>
              <a:t>Ebenezer Kakra Acheampong</a:t>
            </a:r>
          </a:p>
          <a:p>
            <a:r>
              <a:rPr lang="en-US" sz="2800" dirty="0">
                <a:solidFill>
                  <a:schemeClr val="tx2"/>
                </a:solidFill>
              </a:rPr>
              <a:t>Student Librarian</a:t>
            </a:r>
          </a:p>
          <a:p>
            <a:r>
              <a:rPr lang="en-US" sz="2800" dirty="0">
                <a:solidFill>
                  <a:schemeClr val="tx2"/>
                </a:solidFill>
              </a:rPr>
              <a:t>libask@sfu.ca</a:t>
            </a:r>
          </a:p>
          <a:p>
            <a:endParaRPr lang="en-US" sz="20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223486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Popular </a:t>
            </a:r>
            <a:br>
              <a:rPr lang="en-US" dirty="0"/>
            </a:br>
            <a:r>
              <a:rPr lang="en-US" dirty="0"/>
              <a:t>vs.</a:t>
            </a:r>
            <a:br>
              <a:rPr lang="en-US" dirty="0"/>
            </a:br>
            <a:r>
              <a:rPr lang="en-US" dirty="0"/>
              <a:t> Scholarly</a:t>
            </a:r>
            <a:endParaRPr lang="en-US" sz="3600" dirty="0"/>
          </a:p>
        </p:txBody>
      </p:sp>
      <p:sp>
        <p:nvSpPr>
          <p:cNvPr id="6" name="Text Placeholder 5"/>
          <p:cNvSpPr>
            <a:spLocks noGrp="1"/>
          </p:cNvSpPr>
          <p:nvPr>
            <p:ph type="body" idx="1"/>
          </p:nvPr>
        </p:nvSpPr>
        <p:spPr>
          <a:xfrm>
            <a:off x="3560042" y="794977"/>
            <a:ext cx="3808644" cy="801260"/>
          </a:xfrm>
        </p:spPr>
        <p:txBody>
          <a:bodyPr>
            <a:noAutofit/>
          </a:bodyPr>
          <a:lstStyle/>
          <a:p>
            <a:r>
              <a:rPr lang="en-US" sz="2500" b="1" dirty="0"/>
              <a:t>Popular Magazine articles</a:t>
            </a:r>
            <a:br>
              <a:rPr lang="en-US" sz="2500" b="1" dirty="0"/>
            </a:br>
            <a:r>
              <a:rPr lang="en-US" sz="2300" i="1" dirty="0"/>
              <a:t>Example: </a:t>
            </a:r>
            <a:r>
              <a:rPr lang="en-US" sz="2300" b="1" i="1" dirty="0">
                <a:solidFill>
                  <a:schemeClr val="accent1"/>
                </a:solidFill>
              </a:rPr>
              <a:t>Psychology Today</a:t>
            </a:r>
          </a:p>
        </p:txBody>
      </p:sp>
      <p:sp>
        <p:nvSpPr>
          <p:cNvPr id="7" name="Content Placeholder 6"/>
          <p:cNvSpPr>
            <a:spLocks noGrp="1"/>
          </p:cNvSpPr>
          <p:nvPr>
            <p:ph sz="half" idx="2"/>
          </p:nvPr>
        </p:nvSpPr>
        <p:spPr>
          <a:xfrm>
            <a:off x="3597854" y="1635469"/>
            <a:ext cx="4177189" cy="4511626"/>
          </a:xfrm>
        </p:spPr>
        <p:txBody>
          <a:bodyPr>
            <a:noAutofit/>
          </a:bodyPr>
          <a:lstStyle/>
          <a:p>
            <a:r>
              <a:rPr lang="en-US" altLang="en-US" b="1" dirty="0">
                <a:latin typeface="+mj-lt"/>
              </a:rPr>
              <a:t>Audience:</a:t>
            </a:r>
            <a:r>
              <a:rPr lang="en-US" altLang="en-US" dirty="0">
                <a:latin typeface="+mj-lt"/>
              </a:rPr>
              <a:t> general public </a:t>
            </a:r>
          </a:p>
          <a:p>
            <a:r>
              <a:rPr lang="en-US" altLang="en-US" b="1" dirty="0">
                <a:latin typeface="+mj-lt"/>
              </a:rPr>
              <a:t>Writers:</a:t>
            </a:r>
            <a:r>
              <a:rPr lang="en-US" altLang="en-US" dirty="0">
                <a:latin typeface="+mj-lt"/>
              </a:rPr>
              <a:t> paid reporters, non-specialist writers</a:t>
            </a:r>
          </a:p>
          <a:p>
            <a:r>
              <a:rPr lang="en-US" altLang="en-US" b="1" dirty="0">
                <a:latin typeface="+mj-lt"/>
              </a:rPr>
              <a:t>Design:</a:t>
            </a:r>
            <a:r>
              <a:rPr lang="en-US" altLang="en-US" dirty="0">
                <a:latin typeface="+mj-lt"/>
              </a:rPr>
              <a:t> colourful, graphics, advertisements</a:t>
            </a:r>
          </a:p>
          <a:p>
            <a:r>
              <a:rPr lang="en-US" altLang="en-US" b="1" dirty="0">
                <a:latin typeface="+mj-lt"/>
              </a:rPr>
              <a:t>Features:</a:t>
            </a:r>
            <a:r>
              <a:rPr lang="en-US" altLang="en-US" dirty="0">
                <a:latin typeface="+mj-lt"/>
              </a:rPr>
              <a:t> no abstracts, citations, or bibliographies</a:t>
            </a:r>
          </a:p>
          <a:p>
            <a:r>
              <a:rPr lang="en-US" altLang="en-US" b="1" dirty="0">
                <a:latin typeface="+mj-lt"/>
              </a:rPr>
              <a:t>Focus: </a:t>
            </a:r>
            <a:r>
              <a:rPr lang="en-US" altLang="en-US" dirty="0">
                <a:latin typeface="+mj-lt"/>
              </a:rPr>
              <a:t>on a popular topic of interest to the general public</a:t>
            </a:r>
          </a:p>
          <a:p>
            <a:r>
              <a:rPr lang="en-US" altLang="en-US" b="1" dirty="0">
                <a:latin typeface="+mj-lt"/>
              </a:rPr>
              <a:t>Use: </a:t>
            </a:r>
            <a:r>
              <a:rPr lang="en-US" altLang="en-US" dirty="0">
                <a:latin typeface="+mj-lt"/>
              </a:rPr>
              <a:t>good for broad overviews and popular perspectives</a:t>
            </a:r>
          </a:p>
          <a:p>
            <a:r>
              <a:rPr lang="en-US" b="1" dirty="0"/>
              <a:t>Language:</a:t>
            </a:r>
            <a:r>
              <a:rPr lang="en-US" dirty="0"/>
              <a:t> plain, accessible</a:t>
            </a:r>
          </a:p>
        </p:txBody>
      </p:sp>
      <p:pic>
        <p:nvPicPr>
          <p:cNvPr id="5" name="Picture 4" descr="A picture containing text, colorful, several&#10;&#10;Description automatically generated">
            <a:extLst>
              <a:ext uri="{FF2B5EF4-FFF2-40B4-BE49-F238E27FC236}">
                <a16:creationId xmlns:a16="http://schemas.microsoft.com/office/drawing/2014/main" id="{84B791BC-41E3-E5AC-2783-BA913B386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2297">
            <a:off x="8223304" y="1185511"/>
            <a:ext cx="2986085" cy="3923323"/>
          </a:xfrm>
          <a:prstGeom prst="rect">
            <a:avLst/>
          </a:prstGeom>
        </p:spPr>
      </p:pic>
    </p:spTree>
    <p:extLst>
      <p:ext uri="{BB962C8B-B14F-4D97-AF65-F5344CB8AC3E}">
        <p14:creationId xmlns:p14="http://schemas.microsoft.com/office/powerpoint/2010/main" val="385793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Popular </a:t>
            </a:r>
            <a:br>
              <a:rPr lang="en-US" dirty="0"/>
            </a:br>
            <a:r>
              <a:rPr lang="en-US" dirty="0"/>
              <a:t>vs.</a:t>
            </a:r>
            <a:br>
              <a:rPr lang="en-US" dirty="0"/>
            </a:br>
            <a:r>
              <a:rPr lang="en-US" dirty="0"/>
              <a:t> Scholarly</a:t>
            </a:r>
            <a:endParaRPr lang="en-US" sz="3600" dirty="0"/>
          </a:p>
        </p:txBody>
      </p:sp>
      <p:sp>
        <p:nvSpPr>
          <p:cNvPr id="6" name="Text Placeholder 5"/>
          <p:cNvSpPr>
            <a:spLocks noGrp="1"/>
          </p:cNvSpPr>
          <p:nvPr>
            <p:ph type="body" idx="1"/>
          </p:nvPr>
        </p:nvSpPr>
        <p:spPr>
          <a:xfrm>
            <a:off x="3491766" y="755307"/>
            <a:ext cx="5438908" cy="1115777"/>
          </a:xfrm>
        </p:spPr>
        <p:txBody>
          <a:bodyPr>
            <a:noAutofit/>
          </a:bodyPr>
          <a:lstStyle/>
          <a:p>
            <a:r>
              <a:rPr lang="en-US" sz="2500" dirty="0"/>
              <a:t>Scholarly Journal articles</a:t>
            </a:r>
          </a:p>
          <a:p>
            <a:r>
              <a:rPr lang="en-US" sz="2300" i="1" dirty="0"/>
              <a:t>Example: </a:t>
            </a:r>
            <a:r>
              <a:rPr lang="en-US" sz="2300" i="1" dirty="0">
                <a:solidFill>
                  <a:schemeClr val="accent1"/>
                </a:solidFill>
              </a:rPr>
              <a:t>Developmental Review</a:t>
            </a:r>
          </a:p>
        </p:txBody>
      </p:sp>
      <p:sp>
        <p:nvSpPr>
          <p:cNvPr id="7" name="Content Placeholder 6"/>
          <p:cNvSpPr>
            <a:spLocks noGrp="1"/>
          </p:cNvSpPr>
          <p:nvPr>
            <p:ph sz="half" idx="2"/>
          </p:nvPr>
        </p:nvSpPr>
        <p:spPr>
          <a:xfrm>
            <a:off x="3491765" y="1971511"/>
            <a:ext cx="5197678" cy="4105732"/>
          </a:xfrm>
        </p:spPr>
        <p:txBody>
          <a:bodyPr>
            <a:noAutofit/>
          </a:bodyPr>
          <a:lstStyle/>
          <a:p>
            <a:r>
              <a:rPr lang="en-US" altLang="en-US" b="1" dirty="0"/>
              <a:t>Audience: </a:t>
            </a:r>
            <a:r>
              <a:rPr lang="en-US" altLang="en-US" dirty="0"/>
              <a:t>academics</a:t>
            </a:r>
          </a:p>
          <a:p>
            <a:r>
              <a:rPr lang="en-US" altLang="en-US" b="1" dirty="0"/>
              <a:t>Writers: </a:t>
            </a:r>
            <a:r>
              <a:rPr lang="en-US" altLang="en-US" dirty="0"/>
              <a:t>unpaid scholars and researchers</a:t>
            </a:r>
          </a:p>
          <a:p>
            <a:r>
              <a:rPr lang="en-US" altLang="en-US" b="1" dirty="0">
                <a:latin typeface="+mj-lt"/>
              </a:rPr>
              <a:t>Design: </a:t>
            </a:r>
            <a:r>
              <a:rPr lang="en-US" altLang="en-US" dirty="0">
                <a:latin typeface="+mj-lt"/>
              </a:rPr>
              <a:t>often visually boring with mostly text, some tables and charts </a:t>
            </a:r>
          </a:p>
          <a:p>
            <a:r>
              <a:rPr lang="en-US" altLang="en-US" b="1" dirty="0">
                <a:latin typeface="+mj-lt"/>
              </a:rPr>
              <a:t>Features: </a:t>
            </a:r>
            <a:r>
              <a:rPr lang="en-US" altLang="en-US" dirty="0">
                <a:latin typeface="+mj-lt"/>
              </a:rPr>
              <a:t>abstracts, citations, bibliographies</a:t>
            </a:r>
          </a:p>
          <a:p>
            <a:r>
              <a:rPr lang="en-US" altLang="en-US" b="1" dirty="0">
                <a:latin typeface="+mj-lt"/>
              </a:rPr>
              <a:t>Focus: </a:t>
            </a:r>
            <a:r>
              <a:rPr lang="en-US" altLang="en-US" dirty="0">
                <a:latin typeface="+mj-lt"/>
              </a:rPr>
              <a:t>on a specific topic of interest to specialists</a:t>
            </a:r>
          </a:p>
          <a:p>
            <a:r>
              <a:rPr lang="en-US" altLang="en-US" b="1" dirty="0">
                <a:latin typeface="+mj-lt"/>
              </a:rPr>
              <a:t>Use: </a:t>
            </a:r>
            <a:r>
              <a:rPr lang="en-US" altLang="en-US" dirty="0">
                <a:latin typeface="+mj-lt"/>
              </a:rPr>
              <a:t>good for historical, current, </a:t>
            </a:r>
            <a:br>
              <a:rPr lang="en-US" altLang="en-US" dirty="0">
                <a:latin typeface="+mj-lt"/>
              </a:rPr>
            </a:br>
            <a:r>
              <a:rPr lang="en-US" altLang="en-US" dirty="0">
                <a:latin typeface="+mj-lt"/>
              </a:rPr>
              <a:t>scholarly, in-depth perspectives</a:t>
            </a:r>
          </a:p>
          <a:p>
            <a:r>
              <a:rPr lang="en-US" b="1" dirty="0"/>
              <a:t>Language:</a:t>
            </a:r>
            <a:r>
              <a:rPr lang="en-US" dirty="0"/>
              <a:t> subject-specific, jargon-filled</a:t>
            </a:r>
          </a:p>
          <a:p>
            <a:r>
              <a:rPr lang="en-US" b="1" dirty="0"/>
              <a:t>  Key c</a:t>
            </a:r>
            <a:r>
              <a:rPr lang="en-US" dirty="0"/>
              <a:t>riterion: peer-reviewed</a:t>
            </a:r>
          </a:p>
        </p:txBody>
      </p:sp>
      <p:sp>
        <p:nvSpPr>
          <p:cNvPr id="9" name="5-Point Star 8"/>
          <p:cNvSpPr/>
          <p:nvPr/>
        </p:nvSpPr>
        <p:spPr>
          <a:xfrm>
            <a:off x="3511242" y="5745395"/>
            <a:ext cx="311729" cy="30298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alendar&#10;&#10;Description automatically generated">
            <a:extLst>
              <a:ext uri="{FF2B5EF4-FFF2-40B4-BE49-F238E27FC236}">
                <a16:creationId xmlns:a16="http://schemas.microsoft.com/office/drawing/2014/main" id="{FBFF516D-8C7B-1719-66C0-E74D52FD1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1710">
            <a:off x="8636228" y="1517108"/>
            <a:ext cx="3009802" cy="4105732"/>
          </a:xfrm>
          <a:prstGeom prst="rect">
            <a:avLst/>
          </a:prstGeom>
        </p:spPr>
      </p:pic>
    </p:spTree>
    <p:extLst>
      <p:ext uri="{BB962C8B-B14F-4D97-AF65-F5344CB8AC3E}">
        <p14:creationId xmlns:p14="http://schemas.microsoft.com/office/powerpoint/2010/main" val="386575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Popular </a:t>
            </a:r>
            <a:br>
              <a:rPr lang="en-US" dirty="0"/>
            </a:br>
            <a:r>
              <a:rPr lang="en-US" dirty="0"/>
              <a:t>vs.</a:t>
            </a:r>
            <a:br>
              <a:rPr lang="en-US" dirty="0"/>
            </a:br>
            <a:r>
              <a:rPr lang="en-US" dirty="0"/>
              <a:t> Scholarly</a:t>
            </a:r>
            <a:endParaRPr lang="en-US"/>
          </a:p>
        </p:txBody>
      </p:sp>
      <p:sp>
        <p:nvSpPr>
          <p:cNvPr id="11" name="Content Placeholder 10"/>
          <p:cNvSpPr>
            <a:spLocks noGrp="1"/>
          </p:cNvSpPr>
          <p:nvPr>
            <p:ph sz="quarter" idx="4"/>
          </p:nvPr>
        </p:nvSpPr>
        <p:spPr>
          <a:xfrm>
            <a:off x="3869268" y="864108"/>
            <a:ext cx="7315200" cy="2998765"/>
          </a:xfrm>
        </p:spPr>
        <p:txBody>
          <a:bodyPr vert="horz" lIns="91440" tIns="45720" rIns="91440" bIns="45720" rtlCol="0" anchor="ctr">
            <a:normAutofit/>
          </a:bodyPr>
          <a:lstStyle/>
          <a:p>
            <a:r>
              <a:rPr lang="en-US" sz="2400" dirty="0"/>
              <a:t>SFU Library’s </a:t>
            </a:r>
            <a:r>
              <a:rPr lang="en-US" sz="2400" b="1" dirty="0">
                <a:hlinkClick r:id="rId3"/>
              </a:rPr>
              <a:t>Scholarly Journal Guide</a:t>
            </a:r>
            <a:r>
              <a:rPr lang="en-US" sz="2400" dirty="0"/>
              <a:t> offers a lot more info about scholarly journals and popular magazines.  </a:t>
            </a:r>
          </a:p>
          <a:p>
            <a:r>
              <a:rPr lang="en-US" sz="2400" dirty="0"/>
              <a:t>Feel free to browse through it!</a:t>
            </a:r>
          </a:p>
        </p:txBody>
      </p:sp>
      <p:pic>
        <p:nvPicPr>
          <p:cNvPr id="4" name="Picture 3" descr="Graphical user interface, text, application, email&#10;&#10;Description automatically generated">
            <a:extLst>
              <a:ext uri="{FF2B5EF4-FFF2-40B4-BE49-F238E27FC236}">
                <a16:creationId xmlns:a16="http://schemas.microsoft.com/office/drawing/2014/main" id="{4097990A-7668-4DB6-AA05-223209D46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356" y="3159889"/>
            <a:ext cx="8260406" cy="3981689"/>
          </a:xfrm>
          <a:prstGeom prst="rect">
            <a:avLst/>
          </a:prstGeom>
        </p:spPr>
      </p:pic>
    </p:spTree>
    <p:extLst>
      <p:ext uri="{BB962C8B-B14F-4D97-AF65-F5344CB8AC3E}">
        <p14:creationId xmlns:p14="http://schemas.microsoft.com/office/powerpoint/2010/main" val="301624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Finding </a:t>
            </a:r>
            <a:br>
              <a:rPr lang="en-US" sz="3600" dirty="0"/>
            </a:br>
            <a:r>
              <a:rPr lang="en-US" sz="3600" dirty="0"/>
              <a:t>Articles</a:t>
            </a:r>
            <a:br>
              <a:rPr lang="en-US" sz="3600" dirty="0"/>
            </a:br>
            <a:r>
              <a:rPr lang="en-US" sz="3600" dirty="0"/>
              <a:t>Online</a:t>
            </a:r>
          </a:p>
        </p:txBody>
      </p:sp>
      <p:sp>
        <p:nvSpPr>
          <p:cNvPr id="3" name="TextBox 2"/>
          <p:cNvSpPr txBox="1"/>
          <p:nvPr/>
        </p:nvSpPr>
        <p:spPr>
          <a:xfrm>
            <a:off x="3686799" y="720126"/>
            <a:ext cx="8007223" cy="1877437"/>
          </a:xfrm>
          <a:prstGeom prst="rect">
            <a:avLst/>
          </a:prstGeom>
          <a:noFill/>
        </p:spPr>
        <p:txBody>
          <a:bodyPr wrap="square" rtlCol="0">
            <a:spAutoFit/>
          </a:bodyPr>
          <a:lstStyle/>
          <a:p>
            <a:r>
              <a:rPr lang="en-US" sz="2800" b="1" dirty="0">
                <a:solidFill>
                  <a:schemeClr val="accent2">
                    <a:lumMod val="90000"/>
                    <a:lumOff val="10000"/>
                  </a:schemeClr>
                </a:solidFill>
              </a:rPr>
              <a:t>Library Search</a:t>
            </a:r>
          </a:p>
          <a:p>
            <a:pPr marL="285750" indent="-285750">
              <a:buFont typeface="Arial" panose="020B0604020202020204" pitchFamily="34" charset="0"/>
              <a:buChar char="•"/>
            </a:pPr>
            <a:r>
              <a:rPr lang="en-US" sz="2200" dirty="0"/>
              <a:t>Broad/preliminary searches</a:t>
            </a:r>
          </a:p>
          <a:p>
            <a:pPr marL="285750" indent="-285750">
              <a:buFont typeface="Arial" panose="020B0604020202020204" pitchFamily="34" charset="0"/>
              <a:buChar char="•"/>
            </a:pPr>
            <a:r>
              <a:rPr lang="en-US" sz="2200" b="1" dirty="0"/>
              <a:t>Includes</a:t>
            </a:r>
            <a:r>
              <a:rPr lang="en-US" sz="2200" dirty="0"/>
              <a:t> </a:t>
            </a:r>
            <a:r>
              <a:rPr lang="en-US" sz="2200" dirty="0">
                <a:solidFill>
                  <a:schemeClr val="accent1"/>
                </a:solidFill>
              </a:rPr>
              <a:t>books, articles, databases, media, course reserves</a:t>
            </a:r>
          </a:p>
          <a:p>
            <a:pPr marL="285750" indent="-285750">
              <a:buFont typeface="Arial" panose="020B0604020202020204" pitchFamily="34" charset="0"/>
              <a:buChar char="•"/>
            </a:pPr>
            <a:r>
              <a:rPr lang="en-US" sz="2200" b="1" dirty="0"/>
              <a:t>ALSO includes</a:t>
            </a:r>
            <a:r>
              <a:rPr lang="en-US" sz="2200" dirty="0"/>
              <a:t> </a:t>
            </a:r>
            <a:r>
              <a:rPr lang="en-US" sz="2200" dirty="0">
                <a:solidFill>
                  <a:schemeClr val="accent1"/>
                </a:solidFill>
              </a:rPr>
              <a:t>research guides, learning guides, library info, help</a:t>
            </a:r>
          </a:p>
          <a:p>
            <a:pPr marL="285750" indent="-285750">
              <a:buFont typeface="Arial" panose="020B0604020202020204" pitchFamily="34" charset="0"/>
              <a:buChar char="•"/>
            </a:pPr>
            <a:r>
              <a:rPr lang="en-US" sz="2200" dirty="0"/>
              <a:t>Searches many (but not all) databases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413" y="2683420"/>
            <a:ext cx="6647906" cy="4899160"/>
          </a:xfrm>
          <a:prstGeom prst="rect">
            <a:avLst/>
          </a:prstGeom>
        </p:spPr>
      </p:pic>
      <p:sp>
        <p:nvSpPr>
          <p:cNvPr id="5" name="Oval 4"/>
          <p:cNvSpPr/>
          <p:nvPr/>
        </p:nvSpPr>
        <p:spPr>
          <a:xfrm>
            <a:off x="6355966" y="4177359"/>
            <a:ext cx="928062" cy="4807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09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531" y="2315720"/>
            <a:ext cx="6992696" cy="5202398"/>
          </a:xfrm>
          <a:prstGeom prst="rect">
            <a:avLst/>
          </a:prstGeom>
        </p:spPr>
      </p:pic>
      <p:sp>
        <p:nvSpPr>
          <p:cNvPr id="2" name="Title 1"/>
          <p:cNvSpPr>
            <a:spLocks noGrp="1"/>
          </p:cNvSpPr>
          <p:nvPr>
            <p:ph type="title"/>
          </p:nvPr>
        </p:nvSpPr>
        <p:spPr/>
        <p:txBody>
          <a:bodyPr>
            <a:normAutofit/>
          </a:bodyPr>
          <a:lstStyle/>
          <a:p>
            <a:pPr algn="ctr"/>
            <a:r>
              <a:rPr lang="en-US" sz="3600" dirty="0"/>
              <a:t>Finding </a:t>
            </a:r>
            <a:br>
              <a:rPr lang="en-US" sz="3600" dirty="0"/>
            </a:br>
            <a:r>
              <a:rPr lang="en-US" sz="3600" dirty="0"/>
              <a:t>Articles</a:t>
            </a:r>
            <a:br>
              <a:rPr lang="en-US" sz="3600" dirty="0"/>
            </a:br>
            <a:r>
              <a:rPr lang="en-US" dirty="0"/>
              <a:t>Online</a:t>
            </a:r>
            <a:endParaRPr lang="en-US" sz="3600" dirty="0"/>
          </a:p>
        </p:txBody>
      </p:sp>
      <p:sp>
        <p:nvSpPr>
          <p:cNvPr id="3" name="TextBox 2"/>
          <p:cNvSpPr txBox="1"/>
          <p:nvPr/>
        </p:nvSpPr>
        <p:spPr>
          <a:xfrm>
            <a:off x="3680659" y="720128"/>
            <a:ext cx="8007223" cy="1538883"/>
          </a:xfrm>
          <a:prstGeom prst="rect">
            <a:avLst/>
          </a:prstGeom>
          <a:noFill/>
        </p:spPr>
        <p:txBody>
          <a:bodyPr wrap="square" rtlCol="0">
            <a:spAutoFit/>
          </a:bodyPr>
          <a:lstStyle/>
          <a:p>
            <a:r>
              <a:rPr lang="en-US" sz="2800" b="1">
                <a:solidFill>
                  <a:schemeClr val="accent2">
                    <a:lumMod val="90000"/>
                    <a:lumOff val="10000"/>
                  </a:schemeClr>
                </a:solidFill>
              </a:rPr>
              <a:t>Catalogue </a:t>
            </a:r>
            <a:r>
              <a:rPr lang="en-US" sz="2800" b="1" dirty="0">
                <a:solidFill>
                  <a:schemeClr val="accent2">
                    <a:lumMod val="90000"/>
                    <a:lumOff val="10000"/>
                  </a:schemeClr>
                </a:solidFill>
              </a:rPr>
              <a:t>Search</a:t>
            </a:r>
          </a:p>
          <a:p>
            <a:pPr marL="285750" indent="-285750">
              <a:buFont typeface="Arial" panose="020B0604020202020204" pitchFamily="34" charset="0"/>
              <a:buChar char="•"/>
            </a:pPr>
            <a:r>
              <a:rPr lang="en-US" sz="2200" dirty="0"/>
              <a:t>Broad/preliminary searches</a:t>
            </a:r>
          </a:p>
          <a:p>
            <a:pPr marL="285750" indent="-285750">
              <a:buFont typeface="Arial" panose="020B0604020202020204" pitchFamily="34" charset="0"/>
              <a:buChar char="•"/>
            </a:pPr>
            <a:r>
              <a:rPr lang="en-US" sz="2200" b="1" dirty="0"/>
              <a:t>Includes</a:t>
            </a:r>
            <a:r>
              <a:rPr lang="en-US" sz="2200" dirty="0"/>
              <a:t> </a:t>
            </a:r>
            <a:r>
              <a:rPr lang="en-US" sz="2200" dirty="0">
                <a:solidFill>
                  <a:schemeClr val="accent1"/>
                </a:solidFill>
              </a:rPr>
              <a:t>books, articles, databases, media, course reserves</a:t>
            </a:r>
          </a:p>
          <a:p>
            <a:pPr marL="285750" indent="-285750">
              <a:buFont typeface="Arial" panose="020B0604020202020204" pitchFamily="34" charset="0"/>
              <a:buChar char="•"/>
            </a:pPr>
            <a:r>
              <a:rPr lang="en-US" sz="2200" dirty="0"/>
              <a:t>Searches many (but not all) databases</a:t>
            </a:r>
          </a:p>
        </p:txBody>
      </p:sp>
      <p:sp>
        <p:nvSpPr>
          <p:cNvPr id="5" name="Oval 4"/>
          <p:cNvSpPr/>
          <p:nvPr/>
        </p:nvSpPr>
        <p:spPr>
          <a:xfrm>
            <a:off x="6047509" y="4321700"/>
            <a:ext cx="1163781" cy="4807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2042" y="4220383"/>
            <a:ext cx="665979" cy="240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85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A03A-9566-5B02-FF37-B5B5B42FF52A}"/>
              </a:ext>
            </a:extLst>
          </p:cNvPr>
          <p:cNvSpPr>
            <a:spLocks noGrp="1"/>
          </p:cNvSpPr>
          <p:nvPr>
            <p:ph type="title"/>
          </p:nvPr>
        </p:nvSpPr>
        <p:spPr/>
        <p:txBody>
          <a:bodyPr/>
          <a:lstStyle/>
          <a:p>
            <a:pPr algn="ctr"/>
            <a:r>
              <a:rPr lang="en-CA" dirty="0"/>
              <a:t>Finding </a:t>
            </a:r>
            <a:br>
              <a:rPr lang="en-CA" dirty="0"/>
            </a:br>
            <a:r>
              <a:rPr lang="en-CA" dirty="0"/>
              <a:t>Known </a:t>
            </a:r>
            <a:br>
              <a:rPr lang="en-CA" dirty="0"/>
            </a:br>
            <a:r>
              <a:rPr lang="en-CA" dirty="0"/>
              <a:t>  Articles</a:t>
            </a:r>
            <a:br>
              <a:rPr lang="en-CA" dirty="0"/>
            </a:br>
            <a:br>
              <a:rPr lang="en-CA" dirty="0"/>
            </a:br>
            <a:r>
              <a:rPr lang="en-CA" dirty="0"/>
              <a:t>   </a:t>
            </a:r>
            <a:r>
              <a:rPr lang="en-CA" dirty="0">
                <a:solidFill>
                  <a:srgbClr val="FF0000"/>
                </a:solidFill>
              </a:rPr>
              <a:t>DEMO</a:t>
            </a:r>
            <a:r>
              <a:rPr lang="en-CA" dirty="0"/>
              <a:t>	</a:t>
            </a:r>
          </a:p>
        </p:txBody>
      </p:sp>
      <p:sp>
        <p:nvSpPr>
          <p:cNvPr id="3" name="Content Placeholder 2">
            <a:extLst>
              <a:ext uri="{FF2B5EF4-FFF2-40B4-BE49-F238E27FC236}">
                <a16:creationId xmlns:a16="http://schemas.microsoft.com/office/drawing/2014/main" id="{5AC88BEC-B0F9-679B-28D2-A1D6352B8D20}"/>
              </a:ext>
            </a:extLst>
          </p:cNvPr>
          <p:cNvSpPr>
            <a:spLocks noGrp="1"/>
          </p:cNvSpPr>
          <p:nvPr>
            <p:ph idx="1"/>
          </p:nvPr>
        </p:nvSpPr>
        <p:spPr>
          <a:xfrm>
            <a:off x="3310466" y="1776013"/>
            <a:ext cx="7984067" cy="5625592"/>
          </a:xfrm>
        </p:spPr>
        <p:txBody>
          <a:bodyPr>
            <a:normAutofit/>
          </a:bodyPr>
          <a:lstStyle/>
          <a:p>
            <a:r>
              <a:rPr lang="en-US" sz="3200" dirty="0"/>
              <a:t>Lou, N. M., Masuda, T., &amp; Li, L. M. W. (2017). Decremental mindsets and prevention-focused motivation: An extended framework of implicit theories of intelligence</a:t>
            </a:r>
            <a:r>
              <a:rPr lang="en-US" sz="3200" i="1" dirty="0"/>
              <a:t>. Learning and Individual Differences</a:t>
            </a:r>
            <a:r>
              <a:rPr lang="en-US" sz="3200" dirty="0"/>
              <a:t>, 59, 96-106. https://doi.org/10.1016/j.lindif.2017.08.007</a:t>
            </a:r>
            <a:endParaRPr lang="en-CA" sz="3200" dirty="0"/>
          </a:p>
        </p:txBody>
      </p:sp>
      <p:sp>
        <p:nvSpPr>
          <p:cNvPr id="4" name="TextBox 3">
            <a:extLst>
              <a:ext uri="{FF2B5EF4-FFF2-40B4-BE49-F238E27FC236}">
                <a16:creationId xmlns:a16="http://schemas.microsoft.com/office/drawing/2014/main" id="{59E4643D-8167-7FD1-4B6D-A84BDEDBF437}"/>
              </a:ext>
            </a:extLst>
          </p:cNvPr>
          <p:cNvSpPr txBox="1"/>
          <p:nvPr/>
        </p:nvSpPr>
        <p:spPr>
          <a:xfrm rot="588320">
            <a:off x="6857998" y="621850"/>
            <a:ext cx="4572000" cy="2308324"/>
          </a:xfrm>
          <a:prstGeom prst="rect">
            <a:avLst/>
          </a:prstGeom>
          <a:solidFill>
            <a:srgbClr val="FF0000"/>
          </a:solidFill>
        </p:spPr>
        <p:txBody>
          <a:bodyPr wrap="square" rtlCol="0">
            <a:spAutoFit/>
          </a:bodyPr>
          <a:lstStyle/>
          <a:p>
            <a:r>
              <a:rPr lang="en-CA" sz="2400" b="1" dirty="0"/>
              <a:t>Warning! </a:t>
            </a:r>
            <a:r>
              <a:rPr lang="en-CA" sz="2400" dirty="0"/>
              <a:t>When using Google, you may be prompted for payment to access an article. Instead, search through the Library’s website: you will be able to access our subscription content.</a:t>
            </a:r>
          </a:p>
        </p:txBody>
      </p:sp>
      <p:sp>
        <p:nvSpPr>
          <p:cNvPr id="5" name="Star: 5 Points 4">
            <a:extLst>
              <a:ext uri="{FF2B5EF4-FFF2-40B4-BE49-F238E27FC236}">
                <a16:creationId xmlns:a16="http://schemas.microsoft.com/office/drawing/2014/main" id="{21CDB67C-C6F1-6E70-B0AA-E2DE5D4ED377}"/>
              </a:ext>
            </a:extLst>
          </p:cNvPr>
          <p:cNvSpPr/>
          <p:nvPr/>
        </p:nvSpPr>
        <p:spPr>
          <a:xfrm>
            <a:off x="5641032" y="0"/>
            <a:ext cx="1358900" cy="11238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tar: 5 Points 5">
            <a:extLst>
              <a:ext uri="{FF2B5EF4-FFF2-40B4-BE49-F238E27FC236}">
                <a16:creationId xmlns:a16="http://schemas.microsoft.com/office/drawing/2014/main" id="{188818ED-7C81-3DA0-E237-43343C75848E}"/>
              </a:ext>
            </a:extLst>
          </p:cNvPr>
          <p:cNvSpPr/>
          <p:nvPr/>
        </p:nvSpPr>
        <p:spPr>
          <a:xfrm>
            <a:off x="10312400" y="0"/>
            <a:ext cx="982133" cy="939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tar: 5 Points 6">
            <a:extLst>
              <a:ext uri="{FF2B5EF4-FFF2-40B4-BE49-F238E27FC236}">
                <a16:creationId xmlns:a16="http://schemas.microsoft.com/office/drawing/2014/main" id="{E59492B7-9487-4493-BE34-456741717D44}"/>
              </a:ext>
            </a:extLst>
          </p:cNvPr>
          <p:cNvSpPr/>
          <p:nvPr/>
        </p:nvSpPr>
        <p:spPr>
          <a:xfrm>
            <a:off x="11410948" y="263762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073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Finding </a:t>
            </a:r>
            <a:br>
              <a:rPr lang="en-US" sz="3600" dirty="0"/>
            </a:br>
            <a:r>
              <a:rPr lang="en-US" sz="3600" dirty="0"/>
              <a:t>Articles</a:t>
            </a:r>
            <a:br>
              <a:rPr lang="en-US" sz="3600" dirty="0"/>
            </a:br>
            <a:r>
              <a:rPr lang="en-US" dirty="0"/>
              <a:t>Online</a:t>
            </a:r>
            <a:endParaRPr lang="en-US" sz="3600" dirty="0"/>
          </a:p>
        </p:txBody>
      </p:sp>
      <p:sp>
        <p:nvSpPr>
          <p:cNvPr id="3" name="TextBox 2"/>
          <p:cNvSpPr txBox="1"/>
          <p:nvPr/>
        </p:nvSpPr>
        <p:spPr>
          <a:xfrm>
            <a:off x="3706729" y="682194"/>
            <a:ext cx="7172551" cy="1261884"/>
          </a:xfrm>
          <a:prstGeom prst="rect">
            <a:avLst/>
          </a:prstGeom>
          <a:noFill/>
        </p:spPr>
        <p:txBody>
          <a:bodyPr wrap="square" rtlCol="0">
            <a:spAutoFit/>
          </a:bodyPr>
          <a:lstStyle/>
          <a:p>
            <a:r>
              <a:rPr lang="en-US" sz="2800" b="1" dirty="0">
                <a:solidFill>
                  <a:schemeClr val="accent2">
                    <a:lumMod val="90000"/>
                    <a:lumOff val="10000"/>
                  </a:schemeClr>
                </a:solidFill>
              </a:rPr>
              <a:t>Article databases</a:t>
            </a:r>
          </a:p>
          <a:p>
            <a:pPr marL="285750" indent="-285750">
              <a:buFont typeface="Arial" panose="020B0604020202020204" pitchFamily="34" charset="0"/>
              <a:buChar char="•"/>
            </a:pPr>
            <a:r>
              <a:rPr lang="en-US" sz="2400" dirty="0"/>
              <a:t>More targeted &amp; in-depth searches</a:t>
            </a:r>
          </a:p>
          <a:p>
            <a:pPr marL="285750" indent="-285750">
              <a:buFont typeface="Arial" panose="020B0604020202020204" pitchFamily="34" charset="0"/>
              <a:buChar char="•"/>
            </a:pPr>
            <a:r>
              <a:rPr lang="en-US" sz="2400" dirty="0"/>
              <a:t>Subject-specific or multidisciplinary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729" y="2060684"/>
            <a:ext cx="5626559" cy="36037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088" y="3096491"/>
            <a:ext cx="5846399" cy="3761509"/>
          </a:xfrm>
          <a:prstGeom prst="rect">
            <a:avLst/>
          </a:prstGeom>
        </p:spPr>
      </p:pic>
      <p:sp>
        <p:nvSpPr>
          <p:cNvPr id="8" name="Oval 7"/>
          <p:cNvSpPr/>
          <p:nvPr/>
        </p:nvSpPr>
        <p:spPr>
          <a:xfrm>
            <a:off x="3803073" y="3729419"/>
            <a:ext cx="1163781" cy="4807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11113" y="3381794"/>
            <a:ext cx="1163781" cy="4807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42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54" y="1123837"/>
            <a:ext cx="2989045" cy="4601183"/>
          </a:xfrm>
        </p:spPr>
        <p:txBody>
          <a:bodyPr>
            <a:normAutofit/>
          </a:bodyPr>
          <a:lstStyle/>
          <a:p>
            <a:pPr algn="ctr"/>
            <a:r>
              <a:rPr lang="en-US" sz="3600" dirty="0"/>
              <a:t>Recommended </a:t>
            </a:r>
            <a:br>
              <a:rPr lang="en-US" sz="3600" dirty="0"/>
            </a:br>
            <a:r>
              <a:rPr lang="en-US" sz="3600" dirty="0"/>
              <a:t>Databases</a:t>
            </a:r>
          </a:p>
        </p:txBody>
      </p:sp>
      <p:sp>
        <p:nvSpPr>
          <p:cNvPr id="4" name="Content Placeholder 3"/>
          <p:cNvSpPr>
            <a:spLocks noGrp="1"/>
          </p:cNvSpPr>
          <p:nvPr>
            <p:ph idx="1"/>
          </p:nvPr>
        </p:nvSpPr>
        <p:spPr>
          <a:xfrm>
            <a:off x="3636119" y="808146"/>
            <a:ext cx="7430441" cy="5416008"/>
          </a:xfrm>
        </p:spPr>
        <p:txBody>
          <a:bodyPr anchor="t">
            <a:noAutofit/>
          </a:bodyPr>
          <a:lstStyle/>
          <a:p>
            <a:r>
              <a:rPr lang="en-US" sz="2800" b="1" dirty="0"/>
              <a:t>DEMO: </a:t>
            </a:r>
            <a:r>
              <a:rPr lang="en-US" sz="2800" b="1" dirty="0">
                <a:hlinkClick r:id="rId3"/>
              </a:rPr>
              <a:t>Databases by Subject Area</a:t>
            </a:r>
            <a:endParaRPr lang="en-US" sz="2800" b="1" dirty="0"/>
          </a:p>
          <a:p>
            <a:r>
              <a:rPr lang="en-US" sz="2800" b="1" dirty="0"/>
              <a:t>Psychology database</a:t>
            </a:r>
          </a:p>
          <a:p>
            <a:pPr lvl="1"/>
            <a:r>
              <a:rPr lang="en-US" sz="2400" b="1" dirty="0">
                <a:hlinkClick r:id="rId4"/>
              </a:rPr>
              <a:t>PsycINFO</a:t>
            </a:r>
            <a:endParaRPr lang="en-US" sz="2400" dirty="0"/>
          </a:p>
          <a:p>
            <a:pPr lvl="2"/>
            <a:r>
              <a:rPr lang="en-US" sz="2400" dirty="0">
                <a:solidFill>
                  <a:schemeClr val="accent1"/>
                </a:solidFill>
              </a:rPr>
              <a:t>academic</a:t>
            </a:r>
            <a:r>
              <a:rPr lang="en-US" sz="2200" dirty="0">
                <a:solidFill>
                  <a:schemeClr val="accent1"/>
                </a:solidFill>
              </a:rPr>
              <a:t> articles, books, dissertations …</a:t>
            </a:r>
          </a:p>
          <a:p>
            <a:pPr marL="960120" lvl="2" indent="0">
              <a:buNone/>
            </a:pPr>
            <a:endParaRPr lang="en-US" sz="2200" dirty="0">
              <a:solidFill>
                <a:schemeClr val="accent1"/>
              </a:solidFill>
            </a:endParaRPr>
          </a:p>
          <a:p>
            <a:r>
              <a:rPr lang="en-US" sz="2800" b="1" dirty="0"/>
              <a:t>Other</a:t>
            </a:r>
            <a:r>
              <a:rPr lang="en-US" sz="2800" dirty="0"/>
              <a:t> discipline-based </a:t>
            </a:r>
            <a:r>
              <a:rPr lang="en-US" sz="2800" b="1" dirty="0"/>
              <a:t>databases</a:t>
            </a:r>
            <a:r>
              <a:rPr lang="en-US" sz="2800" dirty="0"/>
              <a:t> </a:t>
            </a:r>
          </a:p>
          <a:p>
            <a:pPr lvl="1"/>
            <a:r>
              <a:rPr lang="en-US" sz="2400" b="1" dirty="0">
                <a:hlinkClick r:id="rId5"/>
              </a:rPr>
              <a:t>Sociological Abstracts</a:t>
            </a:r>
            <a:endParaRPr lang="en-US" sz="2400" dirty="0"/>
          </a:p>
          <a:p>
            <a:pPr lvl="2"/>
            <a:r>
              <a:rPr lang="en-US" sz="2200" dirty="0">
                <a:solidFill>
                  <a:schemeClr val="accent1"/>
                </a:solidFill>
              </a:rPr>
              <a:t>academic articles, books, dissertations…</a:t>
            </a:r>
          </a:p>
          <a:p>
            <a:pPr lvl="1"/>
            <a:r>
              <a:rPr lang="en-US" sz="2400" b="1" dirty="0" err="1">
                <a:solidFill>
                  <a:schemeClr val="accent1"/>
                </a:solidFill>
                <a:hlinkClick r:id="rId6"/>
              </a:rPr>
              <a:t>EducationSource</a:t>
            </a:r>
            <a:endParaRPr lang="en-US" sz="2400" b="1" dirty="0">
              <a:solidFill>
                <a:schemeClr val="accent1"/>
              </a:solidFill>
            </a:endParaRPr>
          </a:p>
          <a:p>
            <a:pPr lvl="2"/>
            <a:r>
              <a:rPr lang="en-US" sz="2200" dirty="0">
                <a:solidFill>
                  <a:schemeClr val="accent1"/>
                </a:solidFill>
              </a:rPr>
              <a:t>A comprehensive Education database</a:t>
            </a:r>
          </a:p>
          <a:p>
            <a:pPr lvl="2"/>
            <a:endParaRPr lang="en-US" sz="2200" b="1" dirty="0">
              <a:solidFill>
                <a:schemeClr val="accent1"/>
              </a:solidFill>
            </a:endParaRPr>
          </a:p>
          <a:p>
            <a:pPr>
              <a:buNone/>
            </a:pPr>
            <a:endParaRPr lang="en-US" sz="2800" dirty="0"/>
          </a:p>
        </p:txBody>
      </p:sp>
    </p:spTree>
    <p:extLst>
      <p:ext uri="{BB962C8B-B14F-4D97-AF65-F5344CB8AC3E}">
        <p14:creationId xmlns:p14="http://schemas.microsoft.com/office/powerpoint/2010/main" val="33361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54" y="1123837"/>
            <a:ext cx="2989045" cy="4601183"/>
          </a:xfrm>
        </p:spPr>
        <p:txBody>
          <a:bodyPr>
            <a:normAutofit/>
          </a:bodyPr>
          <a:lstStyle/>
          <a:p>
            <a:pPr algn="ctr"/>
            <a:r>
              <a:rPr lang="en-US" sz="3600" dirty="0"/>
              <a:t>PsycINFO</a:t>
            </a:r>
          </a:p>
        </p:txBody>
      </p:sp>
      <p:sp>
        <p:nvSpPr>
          <p:cNvPr id="4" name="Content Placeholder 3"/>
          <p:cNvSpPr>
            <a:spLocks noGrp="1"/>
          </p:cNvSpPr>
          <p:nvPr>
            <p:ph idx="1"/>
          </p:nvPr>
        </p:nvSpPr>
        <p:spPr>
          <a:xfrm>
            <a:off x="3636119" y="808146"/>
            <a:ext cx="7430441" cy="5416008"/>
          </a:xfrm>
        </p:spPr>
        <p:txBody>
          <a:bodyPr anchor="t">
            <a:noAutofit/>
          </a:bodyPr>
          <a:lstStyle/>
          <a:p>
            <a:pPr marL="342900" indent="-342900">
              <a:buFont typeface="Arial" pitchFamily="34" charset="0"/>
              <a:buChar char="•"/>
              <a:defRPr/>
            </a:pPr>
            <a:r>
              <a:rPr lang="en-US" sz="2800" dirty="0"/>
              <a:t>A discipline–specific database</a:t>
            </a:r>
          </a:p>
          <a:p>
            <a:pPr marL="342900" indent="-342900">
              <a:buFont typeface="Arial" pitchFamily="34" charset="0"/>
              <a:buChar char="•"/>
              <a:defRPr/>
            </a:pPr>
            <a:r>
              <a:rPr lang="en-US" sz="2800" dirty="0"/>
              <a:t>Main database for Psychology</a:t>
            </a:r>
          </a:p>
          <a:p>
            <a:pPr marL="342900" indent="-342900">
              <a:buFont typeface="Arial" pitchFamily="34" charset="0"/>
              <a:buChar char="•"/>
              <a:defRPr/>
            </a:pPr>
            <a:r>
              <a:rPr lang="en-US" sz="2800" dirty="0"/>
              <a:t>High-quality, detailed </a:t>
            </a:r>
            <a:r>
              <a:rPr lang="en-US" sz="2800" dirty="0">
                <a:solidFill>
                  <a:schemeClr val="accent1">
                    <a:lumMod val="75000"/>
                  </a:schemeClr>
                </a:solidFill>
              </a:rPr>
              <a:t>metadata</a:t>
            </a:r>
            <a:r>
              <a:rPr lang="en-US" sz="2800" dirty="0"/>
              <a:t> allows for effective use of limiter and subject collocation related to your topic</a:t>
            </a:r>
          </a:p>
          <a:p>
            <a:pPr marL="342900" indent="-342900">
              <a:buFont typeface="Arial" pitchFamily="34" charset="0"/>
              <a:buChar char="•"/>
              <a:defRPr/>
            </a:pPr>
            <a:r>
              <a:rPr lang="en-US" sz="2800" dirty="0"/>
              <a:t>Virtually all articles in PsycINFO are peer-reviewed (exceptions: book reviews, articles published before that concept introduced, etc.)</a:t>
            </a:r>
          </a:p>
          <a:p>
            <a:pPr lvl="2"/>
            <a:endParaRPr lang="en-US" sz="2200" b="1" dirty="0">
              <a:solidFill>
                <a:schemeClr val="accent1"/>
              </a:solidFill>
            </a:endParaRPr>
          </a:p>
          <a:p>
            <a:pPr>
              <a:buNone/>
            </a:pPr>
            <a:endParaRPr lang="en-US" sz="2800" dirty="0"/>
          </a:p>
        </p:txBody>
      </p:sp>
    </p:spTree>
    <p:extLst>
      <p:ext uri="{BB962C8B-B14F-4D97-AF65-F5344CB8AC3E}">
        <p14:creationId xmlns:p14="http://schemas.microsoft.com/office/powerpoint/2010/main" val="197470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Working with your topic – </a:t>
            </a:r>
            <a:br>
              <a:rPr lang="en-US" sz="3600" dirty="0"/>
            </a:br>
            <a:r>
              <a:rPr lang="en-US" sz="3600" dirty="0">
                <a:solidFill>
                  <a:srgbClr val="FF0000"/>
                </a:solidFill>
              </a:rPr>
              <a:t>Exercise</a:t>
            </a:r>
          </a:p>
        </p:txBody>
      </p:sp>
      <p:sp>
        <p:nvSpPr>
          <p:cNvPr id="3" name="Content Placeholder 2"/>
          <p:cNvSpPr>
            <a:spLocks noGrp="1"/>
          </p:cNvSpPr>
          <p:nvPr>
            <p:ph type="body" idx="1"/>
          </p:nvPr>
        </p:nvSpPr>
        <p:spPr>
          <a:xfrm>
            <a:off x="4901198" y="839835"/>
            <a:ext cx="5087075" cy="536005"/>
          </a:xfrm>
        </p:spPr>
        <p:txBody>
          <a:bodyPr anchor="t"/>
          <a:lstStyle/>
          <a:p>
            <a:pPr algn="ctr"/>
            <a:r>
              <a:rPr lang="en-US" sz="2800" dirty="0">
                <a:solidFill>
                  <a:schemeClr val="tx1"/>
                </a:solidFill>
              </a:rPr>
              <a:t>Developing keywords</a:t>
            </a:r>
          </a:p>
        </p:txBody>
      </p:sp>
      <p:sp>
        <p:nvSpPr>
          <p:cNvPr id="4" name="Content Placeholder 3"/>
          <p:cNvSpPr>
            <a:spLocks noGrp="1"/>
          </p:cNvSpPr>
          <p:nvPr>
            <p:ph sz="half" idx="2"/>
          </p:nvPr>
        </p:nvSpPr>
        <p:spPr>
          <a:xfrm>
            <a:off x="3973820" y="1720873"/>
            <a:ext cx="6941829" cy="1963259"/>
          </a:xfrm>
        </p:spPr>
        <p:txBody>
          <a:bodyPr>
            <a:noAutofit/>
          </a:bodyPr>
          <a:lstStyle/>
          <a:p>
            <a:pPr>
              <a:spcBef>
                <a:spcPts val="1000"/>
              </a:spcBef>
            </a:pPr>
            <a:r>
              <a:rPr lang="en-US" sz="2400" dirty="0">
                <a:solidFill>
                  <a:schemeClr val="tx2"/>
                </a:solidFill>
              </a:rPr>
              <a:t>Topic: </a:t>
            </a:r>
            <a:r>
              <a:rPr lang="en-US" sz="2400" b="1" dirty="0">
                <a:solidFill>
                  <a:schemeClr val="accent1"/>
                </a:solidFill>
              </a:rPr>
              <a:t>How does social media exposure impact adolescents’ identity formation</a:t>
            </a:r>
            <a:endParaRPr lang="en-US" sz="2400" dirty="0"/>
          </a:p>
          <a:p>
            <a:pPr>
              <a:spcBef>
                <a:spcPts val="1000"/>
              </a:spcBef>
            </a:pPr>
            <a:r>
              <a:rPr lang="en-US" sz="2400" dirty="0">
                <a:solidFill>
                  <a:schemeClr val="tx2"/>
                </a:solidFill>
              </a:rPr>
              <a:t>Identify</a:t>
            </a:r>
            <a:r>
              <a:rPr lang="en-US" sz="2400" dirty="0">
                <a:solidFill>
                  <a:schemeClr val="tx1"/>
                </a:solidFill>
              </a:rPr>
              <a:t> </a:t>
            </a:r>
            <a:r>
              <a:rPr lang="en-US" sz="2400" b="1" dirty="0">
                <a:solidFill>
                  <a:schemeClr val="accent2">
                    <a:lumMod val="90000"/>
                    <a:lumOff val="10000"/>
                  </a:schemeClr>
                </a:solidFill>
              </a:rPr>
              <a:t>key concepts</a:t>
            </a:r>
            <a:endParaRPr lang="en-US" sz="2400" dirty="0">
              <a:solidFill>
                <a:schemeClr val="tx1"/>
              </a:solidFill>
            </a:endParaRPr>
          </a:p>
          <a:p>
            <a:pPr>
              <a:spcBef>
                <a:spcPts val="1000"/>
              </a:spcBef>
            </a:pPr>
            <a:r>
              <a:rPr lang="en-US" sz="2400" dirty="0">
                <a:solidFill>
                  <a:schemeClr val="tx2"/>
                </a:solidFill>
              </a:rPr>
              <a:t>Brainstorm</a:t>
            </a:r>
            <a:r>
              <a:rPr lang="en-US" sz="2400" dirty="0">
                <a:solidFill>
                  <a:schemeClr val="tx1"/>
                </a:solidFill>
              </a:rPr>
              <a:t> </a:t>
            </a:r>
            <a:r>
              <a:rPr lang="en-US" sz="2400" b="1" dirty="0">
                <a:solidFill>
                  <a:srgbClr val="002E89"/>
                </a:solidFill>
              </a:rPr>
              <a:t>keywords </a:t>
            </a:r>
            <a:r>
              <a:rPr lang="en-US" sz="2400" dirty="0">
                <a:solidFill>
                  <a:schemeClr val="tx2"/>
                </a:solidFill>
              </a:rPr>
              <a:t>(search terms) for each key concept</a:t>
            </a:r>
          </a:p>
          <a:p>
            <a:pPr>
              <a:spcBef>
                <a:spcPts val="1000"/>
              </a:spcBef>
            </a:pPr>
            <a:r>
              <a:rPr lang="en-US" sz="2400" dirty="0">
                <a:solidFill>
                  <a:schemeClr val="tx2"/>
                </a:solidFill>
                <a:hlinkClick r:id="rId3"/>
              </a:rPr>
              <a:t>Research Concepts Worksheet</a:t>
            </a:r>
            <a:endParaRPr lang="en-US" sz="2400" dirty="0">
              <a:solidFill>
                <a:schemeClr val="tx2"/>
              </a:solidFill>
            </a:endParaRPr>
          </a:p>
          <a:p>
            <a:pPr marL="502920" lvl="1" indent="0">
              <a:buNone/>
            </a:pPr>
            <a:endParaRPr lang="en-US" sz="500" b="1"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81608308"/>
              </p:ext>
            </p:extLst>
          </p:nvPr>
        </p:nvGraphicFramePr>
        <p:xfrm>
          <a:off x="4166048" y="4155497"/>
          <a:ext cx="6921054" cy="2053273"/>
        </p:xfrm>
        <a:graphic>
          <a:graphicData uri="http://schemas.openxmlformats.org/drawingml/2006/table">
            <a:tbl>
              <a:tblPr firstRow="1" bandRow="1">
                <a:tableStyleId>{72833802-FEF1-4C79-8D5D-14CF1EAF98D9}</a:tableStyleId>
              </a:tblPr>
              <a:tblGrid>
                <a:gridCol w="2172409">
                  <a:extLst>
                    <a:ext uri="{9D8B030D-6E8A-4147-A177-3AD203B41FA5}">
                      <a16:colId xmlns:a16="http://schemas.microsoft.com/office/drawing/2014/main" val="4187555670"/>
                    </a:ext>
                  </a:extLst>
                </a:gridCol>
                <a:gridCol w="2067787">
                  <a:extLst>
                    <a:ext uri="{9D8B030D-6E8A-4147-A177-3AD203B41FA5}">
                      <a16:colId xmlns:a16="http://schemas.microsoft.com/office/drawing/2014/main" val="1965859534"/>
                    </a:ext>
                  </a:extLst>
                </a:gridCol>
                <a:gridCol w="2680858">
                  <a:extLst>
                    <a:ext uri="{9D8B030D-6E8A-4147-A177-3AD203B41FA5}">
                      <a16:colId xmlns:a16="http://schemas.microsoft.com/office/drawing/2014/main" val="1591612801"/>
                    </a:ext>
                  </a:extLst>
                </a:gridCol>
              </a:tblGrid>
              <a:tr h="338640">
                <a:tc>
                  <a:txBody>
                    <a:bodyPr/>
                    <a:lstStyle/>
                    <a:p>
                      <a:pPr algn="ctr"/>
                      <a:r>
                        <a:rPr lang="en-US" sz="2400" dirty="0"/>
                        <a:t>Key Concept?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orbel"/>
                          <a:ea typeface="+mn-ea"/>
                          <a:cs typeface="+mn-cs"/>
                        </a:rPr>
                        <a:t>Key Concept?</a:t>
                      </a:r>
                      <a:endParaRPr kumimoji="0" lang="en-US" sz="2400" b="1" i="0" u="none" strike="noStrike" kern="1200" cap="none" spc="0" normalizeH="0" baseline="0" noProof="0" dirty="0">
                        <a:ln>
                          <a:noFill/>
                        </a:ln>
                        <a:solidFill>
                          <a:srgbClr val="FFFFFF"/>
                        </a:solidFill>
                        <a:effectLst/>
                        <a:uLnTx/>
                        <a:uFillTx/>
                        <a:latin typeface="Corbe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a:ea typeface="+mn-ea"/>
                          <a:cs typeface="+mn-cs"/>
                        </a:rPr>
                        <a:t>Key Concept?</a:t>
                      </a:r>
                    </a:p>
                  </a:txBody>
                  <a:tcPr/>
                </a:tc>
                <a:extLst>
                  <a:ext uri="{0D108BD9-81ED-4DB2-BD59-A6C34878D82A}">
                    <a16:rowId xmlns:a16="http://schemas.microsoft.com/office/drawing/2014/main" val="2017033320"/>
                  </a:ext>
                </a:extLst>
              </a:tr>
              <a:tr h="1596073">
                <a:tc>
                  <a:txBody>
                    <a:bodyPr/>
                    <a:lstStyle/>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txBody>
                  <a:tcPr/>
                </a:tc>
                <a:tc>
                  <a:txBody>
                    <a:bodyPr/>
                    <a:lstStyle/>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r>
                        <a:rPr lang="en-US" sz="1800" dirty="0">
                          <a:solidFill>
                            <a:srgbClr val="002060"/>
                          </a:solidFill>
                        </a:rPr>
                        <a:t>?...</a:t>
                      </a:r>
                    </a:p>
                  </a:txBody>
                  <a:tcPr/>
                </a:tc>
                <a:tc>
                  <a:txBody>
                    <a:bodyPr/>
                    <a:lstStyle/>
                    <a:p>
                      <a:pPr marL="285750" indent="-285750">
                        <a:buFont typeface="Arial" panose="020B0604020202020204" pitchFamily="34" charset="0"/>
                        <a:buNone/>
                      </a:pPr>
                      <a:r>
                        <a:rPr lang="en-US" sz="1800" dirty="0">
                          <a:solidFill>
                            <a:srgbClr val="002060"/>
                          </a:solidFill>
                        </a:rPr>
                        <a:t>?</a:t>
                      </a:r>
                    </a:p>
                    <a:p>
                      <a:pPr marL="285750" indent="-285750">
                        <a:buFont typeface="Arial" panose="020B0604020202020204" pitchFamily="34" charset="0"/>
                        <a:buNone/>
                      </a:pPr>
                      <a:r>
                        <a:rPr lang="en-US" sz="1800" dirty="0">
                          <a:solidFill>
                            <a:srgbClr val="002060"/>
                          </a:solidFill>
                        </a:rPr>
                        <a:t>?</a:t>
                      </a:r>
                    </a:p>
                    <a:p>
                      <a:pPr marL="285750" indent="-285750">
                        <a:buFont typeface="Arial" panose="020B0604020202020204" pitchFamily="34" charset="0"/>
                        <a:buNone/>
                      </a:pPr>
                      <a:r>
                        <a:rPr lang="en-US" sz="1800" dirty="0">
                          <a:solidFill>
                            <a:srgbClr val="002060"/>
                          </a:solidFill>
                        </a:rPr>
                        <a:t>?</a:t>
                      </a:r>
                    </a:p>
                    <a:p>
                      <a:pPr marL="285750" indent="-285750">
                        <a:buFont typeface="Arial" panose="020B0604020202020204" pitchFamily="34" charset="0"/>
                        <a:buNone/>
                      </a:pPr>
                      <a:r>
                        <a:rPr lang="en-US" sz="1800" dirty="0">
                          <a:solidFill>
                            <a:srgbClr val="002060"/>
                          </a:solidFill>
                        </a:rPr>
                        <a:t>?</a:t>
                      </a:r>
                    </a:p>
                    <a:p>
                      <a:pPr marL="285750" indent="-285750">
                        <a:buFont typeface="Arial" panose="020B0604020202020204" pitchFamily="34" charset="0"/>
                        <a:buNone/>
                      </a:pPr>
                      <a:r>
                        <a:rPr lang="en-US" sz="1800" dirty="0">
                          <a:solidFill>
                            <a:srgbClr val="002060"/>
                          </a:solidFill>
                        </a:rPr>
                        <a:t>?...</a:t>
                      </a:r>
                    </a:p>
                  </a:txBody>
                  <a:tcPr/>
                </a:tc>
                <a:extLst>
                  <a:ext uri="{0D108BD9-81ED-4DB2-BD59-A6C34878D82A}">
                    <a16:rowId xmlns:a16="http://schemas.microsoft.com/office/drawing/2014/main" val="1916473600"/>
                  </a:ext>
                </a:extLst>
              </a:tr>
            </a:tbl>
          </a:graphicData>
        </a:graphic>
      </p:graphicFrame>
    </p:spTree>
    <p:extLst>
      <p:ext uri="{BB962C8B-B14F-4D97-AF65-F5344CB8AC3E}">
        <p14:creationId xmlns:p14="http://schemas.microsoft.com/office/powerpoint/2010/main" val="27407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3B6C-1F65-46AC-B30D-E4553FA8D411}"/>
              </a:ext>
            </a:extLst>
          </p:cNvPr>
          <p:cNvSpPr>
            <a:spLocks noGrp="1"/>
          </p:cNvSpPr>
          <p:nvPr>
            <p:ph type="title"/>
          </p:nvPr>
        </p:nvSpPr>
        <p:spPr/>
        <p:txBody>
          <a:bodyPr/>
          <a:lstStyle/>
          <a:p>
            <a:endParaRPr lang="en-US" dirty="0"/>
          </a:p>
        </p:txBody>
      </p:sp>
      <p:sp>
        <p:nvSpPr>
          <p:cNvPr id="4" name="Subtitle 10">
            <a:extLst>
              <a:ext uri="{FF2B5EF4-FFF2-40B4-BE49-F238E27FC236}">
                <a16:creationId xmlns:a16="http://schemas.microsoft.com/office/drawing/2014/main" id="{FFC35546-9364-4C53-B9E5-8AB86ECF69D4}"/>
              </a:ext>
            </a:extLst>
          </p:cNvPr>
          <p:cNvSpPr>
            <a:spLocks noGrp="1"/>
          </p:cNvSpPr>
          <p:nvPr>
            <p:ph idx="1"/>
          </p:nvPr>
        </p:nvSpPr>
        <p:spPr>
          <a:xfrm>
            <a:off x="3868738" y="863600"/>
            <a:ext cx="7315200" cy="5121275"/>
          </a:xfrm>
        </p:spPr>
        <p:txBody>
          <a:bodyPr>
            <a:noAutofit/>
          </a:bodyPr>
          <a:lstStyle/>
          <a:p>
            <a:pPr marL="0" indent="0" algn="just">
              <a:buNone/>
            </a:pPr>
            <a:r>
              <a:rPr lang="en-US" sz="4100" b="1" dirty="0"/>
              <a:t>Land Acknowledgement</a:t>
            </a:r>
          </a:p>
          <a:p>
            <a:pPr marL="0" indent="0" algn="just">
              <a:buNone/>
            </a:pPr>
            <a:endParaRPr lang="en-US" sz="2400" b="1" dirty="0"/>
          </a:p>
          <a:p>
            <a:pPr marL="0" indent="0" algn="just">
              <a:buNone/>
            </a:pPr>
            <a:r>
              <a:rPr lang="en-US" sz="3100"/>
              <a:t>I </a:t>
            </a:r>
            <a:r>
              <a:rPr lang="en-US" sz="3100" dirty="0"/>
              <a:t>acknowledge the </a:t>
            </a:r>
            <a:r>
              <a:rPr lang="en-US" sz="3100" dirty="0" err="1"/>
              <a:t>xʷmə</a:t>
            </a:r>
            <a:r>
              <a:rPr lang="el-GR" sz="3100" dirty="0"/>
              <a:t>θ</a:t>
            </a:r>
            <a:r>
              <a:rPr lang="en-US" sz="3100" dirty="0" err="1"/>
              <a:t>kʷəy̓əm</a:t>
            </a:r>
            <a:r>
              <a:rPr lang="en-US" sz="3100" dirty="0"/>
              <a:t> (</a:t>
            </a:r>
            <a:r>
              <a:rPr lang="en-US" sz="3100" dirty="0" err="1"/>
              <a:t>Musqueam</a:t>
            </a:r>
            <a:r>
              <a:rPr lang="en-US" sz="3100" dirty="0"/>
              <a:t>), Sḵwx̱wú7mesh (Squamish), </a:t>
            </a:r>
            <a:r>
              <a:rPr lang="en-US" sz="3100" dirty="0" err="1"/>
              <a:t>Səl̓ílwətaɬ</a:t>
            </a:r>
            <a:r>
              <a:rPr lang="en-US" sz="3100" dirty="0"/>
              <a:t> (</a:t>
            </a:r>
            <a:r>
              <a:rPr lang="en-US" sz="3100" dirty="0" err="1"/>
              <a:t>Tsleil-Waututh</a:t>
            </a:r>
            <a:r>
              <a:rPr lang="en-US" sz="3100" dirty="0"/>
              <a:t>), </a:t>
            </a:r>
            <a:r>
              <a:rPr lang="en-US" sz="3100" dirty="0" err="1"/>
              <a:t>q̓íc̓əy</a:t>
            </a:r>
            <a:r>
              <a:rPr lang="en-US" sz="3100" dirty="0"/>
              <a:t>̓ (</a:t>
            </a:r>
            <a:r>
              <a:rPr lang="en-US" sz="3100" dirty="0" err="1"/>
              <a:t>Katzie</a:t>
            </a:r>
            <a:r>
              <a:rPr lang="en-US" sz="3100" dirty="0"/>
              <a:t>), and </a:t>
            </a:r>
            <a:r>
              <a:rPr lang="en-US" sz="3100" dirty="0" err="1"/>
              <a:t>kʷikʷəƛ̓əm</a:t>
            </a:r>
            <a:r>
              <a:rPr lang="en-US" sz="3100" dirty="0"/>
              <a:t> (</a:t>
            </a:r>
            <a:r>
              <a:rPr lang="en-US" sz="3100" dirty="0" err="1"/>
              <a:t>Kwikwetlem</a:t>
            </a:r>
            <a:r>
              <a:rPr lang="en-US" sz="3100" dirty="0"/>
              <a:t>) Nations and peoples on whose ancestral, </a:t>
            </a:r>
            <a:r>
              <a:rPr lang="en-US" sz="3100" dirty="0" err="1"/>
              <a:t>unceded</a:t>
            </a:r>
            <a:r>
              <a:rPr lang="en-US" sz="3100" dirty="0"/>
              <a:t>, and rightful lands the three SFU campuses are located.</a:t>
            </a:r>
            <a:endParaRPr lang="en-US" sz="3100" dirty="0">
              <a:solidFill>
                <a:srgbClr val="54585A"/>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4A099F3-1173-42D8-877B-5070D700A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73" y="977900"/>
            <a:ext cx="3144574" cy="4876800"/>
          </a:xfrm>
          <a:prstGeom prst="rect">
            <a:avLst/>
          </a:prstGeom>
        </p:spPr>
      </p:pic>
    </p:spTree>
    <p:extLst>
      <p:ext uri="{BB962C8B-B14F-4D97-AF65-F5344CB8AC3E}">
        <p14:creationId xmlns:p14="http://schemas.microsoft.com/office/powerpoint/2010/main" val="112790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Working with your topic – </a:t>
            </a:r>
            <a:br>
              <a:rPr lang="en-US" sz="3600" dirty="0"/>
            </a:br>
            <a:r>
              <a:rPr lang="en-US" sz="3600" dirty="0"/>
              <a:t>Exercise</a:t>
            </a:r>
          </a:p>
        </p:txBody>
      </p:sp>
      <p:sp>
        <p:nvSpPr>
          <p:cNvPr id="3" name="Content Placeholder 2"/>
          <p:cNvSpPr>
            <a:spLocks noGrp="1"/>
          </p:cNvSpPr>
          <p:nvPr>
            <p:ph type="body" idx="1"/>
          </p:nvPr>
        </p:nvSpPr>
        <p:spPr>
          <a:xfrm>
            <a:off x="4901198" y="839835"/>
            <a:ext cx="5087075" cy="536005"/>
          </a:xfrm>
        </p:spPr>
        <p:txBody>
          <a:bodyPr anchor="t"/>
          <a:lstStyle/>
          <a:p>
            <a:pPr algn="ctr"/>
            <a:r>
              <a:rPr lang="en-US" sz="2800" dirty="0">
                <a:solidFill>
                  <a:schemeClr val="tx1"/>
                </a:solidFill>
              </a:rPr>
              <a:t>Developing keywords</a:t>
            </a:r>
          </a:p>
        </p:txBody>
      </p:sp>
      <p:sp>
        <p:nvSpPr>
          <p:cNvPr id="4" name="Content Placeholder 3"/>
          <p:cNvSpPr>
            <a:spLocks noGrp="1"/>
          </p:cNvSpPr>
          <p:nvPr>
            <p:ph sz="half" idx="2"/>
          </p:nvPr>
        </p:nvSpPr>
        <p:spPr>
          <a:xfrm>
            <a:off x="4166048" y="1750279"/>
            <a:ext cx="6941829" cy="1963259"/>
          </a:xfrm>
        </p:spPr>
        <p:txBody>
          <a:bodyPr>
            <a:noAutofit/>
          </a:bodyPr>
          <a:lstStyle/>
          <a:p>
            <a:pPr>
              <a:spcBef>
                <a:spcPts val="1000"/>
              </a:spcBef>
            </a:pPr>
            <a:r>
              <a:rPr lang="en-US" sz="2400" dirty="0">
                <a:solidFill>
                  <a:schemeClr val="tx2"/>
                </a:solidFill>
              </a:rPr>
              <a:t>Revised topic:</a:t>
            </a:r>
            <a:r>
              <a:rPr lang="en-US" sz="2400" dirty="0"/>
              <a:t>   </a:t>
            </a:r>
            <a:r>
              <a:rPr lang="en-US" sz="2400" b="1" dirty="0">
                <a:solidFill>
                  <a:schemeClr val="accent1"/>
                </a:solidFill>
              </a:rPr>
              <a:t>How does social media exposure impact adolescents’ identity formation</a:t>
            </a:r>
          </a:p>
          <a:p>
            <a:pPr>
              <a:spcBef>
                <a:spcPts val="1000"/>
              </a:spcBef>
            </a:pPr>
            <a:r>
              <a:rPr lang="en-US" sz="2400" dirty="0">
                <a:solidFill>
                  <a:schemeClr val="tx2"/>
                </a:solidFill>
              </a:rPr>
              <a:t>Identify</a:t>
            </a:r>
            <a:r>
              <a:rPr lang="en-US" sz="2400" dirty="0">
                <a:solidFill>
                  <a:schemeClr val="tx1"/>
                </a:solidFill>
              </a:rPr>
              <a:t> </a:t>
            </a:r>
            <a:r>
              <a:rPr lang="en-US" sz="2400" b="1" dirty="0">
                <a:solidFill>
                  <a:schemeClr val="accent2">
                    <a:lumMod val="90000"/>
                    <a:lumOff val="10000"/>
                  </a:schemeClr>
                </a:solidFill>
              </a:rPr>
              <a:t>key concepts</a:t>
            </a:r>
            <a:endParaRPr lang="en-US" sz="2400" dirty="0">
              <a:solidFill>
                <a:schemeClr val="tx1"/>
              </a:solidFill>
            </a:endParaRPr>
          </a:p>
          <a:p>
            <a:pPr>
              <a:spcBef>
                <a:spcPts val="1000"/>
              </a:spcBef>
            </a:pPr>
            <a:r>
              <a:rPr lang="en-US" sz="2400" dirty="0">
                <a:solidFill>
                  <a:schemeClr val="tx2"/>
                </a:solidFill>
              </a:rPr>
              <a:t>Brainstorm</a:t>
            </a:r>
            <a:r>
              <a:rPr lang="en-US" sz="2400" dirty="0">
                <a:solidFill>
                  <a:schemeClr val="tx1"/>
                </a:solidFill>
              </a:rPr>
              <a:t> </a:t>
            </a:r>
            <a:r>
              <a:rPr lang="en-US" sz="2400" b="1" dirty="0">
                <a:solidFill>
                  <a:srgbClr val="002E89"/>
                </a:solidFill>
              </a:rPr>
              <a:t>keywords </a:t>
            </a:r>
            <a:r>
              <a:rPr lang="en-US" sz="2400" dirty="0">
                <a:solidFill>
                  <a:schemeClr val="tx2"/>
                </a:solidFill>
              </a:rPr>
              <a:t>(search terms) for each key concept</a:t>
            </a:r>
          </a:p>
          <a:p>
            <a:pPr>
              <a:spcBef>
                <a:spcPts val="1000"/>
              </a:spcBef>
            </a:pPr>
            <a:r>
              <a:rPr lang="en-US" sz="2400" dirty="0">
                <a:solidFill>
                  <a:schemeClr val="tx2"/>
                </a:solidFill>
                <a:hlinkClick r:id="rId3"/>
              </a:rPr>
              <a:t>Research Concepts Worksheet</a:t>
            </a:r>
            <a:endParaRPr lang="en-US" sz="2400" dirty="0">
              <a:solidFill>
                <a:schemeClr val="tx2"/>
              </a:solidFill>
            </a:endParaRPr>
          </a:p>
          <a:p>
            <a:pPr marL="502920" lvl="1" indent="0">
              <a:buNone/>
            </a:pPr>
            <a:endParaRPr lang="en-US" sz="500" b="1"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32158339"/>
              </p:ext>
            </p:extLst>
          </p:nvPr>
        </p:nvGraphicFramePr>
        <p:xfrm>
          <a:off x="3869684" y="3946492"/>
          <a:ext cx="7534191" cy="3029031"/>
        </p:xfrm>
        <a:graphic>
          <a:graphicData uri="http://schemas.openxmlformats.org/drawingml/2006/table">
            <a:tbl>
              <a:tblPr firstRow="1" bandRow="1">
                <a:tableStyleId>{72833802-FEF1-4C79-8D5D-14CF1EAF98D9}</a:tableStyleId>
              </a:tblPr>
              <a:tblGrid>
                <a:gridCol w="2823648">
                  <a:extLst>
                    <a:ext uri="{9D8B030D-6E8A-4147-A177-3AD203B41FA5}">
                      <a16:colId xmlns:a16="http://schemas.microsoft.com/office/drawing/2014/main" val="4187555670"/>
                    </a:ext>
                  </a:extLst>
                </a:gridCol>
                <a:gridCol w="1792188">
                  <a:extLst>
                    <a:ext uri="{9D8B030D-6E8A-4147-A177-3AD203B41FA5}">
                      <a16:colId xmlns:a16="http://schemas.microsoft.com/office/drawing/2014/main" val="1965859534"/>
                    </a:ext>
                  </a:extLst>
                </a:gridCol>
                <a:gridCol w="2918355">
                  <a:extLst>
                    <a:ext uri="{9D8B030D-6E8A-4147-A177-3AD203B41FA5}">
                      <a16:colId xmlns:a16="http://schemas.microsoft.com/office/drawing/2014/main" val="1591612801"/>
                    </a:ext>
                  </a:extLst>
                </a:gridCol>
              </a:tblGrid>
              <a:tr h="743031">
                <a:tc>
                  <a:txBody>
                    <a:bodyPr/>
                    <a:lstStyle/>
                    <a:p>
                      <a:pPr algn="ctr"/>
                      <a:r>
                        <a:rPr lang="en-US" sz="2400" dirty="0"/>
                        <a:t>Social Media</a:t>
                      </a:r>
                    </a:p>
                  </a:txBody>
                  <a:tcPr/>
                </a:tc>
                <a:tc>
                  <a:txBody>
                    <a:bodyPr/>
                    <a:lstStyle/>
                    <a:p>
                      <a:pPr algn="ctr"/>
                      <a:r>
                        <a:rPr lang="en-US" sz="2400" dirty="0"/>
                        <a:t>Adolescents</a:t>
                      </a:r>
                    </a:p>
                  </a:txBody>
                  <a:tcPr/>
                </a:tc>
                <a:tc>
                  <a:txBody>
                    <a:bodyPr/>
                    <a:lstStyle/>
                    <a:p>
                      <a:pPr algn="ctr"/>
                      <a:r>
                        <a:rPr lang="en-US" sz="2400" dirty="0"/>
                        <a:t>Identity Formation</a:t>
                      </a:r>
                    </a:p>
                  </a:txBody>
                  <a:tcPr/>
                </a:tc>
                <a:extLst>
                  <a:ext uri="{0D108BD9-81ED-4DB2-BD59-A6C34878D82A}">
                    <a16:rowId xmlns:a16="http://schemas.microsoft.com/office/drawing/2014/main" val="2017033320"/>
                  </a:ext>
                </a:extLst>
              </a:tr>
              <a:tr h="2063974">
                <a:tc>
                  <a:txBody>
                    <a:bodyPr/>
                    <a:lstStyle/>
                    <a:p>
                      <a:pPr marL="285750" indent="-285750">
                        <a:buFont typeface="Arial" panose="020B0604020202020204" pitchFamily="34" charset="0"/>
                        <a:buChar char="•"/>
                      </a:pPr>
                      <a:r>
                        <a:rPr lang="en-US" sz="1800" dirty="0">
                          <a:solidFill>
                            <a:srgbClr val="002060"/>
                          </a:solidFill>
                        </a:rPr>
                        <a:t>Social Networking</a:t>
                      </a:r>
                    </a:p>
                    <a:p>
                      <a:pPr marL="285750" indent="-285750">
                        <a:buFont typeface="Arial" panose="020B0604020202020204" pitchFamily="34" charset="0"/>
                        <a:buChar char="•"/>
                      </a:pPr>
                      <a:r>
                        <a:rPr lang="en-US" sz="1800" dirty="0">
                          <a:solidFill>
                            <a:srgbClr val="002060"/>
                          </a:solidFill>
                        </a:rPr>
                        <a:t>Influencers </a:t>
                      </a:r>
                    </a:p>
                    <a:p>
                      <a:pPr marL="285750" indent="-285750">
                        <a:buFont typeface="Arial" panose="020B0604020202020204" pitchFamily="34" charset="0"/>
                        <a:buChar char="•"/>
                      </a:pPr>
                      <a:r>
                        <a:rPr lang="en-US" sz="1800" dirty="0">
                          <a:solidFill>
                            <a:srgbClr val="002060"/>
                          </a:solidFill>
                        </a:rPr>
                        <a:t>Online social networks</a:t>
                      </a:r>
                    </a:p>
                    <a:p>
                      <a:pPr marL="285750" indent="-285750">
                        <a:buFont typeface="Arial" panose="020B0604020202020204" pitchFamily="34" charset="0"/>
                        <a:buChar char="•"/>
                      </a:pPr>
                      <a:r>
                        <a:rPr lang="en-US" sz="1800" dirty="0">
                          <a:solidFill>
                            <a:srgbClr val="002060"/>
                          </a:solidFill>
                        </a:rPr>
                        <a:t>TikTok</a:t>
                      </a:r>
                    </a:p>
                    <a:p>
                      <a:pPr marL="285750" indent="-285750">
                        <a:buFont typeface="Arial" panose="020B0604020202020204" pitchFamily="34" charset="0"/>
                        <a:buChar char="•"/>
                      </a:pPr>
                      <a:r>
                        <a:rPr lang="en-US" sz="1800" dirty="0">
                          <a:solidFill>
                            <a:srgbClr val="002060"/>
                          </a:solidFill>
                        </a:rPr>
                        <a:t>Twitter</a:t>
                      </a:r>
                    </a:p>
                    <a:p>
                      <a:pPr marL="285750" indent="-285750">
                        <a:buFont typeface="Arial" panose="020B0604020202020204" pitchFamily="34" charset="0"/>
                        <a:buChar char="•"/>
                      </a:pPr>
                      <a:r>
                        <a:rPr lang="en-US" sz="1800" dirty="0">
                          <a:solidFill>
                            <a:srgbClr val="002060"/>
                          </a:solidFill>
                        </a:rPr>
                        <a:t>Instagram</a:t>
                      </a:r>
                    </a:p>
                    <a:p>
                      <a:pPr marL="285750" indent="-285750">
                        <a:buFont typeface="Arial" panose="020B0604020202020204" pitchFamily="34" charset="0"/>
                        <a:buChar char="•"/>
                      </a:pPr>
                      <a:r>
                        <a:rPr lang="en-US" sz="1800" dirty="0">
                          <a:solidFill>
                            <a:srgbClr val="002060"/>
                          </a:solidFill>
                        </a:rPr>
                        <a:t>…</a:t>
                      </a:r>
                    </a:p>
                    <a:p>
                      <a:pPr marL="285750" indent="-285750">
                        <a:buFont typeface="Arial" panose="020B0604020202020204" pitchFamily="34" charset="0"/>
                        <a:buChar char="•"/>
                      </a:pPr>
                      <a:endParaRPr lang="en-US" sz="1800" dirty="0">
                        <a:solidFill>
                          <a:srgbClr val="002060"/>
                        </a:solidFill>
                      </a:endParaRPr>
                    </a:p>
                  </a:txBody>
                  <a:tcPr/>
                </a:tc>
                <a:tc>
                  <a:txBody>
                    <a:bodyPr/>
                    <a:lstStyle/>
                    <a:p>
                      <a:pPr marL="285750" indent="-285750">
                        <a:buFont typeface="Arial" panose="020B0604020202020204" pitchFamily="34" charset="0"/>
                        <a:buChar char="•"/>
                      </a:pPr>
                      <a:r>
                        <a:rPr lang="en-US" sz="1800" baseline="0" dirty="0">
                          <a:solidFill>
                            <a:srgbClr val="002060"/>
                          </a:solidFill>
                        </a:rPr>
                        <a:t>Youth</a:t>
                      </a:r>
                    </a:p>
                    <a:p>
                      <a:pPr marL="285750" indent="-285750">
                        <a:buFont typeface="Arial" panose="020B0604020202020204" pitchFamily="34" charset="0"/>
                        <a:buChar char="•"/>
                      </a:pPr>
                      <a:r>
                        <a:rPr lang="en-US" sz="1800" baseline="0" dirty="0">
                          <a:solidFill>
                            <a:srgbClr val="002060"/>
                          </a:solidFill>
                        </a:rPr>
                        <a:t>Teenagers </a:t>
                      </a:r>
                    </a:p>
                    <a:p>
                      <a:pPr marL="285750" indent="-285750">
                        <a:buFont typeface="Arial" panose="020B0604020202020204" pitchFamily="34" charset="0"/>
                        <a:buChar char="•"/>
                      </a:pPr>
                      <a:r>
                        <a:rPr lang="en-US" sz="1800" baseline="0" dirty="0">
                          <a:solidFill>
                            <a:srgbClr val="002060"/>
                          </a:solidFill>
                        </a:rPr>
                        <a:t>Young adult</a:t>
                      </a:r>
                    </a:p>
                    <a:p>
                      <a:pPr marL="285750" indent="-285750">
                        <a:buFont typeface="Arial" panose="020B0604020202020204" pitchFamily="34" charset="0"/>
                        <a:buChar char="•"/>
                      </a:pPr>
                      <a:r>
                        <a:rPr lang="en-US" sz="1800" baseline="0" dirty="0">
                          <a:solidFill>
                            <a:srgbClr val="002060"/>
                          </a:solidFill>
                        </a:rPr>
                        <a:t>Teens</a:t>
                      </a:r>
                    </a:p>
                    <a:p>
                      <a:pPr marL="285750" indent="-285750">
                        <a:buFont typeface="Arial" panose="020B0604020202020204" pitchFamily="34" charset="0"/>
                        <a:buChar char="•"/>
                      </a:pPr>
                      <a:endParaRPr lang="en-US" sz="1800" baseline="0" dirty="0">
                        <a:solidFill>
                          <a:srgbClr val="002060"/>
                        </a:solidFill>
                      </a:endParaRPr>
                    </a:p>
                    <a:p>
                      <a:pPr marL="285750" indent="-285750">
                        <a:buFont typeface="Arial" panose="020B0604020202020204" pitchFamily="34" charset="0"/>
                        <a:buChar char="•"/>
                      </a:pPr>
                      <a:endParaRPr lang="en-US" sz="1800" baseline="0" dirty="0">
                        <a:solidFill>
                          <a:srgbClr val="002060"/>
                        </a:solidFill>
                      </a:endParaRPr>
                    </a:p>
                  </a:txBody>
                  <a:tcPr/>
                </a:tc>
                <a:tc>
                  <a:txBody>
                    <a:bodyPr/>
                    <a:lstStyle/>
                    <a:p>
                      <a:pPr marL="285750" indent="-285750">
                        <a:buFont typeface="Arial" panose="020B0604020202020204" pitchFamily="34" charset="0"/>
                        <a:buChar char="•"/>
                      </a:pPr>
                      <a:r>
                        <a:rPr lang="en-US" sz="1800" dirty="0">
                          <a:solidFill>
                            <a:srgbClr val="002060"/>
                          </a:solidFill>
                        </a:rPr>
                        <a:t>Identity development</a:t>
                      </a:r>
                    </a:p>
                    <a:p>
                      <a:pPr marL="285750" indent="-285750">
                        <a:buFont typeface="Arial" panose="020B0604020202020204" pitchFamily="34" charset="0"/>
                        <a:buChar char="•"/>
                      </a:pPr>
                      <a:r>
                        <a:rPr lang="en-US" sz="1800" dirty="0">
                          <a:solidFill>
                            <a:srgbClr val="002060"/>
                          </a:solidFill>
                        </a:rPr>
                        <a:t>Personality development</a:t>
                      </a:r>
                    </a:p>
                    <a:p>
                      <a:pPr marL="285750" indent="-285750">
                        <a:buFont typeface="Arial" panose="020B0604020202020204" pitchFamily="34" charset="0"/>
                        <a:buChar char="•"/>
                      </a:pPr>
                      <a:r>
                        <a:rPr lang="en-US" sz="1800" dirty="0">
                          <a:solidFill>
                            <a:srgbClr val="002060"/>
                          </a:solidFill>
                        </a:rPr>
                        <a:t>Self-concept</a:t>
                      </a:r>
                    </a:p>
                    <a:p>
                      <a:pPr marL="285750" indent="-285750">
                        <a:buFont typeface="Arial" panose="020B0604020202020204" pitchFamily="34" charset="0"/>
                        <a:buChar char="•"/>
                      </a:pPr>
                      <a:r>
                        <a:rPr lang="en-US" sz="1800" dirty="0">
                          <a:solidFill>
                            <a:srgbClr val="002060"/>
                          </a:solidFill>
                        </a:rPr>
                        <a:t>Body image</a:t>
                      </a:r>
                    </a:p>
                    <a:p>
                      <a:pPr marL="285750" indent="-285750">
                        <a:buFont typeface="Arial" panose="020B0604020202020204" pitchFamily="34" charset="0"/>
                        <a:buChar char="•"/>
                      </a:pPr>
                      <a:r>
                        <a:rPr lang="en-US" sz="1800" baseline="0" dirty="0">
                          <a:solidFill>
                            <a:srgbClr val="002060"/>
                          </a:solidFill>
                        </a:rPr>
                        <a:t>Social identity</a:t>
                      </a:r>
                    </a:p>
                    <a:p>
                      <a:pPr marL="285750" indent="-285750">
                        <a:buFont typeface="Arial" panose="020B0604020202020204" pitchFamily="34" charset="0"/>
                        <a:buChar char="•"/>
                      </a:pPr>
                      <a:r>
                        <a:rPr lang="en-US" sz="1800" baseline="0" dirty="0">
                          <a:solidFill>
                            <a:srgbClr val="002060"/>
                          </a:solidFill>
                        </a:rPr>
                        <a:t>Ethnic identity</a:t>
                      </a:r>
                    </a:p>
                    <a:p>
                      <a:pPr marL="285750" indent="-285750">
                        <a:buFont typeface="Arial" panose="020B0604020202020204" pitchFamily="34" charset="0"/>
                        <a:buChar char="•"/>
                      </a:pPr>
                      <a:r>
                        <a:rPr lang="en-US" sz="1800" baseline="0" dirty="0">
                          <a:solidFill>
                            <a:srgbClr val="002060"/>
                          </a:solidFill>
                        </a:rPr>
                        <a:t>…</a:t>
                      </a:r>
                    </a:p>
                    <a:p>
                      <a:pPr marL="285750" indent="-285750">
                        <a:buFont typeface="Arial" panose="020B0604020202020204" pitchFamily="34" charset="0"/>
                        <a:buNone/>
                      </a:pPr>
                      <a:endParaRPr lang="en-US" sz="1800" dirty="0">
                        <a:solidFill>
                          <a:srgbClr val="002060"/>
                        </a:solidFill>
                      </a:endParaRPr>
                    </a:p>
                  </a:txBody>
                  <a:tcPr/>
                </a:tc>
                <a:extLst>
                  <a:ext uri="{0D108BD9-81ED-4DB2-BD59-A6C34878D82A}">
                    <a16:rowId xmlns:a16="http://schemas.microsoft.com/office/drawing/2014/main" val="1916473600"/>
                  </a:ext>
                </a:extLst>
              </a:tr>
            </a:tbl>
          </a:graphicData>
        </a:graphic>
      </p:graphicFrame>
    </p:spTree>
    <p:extLst>
      <p:ext uri="{BB962C8B-B14F-4D97-AF65-F5344CB8AC3E}">
        <p14:creationId xmlns:p14="http://schemas.microsoft.com/office/powerpoint/2010/main" val="26507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B935-1866-0266-5603-399B05ED2CE7}"/>
              </a:ext>
            </a:extLst>
          </p:cNvPr>
          <p:cNvSpPr>
            <a:spLocks noGrp="1"/>
          </p:cNvSpPr>
          <p:nvPr>
            <p:ph type="title"/>
          </p:nvPr>
        </p:nvSpPr>
        <p:spPr/>
        <p:txBody>
          <a:bodyPr/>
          <a:lstStyle/>
          <a:p>
            <a:r>
              <a:rPr lang="en-CA" dirty="0" err="1"/>
              <a:t>IPsycINFO</a:t>
            </a:r>
            <a:endParaRPr lang="en-CA" dirty="0"/>
          </a:p>
        </p:txBody>
      </p:sp>
      <p:pic>
        <p:nvPicPr>
          <p:cNvPr id="7" name="Content Placeholder 6" descr="picture of PsycINFO screenshot">
            <a:extLst>
              <a:ext uri="{FF2B5EF4-FFF2-40B4-BE49-F238E27FC236}">
                <a16:creationId xmlns:a16="http://schemas.microsoft.com/office/drawing/2014/main" id="{28D21182-B7F1-F26B-C97E-C06563BAF7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6264" y="808846"/>
            <a:ext cx="9436488" cy="5173943"/>
          </a:xfrm>
        </p:spPr>
      </p:pic>
    </p:spTree>
    <p:extLst>
      <p:ext uri="{BB962C8B-B14F-4D97-AF65-F5344CB8AC3E}">
        <p14:creationId xmlns:p14="http://schemas.microsoft.com/office/powerpoint/2010/main" val="3307504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Boolean searching: </a:t>
            </a:r>
            <a:r>
              <a:rPr lang="en-US" dirty="0"/>
              <a:t>AND/OR</a:t>
            </a:r>
            <a:br>
              <a:rPr lang="en-US" dirty="0"/>
            </a:br>
            <a:br>
              <a:rPr lang="en-US" dirty="0"/>
            </a:br>
            <a:r>
              <a:rPr lang="en-US" dirty="0">
                <a:solidFill>
                  <a:srgbClr val="FF0000"/>
                </a:solidFill>
              </a:rPr>
              <a:t>Exercise</a:t>
            </a:r>
            <a:endParaRPr lang="en-US" sz="3600" dirty="0">
              <a:solidFill>
                <a:srgbClr val="FF0000"/>
              </a:solidFill>
            </a:endParaRPr>
          </a:p>
        </p:txBody>
      </p:sp>
      <p:sp>
        <p:nvSpPr>
          <p:cNvPr id="3" name="TextBox 2">
            <a:extLst>
              <a:ext uri="{FF2B5EF4-FFF2-40B4-BE49-F238E27FC236}">
                <a16:creationId xmlns:a16="http://schemas.microsoft.com/office/drawing/2014/main" id="{0E3D1C3D-E958-E2A8-D501-06C08BC04241}"/>
              </a:ext>
            </a:extLst>
          </p:cNvPr>
          <p:cNvSpPr txBox="1"/>
          <p:nvPr/>
        </p:nvSpPr>
        <p:spPr>
          <a:xfrm>
            <a:off x="4241800" y="914400"/>
            <a:ext cx="7137400" cy="4524315"/>
          </a:xfrm>
          <a:prstGeom prst="rect">
            <a:avLst/>
          </a:prstGeom>
          <a:noFill/>
        </p:spPr>
        <p:txBody>
          <a:bodyPr wrap="square" rtlCol="0">
            <a:spAutoFit/>
          </a:bodyPr>
          <a:lstStyle/>
          <a:p>
            <a:r>
              <a:rPr lang="en-CA" sz="3600" dirty="0"/>
              <a:t>QUIZ:</a:t>
            </a:r>
          </a:p>
          <a:p>
            <a:endParaRPr lang="en-CA" sz="3600" dirty="0"/>
          </a:p>
          <a:p>
            <a:r>
              <a:rPr lang="en-CA" sz="3600" dirty="0"/>
              <a:t>Which search will typically bring you the most search results?</a:t>
            </a:r>
          </a:p>
          <a:p>
            <a:endParaRPr lang="en-CA" sz="3600" dirty="0"/>
          </a:p>
          <a:p>
            <a:pPr marL="342900" indent="-342900">
              <a:buAutoNum type="arabicPeriod"/>
            </a:pPr>
            <a:r>
              <a:rPr lang="en-CA" sz="3600" dirty="0"/>
              <a:t>Cats </a:t>
            </a:r>
            <a:r>
              <a:rPr lang="en-CA" sz="3600" dirty="0">
                <a:solidFill>
                  <a:srgbClr val="FF0000"/>
                </a:solidFill>
              </a:rPr>
              <a:t>AND</a:t>
            </a:r>
            <a:r>
              <a:rPr lang="en-CA" sz="3600" dirty="0"/>
              <a:t> dogs</a:t>
            </a:r>
          </a:p>
          <a:p>
            <a:pPr marL="342900" indent="-342900">
              <a:buAutoNum type="arabicPeriod"/>
            </a:pPr>
            <a:r>
              <a:rPr lang="en-CA" sz="3600" dirty="0"/>
              <a:t>Cats </a:t>
            </a:r>
            <a:r>
              <a:rPr lang="en-CA" sz="3600" dirty="0">
                <a:solidFill>
                  <a:srgbClr val="FF0000"/>
                </a:solidFill>
              </a:rPr>
              <a:t>OR</a:t>
            </a:r>
            <a:r>
              <a:rPr lang="en-CA" sz="3600" dirty="0"/>
              <a:t> dogs</a:t>
            </a:r>
          </a:p>
          <a:p>
            <a:pPr marL="342900" indent="-342900">
              <a:buAutoNum type="arabicPeriod"/>
            </a:pPr>
            <a:r>
              <a:rPr lang="en-CA" sz="3600" dirty="0"/>
              <a:t>It doesn’t make a difference</a:t>
            </a:r>
          </a:p>
        </p:txBody>
      </p:sp>
    </p:spTree>
    <p:extLst>
      <p:ext uri="{BB962C8B-B14F-4D97-AF65-F5344CB8AC3E}">
        <p14:creationId xmlns:p14="http://schemas.microsoft.com/office/powerpoint/2010/main" val="406955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Boolean searching: </a:t>
            </a:r>
            <a:r>
              <a:rPr lang="en-US" dirty="0"/>
              <a:t>AND/OR</a:t>
            </a:r>
            <a:endParaRPr lang="en-US" sz="3600" dirty="0"/>
          </a:p>
        </p:txBody>
      </p:sp>
      <p:grpSp>
        <p:nvGrpSpPr>
          <p:cNvPr id="11" name="Group 10"/>
          <p:cNvGrpSpPr/>
          <p:nvPr/>
        </p:nvGrpSpPr>
        <p:grpSpPr>
          <a:xfrm>
            <a:off x="4691098" y="1123837"/>
            <a:ext cx="5400602" cy="4960971"/>
            <a:chOff x="3935760" y="1567716"/>
            <a:chExt cx="5400602" cy="4960971"/>
          </a:xfrm>
        </p:grpSpPr>
        <p:sp>
          <p:nvSpPr>
            <p:cNvPr id="5" name="Oval 4"/>
            <p:cNvSpPr/>
            <p:nvPr/>
          </p:nvSpPr>
          <p:spPr>
            <a:xfrm>
              <a:off x="3935760" y="2276872"/>
              <a:ext cx="3168352" cy="2952328"/>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CATS</a:t>
              </a:r>
            </a:p>
          </p:txBody>
        </p:sp>
        <p:sp>
          <p:nvSpPr>
            <p:cNvPr id="6" name="Oval 5"/>
            <p:cNvSpPr/>
            <p:nvPr/>
          </p:nvSpPr>
          <p:spPr>
            <a:xfrm>
              <a:off x="6023992" y="2276872"/>
              <a:ext cx="3168352" cy="2952328"/>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DOGS</a:t>
              </a:r>
            </a:p>
          </p:txBody>
        </p:sp>
        <p:sp>
          <p:nvSpPr>
            <p:cNvPr id="7" name="TextBox 6"/>
            <p:cNvSpPr txBox="1"/>
            <p:nvPr/>
          </p:nvSpPr>
          <p:spPr>
            <a:xfrm>
              <a:off x="4971982" y="1567716"/>
              <a:ext cx="3328155" cy="523220"/>
            </a:xfrm>
            <a:prstGeom prst="rect">
              <a:avLst/>
            </a:prstGeom>
            <a:noFill/>
          </p:spPr>
          <p:txBody>
            <a:bodyPr wrap="none" rtlCol="0">
              <a:spAutoFit/>
            </a:bodyPr>
            <a:lstStyle/>
            <a:p>
              <a:r>
                <a:rPr lang="en-US" sz="2800" dirty="0"/>
                <a:t>CATS  </a:t>
              </a:r>
              <a:r>
                <a:rPr lang="en-US" sz="2800" b="1" dirty="0"/>
                <a:t>AND</a:t>
              </a:r>
              <a:r>
                <a:rPr lang="en-US" sz="2800" dirty="0"/>
                <a:t>  DOGS</a:t>
              </a:r>
            </a:p>
          </p:txBody>
        </p:sp>
        <p:sp>
          <p:nvSpPr>
            <p:cNvPr id="8" name="Left Brace 7"/>
            <p:cNvSpPr/>
            <p:nvPr/>
          </p:nvSpPr>
          <p:spPr>
            <a:xfrm rot="16200000">
              <a:off x="6204013" y="2816932"/>
              <a:ext cx="864096" cy="54006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109038" y="6005467"/>
              <a:ext cx="3054041" cy="523220"/>
            </a:xfrm>
            <a:prstGeom prst="rect">
              <a:avLst/>
            </a:prstGeom>
            <a:noFill/>
          </p:spPr>
          <p:txBody>
            <a:bodyPr wrap="none" rtlCol="0">
              <a:spAutoFit/>
            </a:bodyPr>
            <a:lstStyle/>
            <a:p>
              <a:r>
                <a:rPr lang="en-US" sz="2800" dirty="0"/>
                <a:t>CATS  </a:t>
              </a:r>
              <a:r>
                <a:rPr lang="en-US" sz="2800" b="1" dirty="0"/>
                <a:t>OR</a:t>
              </a:r>
              <a:r>
                <a:rPr lang="en-US" sz="2800" dirty="0"/>
                <a:t>  DOGS</a:t>
              </a:r>
            </a:p>
          </p:txBody>
        </p:sp>
        <p:cxnSp>
          <p:nvCxnSpPr>
            <p:cNvPr id="10" name="Straight Arrow Connector 9"/>
            <p:cNvCxnSpPr/>
            <p:nvPr/>
          </p:nvCxnSpPr>
          <p:spPr>
            <a:xfrm>
              <a:off x="6528048" y="2090936"/>
              <a:ext cx="0" cy="1554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49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Boolean searching: and/or</a:t>
            </a:r>
          </a:p>
        </p:txBody>
      </p:sp>
      <p:grpSp>
        <p:nvGrpSpPr>
          <p:cNvPr id="11" name="Group 10"/>
          <p:cNvGrpSpPr/>
          <p:nvPr/>
        </p:nvGrpSpPr>
        <p:grpSpPr>
          <a:xfrm>
            <a:off x="4843498" y="1249329"/>
            <a:ext cx="5400602" cy="4960971"/>
            <a:chOff x="3935760" y="1567716"/>
            <a:chExt cx="5400602" cy="4960971"/>
          </a:xfrm>
        </p:grpSpPr>
        <p:sp>
          <p:nvSpPr>
            <p:cNvPr id="5" name="Oval 4"/>
            <p:cNvSpPr/>
            <p:nvPr/>
          </p:nvSpPr>
          <p:spPr>
            <a:xfrm>
              <a:off x="3935760" y="2276872"/>
              <a:ext cx="3168352" cy="2952328"/>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p:cNvSpPr/>
            <p:nvPr/>
          </p:nvSpPr>
          <p:spPr>
            <a:xfrm>
              <a:off x="6023992" y="2276872"/>
              <a:ext cx="3168352" cy="2952328"/>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TextBox 6"/>
            <p:cNvSpPr txBox="1"/>
            <p:nvPr/>
          </p:nvSpPr>
          <p:spPr>
            <a:xfrm>
              <a:off x="5494136" y="1567716"/>
              <a:ext cx="1854995" cy="523220"/>
            </a:xfrm>
            <a:prstGeom prst="rect">
              <a:avLst/>
            </a:prstGeom>
            <a:noFill/>
          </p:spPr>
          <p:txBody>
            <a:bodyPr wrap="none" rtlCol="0">
              <a:spAutoFit/>
            </a:bodyPr>
            <a:lstStyle/>
            <a:p>
              <a:r>
                <a:rPr lang="en-US" sz="2800" dirty="0"/>
                <a:t>A  </a:t>
              </a:r>
              <a:r>
                <a:rPr lang="en-US" sz="2800" b="1" dirty="0"/>
                <a:t>AND</a:t>
              </a:r>
              <a:r>
                <a:rPr lang="en-US" sz="2800" dirty="0"/>
                <a:t>  B</a:t>
              </a:r>
            </a:p>
          </p:txBody>
        </p:sp>
        <p:sp>
          <p:nvSpPr>
            <p:cNvPr id="8" name="Left Brace 7"/>
            <p:cNvSpPr/>
            <p:nvPr/>
          </p:nvSpPr>
          <p:spPr>
            <a:xfrm rot="16200000">
              <a:off x="6204013" y="2816932"/>
              <a:ext cx="864096" cy="54006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708563" y="6005467"/>
              <a:ext cx="1564852" cy="523220"/>
            </a:xfrm>
            <a:prstGeom prst="rect">
              <a:avLst/>
            </a:prstGeom>
            <a:noFill/>
          </p:spPr>
          <p:txBody>
            <a:bodyPr wrap="none" rtlCol="0">
              <a:spAutoFit/>
            </a:bodyPr>
            <a:lstStyle/>
            <a:p>
              <a:r>
                <a:rPr lang="en-US" sz="2800" dirty="0"/>
                <a:t>A  </a:t>
              </a:r>
              <a:r>
                <a:rPr lang="en-US" sz="2800" b="1" dirty="0"/>
                <a:t>OR</a:t>
              </a:r>
              <a:r>
                <a:rPr lang="en-US" sz="2800" dirty="0"/>
                <a:t>  B</a:t>
              </a:r>
            </a:p>
          </p:txBody>
        </p:sp>
        <p:cxnSp>
          <p:nvCxnSpPr>
            <p:cNvPr id="10" name="Straight Arrow Connector 9"/>
            <p:cNvCxnSpPr/>
            <p:nvPr/>
          </p:nvCxnSpPr>
          <p:spPr>
            <a:xfrm>
              <a:off x="6528048" y="2090936"/>
              <a:ext cx="0" cy="1554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2382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SEARCH STRATEGIES</a:t>
            </a:r>
          </a:p>
        </p:txBody>
      </p:sp>
      <p:sp>
        <p:nvSpPr>
          <p:cNvPr id="3" name="Content Placeholder 2"/>
          <p:cNvSpPr>
            <a:spLocks noGrp="1"/>
          </p:cNvSpPr>
          <p:nvPr>
            <p:ph idx="1"/>
          </p:nvPr>
        </p:nvSpPr>
        <p:spPr>
          <a:xfrm>
            <a:off x="3619499" y="641350"/>
            <a:ext cx="8089901" cy="5518150"/>
          </a:xfrm>
        </p:spPr>
        <p:txBody>
          <a:bodyPr>
            <a:noAutofit/>
          </a:bodyPr>
          <a:lstStyle/>
          <a:p>
            <a:r>
              <a:rPr lang="en-US" sz="2800" dirty="0"/>
              <a:t>Use </a:t>
            </a:r>
            <a:r>
              <a:rPr lang="en-US" sz="2800" b="1" dirty="0">
                <a:solidFill>
                  <a:schemeClr val="accent1"/>
                </a:solidFill>
              </a:rPr>
              <a:t>AND</a:t>
            </a:r>
            <a:r>
              <a:rPr lang="en-US" sz="2800" dirty="0"/>
              <a:t> between keywords to narrow your search</a:t>
            </a:r>
          </a:p>
          <a:p>
            <a:pPr lvl="1"/>
            <a:r>
              <a:rPr lang="en-US" sz="2400" dirty="0"/>
              <a:t>For example: </a:t>
            </a:r>
            <a:r>
              <a:rPr lang="en-US" sz="2400" b="1" dirty="0">
                <a:solidFill>
                  <a:schemeClr val="accent2"/>
                </a:solidFill>
              </a:rPr>
              <a:t>personality AND youth</a:t>
            </a:r>
          </a:p>
          <a:p>
            <a:r>
              <a:rPr lang="en-US" sz="2800" dirty="0"/>
              <a:t>Use </a:t>
            </a:r>
            <a:r>
              <a:rPr lang="en-US" sz="2800" b="1" dirty="0">
                <a:solidFill>
                  <a:schemeClr val="accent1"/>
                </a:solidFill>
              </a:rPr>
              <a:t>OR</a:t>
            </a:r>
            <a:r>
              <a:rPr lang="en-US" sz="2800" dirty="0"/>
              <a:t> between keywords to broaden your search</a:t>
            </a:r>
          </a:p>
          <a:p>
            <a:pPr lvl="1"/>
            <a:r>
              <a:rPr lang="en-US" sz="2400" dirty="0"/>
              <a:t>For example: “</a:t>
            </a:r>
            <a:r>
              <a:rPr lang="en-US" sz="2400" b="1" dirty="0">
                <a:solidFill>
                  <a:schemeClr val="accent2"/>
                </a:solidFill>
              </a:rPr>
              <a:t>Twitter” or “TikTok” or “Instagram”</a:t>
            </a:r>
          </a:p>
          <a:p>
            <a:r>
              <a:rPr lang="en-US" sz="2800" dirty="0"/>
              <a:t>Use </a:t>
            </a:r>
            <a:r>
              <a:rPr lang="en-US" sz="2800" b="1" dirty="0">
                <a:solidFill>
                  <a:schemeClr val="accent1"/>
                </a:solidFill>
              </a:rPr>
              <a:t>quotation marks </a:t>
            </a:r>
            <a:r>
              <a:rPr lang="en-US" sz="2800" dirty="0"/>
              <a:t>around an exact phrase</a:t>
            </a:r>
          </a:p>
          <a:p>
            <a:pPr lvl="1"/>
            <a:r>
              <a:rPr lang="en-US" sz="2400" dirty="0"/>
              <a:t>For example: </a:t>
            </a:r>
            <a:r>
              <a:rPr lang="en-US" sz="2400" b="1" dirty="0">
                <a:solidFill>
                  <a:schemeClr val="accent2"/>
                </a:solidFill>
              </a:rPr>
              <a:t>“identity formation”</a:t>
            </a:r>
          </a:p>
          <a:p>
            <a:r>
              <a:rPr lang="en-US" sz="2800" dirty="0"/>
              <a:t>Use an </a:t>
            </a:r>
            <a:r>
              <a:rPr lang="en-US" sz="2800" b="1" dirty="0">
                <a:solidFill>
                  <a:schemeClr val="accent1"/>
                </a:solidFill>
              </a:rPr>
              <a:t>asterisk</a:t>
            </a:r>
            <a:r>
              <a:rPr lang="en-US" sz="2800" dirty="0"/>
              <a:t> (</a:t>
            </a:r>
            <a:r>
              <a:rPr lang="en-US" sz="2800" b="1" dirty="0">
                <a:solidFill>
                  <a:schemeClr val="accent1"/>
                </a:solidFill>
              </a:rPr>
              <a:t>*</a:t>
            </a:r>
            <a:r>
              <a:rPr lang="en-US" sz="2800" dirty="0"/>
              <a:t>) to find related terms</a:t>
            </a:r>
          </a:p>
          <a:p>
            <a:pPr lvl="1"/>
            <a:r>
              <a:rPr lang="en-US" sz="2400" dirty="0"/>
              <a:t>For example: </a:t>
            </a:r>
            <a:r>
              <a:rPr lang="en-US" sz="2400" b="1" dirty="0" err="1">
                <a:solidFill>
                  <a:schemeClr val="accent2"/>
                </a:solidFill>
              </a:rPr>
              <a:t>Canad</a:t>
            </a:r>
            <a:r>
              <a:rPr lang="en-US" sz="2400" b="1" dirty="0">
                <a:solidFill>
                  <a:schemeClr val="accent2"/>
                </a:solidFill>
              </a:rPr>
              <a:t>* </a:t>
            </a:r>
            <a:r>
              <a:rPr lang="en-US" sz="2400" dirty="0"/>
              <a:t>will get results for: </a:t>
            </a:r>
            <a:r>
              <a:rPr lang="en-US" sz="2400" b="1" dirty="0">
                <a:solidFill>
                  <a:schemeClr val="accent2"/>
                </a:solidFill>
              </a:rPr>
              <a:t>Canada</a:t>
            </a:r>
            <a:r>
              <a:rPr lang="en-US" sz="2400" dirty="0">
                <a:solidFill>
                  <a:schemeClr val="accent2"/>
                </a:solidFill>
              </a:rPr>
              <a:t>, </a:t>
            </a:r>
            <a:r>
              <a:rPr lang="en-US" sz="2400" b="1" dirty="0">
                <a:solidFill>
                  <a:schemeClr val="accent2"/>
                </a:solidFill>
              </a:rPr>
              <a:t>Canadian</a:t>
            </a:r>
            <a:r>
              <a:rPr lang="en-US" sz="2400" dirty="0">
                <a:solidFill>
                  <a:schemeClr val="accent2"/>
                </a:solidFill>
              </a:rPr>
              <a:t>, </a:t>
            </a:r>
            <a:r>
              <a:rPr lang="en-US" sz="2400" b="1" dirty="0">
                <a:solidFill>
                  <a:schemeClr val="accent2"/>
                </a:solidFill>
              </a:rPr>
              <a:t>Canadians</a:t>
            </a:r>
            <a:r>
              <a:rPr lang="en-US" sz="2400" dirty="0">
                <a:solidFill>
                  <a:schemeClr val="accent2"/>
                </a:solidFill>
              </a:rPr>
              <a:t> …</a:t>
            </a:r>
          </a:p>
        </p:txBody>
      </p:sp>
    </p:spTree>
    <p:extLst>
      <p:ext uri="{BB962C8B-B14F-4D97-AF65-F5344CB8AC3E}">
        <p14:creationId xmlns:p14="http://schemas.microsoft.com/office/powerpoint/2010/main" val="114194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50" y="1086838"/>
            <a:ext cx="5968172" cy="4601183"/>
          </a:xfrm>
        </p:spPr>
        <p:txBody>
          <a:bodyPr>
            <a:normAutofit/>
          </a:bodyPr>
          <a:lstStyle/>
          <a:p>
            <a:pPr algn="ctr"/>
            <a:r>
              <a:rPr lang="en-US" sz="8000" b="1" dirty="0">
                <a:solidFill>
                  <a:schemeClr val="accent1"/>
                </a:solidFill>
              </a:rPr>
              <a:t>Citation, Plagiarism, and APA Style</a:t>
            </a:r>
          </a:p>
        </p:txBody>
      </p:sp>
    </p:spTree>
    <p:extLst>
      <p:ext uri="{BB962C8B-B14F-4D97-AF65-F5344CB8AC3E}">
        <p14:creationId xmlns:p14="http://schemas.microsoft.com/office/powerpoint/2010/main" val="280484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0BBFE-39B4-9611-343C-5854AD236A11}"/>
              </a:ext>
            </a:extLst>
          </p:cNvPr>
          <p:cNvPicPr>
            <a:picLocks noChangeAspect="1"/>
          </p:cNvPicPr>
          <p:nvPr/>
        </p:nvPicPr>
        <p:blipFill>
          <a:blip r:embed="rId3"/>
          <a:stretch>
            <a:fillRect/>
          </a:stretch>
        </p:blipFill>
        <p:spPr>
          <a:xfrm>
            <a:off x="334677" y="1473199"/>
            <a:ext cx="2595881" cy="3708401"/>
          </a:xfrm>
          <a:prstGeom prst="rect">
            <a:avLst/>
          </a:prstGeom>
        </p:spPr>
      </p:pic>
      <p:sp>
        <p:nvSpPr>
          <p:cNvPr id="4" name="TextBox 3">
            <a:extLst>
              <a:ext uri="{FF2B5EF4-FFF2-40B4-BE49-F238E27FC236}">
                <a16:creationId xmlns:a16="http://schemas.microsoft.com/office/drawing/2014/main" id="{C6F669CB-5448-EC5E-3831-D5E5741605E2}"/>
              </a:ext>
            </a:extLst>
          </p:cNvPr>
          <p:cNvSpPr txBox="1"/>
          <p:nvPr/>
        </p:nvSpPr>
        <p:spPr>
          <a:xfrm>
            <a:off x="4178300" y="302359"/>
            <a:ext cx="6870700"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Citing is the practice of acknowledging in your paper the sources from which you obtained information. You cite your sources by providing information about the author’s name, publication date, and so on.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Publication Manual of the American Psychological Association, 7th ed, provides the standard style for citing in Psychology</a:t>
            </a:r>
          </a:p>
          <a:p>
            <a:endParaRPr lang="en-US" sz="2800" dirty="0"/>
          </a:p>
          <a:p>
            <a:pPr marL="285750" indent="-285750">
              <a:buFont typeface="Arial" panose="020B0604020202020204" pitchFamily="34" charset="0"/>
              <a:buChar char="•"/>
            </a:pPr>
            <a:r>
              <a:rPr lang="en-US" sz="2800" dirty="0">
                <a:hlinkClick r:id="rId4"/>
              </a:rPr>
              <a:t>SFU Library’s guide to APA citation </a:t>
            </a:r>
            <a:r>
              <a:rPr lang="en-US" sz="2800" dirty="0"/>
              <a:t>provides selected citation examples for common types of sources. </a:t>
            </a:r>
            <a:endParaRPr lang="en-CA" sz="2800" dirty="0"/>
          </a:p>
        </p:txBody>
      </p:sp>
      <p:pic>
        <p:nvPicPr>
          <p:cNvPr id="5" name="Picture 4">
            <a:extLst>
              <a:ext uri="{FF2B5EF4-FFF2-40B4-BE49-F238E27FC236}">
                <a16:creationId xmlns:a16="http://schemas.microsoft.com/office/drawing/2014/main" id="{D63CDF00-6490-7B95-3997-0D6060022383}"/>
              </a:ext>
            </a:extLst>
          </p:cNvPr>
          <p:cNvPicPr>
            <a:picLocks noChangeAspect="1"/>
          </p:cNvPicPr>
          <p:nvPr/>
        </p:nvPicPr>
        <p:blipFill>
          <a:blip r:embed="rId5"/>
          <a:stretch>
            <a:fillRect/>
          </a:stretch>
        </p:blipFill>
        <p:spPr>
          <a:xfrm>
            <a:off x="632786" y="5181600"/>
            <a:ext cx="1999661" cy="1414395"/>
          </a:xfrm>
          <a:prstGeom prst="rect">
            <a:avLst/>
          </a:prstGeom>
        </p:spPr>
      </p:pic>
    </p:spTree>
    <p:extLst>
      <p:ext uri="{BB962C8B-B14F-4D97-AF65-F5344CB8AC3E}">
        <p14:creationId xmlns:p14="http://schemas.microsoft.com/office/powerpoint/2010/main" val="420489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0BBFE-39B4-9611-343C-5854AD236A11}"/>
              </a:ext>
            </a:extLst>
          </p:cNvPr>
          <p:cNvPicPr>
            <a:picLocks noChangeAspect="1"/>
          </p:cNvPicPr>
          <p:nvPr/>
        </p:nvPicPr>
        <p:blipFill>
          <a:blip r:embed="rId3"/>
          <a:stretch>
            <a:fillRect/>
          </a:stretch>
        </p:blipFill>
        <p:spPr>
          <a:xfrm>
            <a:off x="334677" y="1473199"/>
            <a:ext cx="2595881" cy="3708401"/>
          </a:xfrm>
          <a:prstGeom prst="rect">
            <a:avLst/>
          </a:prstGeom>
        </p:spPr>
      </p:pic>
      <p:sp>
        <p:nvSpPr>
          <p:cNvPr id="4" name="TextBox 3">
            <a:extLst>
              <a:ext uri="{FF2B5EF4-FFF2-40B4-BE49-F238E27FC236}">
                <a16:creationId xmlns:a16="http://schemas.microsoft.com/office/drawing/2014/main" id="{C6F669CB-5448-EC5E-3831-D5E5741605E2}"/>
              </a:ext>
            </a:extLst>
          </p:cNvPr>
          <p:cNvSpPr txBox="1"/>
          <p:nvPr/>
        </p:nvSpPr>
        <p:spPr>
          <a:xfrm>
            <a:off x="3936999" y="337066"/>
            <a:ext cx="7920323" cy="6986528"/>
          </a:xfrm>
          <a:prstGeom prst="rect">
            <a:avLst/>
          </a:prstGeom>
          <a:noFill/>
        </p:spPr>
        <p:txBody>
          <a:bodyPr wrap="square" rtlCol="0">
            <a:spAutoFit/>
          </a:bodyPr>
          <a:lstStyle/>
          <a:p>
            <a:pPr marL="457200" indent="-457200">
              <a:buFont typeface="Arial" panose="020B0604020202020204" pitchFamily="34" charset="0"/>
              <a:buChar char="•"/>
            </a:pPr>
            <a:r>
              <a:rPr lang="en-US" sz="2800" dirty="0"/>
              <a:t>Plagiarism means using the words or ideas of another person as if they were your own and without giving proper credit to the sources you have used. Plagiarism is often </a:t>
            </a:r>
            <a:r>
              <a:rPr lang="en-US" sz="2800" i="1" dirty="0"/>
              <a:t>unintentional</a:t>
            </a:r>
            <a:r>
              <a:rPr lang="en-US" sz="2800" dirty="0"/>
              <a:t> because students are not aware of all the ways they can accidentally plagiarize.</a:t>
            </a:r>
          </a:p>
          <a:p>
            <a:pPr marL="285750" indent="-285750">
              <a:buFont typeface="Arial" panose="020B0604020202020204" pitchFamily="34" charset="0"/>
              <a:buChar char="•"/>
            </a:pPr>
            <a:endParaRPr lang="en-CA" sz="2800" dirty="0">
              <a:effectLst/>
            </a:endParaRPr>
          </a:p>
          <a:p>
            <a:pPr marL="285750" indent="-285750">
              <a:buFont typeface="Arial" panose="020B0604020202020204" pitchFamily="34" charset="0"/>
              <a:buChar char="•"/>
            </a:pPr>
            <a:r>
              <a:rPr lang="en-CA" sz="2800" dirty="0">
                <a:effectLst/>
              </a:rPr>
              <a:t>SFU Library’s </a:t>
            </a:r>
            <a:r>
              <a:rPr lang="en-CA" sz="2800" b="1" i="1" dirty="0">
                <a:effectLst/>
              </a:rPr>
              <a:t>Understanding and Avoiding Plagiarism </a:t>
            </a:r>
            <a:r>
              <a:rPr lang="en-CA" sz="2800" dirty="0"/>
              <a:t>tutorial will help you: </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learn to recognize what plagiarism is </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learn several techniques for avoiding plagiarism </a:t>
            </a:r>
          </a:p>
          <a:p>
            <a:pPr marL="285750" indent="-285750">
              <a:buFont typeface="Arial" panose="020B0604020202020204" pitchFamily="34" charset="0"/>
              <a:buChar char="•"/>
            </a:pPr>
            <a:endParaRPr lang="en-CA" sz="2800" b="1" i="1" dirty="0"/>
          </a:p>
          <a:p>
            <a:pPr marL="285750" indent="-285750">
              <a:buFont typeface="Arial" panose="020B0604020202020204" pitchFamily="34" charset="0"/>
              <a:buChar char="•"/>
            </a:pPr>
            <a:endParaRPr lang="en-CA" sz="2800" b="1" dirty="0"/>
          </a:p>
          <a:p>
            <a:pPr marL="285750" indent="-285750">
              <a:buFont typeface="Arial" panose="020B0604020202020204" pitchFamily="34" charset="0"/>
              <a:buChar char="•"/>
            </a:pPr>
            <a:endParaRPr lang="en-CA" sz="2800" dirty="0"/>
          </a:p>
        </p:txBody>
      </p:sp>
      <p:pic>
        <p:nvPicPr>
          <p:cNvPr id="5" name="Picture 4">
            <a:extLst>
              <a:ext uri="{FF2B5EF4-FFF2-40B4-BE49-F238E27FC236}">
                <a16:creationId xmlns:a16="http://schemas.microsoft.com/office/drawing/2014/main" id="{D63CDF00-6490-7B95-3997-0D6060022383}"/>
              </a:ext>
            </a:extLst>
          </p:cNvPr>
          <p:cNvPicPr>
            <a:picLocks noChangeAspect="1"/>
          </p:cNvPicPr>
          <p:nvPr/>
        </p:nvPicPr>
        <p:blipFill>
          <a:blip r:embed="rId4"/>
          <a:stretch>
            <a:fillRect/>
          </a:stretch>
        </p:blipFill>
        <p:spPr>
          <a:xfrm>
            <a:off x="632786" y="5181600"/>
            <a:ext cx="1999661" cy="1414395"/>
          </a:xfrm>
          <a:prstGeom prst="rect">
            <a:avLst/>
          </a:prstGeom>
        </p:spPr>
      </p:pic>
    </p:spTree>
    <p:extLst>
      <p:ext uri="{BB962C8B-B14F-4D97-AF65-F5344CB8AC3E}">
        <p14:creationId xmlns:p14="http://schemas.microsoft.com/office/powerpoint/2010/main" val="40761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50" y="1086838"/>
            <a:ext cx="5968172" cy="4601183"/>
          </a:xfrm>
        </p:spPr>
        <p:txBody>
          <a:bodyPr>
            <a:normAutofit/>
          </a:bodyPr>
          <a:lstStyle/>
          <a:p>
            <a:pPr algn="ctr"/>
            <a:r>
              <a:rPr lang="en-US" sz="8000" b="1" dirty="0">
                <a:solidFill>
                  <a:schemeClr val="accent1"/>
                </a:solidFill>
              </a:rPr>
              <a:t>Almost done!</a:t>
            </a:r>
          </a:p>
        </p:txBody>
      </p:sp>
    </p:spTree>
    <p:extLst>
      <p:ext uri="{BB962C8B-B14F-4D97-AF65-F5344CB8AC3E}">
        <p14:creationId xmlns:p14="http://schemas.microsoft.com/office/powerpoint/2010/main" val="271175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FFC165-0EB7-4973-AD70-7DFE76E5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4642228"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289249" y="1123837"/>
            <a:ext cx="4016116" cy="1255469"/>
          </a:xfrm>
        </p:spPr>
        <p:txBody>
          <a:bodyPr>
            <a:normAutofit/>
          </a:bodyPr>
          <a:lstStyle/>
          <a:p>
            <a:r>
              <a:rPr lang="en-US" sz="4800" dirty="0"/>
              <a:t>Agenda</a:t>
            </a:r>
          </a:p>
        </p:txBody>
      </p:sp>
      <p:sp>
        <p:nvSpPr>
          <p:cNvPr id="6" name="Content Placeholder 5"/>
          <p:cNvSpPr>
            <a:spLocks noGrp="1"/>
          </p:cNvSpPr>
          <p:nvPr>
            <p:ph idx="1"/>
          </p:nvPr>
        </p:nvSpPr>
        <p:spPr>
          <a:xfrm>
            <a:off x="289249" y="2510395"/>
            <a:ext cx="4016116" cy="3274586"/>
          </a:xfrm>
        </p:spPr>
        <p:txBody>
          <a:bodyPr anchor="t">
            <a:normAutofit/>
          </a:bodyPr>
          <a:lstStyle/>
          <a:p>
            <a:pPr marL="0" indent="0">
              <a:buNone/>
            </a:pPr>
            <a:r>
              <a:rPr lang="en-US" sz="2400" b="1" dirty="0">
                <a:solidFill>
                  <a:srgbClr val="FFFFFF"/>
                </a:solidFill>
              </a:rPr>
              <a:t>1. Gain an overview of SFU Library Resources</a:t>
            </a:r>
          </a:p>
          <a:p>
            <a:pPr marL="0" indent="0">
              <a:buNone/>
            </a:pPr>
            <a:r>
              <a:rPr lang="en-US" sz="2400" b="1" dirty="0">
                <a:solidFill>
                  <a:srgbClr val="FFFFFF"/>
                </a:solidFill>
              </a:rPr>
              <a:t>2. Find peer-reviewed journal articles</a:t>
            </a:r>
          </a:p>
          <a:p>
            <a:pPr marL="0" indent="0">
              <a:buNone/>
            </a:pPr>
            <a:r>
              <a:rPr lang="en-US" sz="2400" b="1" dirty="0">
                <a:solidFill>
                  <a:srgbClr val="FFFFFF"/>
                </a:solidFill>
              </a:rPr>
              <a:t>3. Cite your sources &amp; avoid plagiarism</a:t>
            </a:r>
          </a:p>
          <a:p>
            <a:pPr marL="0" indent="0">
              <a:buNone/>
            </a:pPr>
            <a:r>
              <a:rPr lang="en-US" sz="2400" b="1" dirty="0">
                <a:solidFill>
                  <a:srgbClr val="FFFFFF"/>
                </a:solidFill>
              </a:rPr>
              <a:t>4. Get Help</a:t>
            </a:r>
            <a:endParaRPr lang="en-US" sz="2400" dirty="0">
              <a:solidFill>
                <a:srgbClr val="FFFFFF"/>
              </a:solidFill>
            </a:endParaRPr>
          </a:p>
          <a:p>
            <a:endParaRPr lang="en-US" sz="1100" dirty="0">
              <a:solidFill>
                <a:srgbClr val="FFFFFF"/>
              </a:solidFill>
            </a:endParaRPr>
          </a:p>
        </p:txBody>
      </p:sp>
      <p:pic>
        <p:nvPicPr>
          <p:cNvPr id="2" name="Picture 1" descr="A dog standing in front of a bookshelf&#10;&#10;Description automatically generated with medium confidence">
            <a:extLst>
              <a:ext uri="{FF2B5EF4-FFF2-40B4-BE49-F238E27FC236}">
                <a16:creationId xmlns:a16="http://schemas.microsoft.com/office/drawing/2014/main" id="{5C30300F-68A5-4757-9D19-00B7E3892BE7}"/>
              </a:ext>
            </a:extLst>
          </p:cNvPr>
          <p:cNvPicPr>
            <a:picLocks noChangeAspect="1"/>
          </p:cNvPicPr>
          <p:nvPr/>
        </p:nvPicPr>
        <p:blipFill rotWithShape="1">
          <a:blip r:embed="rId3"/>
          <a:srcRect t="5463" r="-3" b="8470"/>
          <a:stretch/>
        </p:blipFill>
        <p:spPr>
          <a:xfrm>
            <a:off x="5108434" y="759104"/>
            <a:ext cx="6193767" cy="5330650"/>
          </a:xfrm>
          <a:prstGeom prst="rect">
            <a:avLst/>
          </a:prstGeom>
        </p:spPr>
      </p:pic>
      <p:sp>
        <p:nvSpPr>
          <p:cNvPr id="9" name="TextBox 8">
            <a:extLst>
              <a:ext uri="{FF2B5EF4-FFF2-40B4-BE49-F238E27FC236}">
                <a16:creationId xmlns:a16="http://schemas.microsoft.com/office/drawing/2014/main" id="{6DF2F262-F97F-4C2F-82A8-1DD2E1E9A6B5}"/>
              </a:ext>
            </a:extLst>
          </p:cNvPr>
          <p:cNvSpPr txBox="1"/>
          <p:nvPr/>
        </p:nvSpPr>
        <p:spPr>
          <a:xfrm>
            <a:off x="5227974" y="6089603"/>
            <a:ext cx="6103256" cy="646331"/>
          </a:xfrm>
          <a:prstGeom prst="rect">
            <a:avLst/>
          </a:prstGeom>
          <a:noFill/>
        </p:spPr>
        <p:txBody>
          <a:bodyPr wrap="square">
            <a:spAutoFit/>
          </a:bodyPr>
          <a:lstStyle/>
          <a:p>
            <a:r>
              <a:rPr lang="en-CA" dirty="0"/>
              <a:t>https://i.pinimg.com/originals/de/32/89/de32896d6903b303071c14c42c09e2a8</a:t>
            </a:r>
          </a:p>
        </p:txBody>
      </p:sp>
    </p:spTree>
    <p:extLst>
      <p:ext uri="{BB962C8B-B14F-4D97-AF65-F5344CB8AC3E}">
        <p14:creationId xmlns:p14="http://schemas.microsoft.com/office/powerpoint/2010/main" val="377982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29842-2E22-3469-77B4-50C6991E9071}"/>
              </a:ext>
            </a:extLst>
          </p:cNvPr>
          <p:cNvSpPr>
            <a:spLocks noGrp="1"/>
          </p:cNvSpPr>
          <p:nvPr>
            <p:ph type="title"/>
          </p:nvPr>
        </p:nvSpPr>
        <p:spPr/>
        <p:txBody>
          <a:bodyPr>
            <a:normAutofit/>
          </a:bodyPr>
          <a:lstStyle/>
          <a:p>
            <a:r>
              <a:rPr lang="en-CA" sz="4400" dirty="0"/>
              <a:t>Library FAQs</a:t>
            </a:r>
          </a:p>
        </p:txBody>
      </p:sp>
      <p:sp>
        <p:nvSpPr>
          <p:cNvPr id="7" name="TextBox 6">
            <a:extLst>
              <a:ext uri="{FF2B5EF4-FFF2-40B4-BE49-F238E27FC236}">
                <a16:creationId xmlns:a16="http://schemas.microsoft.com/office/drawing/2014/main" id="{6DFD4193-3CA4-AF89-0012-9F6935FC0000}"/>
              </a:ext>
            </a:extLst>
          </p:cNvPr>
          <p:cNvSpPr txBox="1"/>
          <p:nvPr/>
        </p:nvSpPr>
        <p:spPr>
          <a:xfrm>
            <a:off x="3937000" y="800671"/>
            <a:ext cx="6959600" cy="646331"/>
          </a:xfrm>
          <a:prstGeom prst="rect">
            <a:avLst/>
          </a:prstGeom>
          <a:noFill/>
        </p:spPr>
        <p:txBody>
          <a:bodyPr wrap="square" rtlCol="0">
            <a:spAutoFit/>
          </a:bodyPr>
          <a:lstStyle/>
          <a:p>
            <a:pPr marL="285750" indent="-285750">
              <a:buFont typeface="Arial" panose="020B0604020202020204" pitchFamily="34" charset="0"/>
              <a:buChar char="•"/>
            </a:pPr>
            <a:r>
              <a:rPr lang="en-CA" sz="3600" dirty="0"/>
              <a:t>Library FAQs on homepage</a:t>
            </a:r>
          </a:p>
        </p:txBody>
      </p:sp>
      <p:pic>
        <p:nvPicPr>
          <p:cNvPr id="9" name="Picture 8">
            <a:extLst>
              <a:ext uri="{FF2B5EF4-FFF2-40B4-BE49-F238E27FC236}">
                <a16:creationId xmlns:a16="http://schemas.microsoft.com/office/drawing/2014/main" id="{DF65633E-0944-78C6-94EB-68ACC4A0D75E}"/>
              </a:ext>
            </a:extLst>
          </p:cNvPr>
          <p:cNvPicPr>
            <a:picLocks noChangeAspect="1"/>
          </p:cNvPicPr>
          <p:nvPr/>
        </p:nvPicPr>
        <p:blipFill rotWithShape="1">
          <a:blip r:embed="rId3"/>
          <a:srcRect l="18542" t="21100" b="6111"/>
          <a:stretch/>
        </p:blipFill>
        <p:spPr>
          <a:xfrm>
            <a:off x="2122633" y="800671"/>
            <a:ext cx="10588334" cy="5322098"/>
          </a:xfrm>
          <a:prstGeom prst="rect">
            <a:avLst/>
          </a:prstGeom>
        </p:spPr>
      </p:pic>
      <p:sp>
        <p:nvSpPr>
          <p:cNvPr id="10" name="Oval 9">
            <a:extLst>
              <a:ext uri="{FF2B5EF4-FFF2-40B4-BE49-F238E27FC236}">
                <a16:creationId xmlns:a16="http://schemas.microsoft.com/office/drawing/2014/main" id="{58DBFE67-2110-33D5-F5F6-7B6029F5C5E7}"/>
              </a:ext>
            </a:extLst>
          </p:cNvPr>
          <p:cNvSpPr/>
          <p:nvPr/>
        </p:nvSpPr>
        <p:spPr>
          <a:xfrm>
            <a:off x="7544882" y="2784571"/>
            <a:ext cx="5562600" cy="2613520"/>
          </a:xfrm>
          <a:prstGeom prst="ellipse">
            <a:avLst/>
          </a:prstGeom>
          <a:solidFill>
            <a:srgbClr val="FFC000">
              <a:alpha val="30000"/>
            </a:srgbClr>
          </a:solid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8378EB8-ABB1-1C3D-B385-2962D2FFC514}"/>
              </a:ext>
            </a:extLst>
          </p:cNvPr>
          <p:cNvSpPr/>
          <p:nvPr/>
        </p:nvSpPr>
        <p:spPr>
          <a:xfrm>
            <a:off x="1917701" y="596900"/>
            <a:ext cx="1752600" cy="1079500"/>
          </a:xfrm>
          <a:prstGeom prst="rect">
            <a:avLst/>
          </a:prstGeom>
          <a:solidFill>
            <a:srgbClr val="FFC000">
              <a:alpha val="35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0C420B8D-69A5-8AB3-2FA0-B127CC9AFA75}"/>
              </a:ext>
            </a:extLst>
          </p:cNvPr>
          <p:cNvSpPr txBox="1"/>
          <p:nvPr/>
        </p:nvSpPr>
        <p:spPr>
          <a:xfrm>
            <a:off x="673100" y="5794971"/>
            <a:ext cx="11684000" cy="769441"/>
          </a:xfrm>
          <a:prstGeom prst="rect">
            <a:avLst/>
          </a:prstGeom>
          <a:solidFill>
            <a:srgbClr val="FFC000"/>
          </a:solidFill>
        </p:spPr>
        <p:txBody>
          <a:bodyPr wrap="square" rtlCol="0">
            <a:spAutoFit/>
          </a:bodyPr>
          <a:lstStyle/>
          <a:p>
            <a:r>
              <a:rPr lang="en-CA" sz="4400" dirty="0"/>
              <a:t>Search FAQs in </a:t>
            </a:r>
            <a:r>
              <a:rPr lang="en-CA" sz="4400" dirty="0" err="1">
                <a:hlinkClick r:id="rId4"/>
              </a:rPr>
              <a:t>LibrarySearch</a:t>
            </a:r>
            <a:r>
              <a:rPr lang="en-CA" sz="4400" dirty="0"/>
              <a:t>, or </a:t>
            </a:r>
            <a:r>
              <a:rPr lang="en-CA" sz="4400" dirty="0">
                <a:hlinkClick r:id="rId5"/>
              </a:rPr>
              <a:t>directly in FAQs</a:t>
            </a:r>
            <a:r>
              <a:rPr lang="en-CA" sz="4400" dirty="0"/>
              <a:t>.</a:t>
            </a:r>
          </a:p>
        </p:txBody>
      </p:sp>
    </p:spTree>
    <p:extLst>
      <p:ext uri="{BB962C8B-B14F-4D97-AF65-F5344CB8AC3E}">
        <p14:creationId xmlns:p14="http://schemas.microsoft.com/office/powerpoint/2010/main" val="3740233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6A6614-037F-4A58-84E3-E890A3D57B32}"/>
              </a:ext>
            </a:extLst>
          </p:cNvPr>
          <p:cNvSpPr/>
          <p:nvPr/>
        </p:nvSpPr>
        <p:spPr>
          <a:xfrm>
            <a:off x="8323118" y="1123837"/>
            <a:ext cx="3377045" cy="4227480"/>
          </a:xfrm>
          <a:prstGeom prst="rect">
            <a:avLst/>
          </a:prstGeom>
          <a:solidFill>
            <a:schemeClr val="bg2">
              <a:lumMod val="20000"/>
              <a:lumOff val="8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3600" dirty="0"/>
              <a:t>Where to go for help</a:t>
            </a:r>
          </a:p>
        </p:txBody>
      </p:sp>
      <p:sp>
        <p:nvSpPr>
          <p:cNvPr id="3" name="Content Placeholder 2"/>
          <p:cNvSpPr>
            <a:spLocks noGrp="1"/>
          </p:cNvSpPr>
          <p:nvPr>
            <p:ph idx="1"/>
          </p:nvPr>
        </p:nvSpPr>
        <p:spPr>
          <a:xfrm>
            <a:off x="3626603" y="967485"/>
            <a:ext cx="4920130" cy="4830769"/>
          </a:xfrm>
        </p:spPr>
        <p:txBody>
          <a:bodyPr anchor="t">
            <a:noAutofit/>
          </a:bodyPr>
          <a:lstStyle/>
          <a:p>
            <a:r>
              <a:rPr lang="en-US" sz="2800" b="1" dirty="0">
                <a:solidFill>
                  <a:srgbClr val="C00000"/>
                </a:solidFill>
              </a:rPr>
              <a:t>Contact us</a:t>
            </a:r>
            <a:r>
              <a:rPr lang="en-US" sz="2800" dirty="0"/>
              <a:t>:</a:t>
            </a:r>
          </a:p>
          <a:p>
            <a:pPr lvl="1"/>
            <a:r>
              <a:rPr lang="en-US" sz="2400" b="1" dirty="0"/>
              <a:t>Research help desk</a:t>
            </a:r>
            <a:r>
              <a:rPr lang="en-US" sz="2400" dirty="0"/>
              <a:t> (drop-in &amp; by appointment)</a:t>
            </a:r>
          </a:p>
          <a:p>
            <a:pPr lvl="1"/>
            <a:r>
              <a:rPr lang="en-US" sz="2400" b="1" dirty="0"/>
              <a:t>Zoom</a:t>
            </a:r>
            <a:r>
              <a:rPr lang="en-US" sz="2400" dirty="0"/>
              <a:t> consultations</a:t>
            </a:r>
          </a:p>
          <a:p>
            <a:pPr lvl="1"/>
            <a:r>
              <a:rPr lang="en-US" sz="2400" b="1" dirty="0"/>
              <a:t>Phone</a:t>
            </a:r>
            <a:r>
              <a:rPr lang="en-US" sz="2400" dirty="0"/>
              <a:t>: 778.782.4345 </a:t>
            </a:r>
          </a:p>
          <a:p>
            <a:pPr lvl="1"/>
            <a:r>
              <a:rPr lang="en-US" sz="2400" b="1" dirty="0"/>
              <a:t>Email </a:t>
            </a:r>
            <a:r>
              <a:rPr lang="en-US" sz="2400" dirty="0"/>
              <a:t>us at: </a:t>
            </a:r>
            <a:r>
              <a:rPr lang="en-US" sz="2400" dirty="0">
                <a:hlinkClick r:id="rId3"/>
              </a:rPr>
              <a:t>libask@sfu.ca</a:t>
            </a:r>
            <a:endParaRPr lang="en-US" sz="2400" dirty="0"/>
          </a:p>
          <a:p>
            <a:pPr lvl="1"/>
            <a:r>
              <a:rPr lang="en-US" sz="2400" b="1" dirty="0" err="1"/>
              <a:t>AskAway</a:t>
            </a:r>
            <a:r>
              <a:rPr lang="en-US" sz="2400" b="1" dirty="0"/>
              <a:t> </a:t>
            </a:r>
            <a:r>
              <a:rPr lang="en-US" sz="2400" dirty="0"/>
              <a:t>(online chat)</a:t>
            </a:r>
          </a:p>
          <a:p>
            <a:r>
              <a:rPr lang="en-US" sz="2800" b="1" dirty="0">
                <a:solidFill>
                  <a:srgbClr val="C00000"/>
                </a:solidFill>
              </a:rPr>
              <a:t>Citation Guides</a:t>
            </a:r>
            <a:r>
              <a:rPr lang="en-US" sz="2800" b="1" dirty="0">
                <a:solidFill>
                  <a:schemeClr val="tx1"/>
                </a:solidFill>
              </a:rPr>
              <a:t>:</a:t>
            </a:r>
            <a:r>
              <a:rPr lang="en-US" sz="2800" b="1" dirty="0">
                <a:solidFill>
                  <a:srgbClr val="C00000"/>
                </a:solidFill>
              </a:rPr>
              <a:t> </a:t>
            </a:r>
            <a:r>
              <a:rPr lang="en-US" sz="2800" dirty="0">
                <a:solidFill>
                  <a:schemeClr val="tx1"/>
                </a:solidFill>
              </a:rPr>
              <a:t>APA, MLA, Chicago …</a:t>
            </a:r>
          </a:p>
          <a:p>
            <a:r>
              <a:rPr lang="en-US" sz="2800" b="1" dirty="0">
                <a:solidFill>
                  <a:srgbClr val="C00000"/>
                </a:solidFill>
              </a:rPr>
              <a:t>Student Learning Commons</a:t>
            </a:r>
          </a:p>
          <a:p>
            <a:pPr lvl="1"/>
            <a:r>
              <a:rPr lang="en-US" sz="2400" dirty="0"/>
              <a:t>Academic writing, study skills, EAL/ESL support</a:t>
            </a:r>
          </a:p>
          <a:p>
            <a:endParaRPr lang="en-US" sz="2800" b="1" dirty="0">
              <a:solidFill>
                <a:srgbClr val="C00000"/>
              </a:solidFill>
            </a:endParaRPr>
          </a:p>
          <a:p>
            <a:pPr lvl="1"/>
            <a:endParaRPr lang="en-US" sz="2600" dirty="0">
              <a:solidFill>
                <a:schemeClr val="tx1"/>
              </a:solidFill>
            </a:endParaRPr>
          </a:p>
        </p:txBody>
      </p:sp>
      <p:pic>
        <p:nvPicPr>
          <p:cNvPr id="7" name="Picture 6">
            <a:extLst>
              <a:ext uri="{FF2B5EF4-FFF2-40B4-BE49-F238E27FC236}">
                <a16:creationId xmlns:a16="http://schemas.microsoft.com/office/drawing/2014/main" id="{9E930868-BD59-4247-8F5C-6EE67FB5A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8167" y="1260763"/>
            <a:ext cx="3228975" cy="3962400"/>
          </a:xfrm>
          <a:prstGeom prst="rect">
            <a:avLst/>
          </a:prstGeom>
        </p:spPr>
      </p:pic>
      <p:sp>
        <p:nvSpPr>
          <p:cNvPr id="6" name="Rectangle 5"/>
          <p:cNvSpPr/>
          <p:nvPr/>
        </p:nvSpPr>
        <p:spPr>
          <a:xfrm>
            <a:off x="8675362" y="4668924"/>
            <a:ext cx="1290918" cy="363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299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50" y="1086838"/>
            <a:ext cx="5968172" cy="4601183"/>
          </a:xfrm>
        </p:spPr>
        <p:txBody>
          <a:bodyPr>
            <a:normAutofit/>
          </a:bodyPr>
          <a:lstStyle/>
          <a:p>
            <a:pPr algn="ctr"/>
            <a:r>
              <a:rPr lang="en-US" sz="8000" b="1" dirty="0">
                <a:solidFill>
                  <a:schemeClr val="accent1"/>
                </a:solidFill>
              </a:rPr>
              <a:t>SFU</a:t>
            </a:r>
            <a:br>
              <a:rPr lang="en-US" sz="8000" b="1" dirty="0">
                <a:solidFill>
                  <a:schemeClr val="accent1"/>
                </a:solidFill>
              </a:rPr>
            </a:br>
            <a:r>
              <a:rPr lang="en-US" sz="8000" b="1" dirty="0">
                <a:solidFill>
                  <a:schemeClr val="accent1"/>
                </a:solidFill>
              </a:rPr>
              <a:t>Library</a:t>
            </a:r>
            <a:br>
              <a:rPr lang="en-US" sz="8000" b="1" dirty="0">
                <a:solidFill>
                  <a:schemeClr val="accent1"/>
                </a:solidFill>
              </a:rPr>
            </a:br>
            <a:r>
              <a:rPr lang="en-US" sz="8000" b="1" dirty="0">
                <a:solidFill>
                  <a:schemeClr val="accent1"/>
                </a:solidFill>
              </a:rPr>
              <a:t>Info</a:t>
            </a:r>
          </a:p>
        </p:txBody>
      </p:sp>
    </p:spTree>
    <p:extLst>
      <p:ext uri="{BB962C8B-B14F-4D97-AF65-F5344CB8AC3E}">
        <p14:creationId xmlns:p14="http://schemas.microsoft.com/office/powerpoint/2010/main" val="257773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SFU</a:t>
            </a:r>
            <a:br>
              <a:rPr lang="en-US" sz="3600" dirty="0"/>
            </a:br>
            <a:r>
              <a:rPr lang="en-US" sz="3600" dirty="0"/>
              <a:t>Library</a:t>
            </a:r>
            <a:br>
              <a:rPr lang="en-US" sz="3600" dirty="0"/>
            </a:br>
            <a:r>
              <a:rPr lang="en-US" dirty="0"/>
              <a:t>Info</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142" y="1676134"/>
            <a:ext cx="1896395" cy="2788816"/>
          </a:xfrm>
          <a:prstGeom prst="rect">
            <a:avLst/>
          </a:prstGeom>
        </p:spPr>
      </p:pic>
      <p:grpSp>
        <p:nvGrpSpPr>
          <p:cNvPr id="6" name="Group 5"/>
          <p:cNvGrpSpPr/>
          <p:nvPr/>
        </p:nvGrpSpPr>
        <p:grpSpPr>
          <a:xfrm>
            <a:off x="4283141" y="1244086"/>
            <a:ext cx="1896395" cy="432048"/>
            <a:chOff x="1451572" y="2060848"/>
            <a:chExt cx="1896395" cy="432048"/>
          </a:xfrm>
          <a:solidFill>
            <a:schemeClr val="tx2"/>
          </a:solidFill>
        </p:grpSpPr>
        <p:sp>
          <p:nvSpPr>
            <p:cNvPr id="7" name="Rectangle 6"/>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451572" y="2092206"/>
              <a:ext cx="1896395" cy="369332"/>
            </a:xfrm>
            <a:prstGeom prst="rect">
              <a:avLst/>
            </a:prstGeom>
            <a:grpFill/>
          </p:spPr>
          <p:txBody>
            <a:bodyPr wrap="square" rtlCol="0">
              <a:spAutoFit/>
            </a:bodyPr>
            <a:lstStyle/>
            <a:p>
              <a:pPr algn="ctr"/>
              <a:r>
                <a:rPr lang="en-CA" dirty="0">
                  <a:solidFill>
                    <a:schemeClr val="bg1"/>
                  </a:solidFill>
                </a:rPr>
                <a:t>SFU Burnaby</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360" y="1676134"/>
            <a:ext cx="1896395" cy="27888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682" y="1676134"/>
            <a:ext cx="1896395" cy="2788816"/>
          </a:xfrm>
          <a:prstGeom prst="rect">
            <a:avLst/>
          </a:prstGeom>
        </p:spPr>
      </p:pic>
      <p:grpSp>
        <p:nvGrpSpPr>
          <p:cNvPr id="11" name="Group 10"/>
          <p:cNvGrpSpPr/>
          <p:nvPr/>
        </p:nvGrpSpPr>
        <p:grpSpPr>
          <a:xfrm>
            <a:off x="6267359" y="1244086"/>
            <a:ext cx="1896395" cy="432048"/>
            <a:chOff x="1451572" y="2060848"/>
            <a:chExt cx="1896395" cy="432048"/>
          </a:xfrm>
          <a:solidFill>
            <a:schemeClr val="tx2"/>
          </a:solidFill>
        </p:grpSpPr>
        <p:sp>
          <p:nvSpPr>
            <p:cNvPr id="12" name="Rectangle 11"/>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1451572" y="2092206"/>
              <a:ext cx="1896395" cy="369332"/>
            </a:xfrm>
            <a:prstGeom prst="rect">
              <a:avLst/>
            </a:prstGeom>
            <a:grpFill/>
          </p:spPr>
          <p:txBody>
            <a:bodyPr wrap="square" rtlCol="0">
              <a:spAutoFit/>
            </a:bodyPr>
            <a:lstStyle/>
            <a:p>
              <a:pPr algn="ctr"/>
              <a:r>
                <a:rPr lang="en-CA" dirty="0">
                  <a:solidFill>
                    <a:schemeClr val="bg1"/>
                  </a:solidFill>
                </a:rPr>
                <a:t>SFU Vancouver</a:t>
              </a:r>
            </a:p>
          </p:txBody>
        </p:sp>
      </p:grpSp>
      <p:grpSp>
        <p:nvGrpSpPr>
          <p:cNvPr id="14" name="Group 13"/>
          <p:cNvGrpSpPr/>
          <p:nvPr/>
        </p:nvGrpSpPr>
        <p:grpSpPr>
          <a:xfrm>
            <a:off x="8251682" y="1244086"/>
            <a:ext cx="1896395" cy="432048"/>
            <a:chOff x="1451572" y="2060848"/>
            <a:chExt cx="1896395" cy="432048"/>
          </a:xfrm>
          <a:solidFill>
            <a:schemeClr val="tx2"/>
          </a:solidFill>
        </p:grpSpPr>
        <p:sp>
          <p:nvSpPr>
            <p:cNvPr id="15" name="Rectangle 14"/>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1451572" y="2092206"/>
              <a:ext cx="1896395" cy="369332"/>
            </a:xfrm>
            <a:prstGeom prst="rect">
              <a:avLst/>
            </a:prstGeom>
            <a:grpFill/>
          </p:spPr>
          <p:txBody>
            <a:bodyPr wrap="square" rtlCol="0">
              <a:spAutoFit/>
            </a:bodyPr>
            <a:lstStyle/>
            <a:p>
              <a:pPr algn="ctr"/>
              <a:r>
                <a:rPr lang="en-CA" dirty="0">
                  <a:solidFill>
                    <a:schemeClr val="bg1"/>
                  </a:solidFill>
                </a:rPr>
                <a:t>SFU Surrey</a:t>
              </a:r>
            </a:p>
          </p:txBody>
        </p:sp>
      </p:grpSp>
      <p:sp>
        <p:nvSpPr>
          <p:cNvPr id="17" name="TextBox 16"/>
          <p:cNvSpPr txBox="1"/>
          <p:nvPr/>
        </p:nvSpPr>
        <p:spPr>
          <a:xfrm>
            <a:off x="4283140" y="705187"/>
            <a:ext cx="5390799" cy="523220"/>
          </a:xfrm>
          <a:prstGeom prst="rect">
            <a:avLst/>
          </a:prstGeom>
          <a:noFill/>
        </p:spPr>
        <p:txBody>
          <a:bodyPr wrap="square" rtlCol="0">
            <a:spAutoFit/>
          </a:bodyPr>
          <a:lstStyle/>
          <a:p>
            <a:r>
              <a:rPr lang="en-CA" sz="2800" dirty="0"/>
              <a:t>A few quick facts about us …</a:t>
            </a:r>
            <a:endParaRPr lang="en-US" sz="2800" dirty="0"/>
          </a:p>
        </p:txBody>
      </p:sp>
      <p:sp>
        <p:nvSpPr>
          <p:cNvPr id="3" name="TextBox 2"/>
          <p:cNvSpPr txBox="1"/>
          <p:nvPr/>
        </p:nvSpPr>
        <p:spPr>
          <a:xfrm>
            <a:off x="3667979" y="4644418"/>
            <a:ext cx="846442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 </a:t>
            </a:r>
            <a:r>
              <a:rPr lang="en-US" sz="2400" b="1" dirty="0">
                <a:solidFill>
                  <a:schemeClr val="accent1"/>
                </a:solidFill>
              </a:rPr>
              <a:t>three</a:t>
            </a:r>
            <a:r>
              <a:rPr lang="en-US" sz="2400" dirty="0">
                <a:solidFill>
                  <a:schemeClr val="accent1"/>
                </a:solidFill>
              </a:rPr>
              <a:t> </a:t>
            </a:r>
            <a:r>
              <a:rPr lang="en-US" sz="2400" dirty="0"/>
              <a:t>campus </a:t>
            </a:r>
            <a:r>
              <a:rPr lang="en-US" sz="2400" b="1" dirty="0">
                <a:solidFill>
                  <a:schemeClr val="tx2"/>
                </a:solidFill>
              </a:rPr>
              <a:t>libraries</a:t>
            </a:r>
          </a:p>
          <a:p>
            <a:pPr marL="285750" indent="-285750">
              <a:buFont typeface="Arial" panose="020B0604020202020204" pitchFamily="34" charset="0"/>
              <a:buChar char="•"/>
            </a:pPr>
            <a:r>
              <a:rPr lang="en-US" sz="2400" b="1" dirty="0"/>
              <a:t> </a:t>
            </a:r>
            <a:r>
              <a:rPr lang="en-US" sz="2400" b="1" dirty="0">
                <a:solidFill>
                  <a:schemeClr val="accent1"/>
                </a:solidFill>
              </a:rPr>
              <a:t>2.5 million+</a:t>
            </a:r>
            <a:r>
              <a:rPr lang="en-US" sz="2400" b="1" dirty="0"/>
              <a:t> </a:t>
            </a:r>
            <a:r>
              <a:rPr lang="en-US" sz="2400" b="1" dirty="0">
                <a:solidFill>
                  <a:schemeClr val="tx2"/>
                </a:solidFill>
              </a:rPr>
              <a:t>books</a:t>
            </a:r>
            <a:r>
              <a:rPr lang="en-US" sz="2400" dirty="0"/>
              <a:t> &amp; </a:t>
            </a:r>
            <a:r>
              <a:rPr lang="en-US" sz="2400" b="1" dirty="0">
                <a:solidFill>
                  <a:schemeClr val="tx2"/>
                </a:solidFill>
              </a:rPr>
              <a:t>e-books</a:t>
            </a:r>
          </a:p>
          <a:p>
            <a:pPr marL="285750" indent="-285750">
              <a:buFont typeface="Arial" panose="020B0604020202020204" pitchFamily="34" charset="0"/>
              <a:buChar char="•"/>
            </a:pPr>
            <a:r>
              <a:rPr lang="en-US" sz="2400" b="1" dirty="0"/>
              <a:t> </a:t>
            </a:r>
            <a:r>
              <a:rPr lang="en-US" sz="2400" b="1" dirty="0">
                <a:solidFill>
                  <a:schemeClr val="accent1"/>
                </a:solidFill>
              </a:rPr>
              <a:t>98,000+ </a:t>
            </a:r>
            <a:r>
              <a:rPr lang="en-US" sz="2400" dirty="0"/>
              <a:t>subscriptions to </a:t>
            </a:r>
            <a:r>
              <a:rPr lang="en-US" sz="2400" b="1" dirty="0">
                <a:solidFill>
                  <a:schemeClr val="tx2"/>
                </a:solidFill>
              </a:rPr>
              <a:t>journals</a:t>
            </a:r>
            <a:r>
              <a:rPr lang="en-US" sz="2400" dirty="0"/>
              <a:t>, </a:t>
            </a:r>
            <a:r>
              <a:rPr lang="en-US" sz="2400" b="1" dirty="0">
                <a:solidFill>
                  <a:schemeClr val="tx2"/>
                </a:solidFill>
              </a:rPr>
              <a:t>magazines</a:t>
            </a:r>
            <a:r>
              <a:rPr lang="en-US" sz="2400" dirty="0"/>
              <a:t> &amp; </a:t>
            </a:r>
            <a:r>
              <a:rPr lang="en-US" sz="2400" b="1" dirty="0">
                <a:solidFill>
                  <a:schemeClr val="tx2"/>
                </a:solidFill>
              </a:rPr>
              <a:t>newspapers</a:t>
            </a:r>
          </a:p>
          <a:p>
            <a:pPr marL="285750" indent="-285750">
              <a:buFont typeface="Arial" panose="020B0604020202020204" pitchFamily="34" charset="0"/>
              <a:buChar char="•"/>
            </a:pPr>
            <a:r>
              <a:rPr lang="en-US" sz="2400" b="1" dirty="0"/>
              <a:t> </a:t>
            </a:r>
            <a:r>
              <a:rPr lang="en-US" sz="2400" b="1" dirty="0">
                <a:solidFill>
                  <a:schemeClr val="accent1"/>
                </a:solidFill>
              </a:rPr>
              <a:t>700+ </a:t>
            </a:r>
            <a:r>
              <a:rPr lang="en-US" sz="2400" dirty="0"/>
              <a:t>research </a:t>
            </a:r>
            <a:r>
              <a:rPr lang="en-US" sz="2400" b="1" dirty="0">
                <a:solidFill>
                  <a:schemeClr val="tx2"/>
                </a:solidFill>
              </a:rPr>
              <a:t>databases</a:t>
            </a:r>
          </a:p>
          <a:p>
            <a:pPr marL="285750" indent="-285750">
              <a:buFont typeface="Arial" panose="020B0604020202020204" pitchFamily="34" charset="0"/>
              <a:buChar char="•"/>
            </a:pPr>
            <a:r>
              <a:rPr lang="en-US" sz="2400" b="1" dirty="0">
                <a:solidFill>
                  <a:schemeClr val="tx2"/>
                </a:solidFill>
              </a:rPr>
              <a:t>Use the library remotely: </a:t>
            </a:r>
            <a:r>
              <a:rPr lang="en-US" sz="2400" b="1" dirty="0">
                <a:solidFill>
                  <a:schemeClr val="tx2"/>
                </a:solidFill>
                <a:hlinkClick r:id="rId6"/>
              </a:rPr>
              <a:t>https://www.lib.sfu.ca/</a:t>
            </a:r>
            <a:r>
              <a:rPr lang="en-US" sz="2400" b="1" dirty="0">
                <a:solidFill>
                  <a:schemeClr val="tx2"/>
                </a:solidFill>
              </a:rPr>
              <a:t> </a:t>
            </a:r>
          </a:p>
        </p:txBody>
      </p:sp>
      <p:grpSp>
        <p:nvGrpSpPr>
          <p:cNvPr id="23" name="Group 22">
            <a:extLst>
              <a:ext uri="{FF2B5EF4-FFF2-40B4-BE49-F238E27FC236}">
                <a16:creationId xmlns:a16="http://schemas.microsoft.com/office/drawing/2014/main" id="{B8AB8306-0C15-42D2-93C6-4B558A98166F}"/>
              </a:ext>
            </a:extLst>
          </p:cNvPr>
          <p:cNvGrpSpPr/>
          <p:nvPr/>
        </p:nvGrpSpPr>
        <p:grpSpPr>
          <a:xfrm>
            <a:off x="10236004" y="1265458"/>
            <a:ext cx="1896395" cy="432048"/>
            <a:chOff x="1451572" y="2060848"/>
            <a:chExt cx="1896395" cy="432048"/>
          </a:xfrm>
          <a:solidFill>
            <a:schemeClr val="tx2"/>
          </a:solidFill>
        </p:grpSpPr>
        <p:sp>
          <p:nvSpPr>
            <p:cNvPr id="24" name="Rectangle 23">
              <a:extLst>
                <a:ext uri="{FF2B5EF4-FFF2-40B4-BE49-F238E27FC236}">
                  <a16:creationId xmlns:a16="http://schemas.microsoft.com/office/drawing/2014/main" id="{6307CE6C-3204-492B-A0D4-BDBD21B806C8}"/>
                </a:ext>
              </a:extLst>
            </p:cNvPr>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9CA9104D-8BBD-4C85-A5CF-B51E34CFA80B}"/>
                </a:ext>
              </a:extLst>
            </p:cNvPr>
            <p:cNvSpPr txBox="1"/>
            <p:nvPr/>
          </p:nvSpPr>
          <p:spPr>
            <a:xfrm>
              <a:off x="1451572" y="2092206"/>
              <a:ext cx="1896395" cy="369332"/>
            </a:xfrm>
            <a:prstGeom prst="rect">
              <a:avLst/>
            </a:prstGeom>
            <a:grpFill/>
          </p:spPr>
          <p:txBody>
            <a:bodyPr wrap="square" rtlCol="0">
              <a:spAutoFit/>
            </a:bodyPr>
            <a:lstStyle/>
            <a:p>
              <a:pPr algn="ctr"/>
              <a:r>
                <a:rPr lang="en-CA" dirty="0">
                  <a:solidFill>
                    <a:schemeClr val="bg1"/>
                  </a:solidFill>
                </a:rPr>
                <a:t>Online</a:t>
              </a:r>
            </a:p>
          </p:txBody>
        </p:sp>
      </p:grpSp>
      <p:pic>
        <p:nvPicPr>
          <p:cNvPr id="27" name="Picture 26" descr="Lines joining to the end to form a curve">
            <a:extLst>
              <a:ext uri="{FF2B5EF4-FFF2-40B4-BE49-F238E27FC236}">
                <a16:creationId xmlns:a16="http://schemas.microsoft.com/office/drawing/2014/main" id="{7F57C5AE-8BD3-4FCF-942F-96F165C586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772951" y="2140936"/>
            <a:ext cx="2788816" cy="1859211"/>
          </a:xfrm>
          <a:prstGeom prst="rect">
            <a:avLst/>
          </a:prstGeom>
        </p:spPr>
      </p:pic>
    </p:spTree>
    <p:extLst>
      <p:ext uri="{BB962C8B-B14F-4D97-AF65-F5344CB8AC3E}">
        <p14:creationId xmlns:p14="http://schemas.microsoft.com/office/powerpoint/2010/main" val="241364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68;p15">
            <a:extLst>
              <a:ext uri="{FF2B5EF4-FFF2-40B4-BE49-F238E27FC236}">
                <a16:creationId xmlns:a16="http://schemas.microsoft.com/office/drawing/2014/main" id="{1ED4DB81-4FCE-45E6-9C55-2274C156DDCC}"/>
              </a:ext>
            </a:extLst>
          </p:cNvPr>
          <p:cNvPicPr preferRelativeResize="0"/>
          <p:nvPr/>
        </p:nvPicPr>
        <p:blipFill>
          <a:blip r:embed="rId3">
            <a:alphaModFix/>
          </a:blip>
          <a:stretch>
            <a:fillRect/>
          </a:stretch>
        </p:blipFill>
        <p:spPr>
          <a:xfrm>
            <a:off x="1524000" y="606980"/>
            <a:ext cx="9144000" cy="971475"/>
          </a:xfrm>
          <a:prstGeom prst="rect">
            <a:avLst/>
          </a:prstGeom>
          <a:noFill/>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43435"/>
            <a:ext cx="1676400" cy="377086"/>
          </a:xfrm>
          <a:prstGeom prst="rect">
            <a:avLst/>
          </a:prstGeom>
        </p:spPr>
      </p:pic>
      <p:sp>
        <p:nvSpPr>
          <p:cNvPr id="8" name="Rectangle 7"/>
          <p:cNvSpPr/>
          <p:nvPr/>
        </p:nvSpPr>
        <p:spPr>
          <a:xfrm>
            <a:off x="1524000" y="6629400"/>
            <a:ext cx="9144000" cy="228600"/>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524000" y="6858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ctrTitle"/>
          </p:nvPr>
        </p:nvSpPr>
        <p:spPr>
          <a:xfrm>
            <a:off x="2209800" y="990602"/>
            <a:ext cx="7772400" cy="609599"/>
          </a:xfrm>
        </p:spPr>
        <p:txBody>
          <a:bodyPr>
            <a:normAutofit/>
          </a:bodyPr>
          <a:lstStyle/>
          <a:p>
            <a:pPr algn="l"/>
            <a:r>
              <a:rPr lang="en-US" sz="2800" dirty="0">
                <a:solidFill>
                  <a:schemeClr val="bg1"/>
                </a:solidFill>
                <a:latin typeface="DINPro-Medium" pitchFamily="50" charset="0"/>
              </a:rPr>
              <a:t>Psychology at </a:t>
            </a:r>
            <a:r>
              <a:rPr lang="en-US" sz="2800" dirty="0">
                <a:solidFill>
                  <a:schemeClr val="bg1"/>
                </a:solidFill>
                <a:latin typeface="DINPro-Medium" pitchFamily="50" charset="0"/>
                <a:hlinkClick r:id="rId5">
                  <a:extLst>
                    <a:ext uri="{A12FA001-AC4F-418D-AE19-62706E023703}">
                      <ahyp:hlinkClr xmlns:ahyp="http://schemas.microsoft.com/office/drawing/2018/hyperlinkcolor" val="tx"/>
                    </a:ext>
                  </a:extLst>
                </a:hlinkClick>
              </a:rPr>
              <a:t>SFU Library</a:t>
            </a:r>
            <a:r>
              <a:rPr lang="en-US" sz="2800" dirty="0">
                <a:solidFill>
                  <a:schemeClr val="bg1"/>
                </a:solidFill>
                <a:latin typeface="DINPro-Medium" pitchFamily="50" charset="0"/>
              </a:rPr>
              <a:t>: </a:t>
            </a:r>
            <a:r>
              <a:rPr lang="en-US" sz="2800" dirty="0">
                <a:solidFill>
                  <a:schemeClr val="bg1"/>
                </a:solidFill>
                <a:latin typeface="DINPro-Medium" pitchFamily="50" charset="0"/>
                <a:hlinkClick r:id="rId6">
                  <a:extLst>
                    <a:ext uri="{A12FA001-AC4F-418D-AE19-62706E023703}">
                      <ahyp:hlinkClr xmlns:ahyp="http://schemas.microsoft.com/office/drawing/2018/hyperlinkcolor" val="tx"/>
                    </a:ext>
                  </a:extLst>
                </a:hlinkClick>
              </a:rPr>
              <a:t>Home Base</a:t>
            </a:r>
            <a:endParaRPr lang="en-US" sz="2800" dirty="0">
              <a:solidFill>
                <a:schemeClr val="bg1"/>
              </a:solidFill>
              <a:latin typeface="DINPro-Medium" pitchFamily="50" charset="0"/>
            </a:endParaRPr>
          </a:p>
        </p:txBody>
      </p:sp>
      <p:sp>
        <p:nvSpPr>
          <p:cNvPr id="11" name="Subtitle 10"/>
          <p:cNvSpPr>
            <a:spLocks noGrp="1"/>
          </p:cNvSpPr>
          <p:nvPr>
            <p:ph type="subTitle" idx="1"/>
          </p:nvPr>
        </p:nvSpPr>
        <p:spPr>
          <a:xfrm>
            <a:off x="2209800" y="1600200"/>
            <a:ext cx="7772400" cy="4267199"/>
          </a:xfrm>
        </p:spPr>
        <p:txBody>
          <a:bodyPr>
            <a:normAutofit/>
          </a:bodyPr>
          <a:lstStyle/>
          <a:p>
            <a:pPr algn="l"/>
            <a:r>
              <a:rPr lang="en-CA" sz="2800" u="sng"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 </a:t>
            </a:r>
          </a:p>
          <a:p>
            <a:pPr algn="l"/>
            <a:endParaRPr lang="en-US" sz="1600" dirty="0">
              <a:solidFill>
                <a:srgbClr val="54585A"/>
              </a:solidFill>
              <a:latin typeface="DINPro-Regular" pitchFamily="50" charset="0"/>
            </a:endParaRPr>
          </a:p>
        </p:txBody>
      </p:sp>
      <p:cxnSp>
        <p:nvCxnSpPr>
          <p:cNvPr id="13" name="Straight Connector 12"/>
          <p:cNvCxnSpPr/>
          <p:nvPr/>
        </p:nvCxnSpPr>
        <p:spPr>
          <a:xfrm>
            <a:off x="2209800" y="1543665"/>
            <a:ext cx="777240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0" y="6553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BA0D64A-029F-4A2B-815A-C11FECD2EF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9473" y="1578456"/>
            <a:ext cx="9144000" cy="4979067"/>
          </a:xfrm>
          <a:prstGeom prst="rect">
            <a:avLst/>
          </a:prstGeom>
        </p:spPr>
      </p:pic>
      <p:sp>
        <p:nvSpPr>
          <p:cNvPr id="9" name="Rectangle 8">
            <a:extLst>
              <a:ext uri="{FF2B5EF4-FFF2-40B4-BE49-F238E27FC236}">
                <a16:creationId xmlns:a16="http://schemas.microsoft.com/office/drawing/2014/main" id="{FCF70E6F-FEB5-4162-9BF6-4ADB71546040}"/>
              </a:ext>
            </a:extLst>
          </p:cNvPr>
          <p:cNvSpPr/>
          <p:nvPr/>
        </p:nvSpPr>
        <p:spPr>
          <a:xfrm>
            <a:off x="1676400" y="2878176"/>
            <a:ext cx="1828800" cy="2379626"/>
          </a:xfrm>
          <a:prstGeom prst="rect">
            <a:avLst/>
          </a:prstGeom>
          <a:solidFill>
            <a:srgbClr val="FFC0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44A8FBE-9D03-43F3-A7F0-6116138A2D25}"/>
              </a:ext>
            </a:extLst>
          </p:cNvPr>
          <p:cNvSpPr/>
          <p:nvPr/>
        </p:nvSpPr>
        <p:spPr>
          <a:xfrm>
            <a:off x="6839809" y="5331902"/>
            <a:ext cx="1828800" cy="1466650"/>
          </a:xfrm>
          <a:prstGeom prst="downArrow">
            <a:avLst>
              <a:gd name="adj1" fmla="val 50000"/>
              <a:gd name="adj2" fmla="val 63225"/>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 guides</a:t>
            </a:r>
          </a:p>
        </p:txBody>
      </p:sp>
      <p:sp>
        <p:nvSpPr>
          <p:cNvPr id="17" name="Arrow: Down 16">
            <a:extLst>
              <a:ext uri="{FF2B5EF4-FFF2-40B4-BE49-F238E27FC236}">
                <a16:creationId xmlns:a16="http://schemas.microsoft.com/office/drawing/2014/main" id="{6DAE75D8-42C1-4431-8ABF-51F3ABFAE6F2}"/>
              </a:ext>
            </a:extLst>
          </p:cNvPr>
          <p:cNvSpPr/>
          <p:nvPr/>
        </p:nvSpPr>
        <p:spPr>
          <a:xfrm>
            <a:off x="8810589" y="4907448"/>
            <a:ext cx="1999391" cy="1790067"/>
          </a:xfrm>
          <a:prstGeom prst="downArrow">
            <a:avLst>
              <a:gd name="adj1" fmla="val 50000"/>
              <a:gd name="adj2" fmla="val 632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Today’s PP + </a:t>
            </a:r>
          </a:p>
          <a:p>
            <a:pPr algn="ctr"/>
            <a:r>
              <a:rPr lang="en-US" dirty="0"/>
              <a:t>handout</a:t>
            </a:r>
          </a:p>
        </p:txBody>
      </p:sp>
    </p:spTree>
    <p:extLst>
      <p:ext uri="{BB962C8B-B14F-4D97-AF65-F5344CB8AC3E}">
        <p14:creationId xmlns:p14="http://schemas.microsoft.com/office/powerpoint/2010/main" val="166536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50" y="1086838"/>
            <a:ext cx="5968172" cy="4601183"/>
          </a:xfrm>
        </p:spPr>
        <p:txBody>
          <a:bodyPr>
            <a:normAutofit/>
          </a:bodyPr>
          <a:lstStyle/>
          <a:p>
            <a:pPr algn="ctr"/>
            <a:r>
              <a:rPr lang="en-US" sz="8000" b="1" dirty="0">
                <a:solidFill>
                  <a:schemeClr val="accent1"/>
                </a:solidFill>
              </a:rPr>
              <a:t>Finding academic sources</a:t>
            </a:r>
          </a:p>
        </p:txBody>
      </p:sp>
    </p:spTree>
    <p:extLst>
      <p:ext uri="{BB962C8B-B14F-4D97-AF65-F5344CB8AC3E}">
        <p14:creationId xmlns:p14="http://schemas.microsoft.com/office/powerpoint/2010/main" val="194679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50" y="1086838"/>
            <a:ext cx="5968172" cy="4601183"/>
          </a:xfrm>
        </p:spPr>
        <p:txBody>
          <a:bodyPr>
            <a:normAutofit/>
          </a:bodyPr>
          <a:lstStyle/>
          <a:p>
            <a:pPr algn="ctr"/>
            <a:r>
              <a:rPr lang="en-US" sz="8000" b="1" dirty="0">
                <a:solidFill>
                  <a:schemeClr val="accent1"/>
                </a:solidFill>
              </a:rPr>
              <a:t>Articles: Popular </a:t>
            </a:r>
            <a:br>
              <a:rPr lang="en-US" sz="8000" b="1" dirty="0">
                <a:solidFill>
                  <a:schemeClr val="accent1"/>
                </a:solidFill>
              </a:rPr>
            </a:br>
            <a:r>
              <a:rPr lang="en-US" sz="8000" b="1" dirty="0">
                <a:solidFill>
                  <a:schemeClr val="accent1"/>
                </a:solidFill>
              </a:rPr>
              <a:t>vs.</a:t>
            </a:r>
            <a:br>
              <a:rPr lang="en-US" sz="8000" b="1" dirty="0">
                <a:solidFill>
                  <a:schemeClr val="accent1"/>
                </a:solidFill>
              </a:rPr>
            </a:br>
            <a:r>
              <a:rPr lang="en-US" sz="8000" b="1" dirty="0">
                <a:solidFill>
                  <a:schemeClr val="accent1"/>
                </a:solidFill>
              </a:rPr>
              <a:t> Scholarly</a:t>
            </a:r>
          </a:p>
        </p:txBody>
      </p:sp>
    </p:spTree>
    <p:extLst>
      <p:ext uri="{BB962C8B-B14F-4D97-AF65-F5344CB8AC3E}">
        <p14:creationId xmlns:p14="http://schemas.microsoft.com/office/powerpoint/2010/main" val="37055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Popular </a:t>
            </a:r>
            <a:br>
              <a:rPr lang="en-US" sz="3600" dirty="0"/>
            </a:br>
            <a:r>
              <a:rPr lang="en-US" sz="3600" dirty="0"/>
              <a:t>vs.</a:t>
            </a:r>
            <a:br>
              <a:rPr lang="en-US" sz="3600" dirty="0"/>
            </a:br>
            <a:r>
              <a:rPr lang="en-US" sz="3600" dirty="0"/>
              <a:t> Scholarly</a:t>
            </a:r>
          </a:p>
        </p:txBody>
      </p:sp>
      <p:sp>
        <p:nvSpPr>
          <p:cNvPr id="6" name="Text Placeholder 5"/>
          <p:cNvSpPr>
            <a:spLocks noGrp="1"/>
          </p:cNvSpPr>
          <p:nvPr>
            <p:ph type="body" idx="1"/>
          </p:nvPr>
        </p:nvSpPr>
        <p:spPr>
          <a:xfrm>
            <a:off x="4062918" y="1095178"/>
            <a:ext cx="2947482" cy="987621"/>
          </a:xfrm>
        </p:spPr>
        <p:txBody>
          <a:bodyPr>
            <a:normAutofit/>
          </a:bodyPr>
          <a:lstStyle/>
          <a:p>
            <a:pPr algn="ctr"/>
            <a:r>
              <a:rPr lang="en-US" b="1" dirty="0"/>
              <a:t>Popular Magazine</a:t>
            </a:r>
          </a:p>
          <a:p>
            <a:pPr algn="ctr"/>
            <a:endParaRPr lang="en-US" sz="500" b="1" dirty="0"/>
          </a:p>
          <a:p>
            <a:pPr algn="ctr"/>
            <a:r>
              <a:rPr lang="en-US" sz="2000" i="1" dirty="0"/>
              <a:t>Example: </a:t>
            </a:r>
            <a:r>
              <a:rPr lang="en-US" i="1" dirty="0">
                <a:solidFill>
                  <a:schemeClr val="accent1"/>
                </a:solidFill>
              </a:rPr>
              <a:t>Psychology Today</a:t>
            </a:r>
            <a:endParaRPr lang="en-US" sz="2000" b="1" i="1" dirty="0">
              <a:solidFill>
                <a:schemeClr val="accent1"/>
              </a:solidFill>
            </a:endParaRPr>
          </a:p>
        </p:txBody>
      </p:sp>
      <p:sp>
        <p:nvSpPr>
          <p:cNvPr id="8" name="Text Placeholder 7"/>
          <p:cNvSpPr>
            <a:spLocks noGrp="1"/>
          </p:cNvSpPr>
          <p:nvPr>
            <p:ph type="body" sz="quarter" idx="3"/>
          </p:nvPr>
        </p:nvSpPr>
        <p:spPr>
          <a:xfrm>
            <a:off x="7260935" y="1123837"/>
            <a:ext cx="4572001" cy="987622"/>
          </a:xfrm>
        </p:spPr>
        <p:txBody>
          <a:bodyPr>
            <a:normAutofit/>
          </a:bodyPr>
          <a:lstStyle/>
          <a:p>
            <a:pPr algn="ctr"/>
            <a:r>
              <a:rPr lang="en-US" b="1" dirty="0"/>
              <a:t>Scholarly Journal</a:t>
            </a:r>
          </a:p>
          <a:p>
            <a:pPr algn="ctr"/>
            <a:endParaRPr lang="en-US" sz="500" b="1" dirty="0"/>
          </a:p>
          <a:p>
            <a:pPr algn="ctr"/>
            <a:r>
              <a:rPr lang="en-US" sz="2000" i="1" dirty="0"/>
              <a:t>Example: </a:t>
            </a:r>
            <a:r>
              <a:rPr lang="en-US" sz="2000" i="1" dirty="0">
                <a:solidFill>
                  <a:schemeClr val="accent6"/>
                </a:solidFill>
              </a:rPr>
              <a:t>Developmental</a:t>
            </a:r>
          </a:p>
          <a:p>
            <a:pPr algn="ctr"/>
            <a:r>
              <a:rPr lang="en-US" sz="2000" i="1" dirty="0">
                <a:solidFill>
                  <a:schemeClr val="accent6"/>
                </a:solidFill>
              </a:rPr>
              <a:t> Review</a:t>
            </a:r>
            <a:endParaRPr lang="en-US" sz="2000" b="1" i="1" dirty="0">
              <a:solidFill>
                <a:schemeClr val="accent6"/>
              </a:solidFill>
            </a:endParaRPr>
          </a:p>
        </p:txBody>
      </p:sp>
      <p:pic>
        <p:nvPicPr>
          <p:cNvPr id="11" name="Picture 10" descr="A picture containing text, colorful, several&#10;&#10;Description automatically generated">
            <a:extLst>
              <a:ext uri="{FF2B5EF4-FFF2-40B4-BE49-F238E27FC236}">
                <a16:creationId xmlns:a16="http://schemas.microsoft.com/office/drawing/2014/main" id="{FB208EEF-9C18-2F25-FCC9-8E21FDAE8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836" y="2447969"/>
            <a:ext cx="2660564" cy="3495631"/>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A16AD023-D2F8-726A-72B6-18100F2FC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399" y="2447969"/>
            <a:ext cx="2526823" cy="3446891"/>
          </a:xfrm>
          <a:prstGeom prst="rect">
            <a:avLst/>
          </a:prstGeom>
        </p:spPr>
      </p:pic>
    </p:spTree>
    <p:extLst>
      <p:ext uri="{BB962C8B-B14F-4D97-AF65-F5344CB8AC3E}">
        <p14:creationId xmlns:p14="http://schemas.microsoft.com/office/powerpoint/2010/main" val="579202443"/>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9279</TotalTime>
  <Words>1757</Words>
  <Application>Microsoft Office PowerPoint</Application>
  <PresentationFormat>Widescreen</PresentationFormat>
  <Paragraphs>279</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Corbel</vt:lpstr>
      <vt:lpstr>DINPro-Medium</vt:lpstr>
      <vt:lpstr>DINPro-Regular</vt:lpstr>
      <vt:lpstr>Times New Roman</vt:lpstr>
      <vt:lpstr>Wingdings 2</vt:lpstr>
      <vt:lpstr>Frame</vt:lpstr>
      <vt:lpstr>SFU Library –  Assignment Support</vt:lpstr>
      <vt:lpstr>PowerPoint Presentation</vt:lpstr>
      <vt:lpstr>Agenda</vt:lpstr>
      <vt:lpstr>SFU Library Info</vt:lpstr>
      <vt:lpstr>SFU Library Info</vt:lpstr>
      <vt:lpstr>Psychology at SFU Library: Home Base</vt:lpstr>
      <vt:lpstr>Finding academic sources</vt:lpstr>
      <vt:lpstr>Articles: Popular  vs.  Scholarly</vt:lpstr>
      <vt:lpstr>Popular  vs.  Scholarly</vt:lpstr>
      <vt:lpstr>Popular  vs.  Scholarly</vt:lpstr>
      <vt:lpstr>Popular  vs.  Scholarly</vt:lpstr>
      <vt:lpstr>Popular  vs.  Scholarly</vt:lpstr>
      <vt:lpstr>Finding  Articles Online</vt:lpstr>
      <vt:lpstr>Finding  Articles Online</vt:lpstr>
      <vt:lpstr>Finding  Known    Articles     DEMO </vt:lpstr>
      <vt:lpstr>Finding  Articles Online</vt:lpstr>
      <vt:lpstr>Recommended  Databases</vt:lpstr>
      <vt:lpstr>PsycINFO</vt:lpstr>
      <vt:lpstr>Working with your topic –  Exercise</vt:lpstr>
      <vt:lpstr>Working with your topic –  Exercise</vt:lpstr>
      <vt:lpstr>IPsycINFO</vt:lpstr>
      <vt:lpstr>Boolean searching: AND/OR  Exercise</vt:lpstr>
      <vt:lpstr>Boolean searching: AND/OR</vt:lpstr>
      <vt:lpstr>Boolean searching: and/or</vt:lpstr>
      <vt:lpstr>SEARCH STRATEGIES</vt:lpstr>
      <vt:lpstr>Citation, Plagiarism, and APA Style</vt:lpstr>
      <vt:lpstr>PowerPoint Presentation</vt:lpstr>
      <vt:lpstr>PowerPoint Presentation</vt:lpstr>
      <vt:lpstr>Almost done!</vt:lpstr>
      <vt:lpstr>Library FAQs</vt:lpstr>
      <vt:lpstr>Where to go for help</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Riley</dc:creator>
  <cp:lastModifiedBy>YSK6</cp:lastModifiedBy>
  <cp:revision>305</cp:revision>
  <cp:lastPrinted>2017-09-20T21:31:03Z</cp:lastPrinted>
  <dcterms:created xsi:type="dcterms:W3CDTF">2018-01-12T18:52:36Z</dcterms:created>
  <dcterms:modified xsi:type="dcterms:W3CDTF">2023-01-18T23:56:46Z</dcterms:modified>
</cp:coreProperties>
</file>