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80" r:id="rId3"/>
    <p:sldId id="281" r:id="rId4"/>
    <p:sldId id="277" r:id="rId5"/>
    <p:sldId id="291" r:id="rId6"/>
    <p:sldId id="282" r:id="rId7"/>
    <p:sldId id="279" r:id="rId8"/>
    <p:sldId id="284" r:id="rId9"/>
    <p:sldId id="310" r:id="rId10"/>
    <p:sldId id="315" r:id="rId11"/>
    <p:sldId id="309" r:id="rId12"/>
    <p:sldId id="301" r:id="rId13"/>
    <p:sldId id="302" r:id="rId14"/>
    <p:sldId id="314" r:id="rId15"/>
    <p:sldId id="308" r:id="rId16"/>
    <p:sldId id="316" r:id="rId17"/>
    <p:sldId id="313" r:id="rId18"/>
    <p:sldId id="312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  <a:srgbClr val="A61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D5C23-2715-4ADC-92DC-4B6C3264D47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261EE2AF-C253-41E9-A04B-DD126EE9D03D}">
      <dgm:prSet phldrT="[Text]" custT="1"/>
      <dgm:spPr/>
      <dgm:t>
        <a:bodyPr/>
        <a:lstStyle/>
        <a:p>
          <a:r>
            <a:rPr lang="en-US" sz="2800" b="1" dirty="0"/>
            <a:t>Magazines</a:t>
          </a:r>
        </a:p>
      </dgm:t>
    </dgm:pt>
    <dgm:pt modelId="{89A20637-28EC-43DD-9994-B7F079B9A7E3}" type="parTrans" cxnId="{A1DDAB2E-14E8-4ECB-8181-7DDEDF0A266F}">
      <dgm:prSet/>
      <dgm:spPr/>
      <dgm:t>
        <a:bodyPr/>
        <a:lstStyle/>
        <a:p>
          <a:endParaRPr lang="en-US"/>
        </a:p>
      </dgm:t>
    </dgm:pt>
    <dgm:pt modelId="{841A495E-40CF-4C38-918A-25D434F088D9}" type="sibTrans" cxnId="{A1DDAB2E-14E8-4ECB-8181-7DDEDF0A266F}">
      <dgm:prSet/>
      <dgm:spPr/>
      <dgm:t>
        <a:bodyPr/>
        <a:lstStyle/>
        <a:p>
          <a:endParaRPr lang="en-US"/>
        </a:p>
      </dgm:t>
    </dgm:pt>
    <dgm:pt modelId="{63CFCDE6-B48E-4726-80ED-2DCCED44BAEF}">
      <dgm:prSet phldrT="[Text]" custT="1"/>
      <dgm:spPr/>
      <dgm:t>
        <a:bodyPr/>
        <a:lstStyle/>
        <a:p>
          <a:r>
            <a:rPr lang="en-US" sz="2800" b="1" dirty="0"/>
            <a:t>Body image</a:t>
          </a:r>
        </a:p>
      </dgm:t>
    </dgm:pt>
    <dgm:pt modelId="{E82F85FE-6E1C-4724-81D2-E853A6B64F9E}" type="parTrans" cxnId="{AA6D8026-39DA-4FC5-A5FE-A98F71A81327}">
      <dgm:prSet/>
      <dgm:spPr/>
      <dgm:t>
        <a:bodyPr/>
        <a:lstStyle/>
        <a:p>
          <a:endParaRPr lang="en-US"/>
        </a:p>
      </dgm:t>
    </dgm:pt>
    <dgm:pt modelId="{37E811A8-2763-4385-94B4-3A31A0140719}" type="sibTrans" cxnId="{AA6D8026-39DA-4FC5-A5FE-A98F71A81327}">
      <dgm:prSet/>
      <dgm:spPr/>
      <dgm:t>
        <a:bodyPr/>
        <a:lstStyle/>
        <a:p>
          <a:endParaRPr lang="en-US"/>
        </a:p>
      </dgm:t>
    </dgm:pt>
    <dgm:pt modelId="{A13724A7-503B-49CB-80A3-7D3F5C5BBC52}" type="pres">
      <dgm:prSet presAssocID="{3E7D5C23-2715-4ADC-92DC-4B6C3264D47D}" presName="compositeShape" presStyleCnt="0">
        <dgm:presLayoutVars>
          <dgm:chMax val="7"/>
          <dgm:dir/>
          <dgm:resizeHandles val="exact"/>
        </dgm:presLayoutVars>
      </dgm:prSet>
      <dgm:spPr/>
    </dgm:pt>
    <dgm:pt modelId="{C369C7D7-7783-48E6-A49A-A1EC59F53217}" type="pres">
      <dgm:prSet presAssocID="{261EE2AF-C253-41E9-A04B-DD126EE9D03D}" presName="circ1" presStyleLbl="vennNode1" presStyleIdx="0" presStyleCnt="2"/>
      <dgm:spPr/>
      <dgm:t>
        <a:bodyPr/>
        <a:lstStyle/>
        <a:p>
          <a:endParaRPr lang="en-US"/>
        </a:p>
      </dgm:t>
    </dgm:pt>
    <dgm:pt modelId="{2D5CB6CC-61B0-416F-9892-3ECB24F2B926}" type="pres">
      <dgm:prSet presAssocID="{261EE2AF-C253-41E9-A04B-DD126EE9D0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AADB5C-DA73-48FC-B9F3-0F1C9CC724C8}" type="pres">
      <dgm:prSet presAssocID="{63CFCDE6-B48E-4726-80ED-2DCCED44BAEF}" presName="circ2" presStyleLbl="vennNode1" presStyleIdx="1" presStyleCnt="2"/>
      <dgm:spPr/>
      <dgm:t>
        <a:bodyPr/>
        <a:lstStyle/>
        <a:p>
          <a:endParaRPr lang="en-US"/>
        </a:p>
      </dgm:t>
    </dgm:pt>
    <dgm:pt modelId="{8AED80E3-4CAF-475A-86EF-9DA12D5DB1F8}" type="pres">
      <dgm:prSet presAssocID="{63CFCDE6-B48E-4726-80ED-2DCCED44BA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6D8026-39DA-4FC5-A5FE-A98F71A81327}" srcId="{3E7D5C23-2715-4ADC-92DC-4B6C3264D47D}" destId="{63CFCDE6-B48E-4726-80ED-2DCCED44BAEF}" srcOrd="1" destOrd="0" parTransId="{E82F85FE-6E1C-4724-81D2-E853A6B64F9E}" sibTransId="{37E811A8-2763-4385-94B4-3A31A0140719}"/>
    <dgm:cxn modelId="{FE2EF4BE-436B-412C-AD51-3016471B9CA3}" type="presOf" srcId="{3E7D5C23-2715-4ADC-92DC-4B6C3264D47D}" destId="{A13724A7-503B-49CB-80A3-7D3F5C5BBC52}" srcOrd="0" destOrd="0" presId="urn:microsoft.com/office/officeart/2005/8/layout/venn1"/>
    <dgm:cxn modelId="{CA4E81FF-AB8B-4194-B985-B7F6BEDA0B2E}" type="presOf" srcId="{63CFCDE6-B48E-4726-80ED-2DCCED44BAEF}" destId="{8AED80E3-4CAF-475A-86EF-9DA12D5DB1F8}" srcOrd="1" destOrd="0" presId="urn:microsoft.com/office/officeart/2005/8/layout/venn1"/>
    <dgm:cxn modelId="{A1DDAB2E-14E8-4ECB-8181-7DDEDF0A266F}" srcId="{3E7D5C23-2715-4ADC-92DC-4B6C3264D47D}" destId="{261EE2AF-C253-41E9-A04B-DD126EE9D03D}" srcOrd="0" destOrd="0" parTransId="{89A20637-28EC-43DD-9994-B7F079B9A7E3}" sibTransId="{841A495E-40CF-4C38-918A-25D434F088D9}"/>
    <dgm:cxn modelId="{0CA708C0-04EF-4B3F-98FB-0FF6BE9114D4}" type="presOf" srcId="{261EE2AF-C253-41E9-A04B-DD126EE9D03D}" destId="{C369C7D7-7783-48E6-A49A-A1EC59F53217}" srcOrd="0" destOrd="0" presId="urn:microsoft.com/office/officeart/2005/8/layout/venn1"/>
    <dgm:cxn modelId="{EB713238-EAA3-481F-ADA8-0EF6009A94D2}" type="presOf" srcId="{63CFCDE6-B48E-4726-80ED-2DCCED44BAEF}" destId="{10AADB5C-DA73-48FC-B9F3-0F1C9CC724C8}" srcOrd="0" destOrd="0" presId="urn:microsoft.com/office/officeart/2005/8/layout/venn1"/>
    <dgm:cxn modelId="{3D686137-7B94-4591-B5C0-AD9863E310D8}" type="presOf" srcId="{261EE2AF-C253-41E9-A04B-DD126EE9D03D}" destId="{2D5CB6CC-61B0-416F-9892-3ECB24F2B926}" srcOrd="1" destOrd="0" presId="urn:microsoft.com/office/officeart/2005/8/layout/venn1"/>
    <dgm:cxn modelId="{9E0BF078-83F4-455F-9A36-B5DBBDCA9E44}" type="presParOf" srcId="{A13724A7-503B-49CB-80A3-7D3F5C5BBC52}" destId="{C369C7D7-7783-48E6-A49A-A1EC59F53217}" srcOrd="0" destOrd="0" presId="urn:microsoft.com/office/officeart/2005/8/layout/venn1"/>
    <dgm:cxn modelId="{DEB71070-999B-47AC-9422-9A2184E2BC86}" type="presParOf" srcId="{A13724A7-503B-49CB-80A3-7D3F5C5BBC52}" destId="{2D5CB6CC-61B0-416F-9892-3ECB24F2B926}" srcOrd="1" destOrd="0" presId="urn:microsoft.com/office/officeart/2005/8/layout/venn1"/>
    <dgm:cxn modelId="{98A5AE1C-C18F-4782-B01C-0904C409E4D0}" type="presParOf" srcId="{A13724A7-503B-49CB-80A3-7D3F5C5BBC52}" destId="{10AADB5C-DA73-48FC-B9F3-0F1C9CC724C8}" srcOrd="2" destOrd="0" presId="urn:microsoft.com/office/officeart/2005/8/layout/venn1"/>
    <dgm:cxn modelId="{FA7CDCF5-1D56-4520-A4CC-5F3F0906DE2E}" type="presParOf" srcId="{A13724A7-503B-49CB-80A3-7D3F5C5BBC52}" destId="{8AED80E3-4CAF-475A-86EF-9DA12D5DB1F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69C7D7-7783-48E6-A49A-A1EC59F53217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Magazines</a:t>
          </a:r>
        </a:p>
      </dsp:txBody>
      <dsp:txXfrm>
        <a:off x="609599" y="739321"/>
        <a:ext cx="1950720" cy="2585357"/>
      </dsp:txXfrm>
    </dsp:sp>
    <dsp:sp modelId="{10AADB5C-DA73-48FC-B9F3-0F1C9CC724C8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Body image</a:t>
          </a:r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523A-7354-4E4B-AE92-C509993E3261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FAFA5-FCC1-466C-872B-4A94E04BD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8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3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34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30"/>
            <a:ext cx="5607050" cy="41830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93105" tIns="46557" rIns="93105" bIns="46557"/>
          <a:lstStyle/>
          <a:p>
            <a:pPr marL="41244"/>
            <a:r>
              <a:rPr lang="en-US" b="0" dirty="0"/>
              <a:t>Common research pitfall – too many keywords with “AND” separating them </a:t>
            </a:r>
          </a:p>
        </p:txBody>
      </p:sp>
    </p:spTree>
    <p:extLst>
      <p:ext uri="{BB962C8B-B14F-4D97-AF65-F5344CB8AC3E}">
        <p14:creationId xmlns:p14="http://schemas.microsoft.com/office/powerpoint/2010/main" val="49929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43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2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2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1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1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08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DEMO: </a:t>
            </a:r>
          </a:p>
          <a:p>
            <a:r>
              <a:rPr lang="en-US" dirty="0"/>
              <a:t>Quantity</a:t>
            </a:r>
            <a:r>
              <a:rPr lang="en-US" baseline="0" dirty="0"/>
              <a:t> versus quality</a:t>
            </a:r>
          </a:p>
          <a:p>
            <a:r>
              <a:rPr lang="en-US" baseline="0" dirty="0"/>
              <a:t>-google of library site</a:t>
            </a:r>
          </a:p>
          <a:p>
            <a:r>
              <a:rPr lang="en-US" baseline="0" dirty="0"/>
              <a:t>--not 100%</a:t>
            </a:r>
          </a:p>
          <a:p>
            <a:r>
              <a:rPr lang="en-US" baseline="0" dirty="0"/>
              <a:t>--focus in on your subject, 500 databases, lots of overlap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8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reason as you would use library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4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29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Limits with confidence </a:t>
            </a:r>
          </a:p>
          <a:p>
            <a:r>
              <a:rPr lang="en-US" dirty="0"/>
              <a:t>Extensive – index from outside of </a:t>
            </a:r>
            <a:r>
              <a:rPr lang="en-US" dirty="0" err="1"/>
              <a:t>Psyc</a:t>
            </a:r>
            <a:r>
              <a:rPr lang="en-US" dirty="0"/>
              <a:t> journals (as long as it is </a:t>
            </a:r>
            <a:r>
              <a:rPr lang="en-US" dirty="0" err="1"/>
              <a:t>psyc</a:t>
            </a:r>
            <a:r>
              <a:rPr lang="en-US" dirty="0"/>
              <a:t> related)</a:t>
            </a:r>
          </a:p>
          <a:p>
            <a:r>
              <a:rPr lang="en-US" dirty="0"/>
              <a:t>Does </a:t>
            </a:r>
            <a:r>
              <a:rPr lang="en-US" dirty="0" err="1"/>
              <a:t>curatrion</a:t>
            </a:r>
            <a:r>
              <a:rPr lang="en-US" dirty="0"/>
              <a:t> for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6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4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2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FAFA5-FCC1-466C-872B-4A94E04BDC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0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lib.sfu.ca/help/askaway-welcom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wl.purdue.edu/owl/research_and_citation/apa_style/apa_formatting_and_style_guide/general_format.html" TargetMode="External"/><Relationship Id="rId5" Type="http://schemas.openxmlformats.org/officeDocument/2006/relationships/hyperlink" Target="https://www.lib.sfu.ca/help/cite-write/citation-style-guides/apa" TargetMode="External"/><Relationship Id="rId4" Type="http://schemas.openxmlformats.org/officeDocument/2006/relationships/hyperlink" Target="https://blog.apastyle.org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ibask@sfu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sp>
        <p:nvSpPr>
          <p:cNvPr id="4" name="Title 9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609599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Psychology 201 – Library Research</a:t>
            </a:r>
            <a:br>
              <a:rPr lang="en-US" sz="2400" dirty="0">
                <a:solidFill>
                  <a:srgbClr val="54585A"/>
                </a:solidFill>
                <a:latin typeface="DINPro-Medium" pitchFamily="50" charset="0"/>
              </a:rPr>
            </a:br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May 16, 2019	</a:t>
            </a:r>
          </a:p>
        </p:txBody>
      </p:sp>
      <p:sp>
        <p:nvSpPr>
          <p:cNvPr id="5" name="Subtitle 10"/>
          <p:cNvSpPr>
            <a:spLocks noGrp="1"/>
          </p:cNvSpPr>
          <p:nvPr>
            <p:ph type="subTitle" idx="1"/>
          </p:nvPr>
        </p:nvSpPr>
        <p:spPr>
          <a:xfrm>
            <a:off x="656198" y="37338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Yolanda Koscielski, Liaison Librarian for Psychology, Criminology, and Philosophy</a:t>
            </a:r>
          </a:p>
        </p:txBody>
      </p:sp>
    </p:spTree>
    <p:extLst>
      <p:ext uri="{BB962C8B-B14F-4D97-AF65-F5344CB8AC3E}">
        <p14:creationId xmlns:p14="http://schemas.microsoft.com/office/powerpoint/2010/main" val="4161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Search Terms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916097"/>
            <a:ext cx="7772400" cy="838189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54585A"/>
                </a:solidFill>
                <a:latin typeface="DINPro-Regular" pitchFamily="50" charset="0"/>
              </a:rPr>
              <a:t>Assess</a:t>
            </a:r>
            <a:r>
              <a:rPr lang="en-US" sz="2400" i="1" dirty="0" smtClean="0">
                <a:solidFill>
                  <a:srgbClr val="54585A"/>
                </a:solidFill>
                <a:latin typeface="DINPro-Regular" pitchFamily="50" charset="0"/>
              </a:rPr>
              <a:t> </a:t>
            </a:r>
            <a:r>
              <a:rPr lang="en-US" sz="2400" i="1" dirty="0">
                <a:solidFill>
                  <a:srgbClr val="54585A"/>
                </a:solidFill>
                <a:latin typeface="DINPro-Regular" pitchFamily="50" charset="0"/>
              </a:rPr>
              <a:t>the impact of </a:t>
            </a:r>
            <a:r>
              <a:rPr lang="en-US" sz="2400" i="1" u="sng" dirty="0">
                <a:solidFill>
                  <a:srgbClr val="54585A"/>
                </a:solidFill>
                <a:latin typeface="DINPro-Regular" pitchFamily="50" charset="0"/>
              </a:rPr>
              <a:t>the media</a:t>
            </a:r>
            <a:r>
              <a:rPr lang="en-US" sz="2400" i="1" dirty="0">
                <a:solidFill>
                  <a:srgbClr val="54585A"/>
                </a:solidFill>
                <a:latin typeface="DINPro-Regular" pitchFamily="50" charset="0"/>
              </a:rPr>
              <a:t> on the </a:t>
            </a:r>
            <a:r>
              <a:rPr lang="en-US" sz="2400" i="1" u="sng" dirty="0">
                <a:solidFill>
                  <a:srgbClr val="54585A"/>
                </a:solidFill>
                <a:latin typeface="DINPro-Regular" pitchFamily="50" charset="0"/>
              </a:rPr>
              <a:t>body image</a:t>
            </a:r>
            <a:r>
              <a:rPr lang="en-US" sz="2400" i="1" dirty="0">
                <a:solidFill>
                  <a:srgbClr val="54585A"/>
                </a:solidFill>
                <a:latin typeface="DINPro-Regular" pitchFamily="50" charset="0"/>
              </a:rPr>
              <a:t> of </a:t>
            </a:r>
            <a:r>
              <a:rPr lang="en-US" sz="2400" i="1" u="sng" dirty="0">
                <a:solidFill>
                  <a:srgbClr val="54585A"/>
                </a:solidFill>
                <a:latin typeface="DINPro-Regular" pitchFamily="50" charset="0"/>
              </a:rPr>
              <a:t>young women</a:t>
            </a:r>
            <a:r>
              <a:rPr lang="en-US" sz="2400" i="1" dirty="0">
                <a:solidFill>
                  <a:srgbClr val="54585A"/>
                </a:solidFill>
                <a:latin typeface="DINPro-Regular" pitchFamily="50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88FA24-EF8E-4E0A-85CA-986ACF7B8FF9}"/>
              </a:ext>
            </a:extLst>
          </p:cNvPr>
          <p:cNvSpPr txBox="1"/>
          <p:nvPr/>
        </p:nvSpPr>
        <p:spPr>
          <a:xfrm>
            <a:off x="685060" y="3002441"/>
            <a:ext cx="7772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Identify key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Brainstorm synonyms and related words for each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Can often leave out relationship words like “impact”, “effect of”,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4027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Search Terms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49BE01C-08A6-4A4F-931F-6AC880BC42B9}"/>
              </a:ext>
            </a:extLst>
          </p:cNvPr>
          <p:cNvSpPr txBox="1"/>
          <p:nvPr/>
        </p:nvSpPr>
        <p:spPr>
          <a:xfrm>
            <a:off x="685800" y="2209800"/>
            <a:ext cx="77724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000" b="1" dirty="0"/>
              <a:t>Media:</a:t>
            </a:r>
            <a:r>
              <a:rPr lang="en-CA" sz="2000" dirty="0"/>
              <a:t>  television, magazines, movies, films, celebrities, music, fashion, Facebook, Twitter, YouTube, Instagram…</a:t>
            </a:r>
          </a:p>
          <a:p>
            <a:pPr>
              <a:buFont typeface="Arial" pitchFamily="34" charset="0"/>
              <a:buChar char="•"/>
            </a:pPr>
            <a:endParaRPr lang="en-CA" sz="2000" dirty="0"/>
          </a:p>
          <a:p>
            <a:pPr>
              <a:buFont typeface="Arial" pitchFamily="34" charset="0"/>
              <a:buChar char="•"/>
            </a:pPr>
            <a:r>
              <a:rPr lang="en-CA" sz="2000" b="1" dirty="0"/>
              <a:t>Body Image: </a:t>
            </a:r>
            <a:r>
              <a:rPr lang="en-CA" sz="2000" dirty="0"/>
              <a:t>self esteem, self concept, body conscious, identity…</a:t>
            </a:r>
          </a:p>
          <a:p>
            <a:endParaRPr lang="en-CA" sz="2000" dirty="0"/>
          </a:p>
          <a:p>
            <a:pPr>
              <a:buFont typeface="Arial" pitchFamily="34" charset="0"/>
              <a:buChar char="•"/>
            </a:pPr>
            <a:r>
              <a:rPr lang="en-CA" sz="2000" b="1" dirty="0"/>
              <a:t>Young Women</a:t>
            </a:r>
            <a:r>
              <a:rPr lang="en-CA" sz="2000" dirty="0"/>
              <a:t>: teenage, teenager, teen, youth, adolescent, adolescence, women, woman</a:t>
            </a:r>
            <a:r>
              <a:rPr lang="en-CA" sz="2000" dirty="0" smtClean="0"/>
              <a:t>, female</a:t>
            </a:r>
            <a:r>
              <a:rPr lang="en-CA" sz="2000" dirty="0"/>
              <a:t>…</a:t>
            </a:r>
          </a:p>
          <a:p>
            <a:pPr lvl="1">
              <a:buNone/>
            </a:pPr>
            <a:endParaRPr lang="en-CA" sz="2000" dirty="0"/>
          </a:p>
          <a:p>
            <a:pPr>
              <a:buNone/>
            </a:pPr>
            <a:r>
              <a:rPr lang="en-CA" sz="2000" b="1" dirty="0"/>
              <a:t>Tip:</a:t>
            </a:r>
            <a:r>
              <a:rPr lang="en-CA" sz="2000" dirty="0"/>
              <a:t>  consider narrowing of your focus (i.e. Media is a big topic, “Facebook” might be a more manageable topic</a:t>
            </a:r>
            <a:r>
              <a:rPr lang="en-CA" sz="2000" dirty="0" smtClean="0"/>
              <a:t>)</a:t>
            </a:r>
          </a:p>
          <a:p>
            <a:pPr>
              <a:buNone/>
            </a:pPr>
            <a:r>
              <a:rPr lang="en-CA" sz="2000" b="1" dirty="0" smtClean="0"/>
              <a:t>Tip:</a:t>
            </a:r>
            <a:r>
              <a:rPr lang="en-CA" sz="2000" dirty="0" smtClean="0"/>
              <a:t> keep in mind your inclusion/exclusion research criteria and the rationale for it</a:t>
            </a:r>
            <a:endParaRPr lang="en-CA" sz="20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155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8438" y="5973763"/>
            <a:ext cx="1325562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8837"/>
          </a:xfrm>
        </p:spPr>
        <p:txBody>
          <a:bodyPr/>
          <a:lstStyle/>
          <a:p>
            <a:r>
              <a:rPr lang="en-US" dirty="0">
                <a:solidFill>
                  <a:srgbClr val="C90000"/>
                </a:solidFill>
              </a:rPr>
              <a:t>Boolean Operators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67544" y="1412776"/>
            <a:ext cx="3221326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ontent Placeholder 11"/>
          <p:cNvSpPr>
            <a:spLocks noGrp="1"/>
          </p:cNvSpPr>
          <p:nvPr>
            <p:ph sz="quarter" idx="2"/>
          </p:nvPr>
        </p:nvSpPr>
        <p:spPr>
          <a:xfrm>
            <a:off x="4716016" y="1412776"/>
            <a:ext cx="4038600" cy="4102502"/>
          </a:xfrm>
        </p:spPr>
        <p:txBody>
          <a:bodyPr>
            <a:normAutofit lnSpcReduction="10000"/>
          </a:bodyPr>
          <a:lstStyle/>
          <a:p>
            <a:endParaRPr lang="en-CA" sz="2400" dirty="0"/>
          </a:p>
          <a:p>
            <a:endParaRPr lang="en-CA" sz="2400" dirty="0"/>
          </a:p>
          <a:p>
            <a:r>
              <a:rPr lang="en-CA" sz="2400" dirty="0"/>
              <a:t>Connect concepts</a:t>
            </a:r>
          </a:p>
          <a:p>
            <a:pPr>
              <a:buNone/>
            </a:pPr>
            <a:r>
              <a:rPr lang="en-CA" sz="2200" dirty="0"/>
              <a:t>  (magazine AND body image)</a:t>
            </a:r>
          </a:p>
          <a:p>
            <a:pPr>
              <a:buNone/>
            </a:pPr>
            <a:endParaRPr lang="en-CA" sz="2400" dirty="0"/>
          </a:p>
          <a:p>
            <a:r>
              <a:rPr lang="en-CA" sz="2400" dirty="0"/>
              <a:t>Search for related terms</a:t>
            </a:r>
          </a:p>
          <a:p>
            <a:pPr>
              <a:buNone/>
            </a:pPr>
            <a:r>
              <a:rPr lang="en-CA" sz="2200" dirty="0"/>
              <a:t>(teen OR youth OR adolescent)</a:t>
            </a:r>
          </a:p>
          <a:p>
            <a:pPr>
              <a:buNone/>
            </a:pPr>
            <a:endParaRPr lang="en-CA" dirty="0"/>
          </a:p>
          <a:p>
            <a:r>
              <a:rPr lang="en-CA" sz="2400" dirty="0"/>
              <a:t>Exclude  irrelevant terms</a:t>
            </a:r>
          </a:p>
          <a:p>
            <a:pPr>
              <a:buNone/>
            </a:pPr>
            <a:r>
              <a:rPr lang="en-CA" sz="2200" dirty="0"/>
              <a:t>     (woman NOT man)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87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en-US" b="1" dirty="0">
                <a:solidFill>
                  <a:srgbClr val="C90000"/>
                </a:solidFill>
              </a:rPr>
              <a:t>AND / OR 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475656" y="13498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Brace 5"/>
          <p:cNvSpPr/>
          <p:nvPr/>
        </p:nvSpPr>
        <p:spPr>
          <a:xfrm rot="5400000">
            <a:off x="4139952" y="2528900"/>
            <a:ext cx="720080" cy="5112568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15816" y="55772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Magazines OR body image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9992" y="1484784"/>
            <a:ext cx="0" cy="187220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105273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Magazines AND body image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5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DINPro-Medium" pitchFamily="50" charset="0"/>
              </a:rPr>
              <a:t>.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Topic Scope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11DBA7A-EF9E-4072-BA97-6004ED081078}"/>
              </a:ext>
            </a:extLst>
          </p:cNvPr>
          <p:cNvSpPr txBox="1"/>
          <p:nvPr/>
        </p:nvSpPr>
        <p:spPr>
          <a:xfrm>
            <a:off x="685800" y="2166879"/>
            <a:ext cx="777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Do you have a </a:t>
            </a:r>
            <a:r>
              <a:rPr lang="en-CA" i="1" dirty="0"/>
              <a:t>subject area</a:t>
            </a:r>
            <a:r>
              <a:rPr lang="en-CA" dirty="0"/>
              <a:t>, </a:t>
            </a:r>
            <a:r>
              <a:rPr lang="en-CA" i="1" dirty="0"/>
              <a:t>topic</a:t>
            </a:r>
            <a:r>
              <a:rPr lang="en-CA" dirty="0"/>
              <a:t>, or </a:t>
            </a:r>
            <a:r>
              <a:rPr lang="en-CA" i="1" dirty="0"/>
              <a:t>thesis</a:t>
            </a:r>
            <a:r>
              <a:rPr lang="en-CA" dirty="0"/>
              <a:t>?</a:t>
            </a:r>
          </a:p>
          <a:p>
            <a:endParaRPr lang="en-CA" dirty="0"/>
          </a:p>
          <a:p>
            <a:pPr lvl="1"/>
            <a:r>
              <a:rPr lang="en-CA" b="1" dirty="0"/>
              <a:t>Subject</a:t>
            </a:r>
            <a:r>
              <a:rPr lang="en-CA" dirty="0"/>
              <a:t> is very broad: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freedom of information, Charter of Rights and mental illness</a:t>
            </a:r>
          </a:p>
          <a:p>
            <a:pPr lvl="1"/>
            <a:r>
              <a:rPr lang="en-CA" b="1" dirty="0"/>
              <a:t>Topic</a:t>
            </a:r>
            <a:r>
              <a:rPr lang="en-CA" dirty="0"/>
              <a:t> adds a second concept, explores a relationship or question between the two concepts: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testosterone levels in sex offenders</a:t>
            </a:r>
            <a:r>
              <a:rPr lang="en-CA" dirty="0"/>
              <a:t>,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effect of art therapy on recidivism </a:t>
            </a:r>
          </a:p>
          <a:p>
            <a:pPr lvl="1"/>
            <a:r>
              <a:rPr lang="en-CA" b="1" dirty="0"/>
              <a:t>Thesis</a:t>
            </a:r>
            <a:r>
              <a:rPr lang="en-CA" dirty="0"/>
              <a:t>: you are making an assertion and providing supportive evidence: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Art therapy decreases recidivism in young offenders</a:t>
            </a:r>
          </a:p>
          <a:p>
            <a:pPr lvl="1"/>
            <a:endParaRPr lang="en-CA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CA" dirty="0"/>
              <a:t>If you are getting too few or too many results, it may be helpful to think about what level you are searching for and adjust.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531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Subject Headings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Not necessary, but an added tool that might be useful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414538-295F-47FB-9124-E0990E49ABCE}"/>
              </a:ext>
            </a:extLst>
          </p:cNvPr>
          <p:cNvSpPr txBox="1"/>
          <p:nvPr/>
        </p:nvSpPr>
        <p:spPr>
          <a:xfrm>
            <a:off x="838200" y="22098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DEMO</a:t>
            </a:r>
          </a:p>
          <a:p>
            <a:endParaRPr lang="en-CA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Subject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headings: </a:t>
            </a:r>
            <a:r>
              <a:rPr lang="en-CA" dirty="0"/>
              <a:t>a systematic, hierarchical, and finite language used for describing subjects/concepts.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Articles and books will usually have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3-8</a:t>
            </a:r>
            <a:r>
              <a:rPr lang="en-CA" dirty="0"/>
              <a:t> subject headings assigned to their citation or bibliographic record. This is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human</a:t>
            </a:r>
            <a:r>
              <a:rPr lang="en-CA" dirty="0"/>
              <a:t> indexing.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Keyword searching based on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computer indexing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SH particularly useful for increasing relevancy with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high volume searches </a:t>
            </a:r>
            <a:r>
              <a:rPr lang="en-CA" dirty="0"/>
              <a:t>and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disambiguation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602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Subject Headings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1600" dirty="0">
                <a:solidFill>
                  <a:srgbClr val="54585A"/>
                </a:solidFill>
                <a:latin typeface="DINPro-Regular" pitchFamily="50" charset="0"/>
              </a:rPr>
              <a:t>Not necessary, but an added tool that might be useful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5414538-295F-47FB-9124-E0990E49ABCE}"/>
              </a:ext>
            </a:extLst>
          </p:cNvPr>
          <p:cNvSpPr txBox="1"/>
          <p:nvPr/>
        </p:nvSpPr>
        <p:spPr>
          <a:xfrm>
            <a:off x="838200" y="2209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Not as useful for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newer concepts</a:t>
            </a:r>
            <a:r>
              <a:rPr lang="en-CA" dirty="0"/>
              <a:t>, e.g. “internet shaming”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Subject headings/descriptors are a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standard field </a:t>
            </a:r>
            <a:r>
              <a:rPr lang="en-CA" dirty="0"/>
              <a:t>in most databases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Subject Headings are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unique</a:t>
            </a:r>
            <a:r>
              <a:rPr lang="en-CA" dirty="0"/>
              <a:t> to each database (PsycINFO subject headings for PsycINFO only)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Sometimes keywords </a:t>
            </a: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>=</a:t>
            </a:r>
            <a:r>
              <a:rPr lang="en-CA" dirty="0"/>
              <a:t> subject headings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34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Practice!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25302DC-2246-4BD5-AECB-C6FCD15139D8}"/>
              </a:ext>
            </a:extLst>
          </p:cNvPr>
          <p:cNvSpPr txBox="1"/>
          <p:nvPr/>
        </p:nvSpPr>
        <p:spPr>
          <a:xfrm>
            <a:off x="685800" y="2362200"/>
            <a:ext cx="7772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CA" dirty="0"/>
              <a:t>"Social Media" </a:t>
            </a:r>
            <a:r>
              <a:rPr lang="en-CA" b="1" dirty="0"/>
              <a:t>OR</a:t>
            </a:r>
            <a:r>
              <a:rPr lang="en-CA" dirty="0"/>
              <a:t> Facebook </a:t>
            </a:r>
            <a:r>
              <a:rPr lang="en-CA" b="1" dirty="0"/>
              <a:t>OR </a:t>
            </a:r>
            <a:r>
              <a:rPr lang="en-CA" dirty="0"/>
              <a:t>Internet</a:t>
            </a:r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b="1" dirty="0"/>
              <a:t>AND </a:t>
            </a:r>
          </a:p>
          <a:p>
            <a:pPr>
              <a:buNone/>
            </a:pPr>
            <a:endParaRPr lang="en-CA" b="1" dirty="0"/>
          </a:p>
          <a:p>
            <a:pPr>
              <a:buNone/>
            </a:pPr>
            <a:r>
              <a:rPr lang="en-CA" dirty="0"/>
              <a:t>“body image” </a:t>
            </a:r>
            <a:r>
              <a:rPr lang="en-CA" b="1" dirty="0"/>
              <a:t>OR</a:t>
            </a:r>
            <a:r>
              <a:rPr lang="en-CA" dirty="0"/>
              <a:t> </a:t>
            </a:r>
          </a:p>
          <a:p>
            <a:pPr>
              <a:buNone/>
            </a:pPr>
            <a:endParaRPr lang="en-CA" b="1" dirty="0"/>
          </a:p>
          <a:p>
            <a:pPr>
              <a:buNone/>
            </a:pPr>
            <a:r>
              <a:rPr lang="en-CA" b="1" dirty="0"/>
              <a:t>AND </a:t>
            </a:r>
          </a:p>
          <a:p>
            <a:pPr>
              <a:buNone/>
            </a:pPr>
            <a:endParaRPr lang="en-CA" b="1" dirty="0"/>
          </a:p>
          <a:p>
            <a:pPr>
              <a:buNone/>
            </a:pPr>
            <a:r>
              <a:rPr lang="en-CA" dirty="0"/>
              <a:t>Adolescents </a:t>
            </a:r>
            <a:r>
              <a:rPr lang="en-CA" b="1" dirty="0"/>
              <a:t>OR </a:t>
            </a:r>
            <a:r>
              <a:rPr lang="en-CA" dirty="0"/>
              <a:t>“young women” </a:t>
            </a:r>
          </a:p>
          <a:p>
            <a:pPr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56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DINPro-Medium" pitchFamily="50" charset="0"/>
              </a:rPr>
              <a:t>.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APA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>
                <a:solidFill>
                  <a:srgbClr val="54585A"/>
                </a:solidFill>
                <a:latin typeface="DINPro-Regular" pitchFamily="50" charset="0"/>
              </a:rPr>
              <a:t>Resources</a:t>
            </a:r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5800" y="2286000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APA Style Blog 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>
                <a:hlinkClick r:id="rId5"/>
              </a:rPr>
              <a:t>SFU Guide to APA</a:t>
            </a:r>
            <a:r>
              <a:rPr lang="en-US" dirty="0" smtClean="0"/>
              <a:t>	</a:t>
            </a:r>
          </a:p>
          <a:p>
            <a:endParaRPr lang="en-US" dirty="0"/>
          </a:p>
          <a:p>
            <a:r>
              <a:rPr lang="en-US" dirty="0" smtClean="0">
                <a:hlinkClick r:id="rId6"/>
              </a:rPr>
              <a:t>OWL – Purdue APA Guide</a:t>
            </a:r>
            <a:endParaRPr lang="en-US" dirty="0"/>
          </a:p>
          <a:p>
            <a:endParaRPr lang="en-US" dirty="0"/>
          </a:p>
          <a:p>
            <a:r>
              <a:rPr lang="en-US" dirty="0" err="1" smtClean="0">
                <a:hlinkClick r:id="rId7"/>
              </a:rPr>
              <a:t>AskAway</a:t>
            </a:r>
            <a:r>
              <a:rPr lang="en-US" dirty="0"/>
              <a:t> </a:t>
            </a:r>
            <a:r>
              <a:rPr lang="en-US" dirty="0" smtClean="0"/>
              <a:t>(particularly helpful for citation questions)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6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19795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Library Research Help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Contact us</a:t>
            </a:r>
            <a:r>
              <a:rPr lang="en-US" sz="2800" dirty="0"/>
              <a:t>:</a:t>
            </a:r>
          </a:p>
          <a:p>
            <a:endParaRPr lang="en-US" sz="2800" dirty="0"/>
          </a:p>
          <a:p>
            <a:pPr lvl="1"/>
            <a:r>
              <a:rPr lang="en-US" sz="2400" dirty="0"/>
              <a:t>Phone: 778.782.4345 </a:t>
            </a:r>
          </a:p>
          <a:p>
            <a:pPr lvl="1"/>
            <a:r>
              <a:rPr lang="en-US" sz="2400" dirty="0"/>
              <a:t>Email us at: </a:t>
            </a:r>
            <a:r>
              <a:rPr lang="en-US" sz="2400" dirty="0">
                <a:hlinkClick r:id="rId4"/>
              </a:rPr>
              <a:t>libask@sfu.ca</a:t>
            </a:r>
            <a:endParaRPr lang="en-US" sz="2400" dirty="0"/>
          </a:p>
          <a:p>
            <a:pPr lvl="1"/>
            <a:r>
              <a:rPr lang="en-US" sz="2400" dirty="0" err="1"/>
              <a:t>AskAway</a:t>
            </a:r>
            <a:r>
              <a:rPr lang="en-US" sz="2400" dirty="0"/>
              <a:t> (online chat)</a:t>
            </a:r>
          </a:p>
          <a:p>
            <a:pPr lvl="1"/>
            <a:r>
              <a:rPr lang="en-US" sz="2400" dirty="0"/>
              <a:t>Research help desk (drop-in &amp; by appointment)</a:t>
            </a:r>
          </a:p>
          <a:p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Liaison Librarian for Psychology: ysk6@sfu.ca</a:t>
            </a:r>
          </a:p>
        </p:txBody>
      </p:sp>
    </p:spTree>
    <p:extLst>
      <p:ext uri="{BB962C8B-B14F-4D97-AF65-F5344CB8AC3E}">
        <p14:creationId xmlns:p14="http://schemas.microsoft.com/office/powerpoint/2010/main" val="347031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 smtClean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 smtClean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 smtClean="0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 smtClean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Where to Start?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297179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2.5 million+ books &amp; </a:t>
            </a:r>
            <a:r>
              <a:rPr lang="en-US" sz="2400" dirty="0" err="1"/>
              <a:t>ebooks</a:t>
            </a:r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98,000+ subscriptions to journals, magazines &amp; newspapers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500+ research databases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PsycINFO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 err="1"/>
              <a:t>PsycTESTS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/>
              <a:t>Three campus libraries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Where to start?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44" y="1656734"/>
            <a:ext cx="8025987" cy="3311517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9898" y="5065384"/>
            <a:ext cx="820455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1500" dirty="0">
                <a:solidFill>
                  <a:prstClr val="black">
                    <a:tint val="75000"/>
                  </a:prstClr>
                </a:solidFill>
              </a:rPr>
              <a:t>Search from very broadly to more specifically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Broadest:</a:t>
            </a:r>
            <a:r>
              <a:rPr lang="en-US" sz="1500" dirty="0">
                <a:solidFill>
                  <a:prstClr val="black">
                    <a:tint val="75000"/>
                  </a:prstClr>
                </a:solidFill>
              </a:rPr>
              <a:t> 	Library Search 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More broad: 	</a:t>
            </a:r>
            <a:r>
              <a:rPr lang="en-US" sz="1500" dirty="0">
                <a:solidFill>
                  <a:prstClr val="black">
                    <a:tint val="75000"/>
                  </a:prstClr>
                </a:solidFill>
              </a:rPr>
              <a:t>Library Catalogue 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sz="1500" dirty="0">
                <a:solidFill>
                  <a:schemeClr val="accent1">
                    <a:lumMod val="75000"/>
                  </a:schemeClr>
                </a:solidFill>
              </a:rPr>
              <a:t>Less broad: 	</a:t>
            </a:r>
            <a:r>
              <a:rPr lang="en-US" sz="1500" dirty="0">
                <a:solidFill>
                  <a:prstClr val="black">
                    <a:tint val="75000"/>
                  </a:prstClr>
                </a:solidFill>
              </a:rPr>
              <a:t>Specific databases such as PsycINFO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Google (vs. subject-specific databases) - Pros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199"/>
            <a:ext cx="7772400" cy="4095135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CA" sz="1800" dirty="0"/>
              <a:t>Casts a wider 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net</a:t>
            </a:r>
          </a:p>
          <a:p>
            <a:pPr marL="514350" indent="-514350" algn="l">
              <a:buAutoNum type="arabicPeriod"/>
            </a:pPr>
            <a:r>
              <a:rPr lang="en-CA" sz="1800" dirty="0"/>
              <a:t>Reveals the most 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popular</a:t>
            </a:r>
            <a:r>
              <a:rPr lang="en-CA" sz="1800" dirty="0"/>
              <a:t> articles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/>
              <a:t>High 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volume</a:t>
            </a:r>
            <a:r>
              <a:rPr lang="en-CA" sz="1800" dirty="0"/>
              <a:t> of articles retrieved (millions of records searched)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/>
              <a:t>Google’s </a:t>
            </a: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algorithm</a:t>
            </a:r>
            <a:r>
              <a:rPr lang="en-CA" sz="1800" dirty="0"/>
              <a:t> compensates for search weaknesses (rare to get no results)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Full-text indexing </a:t>
            </a:r>
            <a:r>
              <a:rPr lang="en-CA" sz="1800" dirty="0"/>
              <a:t>is now part of </a:t>
            </a:r>
            <a:r>
              <a:rPr lang="en-CA" sz="1800" dirty="0" smtClean="0"/>
              <a:t>Google Scholar </a:t>
            </a:r>
            <a:r>
              <a:rPr lang="en-CA" sz="1800" dirty="0"/>
              <a:t>(working with publishers) 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Known-item </a:t>
            </a:r>
            <a:r>
              <a:rPr lang="en-CA" sz="1800" dirty="0"/>
              <a:t>searching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Long-tail</a:t>
            </a:r>
            <a:r>
              <a:rPr lang="en-CA" sz="1800" dirty="0">
                <a:solidFill>
                  <a:srgbClr val="F351D4"/>
                </a:solidFill>
              </a:rPr>
              <a:t> </a:t>
            </a:r>
            <a:r>
              <a:rPr lang="en-CA" sz="1800" dirty="0"/>
              <a:t>searching (when search terms are low-occurring)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Times cited </a:t>
            </a:r>
            <a:r>
              <a:rPr lang="en-CA" sz="1800" dirty="0"/>
              <a:t>tool (context-specific) 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Books</a:t>
            </a:r>
            <a:r>
              <a:rPr lang="en-CA" sz="1800" dirty="0"/>
              <a:t> – out-of-copyright full-text access, locating a quote</a:t>
            </a:r>
          </a:p>
          <a:p>
            <a:pPr marL="514350" indent="-514350" algn="l">
              <a:buFontTx/>
              <a:buAutoNum type="arabicPeriod"/>
            </a:pPr>
            <a:r>
              <a:rPr lang="en-CA" sz="1800" dirty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en-CA" sz="1800" dirty="0"/>
              <a:t> case law, grey literature, academic websites, Institutional Repositories</a:t>
            </a:r>
          </a:p>
          <a:p>
            <a:pPr marL="514350" indent="-514350" algn="l">
              <a:buFontTx/>
              <a:buAutoNum type="arabicPeriod"/>
            </a:pPr>
            <a:endParaRPr lang="en-CA" sz="1600" dirty="0"/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2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Google (vs. subject-specific databases) - Cons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CA" sz="1600" dirty="0"/>
              <a:t>Casts a wider </a:t>
            </a:r>
            <a:r>
              <a:rPr lang="en-CA" sz="1600" dirty="0">
                <a:solidFill>
                  <a:schemeClr val="accent1">
                    <a:lumMod val="75000"/>
                  </a:schemeClr>
                </a:solidFill>
              </a:rPr>
              <a:t>net</a:t>
            </a:r>
          </a:p>
          <a:p>
            <a:pPr marL="514350" indent="-514350" algn="l">
              <a:buAutoNum type="arabicPeriod"/>
            </a:pPr>
            <a:r>
              <a:rPr lang="en-US" sz="1600" dirty="0"/>
              <a:t>Low level of subject + author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collocation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1600" dirty="0"/>
              <a:t>Not mapped to a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specific discipline (</a:t>
            </a:r>
            <a:r>
              <a:rPr lang="en-CA" sz="1600" dirty="0"/>
              <a:t>Challenging to run searches that combine </a:t>
            </a:r>
            <a:r>
              <a:rPr lang="en-CA" sz="1600" dirty="0">
                <a:solidFill>
                  <a:schemeClr val="accent1">
                    <a:lumMod val="75000"/>
                  </a:schemeClr>
                </a:solidFill>
              </a:rPr>
              <a:t>common words </a:t>
            </a:r>
            <a:r>
              <a:rPr lang="en-CA" sz="1600" dirty="0"/>
              <a:t>(e.g. Art + Time)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l">
              <a:buAutoNum type="arabicPeriod"/>
            </a:pPr>
            <a:r>
              <a:rPr lang="en-US" sz="1600" dirty="0"/>
              <a:t>Less search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sophistication &amp; manipulation </a:t>
            </a:r>
            <a:r>
              <a:rPr lang="en-US" sz="1600" dirty="0"/>
              <a:t>(e.g.  search limiters specific to Psychology, such as population groups)</a:t>
            </a:r>
          </a:p>
          <a:p>
            <a:pPr marL="514350" indent="-514350" algn="l">
              <a:buAutoNum type="arabicPeriod"/>
            </a:pPr>
            <a:r>
              <a:rPr lang="en-US" sz="1600" dirty="0"/>
              <a:t>Pseudo-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boolean</a:t>
            </a:r>
            <a:r>
              <a:rPr lang="en-US" sz="1600" dirty="0"/>
              <a:t> operators</a:t>
            </a:r>
          </a:p>
          <a:p>
            <a:pPr marL="514350" indent="-514350" algn="l">
              <a:buAutoNum type="arabicPeriod"/>
            </a:pPr>
            <a:r>
              <a:rPr lang="en-US" sz="1600" dirty="0"/>
              <a:t>Missing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deep data</a:t>
            </a:r>
            <a:r>
              <a:rPr lang="en-US" sz="1600" dirty="0"/>
              <a:t> (e.g., statistics)</a:t>
            </a:r>
          </a:p>
          <a:p>
            <a:pPr marL="514350" indent="-514350" algn="l">
              <a:buAutoNum type="arabicPeriod"/>
            </a:pPr>
            <a:r>
              <a:rPr lang="en-US" sz="1600" dirty="0"/>
              <a:t>Not </a:t>
            </a:r>
            <a:r>
              <a:rPr lang="en-US" sz="1800" dirty="0"/>
              <a:t>usually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free</a:t>
            </a:r>
            <a:r>
              <a:rPr lang="en-US" sz="1600" dirty="0"/>
              <a:t> (search via library)</a:t>
            </a:r>
          </a:p>
          <a:p>
            <a:pPr marL="514350" indent="-514350" algn="l">
              <a:buFont typeface="+mj-lt"/>
              <a:buAutoNum type="arabicPeriod" startAt="8"/>
            </a:pPr>
            <a:r>
              <a:rPr lang="en-US" sz="1600" dirty="0"/>
              <a:t>Mysterious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algorithms</a:t>
            </a:r>
            <a:r>
              <a:rPr lang="en-US" sz="1600" dirty="0"/>
              <a:t> (Coverage? Publishers? Opposite of transparent sources such as PsycINFO).</a:t>
            </a:r>
            <a:r>
              <a:rPr lang="en-CA" sz="1600" dirty="0"/>
              <a:t> </a:t>
            </a:r>
          </a:p>
          <a:p>
            <a:pPr marL="514350" indent="-514350" algn="l">
              <a:buFont typeface="+mj-lt"/>
              <a:buAutoNum type="arabicPeriod" startAt="8"/>
            </a:pPr>
            <a:r>
              <a:rPr lang="en-CA" sz="1600" dirty="0"/>
              <a:t>New articles might not be pushed up (</a:t>
            </a:r>
            <a:r>
              <a:rPr lang="en-CA" sz="1600" dirty="0">
                <a:solidFill>
                  <a:schemeClr val="accent1">
                    <a:lumMod val="75000"/>
                  </a:schemeClr>
                </a:solidFill>
              </a:rPr>
              <a:t>popularity over currency</a:t>
            </a:r>
            <a:r>
              <a:rPr lang="en-CA" sz="1600" dirty="0"/>
              <a:t>)</a:t>
            </a:r>
          </a:p>
          <a:p>
            <a:pPr marL="514350" indent="-514350" algn="l">
              <a:buFont typeface="+mj-lt"/>
              <a:buAutoNum type="arabicPeriod" startAt="8"/>
            </a:pPr>
            <a:r>
              <a:rPr lang="en-CA" sz="1600" dirty="0"/>
              <a:t>Indexes articles from “</a:t>
            </a:r>
            <a:r>
              <a:rPr lang="en-CA" sz="1600" dirty="0">
                <a:solidFill>
                  <a:schemeClr val="accent1">
                    <a:lumMod val="75000"/>
                  </a:schemeClr>
                </a:solidFill>
              </a:rPr>
              <a:t>predatory publishers”, </a:t>
            </a:r>
            <a:r>
              <a:rPr lang="en-CA" sz="1600" dirty="0"/>
              <a:t>perhaps harder to identify if working outside of your field</a:t>
            </a:r>
            <a:endParaRPr lang="en-CA" sz="1600" dirty="0">
              <a:latin typeface="Calibri" panose="020F0502020204030204" pitchFamily="34" charset="0"/>
            </a:endParaRPr>
          </a:p>
          <a:p>
            <a:pPr marL="514350" indent="-514350" algn="l">
              <a:buAutoNum type="arabicPeriod"/>
            </a:pPr>
            <a:endParaRPr lang="en-US" sz="1600" dirty="0"/>
          </a:p>
          <a:p>
            <a:pPr algn="l"/>
            <a:endParaRPr lang="en-CA" sz="1600" dirty="0"/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80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rgbClr val="54585A"/>
                </a:solidFill>
                <a:latin typeface="DINPro-Medium" pitchFamily="50" charset="0"/>
              </a:rPr>
              <a:t>PsycINFO</a:t>
            </a:r>
            <a:endParaRPr lang="en-US" sz="2400" dirty="0">
              <a:solidFill>
                <a:srgbClr val="54585A"/>
              </a:solidFill>
              <a:latin typeface="DINPro-Medium" pitchFamily="50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3352800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800" dirty="0"/>
              <a:t>A disciplinary–specific database. </a:t>
            </a:r>
            <a:r>
              <a:rPr lang="en-US" sz="1800" dirty="0" smtClean="0"/>
              <a:t>Another </a:t>
            </a:r>
            <a:r>
              <a:rPr lang="en-US" sz="1800" dirty="0"/>
              <a:t>example: Criminal Justice Abstracts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800" dirty="0"/>
              <a:t>Main database for Psychology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800" dirty="0"/>
              <a:t>Mapped to a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disciplinary</a:t>
            </a:r>
            <a:r>
              <a:rPr lang="en-US" sz="1800" dirty="0"/>
              <a:t>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perspective</a:t>
            </a:r>
            <a:endParaRPr lang="en-US" sz="1800" dirty="0"/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800" dirty="0"/>
              <a:t>High-quality, detailed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metadata</a:t>
            </a:r>
            <a:r>
              <a:rPr lang="en-US" sz="1800" dirty="0"/>
              <a:t> allows for effective use of limiter and subject collocation related to your topic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800" dirty="0"/>
              <a:t>Access to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specialized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material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800" dirty="0"/>
              <a:t>(e.g., tests, dissertations, data)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en-US" sz="1800" dirty="0"/>
              <a:t>Virtually all articles in PsycINFO are peer-reviewed (exceptions: book reviews, articles published before that concept introduced, etc.)</a:t>
            </a:r>
          </a:p>
          <a:p>
            <a:pPr algn="l"/>
            <a:endParaRPr lang="en-US" sz="18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76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solidFill>
                  <a:srgbClr val="54585A"/>
                </a:solidFill>
                <a:latin typeface="DINPro-Medium" pitchFamily="50" charset="0"/>
              </a:rPr>
              <a:t>PsycTESTS</a:t>
            </a:r>
            <a:endParaRPr lang="en-US" sz="2400" dirty="0">
              <a:solidFill>
                <a:srgbClr val="54585A"/>
              </a:solidFill>
              <a:latin typeface="DINPro-Medium" pitchFamily="50" charset="0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2667000"/>
          </a:xfrm>
        </p:spPr>
        <p:txBody>
          <a:bodyPr>
            <a:normAutofit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Indexes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18,000+ Psychology tests</a:t>
            </a:r>
            <a:r>
              <a:rPr lang="en-US" sz="2000" dirty="0">
                <a:latin typeface="Calibri" panose="020F0502020204030204" pitchFamily="34" charset="0"/>
              </a:rPr>
              <a:t>, measures, assessments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Mostly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unpublished</a:t>
            </a:r>
            <a:r>
              <a:rPr lang="en-US" sz="2000" dirty="0">
                <a:latin typeface="Calibri" panose="020F0502020204030204" pitchFamily="34" charset="0"/>
              </a:rPr>
              <a:t>, non-commercial tests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Scoring key </a:t>
            </a:r>
            <a:r>
              <a:rPr lang="en-US" sz="2000" dirty="0">
                <a:latin typeface="Calibri" panose="020F0502020204030204" pitchFamily="34" charset="0"/>
              </a:rPr>
              <a:t>usually not included (65 tests only with key)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Descriptive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 information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– construct being measured, purpose, test description, etc</a:t>
            </a:r>
            <a:r>
              <a:rPr lang="en-US" sz="2000" dirty="0">
                <a:latin typeface="Calibri" panose="020F0502020204030204" pitchFamily="34" charset="0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Helpful for seeing how Psychologists have developed their experiments and brainstorming ideas for designing your own experiment</a:t>
            </a:r>
          </a:p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9400"/>
            <a:ext cx="381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Search Strategies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609600"/>
          </a:xfrm>
        </p:spPr>
        <p:txBody>
          <a:bodyPr>
            <a:normAutofit/>
          </a:bodyPr>
          <a:lstStyle/>
          <a:p>
            <a:pPr algn="l"/>
            <a:endParaRPr lang="en-US" sz="1600" dirty="0">
              <a:solidFill>
                <a:srgbClr val="54585A"/>
              </a:solidFill>
              <a:latin typeface="DINPro-Regular" pitchFamily="50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rda26\Local Settings\Temporary Internet Files\Content.IE5\EMP6WF2M\MPj04264650000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76399"/>
            <a:ext cx="7330482" cy="435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34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A619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2400" y="6627168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May 16</a:t>
            </a:r>
            <a:r>
              <a:rPr lang="en-US" sz="900" baseline="30000" dirty="0">
                <a:solidFill>
                  <a:schemeClr val="bg1"/>
                </a:solidFill>
                <a:latin typeface="DINPro-Medium" pitchFamily="50" charset="0"/>
              </a:rPr>
              <a:t>th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, 2019 – </a:t>
            </a:r>
            <a:r>
              <a:rPr lang="en-US" sz="900" dirty="0" err="1">
                <a:solidFill>
                  <a:schemeClr val="bg1"/>
                </a:solidFill>
                <a:latin typeface="DINPro-Medium" pitchFamily="50" charset="0"/>
              </a:rPr>
              <a:t>Psyc</a:t>
            </a:r>
            <a:r>
              <a:rPr lang="en-US" sz="900" dirty="0">
                <a:solidFill>
                  <a:schemeClr val="bg1"/>
                </a:solidFill>
                <a:latin typeface="DINPro-Medium" pitchFamily="50" charset="0"/>
              </a:rPr>
              <a:t> 201 – Library Research</a:t>
            </a:r>
          </a:p>
          <a:p>
            <a:endParaRPr lang="en-US" sz="900" dirty="0">
              <a:solidFill>
                <a:schemeClr val="bg1"/>
              </a:solidFill>
              <a:latin typeface="DINPro-Medium" pitchFamily="50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685800" y="990601"/>
            <a:ext cx="7772400" cy="609599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54585A"/>
                </a:solidFill>
                <a:latin typeface="DINPro-Medium" pitchFamily="50" charset="0"/>
              </a:rPr>
              <a:t>Search Terms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685800" y="1916097"/>
            <a:ext cx="7772400" cy="838189"/>
          </a:xfrm>
        </p:spPr>
        <p:txBody>
          <a:bodyPr>
            <a:normAutofit/>
          </a:bodyPr>
          <a:lstStyle/>
          <a:p>
            <a:pPr algn="l"/>
            <a:r>
              <a:rPr lang="en-US" sz="2400" i="1" dirty="0" smtClean="0">
                <a:solidFill>
                  <a:srgbClr val="54585A"/>
                </a:solidFill>
                <a:latin typeface="DINPro-Regular" pitchFamily="50" charset="0"/>
              </a:rPr>
              <a:t>Assess</a:t>
            </a:r>
            <a:r>
              <a:rPr lang="en-US" sz="2400" i="1" dirty="0" smtClean="0">
                <a:solidFill>
                  <a:srgbClr val="54585A"/>
                </a:solidFill>
                <a:latin typeface="DINPro-Regular" pitchFamily="50" charset="0"/>
              </a:rPr>
              <a:t> </a:t>
            </a:r>
            <a:r>
              <a:rPr lang="en-US" sz="2400" i="1" dirty="0">
                <a:solidFill>
                  <a:srgbClr val="54585A"/>
                </a:solidFill>
                <a:latin typeface="DINPro-Regular" pitchFamily="50" charset="0"/>
              </a:rPr>
              <a:t>the impact of the media on the body image of young women.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1543665"/>
            <a:ext cx="7772400" cy="0"/>
          </a:xfrm>
          <a:prstGeom prst="line">
            <a:avLst/>
          </a:prstGeom>
          <a:ln>
            <a:solidFill>
              <a:srgbClr val="5458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" y="152400"/>
            <a:ext cx="1313876" cy="40467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88FA24-EF8E-4E0A-85CA-986ACF7B8FF9}"/>
              </a:ext>
            </a:extLst>
          </p:cNvPr>
          <p:cNvSpPr txBox="1"/>
          <p:nvPr/>
        </p:nvSpPr>
        <p:spPr>
          <a:xfrm>
            <a:off x="685060" y="3002441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Identify key concepts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Brainstorm synonyms and related words for each </a:t>
            </a:r>
            <a:r>
              <a:rPr lang="en-CA" sz="2400" dirty="0" smtClean="0"/>
              <a:t>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r>
              <a:rPr lang="en-CA" sz="2400" dirty="0">
                <a:highlight>
                  <a:srgbClr val="FFFF00"/>
                </a:highlight>
              </a:rPr>
              <a:t>Take a minute and fill out part one of the activity sheet</a:t>
            </a:r>
            <a:r>
              <a:rPr lang="en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4717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1178</Words>
  <Application>Microsoft Office PowerPoint</Application>
  <PresentationFormat>On-screen Show (4:3)</PresentationFormat>
  <Paragraphs>189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DINPro-Medium</vt:lpstr>
      <vt:lpstr>DINPro-Regular</vt:lpstr>
      <vt:lpstr>Office Theme</vt:lpstr>
      <vt:lpstr>Psychology 201 – Library Research May 16, 2019 </vt:lpstr>
      <vt:lpstr>Where to Start?</vt:lpstr>
      <vt:lpstr>Where to start?</vt:lpstr>
      <vt:lpstr>Google (vs. subject-specific databases) - Pros</vt:lpstr>
      <vt:lpstr>Google (vs. subject-specific databases) - Cons</vt:lpstr>
      <vt:lpstr>PsycINFO</vt:lpstr>
      <vt:lpstr>PsycTESTS</vt:lpstr>
      <vt:lpstr>Search Strategies</vt:lpstr>
      <vt:lpstr>Search Terms</vt:lpstr>
      <vt:lpstr>Search Terms</vt:lpstr>
      <vt:lpstr>Search Terms</vt:lpstr>
      <vt:lpstr>Boolean Operators</vt:lpstr>
      <vt:lpstr>AND / OR </vt:lpstr>
      <vt:lpstr>Topic Scope</vt:lpstr>
      <vt:lpstr>Subject Headings</vt:lpstr>
      <vt:lpstr>Subject Headings</vt:lpstr>
      <vt:lpstr>Practice!</vt:lpstr>
      <vt:lpstr>APA </vt:lpstr>
      <vt:lpstr>Library Research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Lu</dc:creator>
  <cp:lastModifiedBy>Yolanda Koscielski</cp:lastModifiedBy>
  <cp:revision>47</cp:revision>
  <dcterms:created xsi:type="dcterms:W3CDTF">2006-08-16T00:00:00Z</dcterms:created>
  <dcterms:modified xsi:type="dcterms:W3CDTF">2019-05-15T21:54:10Z</dcterms:modified>
</cp:coreProperties>
</file>