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2" r:id="rId1"/>
    <p:sldMasterId id="2147483745" r:id="rId2"/>
    <p:sldMasterId id="2147483751" r:id="rId3"/>
  </p:sldMasterIdLst>
  <p:notesMasterIdLst>
    <p:notesMasterId r:id="rId13"/>
  </p:notesMasterIdLst>
  <p:sldIdLst>
    <p:sldId id="263" r:id="rId4"/>
    <p:sldId id="262" r:id="rId5"/>
    <p:sldId id="265" r:id="rId6"/>
    <p:sldId id="266" r:id="rId7"/>
    <p:sldId id="267" r:id="rId8"/>
    <p:sldId id="268" r:id="rId9"/>
    <p:sldId id="273" r:id="rId10"/>
    <p:sldId id="269" r:id="rId11"/>
    <p:sldId id="272" r:id="rId12"/>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292929"/>
    <a:srgbClr val="DDDDD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95" autoAdjust="0"/>
    <p:restoredTop sz="65661" autoAdjust="0"/>
  </p:normalViewPr>
  <p:slideViewPr>
    <p:cSldViewPr>
      <p:cViewPr varScale="1">
        <p:scale>
          <a:sx n="59" d="100"/>
          <a:sy n="59" d="100"/>
        </p:scale>
        <p:origin x="1896" y="7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97" d="100"/>
          <a:sy n="97" d="100"/>
        </p:scale>
        <p:origin x="-1458" y="-10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notesMaster" Target="notesMasters/notesMaster1.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viewProps" Target="view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16387"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3174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16389"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6390"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16391"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0D23CED6-30E5-4619-BCFA-4322F89E3C0A}" type="slidenum">
              <a:rPr lang="en-US"/>
              <a:pPr>
                <a:defRPr/>
              </a:pPr>
              <a:t>‹#›</a:t>
            </a:fld>
            <a:endParaRPr lang="en-US"/>
          </a:p>
        </p:txBody>
      </p:sp>
    </p:spTree>
    <p:extLst>
      <p:ext uri="{BB962C8B-B14F-4D97-AF65-F5344CB8AC3E}">
        <p14:creationId xmlns:p14="http://schemas.microsoft.com/office/powerpoint/2010/main" val="100849699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summit.sfu.ca/" TargetMode="External"/><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hyperlink" Target="mailto:copy@sfu.ca" TargetMode="External"/><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3" Type="http://schemas.openxmlformats.org/officeDocument/2006/relationships/hyperlink" Target="mailto:oa-policy@sfu.ca" TargetMode="External"/><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smtClean="0"/>
              <a:t>-Last talk was</a:t>
            </a:r>
            <a:r>
              <a:rPr lang="en-CA" baseline="0" dirty="0" smtClean="0"/>
              <a:t> on June 2016 about complying with tri-council agency funding</a:t>
            </a:r>
          </a:p>
          <a:p>
            <a:r>
              <a:rPr lang="en-CA" baseline="0" dirty="0" smtClean="0"/>
              <a:t>-This talk is an extension of that, with some overlap, on SFU Open Access Policy</a:t>
            </a:r>
          </a:p>
          <a:p>
            <a:r>
              <a:rPr lang="en-CA" baseline="0" dirty="0" smtClean="0"/>
              <a:t>-We have a digital scholarship librarian (and other librarians) who are working on this</a:t>
            </a:r>
          </a:p>
          <a:p>
            <a:r>
              <a:rPr lang="en-CA" baseline="0" dirty="0" smtClean="0"/>
              <a:t>-I can answer questions, or I can forward them to her. But, I’ll save the Q &amp; A for Jessica’s talk on Research Data Management, so she has enough time to present</a:t>
            </a:r>
          </a:p>
          <a:p>
            <a:r>
              <a:rPr lang="en-CA" baseline="0" dirty="0" smtClean="0"/>
              <a:t>-</a:t>
            </a:r>
            <a:endParaRPr lang="en-CA" dirty="0"/>
          </a:p>
        </p:txBody>
      </p:sp>
      <p:sp>
        <p:nvSpPr>
          <p:cNvPr id="4" name="Slide Number Placeholder 3"/>
          <p:cNvSpPr>
            <a:spLocks noGrp="1"/>
          </p:cNvSpPr>
          <p:nvPr>
            <p:ph type="sldNum" sz="quarter" idx="10"/>
          </p:nvPr>
        </p:nvSpPr>
        <p:spPr/>
        <p:txBody>
          <a:bodyPr/>
          <a:lstStyle/>
          <a:p>
            <a:pPr>
              <a:defRPr/>
            </a:pPr>
            <a:fld id="{0D23CED6-30E5-4619-BCFA-4322F89E3C0A}" type="slidenum">
              <a:rPr lang="en-US" smtClean="0"/>
              <a:pPr>
                <a:defRPr/>
              </a:pPr>
              <a:t>1</a:t>
            </a:fld>
            <a:endParaRPr lang="en-US"/>
          </a:p>
        </p:txBody>
      </p:sp>
    </p:spTree>
    <p:extLst>
      <p:ext uri="{BB962C8B-B14F-4D97-AF65-F5344CB8AC3E}">
        <p14:creationId xmlns:p14="http://schemas.microsoft.com/office/powerpoint/2010/main" val="13097098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What is OA?</a:t>
            </a:r>
          </a:p>
          <a:p>
            <a:endParaRPr lang="en-US" dirty="0" smtClean="0"/>
          </a:p>
          <a:p>
            <a:r>
              <a:rPr lang="en-US" dirty="0" smtClean="0"/>
              <a:t>Why OA Policy:</a:t>
            </a:r>
            <a:endParaRPr lang="en-US" dirty="0"/>
          </a:p>
          <a:p>
            <a:pPr marL="228600" indent="-228600">
              <a:buAutoNum type="arabicParenR"/>
            </a:pPr>
            <a:endParaRPr lang="en-US" dirty="0" smtClean="0"/>
          </a:p>
          <a:p>
            <a:pPr marL="228600" indent="-228600">
              <a:buAutoNum type="arabicParenR"/>
            </a:pPr>
            <a:r>
              <a:rPr lang="en-US" dirty="0" smtClean="0"/>
              <a:t>SFU has supported</a:t>
            </a:r>
            <a:r>
              <a:rPr lang="en-US" baseline="0" dirty="0" smtClean="0"/>
              <a:t> OA activities for many years through its OA fund, Institutional repository, Summit, awareness and education efforts around author rights, copyright, publishing venues – OA Policy is a natural/logical next step</a:t>
            </a:r>
          </a:p>
          <a:p>
            <a:pPr marL="228600" indent="-228600">
              <a:buAutoNum type="arabicParenR"/>
            </a:pPr>
            <a:r>
              <a:rPr lang="en-US" dirty="0" smtClean="0"/>
              <a:t>Moral</a:t>
            </a:r>
            <a:r>
              <a:rPr lang="en-US" baseline="0" dirty="0" smtClean="0"/>
              <a:t> Imperative  - </a:t>
            </a:r>
            <a:r>
              <a:rPr lang="en-US" dirty="0" smtClean="0"/>
              <a:t>Canada’s most engaged research university invites us to find ways of sharing the research output and creative work of the University with the wider community. </a:t>
            </a:r>
          </a:p>
          <a:p>
            <a:pPr marL="228600" indent="-228600">
              <a:buAutoNum type="arabicParenR"/>
            </a:pPr>
            <a:r>
              <a:rPr lang="en-US" dirty="0" smtClean="0"/>
              <a:t>Accessibility to those</a:t>
            </a:r>
            <a:r>
              <a:rPr lang="en-US" baseline="0" dirty="0" smtClean="0"/>
              <a:t> beyond the academy - </a:t>
            </a:r>
            <a:r>
              <a:rPr lang="en-US" dirty="0" smtClean="0"/>
              <a:t>The University is therefore committed to making accessible and preserving the products of research with the broadest possible community, including other scholars, practitioners, policy makers, and the public at large.</a:t>
            </a:r>
          </a:p>
          <a:p>
            <a:pPr marL="228600" indent="-228600">
              <a:buAutoNum type="arabicParenR"/>
            </a:pPr>
            <a:r>
              <a:rPr lang="en-US" dirty="0" smtClean="0"/>
              <a:t>Impact / Visibility for Researchers</a:t>
            </a:r>
            <a:r>
              <a:rPr lang="en-US" baseline="0" dirty="0" smtClean="0"/>
              <a:t> - </a:t>
            </a:r>
            <a:r>
              <a:rPr lang="en-US" dirty="0" smtClean="0"/>
              <a:t>Depositing these articles -</a:t>
            </a:r>
            <a:r>
              <a:rPr lang="en-US" baseline="0" dirty="0" smtClean="0"/>
              <a:t> </a:t>
            </a:r>
            <a:r>
              <a:rPr lang="en-US" dirty="0" smtClean="0"/>
              <a:t>showcasing this work to the world, increasing its impact, creating a collective archive of SFU’s research output, and making more visible the products of our work.</a:t>
            </a:r>
          </a:p>
          <a:p>
            <a:pPr marL="228600" indent="-228600">
              <a:buAutoNum type="arabicParenR"/>
            </a:pPr>
            <a:endParaRPr lang="en-US" dirty="0" smtClean="0"/>
          </a:p>
          <a:p>
            <a:pPr marL="228600" indent="-228600">
              <a:buAutoNum type="arabicParenR"/>
            </a:pPr>
            <a:endParaRPr lang="en-US" dirty="0" smtClean="0"/>
          </a:p>
          <a:p>
            <a:pPr marL="228600" indent="-228600">
              <a:buAutoNum type="arabicParenR"/>
            </a:pPr>
            <a:endParaRPr lang="en-US" dirty="0" smtClean="0"/>
          </a:p>
          <a:p>
            <a:endParaRPr lang="en-US" dirty="0" smtClean="0"/>
          </a:p>
          <a:p>
            <a:endParaRPr lang="en-US" dirty="0" smtClean="0"/>
          </a:p>
        </p:txBody>
      </p:sp>
      <p:sp>
        <p:nvSpPr>
          <p:cNvPr id="4" name="Slide Number Placeholder 3"/>
          <p:cNvSpPr>
            <a:spLocks noGrp="1"/>
          </p:cNvSpPr>
          <p:nvPr>
            <p:ph type="sldNum" sz="quarter" idx="10"/>
          </p:nvPr>
        </p:nvSpPr>
        <p:spPr/>
        <p:txBody>
          <a:bodyPr/>
          <a:lstStyle/>
          <a:p>
            <a:fld id="{C657BE9E-696F-48C6-9B0D-982D462ABE6B}" type="slidenum">
              <a:rPr lang="en-US" smtClean="0"/>
              <a:t>2</a:t>
            </a:fld>
            <a:endParaRPr lang="en-US"/>
          </a:p>
        </p:txBody>
      </p:sp>
    </p:spTree>
    <p:extLst>
      <p:ext uri="{BB962C8B-B14F-4D97-AF65-F5344CB8AC3E}">
        <p14:creationId xmlns:p14="http://schemas.microsoft.com/office/powerpoint/2010/main" val="5466779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-Language</a:t>
            </a:r>
            <a:r>
              <a:rPr lang="en-US" baseline="0" dirty="0" smtClean="0"/>
              <a:t> taken directly from the </a:t>
            </a:r>
            <a:r>
              <a:rPr lang="en-US" baseline="0" dirty="0" smtClean="0"/>
              <a:t>policy</a:t>
            </a:r>
          </a:p>
          <a:p>
            <a:r>
              <a:rPr lang="en-US" baseline="0" dirty="0" smtClean="0"/>
              <a:t>-Open Access Policy on library website, with FAQs: http://www.lib.sfu.ca/help/publish/scholarly-publishing/open-access-policy </a:t>
            </a:r>
            <a:endParaRPr lang="en-US" dirty="0"/>
          </a:p>
        </p:txBody>
      </p:sp>
      <p:sp>
        <p:nvSpPr>
          <p:cNvPr id="4" name="Slide Number Placeholder 3"/>
          <p:cNvSpPr>
            <a:spLocks noGrp="1"/>
          </p:cNvSpPr>
          <p:nvPr>
            <p:ph type="sldNum" sz="quarter" idx="10"/>
          </p:nvPr>
        </p:nvSpPr>
        <p:spPr/>
        <p:txBody>
          <a:bodyPr/>
          <a:lstStyle/>
          <a:p>
            <a:fld id="{C657BE9E-696F-48C6-9B0D-982D462ABE6B}" type="slidenum">
              <a:rPr lang="en-US" smtClean="0"/>
              <a:t>3</a:t>
            </a:fld>
            <a:endParaRPr lang="en-US"/>
          </a:p>
        </p:txBody>
      </p:sp>
    </p:spTree>
    <p:extLst>
      <p:ext uri="{BB962C8B-B14F-4D97-AF65-F5344CB8AC3E}">
        <p14:creationId xmlns:p14="http://schemas.microsoft.com/office/powerpoint/2010/main" val="26099541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smtClean="0">
                <a:solidFill>
                  <a:schemeClr val="tx1"/>
                </a:solidFill>
                <a:effectLst/>
                <a:latin typeface="+mn-lt"/>
                <a:ea typeface="+mn-ea"/>
                <a:cs typeface="+mn-cs"/>
              </a:rPr>
              <a:t>For the purpose of the Open Access Policy at SFU, university authors include current faculty members, postdoctoral fellows, and students.</a:t>
            </a:r>
            <a:endParaRPr lang="en-US" dirty="0"/>
          </a:p>
        </p:txBody>
      </p:sp>
      <p:sp>
        <p:nvSpPr>
          <p:cNvPr id="4" name="Slide Number Placeholder 3"/>
          <p:cNvSpPr>
            <a:spLocks noGrp="1"/>
          </p:cNvSpPr>
          <p:nvPr>
            <p:ph type="sldNum" sz="quarter" idx="10"/>
          </p:nvPr>
        </p:nvSpPr>
        <p:spPr/>
        <p:txBody>
          <a:bodyPr/>
          <a:lstStyle/>
          <a:p>
            <a:fld id="{C657BE9E-696F-48C6-9B0D-982D462ABE6B}" type="slidenum">
              <a:rPr lang="en-US" smtClean="0"/>
              <a:t>4</a:t>
            </a:fld>
            <a:endParaRPr lang="en-US"/>
          </a:p>
        </p:txBody>
      </p:sp>
    </p:spTree>
    <p:extLst>
      <p:ext uri="{BB962C8B-B14F-4D97-AF65-F5344CB8AC3E}">
        <p14:creationId xmlns:p14="http://schemas.microsoft.com/office/powerpoint/2010/main" val="8488128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smtClean="0">
                <a:solidFill>
                  <a:schemeClr val="tx1"/>
                </a:solidFill>
                <a:effectLst/>
                <a:latin typeface="+mn-lt"/>
                <a:ea typeface="+mn-ea"/>
                <a:cs typeface="+mn-cs"/>
              </a:rPr>
              <a:t>While all products of research are welcome, only scholarly articles fall within the Policy. </a:t>
            </a:r>
          </a:p>
          <a:p>
            <a:endParaRPr lang="en-US" sz="1200" b="0" i="0" kern="1200" dirty="0" smtClean="0">
              <a:solidFill>
                <a:schemeClr val="tx1"/>
              </a:solidFill>
              <a:effectLst/>
              <a:latin typeface="+mn-lt"/>
              <a:ea typeface="+mn-ea"/>
              <a:cs typeface="+mn-cs"/>
            </a:endParaRPr>
          </a:p>
          <a:p>
            <a:r>
              <a:rPr lang="en-US" sz="1200" b="0" i="0" kern="1200" dirty="0" smtClean="0">
                <a:solidFill>
                  <a:schemeClr val="tx1"/>
                </a:solidFill>
                <a:effectLst/>
                <a:latin typeface="+mn-lt"/>
                <a:ea typeface="+mn-ea"/>
                <a:cs typeface="+mn-cs"/>
              </a:rPr>
              <a:t>Mention that</a:t>
            </a:r>
            <a:r>
              <a:rPr lang="en-US" sz="1200" b="0" i="0" kern="1200" baseline="0" dirty="0" smtClean="0">
                <a:solidFill>
                  <a:schemeClr val="tx1"/>
                </a:solidFill>
                <a:effectLst/>
                <a:latin typeface="+mn-lt"/>
                <a:ea typeface="+mn-ea"/>
                <a:cs typeface="+mn-cs"/>
              </a:rPr>
              <a:t> the policy</a:t>
            </a:r>
            <a:r>
              <a:rPr lang="en-US" sz="1200" b="0" i="0" kern="1200" dirty="0" smtClean="0">
                <a:solidFill>
                  <a:schemeClr val="tx1"/>
                </a:solidFill>
                <a:effectLst/>
                <a:latin typeface="+mn-lt"/>
                <a:ea typeface="+mn-ea"/>
                <a:cs typeface="+mn-cs"/>
              </a:rPr>
              <a:t> excludes: books/ book</a:t>
            </a:r>
            <a:r>
              <a:rPr lang="en-US" sz="1200" b="0" i="0" kern="1200" baseline="0" dirty="0" smtClean="0">
                <a:solidFill>
                  <a:schemeClr val="tx1"/>
                </a:solidFill>
                <a:effectLst/>
                <a:latin typeface="+mn-lt"/>
                <a:ea typeface="+mn-ea"/>
                <a:cs typeface="+mn-cs"/>
              </a:rPr>
              <a:t> chapters, conference proceedings, policy documents, </a:t>
            </a:r>
            <a:r>
              <a:rPr lang="en-US" sz="1200" b="0" i="0" kern="1200" baseline="0" dirty="0" err="1" smtClean="0">
                <a:solidFill>
                  <a:schemeClr val="tx1"/>
                </a:solidFill>
                <a:effectLst/>
                <a:latin typeface="+mn-lt"/>
                <a:ea typeface="+mn-ea"/>
                <a:cs typeface="+mn-cs"/>
              </a:rPr>
              <a:t>etc</a:t>
            </a:r>
            <a:endParaRPr lang="en-US" sz="1200" b="0" i="0" kern="1200" dirty="0" smtClean="0">
              <a:solidFill>
                <a:schemeClr val="tx1"/>
              </a:solidFill>
              <a:effectLst/>
              <a:latin typeface="+mn-lt"/>
              <a:ea typeface="+mn-ea"/>
              <a:cs typeface="+mn-cs"/>
            </a:endParaRPr>
          </a:p>
          <a:p>
            <a:endParaRPr lang="en-US" sz="1200" b="0" i="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Although this policy does not cover any articles published before the adoption of this policy, any articles for which the author entered into an incompatible licensing or assignment agreement before the adoption of this policy, or any articles published after we leave the university</a:t>
            </a:r>
            <a:endParaRPr lang="en-US" sz="1200" b="0" i="0" kern="1200" dirty="0" smtClean="0">
              <a:solidFill>
                <a:schemeClr val="tx1"/>
              </a:solidFill>
              <a:effectLst/>
              <a:latin typeface="+mn-lt"/>
              <a:ea typeface="+mn-ea"/>
              <a:cs typeface="+mn-cs"/>
            </a:endParaRPr>
          </a:p>
          <a:p>
            <a:endParaRPr lang="en-US" sz="1200" b="0" i="0" kern="1200" dirty="0" smtClean="0">
              <a:solidFill>
                <a:schemeClr val="tx1"/>
              </a:solidFill>
              <a:effectLst/>
              <a:latin typeface="+mn-lt"/>
              <a:ea typeface="+mn-ea"/>
              <a:cs typeface="+mn-cs"/>
            </a:endParaRPr>
          </a:p>
          <a:p>
            <a:r>
              <a:rPr lang="en-US" sz="1200" b="0" i="0" kern="1200" dirty="0" smtClean="0">
                <a:solidFill>
                  <a:schemeClr val="tx1"/>
                </a:solidFill>
                <a:effectLst/>
                <a:latin typeface="+mn-lt"/>
                <a:ea typeface="+mn-ea"/>
                <a:cs typeface="+mn-cs"/>
              </a:rPr>
              <a:t>Finalized text describes any copy of the accepted version of an article after peer-review, that includes the final version of the author’s text, with revisions having been made.  Also referred</a:t>
            </a:r>
            <a:r>
              <a:rPr lang="en-US" sz="1200" b="0" i="0" kern="1200" baseline="0" dirty="0" smtClean="0">
                <a:solidFill>
                  <a:schemeClr val="tx1"/>
                </a:solidFill>
                <a:effectLst/>
                <a:latin typeface="+mn-lt"/>
                <a:ea typeface="+mn-ea"/>
                <a:cs typeface="+mn-cs"/>
              </a:rPr>
              <a:t> to as: </a:t>
            </a:r>
            <a:r>
              <a:rPr lang="en-US" sz="1200" b="0" i="0" kern="1200" dirty="0" smtClean="0">
                <a:solidFill>
                  <a:schemeClr val="tx1"/>
                </a:solidFill>
                <a:effectLst/>
                <a:latin typeface="+mn-lt"/>
                <a:ea typeface="+mn-ea"/>
                <a:cs typeface="+mn-cs"/>
              </a:rPr>
              <a:t>Post-print, Version of Record, Author Accepted Manuscript, Post Peer Reviewed Manuscript)</a:t>
            </a:r>
            <a:endParaRPr lang="en-US" dirty="0"/>
          </a:p>
        </p:txBody>
      </p:sp>
      <p:sp>
        <p:nvSpPr>
          <p:cNvPr id="4" name="Slide Number Placeholder 3"/>
          <p:cNvSpPr>
            <a:spLocks noGrp="1"/>
          </p:cNvSpPr>
          <p:nvPr>
            <p:ph type="sldNum" sz="quarter" idx="10"/>
          </p:nvPr>
        </p:nvSpPr>
        <p:spPr/>
        <p:txBody>
          <a:bodyPr/>
          <a:lstStyle/>
          <a:p>
            <a:fld id="{C657BE9E-696F-48C6-9B0D-982D462ABE6B}" type="slidenum">
              <a:rPr lang="en-US" smtClean="0"/>
              <a:t>5</a:t>
            </a:fld>
            <a:endParaRPr lang="en-US"/>
          </a:p>
        </p:txBody>
      </p:sp>
    </p:spTree>
    <p:extLst>
      <p:ext uri="{BB962C8B-B14F-4D97-AF65-F5344CB8AC3E}">
        <p14:creationId xmlns:p14="http://schemas.microsoft.com/office/powerpoint/2010/main" val="9528627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b="0" i="0" kern="1200" dirty="0" smtClean="0">
              <a:solidFill>
                <a:schemeClr val="tx1"/>
              </a:solidFill>
              <a:effectLst/>
              <a:latin typeface="+mn-lt"/>
              <a:ea typeface="+mn-ea"/>
              <a:cs typeface="+mn-cs"/>
            </a:endParaRPr>
          </a:p>
          <a:p>
            <a:r>
              <a:rPr lang="en-US" sz="1200" b="0" i="0" kern="1200" dirty="0" smtClean="0">
                <a:solidFill>
                  <a:schemeClr val="tx1"/>
                </a:solidFill>
                <a:effectLst/>
                <a:latin typeface="+mn-lt"/>
                <a:ea typeface="+mn-ea"/>
                <a:cs typeface="+mn-cs"/>
              </a:rPr>
              <a:t>You can complete a brief online form outlining a few details about your submission, attach the document and the Library</a:t>
            </a:r>
            <a:r>
              <a:rPr lang="en-US" sz="1200" b="0" i="0" kern="1200" baseline="0" dirty="0" smtClean="0">
                <a:solidFill>
                  <a:schemeClr val="tx1"/>
                </a:solidFill>
                <a:effectLst/>
                <a:latin typeface="+mn-lt"/>
                <a:ea typeface="+mn-ea"/>
                <a:cs typeface="+mn-cs"/>
              </a:rPr>
              <a:t> will deposit it in Summit on your behalf.  </a:t>
            </a:r>
            <a:r>
              <a:rPr lang="en-US" sz="1200" b="0" i="0" kern="1200" dirty="0" smtClean="0">
                <a:solidFill>
                  <a:schemeClr val="tx1"/>
                </a:solidFill>
                <a:effectLst/>
                <a:latin typeface="+mn-lt"/>
                <a:ea typeface="+mn-ea"/>
                <a:cs typeface="+mn-cs"/>
              </a:rPr>
              <a:t> </a:t>
            </a:r>
          </a:p>
          <a:p>
            <a:endParaRPr lang="en-US" sz="1200" b="0" i="0" kern="1200" dirty="0" smtClean="0">
              <a:solidFill>
                <a:schemeClr val="tx1"/>
              </a:solidFill>
              <a:effectLst/>
              <a:latin typeface="+mn-lt"/>
              <a:ea typeface="+mn-ea"/>
              <a:cs typeface="+mn-cs"/>
            </a:endParaRPr>
          </a:p>
          <a:p>
            <a:r>
              <a:rPr lang="en-US" sz="1200" b="0" i="0" kern="1200" dirty="0" smtClean="0">
                <a:solidFill>
                  <a:schemeClr val="tx1"/>
                </a:solidFill>
                <a:effectLst/>
                <a:latin typeface="+mn-lt"/>
                <a:ea typeface="+mn-ea"/>
                <a:cs typeface="+mn-cs"/>
              </a:rPr>
              <a:t>When submitting an article to </a:t>
            </a:r>
            <a:r>
              <a:rPr lang="en-US" sz="1200" b="0" i="0" kern="1200" dirty="0" smtClean="0">
                <a:solidFill>
                  <a:schemeClr val="tx1"/>
                </a:solidFill>
                <a:effectLst/>
                <a:latin typeface="+mn-lt"/>
                <a:ea typeface="+mn-ea"/>
                <a:cs typeface="+mn-cs"/>
                <a:hlinkClick r:id="rId3"/>
              </a:rPr>
              <a:t>Summit</a:t>
            </a:r>
            <a:r>
              <a:rPr lang="en-US" sz="1200" b="0" i="0" kern="1200" dirty="0" smtClean="0">
                <a:solidFill>
                  <a:schemeClr val="tx1"/>
                </a:solidFill>
                <a:effectLst/>
                <a:latin typeface="+mn-lt"/>
                <a:ea typeface="+mn-ea"/>
                <a:cs typeface="+mn-cs"/>
              </a:rPr>
              <a:t>, SFU’s Institutional Repository, University authors may stipulate an embargo period in cases where a publisher requires a delay before posting.</a:t>
            </a:r>
            <a:endParaRPr lang="en-US" dirty="0"/>
          </a:p>
        </p:txBody>
      </p:sp>
      <p:sp>
        <p:nvSpPr>
          <p:cNvPr id="4" name="Slide Number Placeholder 3"/>
          <p:cNvSpPr>
            <a:spLocks noGrp="1"/>
          </p:cNvSpPr>
          <p:nvPr>
            <p:ph type="sldNum" sz="quarter" idx="10"/>
          </p:nvPr>
        </p:nvSpPr>
        <p:spPr/>
        <p:txBody>
          <a:bodyPr/>
          <a:lstStyle/>
          <a:p>
            <a:fld id="{C657BE9E-696F-48C6-9B0D-982D462ABE6B}" type="slidenum">
              <a:rPr lang="en-US" smtClean="0"/>
              <a:t>6</a:t>
            </a:fld>
            <a:endParaRPr lang="en-US"/>
          </a:p>
        </p:txBody>
      </p:sp>
    </p:spTree>
    <p:extLst>
      <p:ext uri="{BB962C8B-B14F-4D97-AF65-F5344CB8AC3E}">
        <p14:creationId xmlns:p14="http://schemas.microsoft.com/office/powerpoint/2010/main" val="32425052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smtClean="0">
                <a:solidFill>
                  <a:schemeClr val="tx1"/>
                </a:solidFill>
                <a:effectLst/>
                <a:latin typeface="+mn-lt"/>
                <a:ea typeface="+mn-ea"/>
                <a:cs typeface="+mn-cs"/>
              </a:rPr>
              <a:t>SFU will grant a waiver of the Policy for any given article to any university author who requests and provides a rationale. </a:t>
            </a:r>
          </a:p>
          <a:p>
            <a:endParaRPr lang="en-US" sz="1200" b="0" i="0" kern="1200" dirty="0" smtClean="0">
              <a:solidFill>
                <a:schemeClr val="tx1"/>
              </a:solidFill>
              <a:effectLst/>
              <a:latin typeface="+mn-lt"/>
              <a:ea typeface="+mn-ea"/>
              <a:cs typeface="+mn-cs"/>
            </a:endParaRPr>
          </a:p>
          <a:p>
            <a:r>
              <a:rPr lang="en-US" sz="1200" b="0" i="0" kern="1200" dirty="0" smtClean="0">
                <a:solidFill>
                  <a:schemeClr val="tx1"/>
                </a:solidFill>
                <a:effectLst/>
                <a:latin typeface="+mn-lt"/>
                <a:ea typeface="+mn-ea"/>
                <a:cs typeface="+mn-cs"/>
              </a:rPr>
              <a:t>Some reasons why a university author might opt out are:</a:t>
            </a:r>
          </a:p>
          <a:p>
            <a:r>
              <a:rPr lang="en-US" sz="1200" b="0" i="0" kern="1200" dirty="0" smtClean="0">
                <a:solidFill>
                  <a:schemeClr val="tx1"/>
                </a:solidFill>
                <a:effectLst/>
                <a:latin typeface="+mn-lt"/>
                <a:ea typeface="+mn-ea"/>
                <a:cs typeface="+mn-cs"/>
              </a:rPr>
              <a:t>Publisher restrictions on posting articles to institutional or subject repositories and does not accept an author addendum</a:t>
            </a:r>
          </a:p>
          <a:p>
            <a:r>
              <a:rPr lang="en-US" sz="1200" b="0" i="0" kern="1200" dirty="0" smtClean="0">
                <a:solidFill>
                  <a:schemeClr val="tx1"/>
                </a:solidFill>
                <a:effectLst/>
                <a:latin typeface="+mn-lt"/>
                <a:ea typeface="+mn-ea"/>
                <a:cs typeface="+mn-cs"/>
              </a:rPr>
              <a:t>Retractions following publication</a:t>
            </a:r>
          </a:p>
          <a:p>
            <a:endParaRPr lang="en-US" sz="1200" b="0" i="0" kern="1200" dirty="0" smtClean="0">
              <a:solidFill>
                <a:schemeClr val="tx1"/>
              </a:solidFill>
              <a:effectLst/>
              <a:latin typeface="+mn-lt"/>
              <a:ea typeface="+mn-ea"/>
              <a:cs typeface="+mn-cs"/>
            </a:endParaRPr>
          </a:p>
          <a:p>
            <a:r>
              <a:rPr lang="en-US" sz="1200" b="0" i="0" kern="1200" dirty="0" smtClean="0">
                <a:solidFill>
                  <a:schemeClr val="tx1"/>
                </a:solidFill>
                <a:effectLst/>
                <a:latin typeface="+mn-lt"/>
                <a:ea typeface="+mn-ea"/>
                <a:cs typeface="+mn-cs"/>
              </a:rPr>
              <a:t>If you are unsure of the rights you retain as an author, contact the University Copyright Officer (</a:t>
            </a:r>
            <a:r>
              <a:rPr lang="en-US" sz="1200" b="0" i="0" kern="1200" dirty="0" smtClean="0">
                <a:solidFill>
                  <a:schemeClr val="tx1"/>
                </a:solidFill>
                <a:effectLst/>
                <a:latin typeface="+mn-lt"/>
                <a:ea typeface="+mn-ea"/>
                <a:cs typeface="+mn-cs"/>
                <a:hlinkClick r:id="rId3"/>
              </a:rPr>
              <a:t>copy@sfu.ca</a:t>
            </a:r>
            <a:r>
              <a:rPr lang="en-US" sz="1200" b="0" i="0" kern="1200" dirty="0" smtClean="0">
                <a:solidFill>
                  <a:schemeClr val="tx1"/>
                </a:solidFill>
                <a:effectLst/>
                <a:latin typeface="+mn-lt"/>
                <a:ea typeface="+mn-ea"/>
                <a:cs typeface="+mn-cs"/>
              </a:rPr>
              <a:t>)</a:t>
            </a:r>
          </a:p>
          <a:p>
            <a:endParaRPr lang="en-US" sz="1200" b="0" i="0" kern="1200" dirty="0" smtClean="0">
              <a:solidFill>
                <a:schemeClr val="tx1"/>
              </a:solidFill>
              <a:effectLst/>
              <a:latin typeface="+mn-lt"/>
              <a:ea typeface="+mn-ea"/>
              <a:cs typeface="+mn-cs"/>
            </a:endParaRPr>
          </a:p>
          <a:p>
            <a:r>
              <a:rPr lang="en-US" sz="1200" b="0" i="0" kern="1200" dirty="0" smtClean="0">
                <a:solidFill>
                  <a:schemeClr val="tx1"/>
                </a:solidFill>
                <a:effectLst/>
                <a:latin typeface="+mn-lt"/>
                <a:ea typeface="+mn-ea"/>
                <a:cs typeface="+mn-cs"/>
              </a:rPr>
              <a:t>The opt-out waiver only applies to SFU’s Open Access Policy.  </a:t>
            </a:r>
            <a:r>
              <a:rPr lang="en-US" sz="1200" b="1" i="0" kern="1200" dirty="0" smtClean="0">
                <a:solidFill>
                  <a:schemeClr val="tx1"/>
                </a:solidFill>
                <a:effectLst/>
                <a:latin typeface="+mn-lt"/>
                <a:ea typeface="+mn-ea"/>
                <a:cs typeface="+mn-cs"/>
              </a:rPr>
              <a:t>Other funder or publisher requirements will still apply. </a:t>
            </a:r>
          </a:p>
          <a:p>
            <a:endParaRPr lang="en-US" dirty="0"/>
          </a:p>
        </p:txBody>
      </p:sp>
      <p:sp>
        <p:nvSpPr>
          <p:cNvPr id="4" name="Slide Number Placeholder 3"/>
          <p:cNvSpPr>
            <a:spLocks noGrp="1"/>
          </p:cNvSpPr>
          <p:nvPr>
            <p:ph type="sldNum" sz="quarter" idx="10"/>
          </p:nvPr>
        </p:nvSpPr>
        <p:spPr/>
        <p:txBody>
          <a:bodyPr/>
          <a:lstStyle/>
          <a:p>
            <a:fld id="{C657BE9E-696F-48C6-9B0D-982D462ABE6B}" type="slidenum">
              <a:rPr lang="en-US" smtClean="0"/>
              <a:t>8</a:t>
            </a:fld>
            <a:endParaRPr lang="en-US"/>
          </a:p>
        </p:txBody>
      </p:sp>
    </p:spTree>
    <p:extLst>
      <p:ext uri="{BB962C8B-B14F-4D97-AF65-F5344CB8AC3E}">
        <p14:creationId xmlns:p14="http://schemas.microsoft.com/office/powerpoint/2010/main" val="320474755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0" i="0" kern="1200" dirty="0" smtClean="0">
                <a:solidFill>
                  <a:schemeClr val="tx1"/>
                </a:solidFill>
                <a:effectLst/>
                <a:latin typeface="+mn-lt"/>
                <a:ea typeface="+mn-ea"/>
                <a:cs typeface="+mn-cs"/>
              </a:rPr>
              <a:t>There will also be opportunities to meet with Committee members and librarians individually or as part of larger departmental, faculty, or association meetings.  If you have feedback or questions about the draft policy, or would like to arrange a meeting, please contact </a:t>
            </a:r>
            <a:r>
              <a:rPr lang="en-US" sz="1200" b="0" i="0" kern="1200" dirty="0" smtClean="0">
                <a:solidFill>
                  <a:schemeClr val="tx1"/>
                </a:solidFill>
                <a:effectLst/>
                <a:latin typeface="+mn-lt"/>
                <a:ea typeface="+mn-ea"/>
                <a:cs typeface="+mn-cs"/>
                <a:hlinkClick r:id="rId3"/>
              </a:rPr>
              <a:t>oa-policy@sfu.ca</a:t>
            </a:r>
            <a:r>
              <a:rPr lang="en-US" sz="1200" b="0" i="0" kern="1200" dirty="0" smtClean="0">
                <a:solidFill>
                  <a:schemeClr val="tx1"/>
                </a:solidFill>
                <a:effectLst/>
                <a:latin typeface="+mn-lt"/>
                <a:ea typeface="+mn-ea"/>
                <a:cs typeface="+mn-cs"/>
              </a:rPr>
              <a:t>.</a:t>
            </a:r>
          </a:p>
          <a:p>
            <a:endParaRPr lang="en-US" dirty="0"/>
          </a:p>
        </p:txBody>
      </p:sp>
      <p:sp>
        <p:nvSpPr>
          <p:cNvPr id="4" name="Slide Number Placeholder 3"/>
          <p:cNvSpPr>
            <a:spLocks noGrp="1"/>
          </p:cNvSpPr>
          <p:nvPr>
            <p:ph type="sldNum" sz="quarter" idx="10"/>
          </p:nvPr>
        </p:nvSpPr>
        <p:spPr/>
        <p:txBody>
          <a:bodyPr/>
          <a:lstStyle/>
          <a:p>
            <a:fld id="{C657BE9E-696F-48C6-9B0D-982D462ABE6B}" type="slidenum">
              <a:rPr lang="en-US" smtClean="0"/>
              <a:t>9</a:t>
            </a:fld>
            <a:endParaRPr lang="en-US"/>
          </a:p>
        </p:txBody>
      </p:sp>
    </p:spTree>
    <p:extLst>
      <p:ext uri="{BB962C8B-B14F-4D97-AF65-F5344CB8AC3E}">
        <p14:creationId xmlns:p14="http://schemas.microsoft.com/office/powerpoint/2010/main" val="120777072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Lib 1 Title">
    <p:spTree>
      <p:nvGrpSpPr>
        <p:cNvPr id="1" name=""/>
        <p:cNvGrpSpPr/>
        <p:nvPr/>
      </p:nvGrpSpPr>
      <p:grpSpPr>
        <a:xfrm>
          <a:off x="0" y="0"/>
          <a:ext cx="0" cy="0"/>
          <a:chOff x="0" y="0"/>
          <a:chExt cx="0" cy="0"/>
        </a:xfrm>
      </p:grpSpPr>
      <p:pic>
        <p:nvPicPr>
          <p:cNvPr id="9" name="Picture 5" descr="IMG_0672.JPG"/>
          <p:cNvPicPr>
            <a:picLocks noChangeAspect="1"/>
          </p:cNvPicPr>
          <p:nvPr userDrawn="1"/>
        </p:nvPicPr>
        <p:blipFill>
          <a:blip r:embed="rId2"/>
          <a:srcRect/>
          <a:stretch>
            <a:fillRect/>
          </a:stretch>
        </p:blipFill>
        <p:spPr bwMode="auto">
          <a:xfrm>
            <a:off x="0" y="0"/>
            <a:ext cx="9144000" cy="6096000"/>
          </a:xfrm>
          <a:prstGeom prst="rect">
            <a:avLst/>
          </a:prstGeom>
          <a:noFill/>
          <a:ln w="9525">
            <a:noFill/>
            <a:miter lim="800000"/>
            <a:headEnd/>
            <a:tailEnd/>
          </a:ln>
        </p:spPr>
      </p:pic>
      <p:sp>
        <p:nvSpPr>
          <p:cNvPr id="10" name="Text Box 3"/>
          <p:cNvSpPr txBox="1">
            <a:spLocks noChangeArrowheads="1"/>
          </p:cNvSpPr>
          <p:nvPr userDrawn="1"/>
        </p:nvSpPr>
        <p:spPr bwMode="auto">
          <a:xfrm>
            <a:off x="0" y="5445125"/>
            <a:ext cx="9144000" cy="1412875"/>
          </a:xfrm>
          <a:prstGeom prst="rect">
            <a:avLst/>
          </a:prstGeom>
          <a:solidFill>
            <a:srgbClr val="292929"/>
          </a:solidFill>
          <a:ln w="9525">
            <a:noFill/>
            <a:miter lim="800000"/>
            <a:headEnd/>
            <a:tailEnd/>
          </a:ln>
        </p:spPr>
        <p:txBody>
          <a:bodyPr/>
          <a:lstStyle/>
          <a:p>
            <a:pPr algn="ctr">
              <a:spcBef>
                <a:spcPct val="50000"/>
              </a:spcBef>
            </a:pPr>
            <a:endParaRPr lang="en-US"/>
          </a:p>
          <a:p>
            <a:pPr algn="ctr">
              <a:spcBef>
                <a:spcPct val="50000"/>
              </a:spcBef>
            </a:pPr>
            <a:endParaRPr lang="en-US"/>
          </a:p>
          <a:p>
            <a:pPr algn="ctr">
              <a:spcBef>
                <a:spcPct val="50000"/>
              </a:spcBef>
            </a:pPr>
            <a:endParaRPr lang="en-US"/>
          </a:p>
          <a:p>
            <a:pPr algn="ctr">
              <a:spcBef>
                <a:spcPct val="50000"/>
              </a:spcBef>
            </a:pPr>
            <a:endParaRPr lang="en-US"/>
          </a:p>
          <a:p>
            <a:pPr algn="ctr">
              <a:spcBef>
                <a:spcPct val="50000"/>
              </a:spcBef>
            </a:pPr>
            <a:endParaRPr lang="en-US"/>
          </a:p>
        </p:txBody>
      </p:sp>
      <p:sp>
        <p:nvSpPr>
          <p:cNvPr id="8" name="Content Placeholder 7"/>
          <p:cNvSpPr>
            <a:spLocks noGrp="1"/>
          </p:cNvSpPr>
          <p:nvPr>
            <p:ph sz="quarter" idx="10"/>
          </p:nvPr>
        </p:nvSpPr>
        <p:spPr>
          <a:xfrm>
            <a:off x="142875" y="5572125"/>
            <a:ext cx="8858250" cy="1000147"/>
          </a:xfrm>
          <a:prstGeom prst="rect">
            <a:avLst/>
          </a:prstGeom>
        </p:spPr>
        <p:txBody>
          <a:bodyPr/>
          <a:lstStyle>
            <a:lvl1pPr algn="ctr">
              <a:buNone/>
              <a:defRPr lang="en-US" sz="4400" kern="1200" dirty="0" smtClean="0">
                <a:solidFill>
                  <a:schemeClr val="bg1"/>
                </a:solidFill>
                <a:latin typeface="Arial" charset="0"/>
                <a:ea typeface="+mn-ea"/>
                <a:cs typeface="+mn-cs"/>
              </a:defRPr>
            </a:lvl1pPr>
          </a:lstStyle>
          <a:p>
            <a:pPr lvl="0"/>
            <a:r>
              <a:rPr lang="en-US" dirty="0" smtClean="0"/>
              <a:t>Click to edit Master text</a:t>
            </a:r>
          </a:p>
        </p:txBody>
      </p:sp>
      <p:pic>
        <p:nvPicPr>
          <p:cNvPr id="11" name="Picture 5" descr="P:\Keep\ttanghe\LOGOS\SFU_lib_logo_rb_transp.GIF.gif"/>
          <p:cNvPicPr>
            <a:picLocks noChangeAspect="1" noChangeArrowheads="1"/>
          </p:cNvPicPr>
          <p:nvPr userDrawn="1"/>
        </p:nvPicPr>
        <p:blipFill>
          <a:blip r:embed="rId3"/>
          <a:srcRect/>
          <a:stretch>
            <a:fillRect/>
          </a:stretch>
        </p:blipFill>
        <p:spPr bwMode="auto">
          <a:xfrm>
            <a:off x="0" y="-1588"/>
            <a:ext cx="5143500" cy="1287463"/>
          </a:xfrm>
          <a:prstGeom prst="rect">
            <a:avLst/>
          </a:prstGeom>
          <a:noFill/>
          <a:ln w="9525">
            <a:noFill/>
            <a:miter lim="800000"/>
            <a:headEnd/>
            <a:tailEnd/>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CC4835F-963C-4644-B0B1-03178D7144B8}" type="datetimeFigureOut">
              <a:rPr lang="en-US" smtClean="0"/>
              <a:pPr/>
              <a:t>1/18/2017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494CB0-8A86-49B2-9236-1FF561BFECE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CC4835F-963C-4644-B0B1-03178D7144B8}" type="datetimeFigureOut">
              <a:rPr lang="en-US" smtClean="0"/>
              <a:pPr/>
              <a:t>1/18/2017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494CB0-8A86-49B2-9236-1FF561BFECE3}"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CC4835F-963C-4644-B0B1-03178D7144B8}" type="datetimeFigureOut">
              <a:rPr lang="en-US" smtClean="0"/>
              <a:pPr/>
              <a:t>1/18/2017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B494CB0-8A86-49B2-9236-1FF561BFECE3}" type="slidenum">
              <a:rPr lang="en-US" smtClean="0"/>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CC4835F-963C-4644-B0B1-03178D7144B8}" type="datetimeFigureOut">
              <a:rPr lang="en-US" smtClean="0"/>
              <a:pPr/>
              <a:t>1/18/2017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B494CB0-8A86-49B2-9236-1FF561BFECE3}"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CC4835F-963C-4644-B0B1-03178D7144B8}" type="datetimeFigureOut">
              <a:rPr lang="en-US" smtClean="0"/>
              <a:pPr/>
              <a:t>1/18/2017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B494CB0-8A86-49B2-9236-1FF561BFECE3}" type="slidenum">
              <a:rPr lang="en-US" smtClean="0"/>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CC4835F-963C-4644-B0B1-03178D7144B8}" type="datetimeFigureOut">
              <a:rPr lang="en-US" smtClean="0"/>
              <a:pPr/>
              <a:t>1/18/2017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B494CB0-8A86-49B2-9236-1FF561BFECE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b 2 Title">
    <p:spTree>
      <p:nvGrpSpPr>
        <p:cNvPr id="1" name=""/>
        <p:cNvGrpSpPr/>
        <p:nvPr/>
      </p:nvGrpSpPr>
      <p:grpSpPr>
        <a:xfrm>
          <a:off x="0" y="0"/>
          <a:ext cx="0" cy="0"/>
          <a:chOff x="0" y="0"/>
          <a:chExt cx="0" cy="0"/>
        </a:xfrm>
      </p:grpSpPr>
      <p:pic>
        <p:nvPicPr>
          <p:cNvPr id="3" name="Picture 8" descr="DSC_2753.JPG"/>
          <p:cNvPicPr>
            <a:picLocks noChangeAspect="1"/>
          </p:cNvPicPr>
          <p:nvPr userDrawn="1"/>
        </p:nvPicPr>
        <p:blipFill>
          <a:blip r:embed="rId2"/>
          <a:srcRect/>
          <a:stretch>
            <a:fillRect/>
          </a:stretch>
        </p:blipFill>
        <p:spPr bwMode="auto">
          <a:xfrm>
            <a:off x="0" y="1285860"/>
            <a:ext cx="9142413" cy="4533900"/>
          </a:xfrm>
          <a:prstGeom prst="rect">
            <a:avLst/>
          </a:prstGeom>
          <a:noFill/>
          <a:ln w="9525">
            <a:noFill/>
            <a:miter lim="800000"/>
            <a:headEnd/>
            <a:tailEnd/>
          </a:ln>
        </p:spPr>
      </p:pic>
      <p:sp>
        <p:nvSpPr>
          <p:cNvPr id="4" name="Content Placeholder 7"/>
          <p:cNvSpPr>
            <a:spLocks noGrp="1"/>
          </p:cNvSpPr>
          <p:nvPr>
            <p:ph sz="quarter" idx="10"/>
          </p:nvPr>
        </p:nvSpPr>
        <p:spPr>
          <a:xfrm>
            <a:off x="142875" y="5929330"/>
            <a:ext cx="8858250" cy="857271"/>
          </a:xfrm>
          <a:prstGeom prst="rect">
            <a:avLst/>
          </a:prstGeom>
          <a:noFill/>
          <a:effectLst>
            <a:outerShdw blurRad="50800" dist="38100" dir="2700000" algn="tl" rotWithShape="0">
              <a:prstClr val="black">
                <a:alpha val="40000"/>
              </a:prstClr>
            </a:outerShdw>
          </a:effectLst>
        </p:spPr>
        <p:txBody>
          <a:bodyPr/>
          <a:lstStyle>
            <a:lvl1pPr algn="ctr">
              <a:buNone/>
              <a:defRPr lang="en-US" sz="4400" kern="1200" dirty="0" smtClean="0">
                <a:solidFill>
                  <a:schemeClr val="tx1"/>
                </a:solidFill>
                <a:latin typeface="Arial" charset="0"/>
                <a:ea typeface="+mn-ea"/>
                <a:cs typeface="+mn-cs"/>
              </a:defRPr>
            </a:lvl1pPr>
          </a:lstStyle>
          <a:p>
            <a:pPr lvl="0"/>
            <a:r>
              <a:rPr lang="en-US" dirty="0" smtClean="0"/>
              <a:t>Click to edit Master text</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Lib 1&amp; 2 content">
    <p:spTree>
      <p:nvGrpSpPr>
        <p:cNvPr id="1" name=""/>
        <p:cNvGrpSpPr/>
        <p:nvPr/>
      </p:nvGrpSpPr>
      <p:grpSpPr>
        <a:xfrm>
          <a:off x="0" y="0"/>
          <a:ext cx="0" cy="0"/>
          <a:chOff x="0" y="0"/>
          <a:chExt cx="0" cy="0"/>
        </a:xfrm>
      </p:grpSpPr>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Lib 3 Title">
    <p:spTree>
      <p:nvGrpSpPr>
        <p:cNvPr id="1" name=""/>
        <p:cNvGrpSpPr/>
        <p:nvPr/>
      </p:nvGrpSpPr>
      <p:grpSpPr>
        <a:xfrm>
          <a:off x="0" y="0"/>
          <a:ext cx="0" cy="0"/>
          <a:chOff x="0" y="0"/>
          <a:chExt cx="0" cy="0"/>
        </a:xfrm>
      </p:grpSpPr>
      <p:pic>
        <p:nvPicPr>
          <p:cNvPr id="3" name="Picture 8" descr="DSC_2753.JPG"/>
          <p:cNvPicPr>
            <a:picLocks noChangeAspect="1"/>
          </p:cNvPicPr>
          <p:nvPr userDrawn="1"/>
        </p:nvPicPr>
        <p:blipFill>
          <a:blip r:embed="rId2"/>
          <a:srcRect/>
          <a:stretch>
            <a:fillRect/>
          </a:stretch>
        </p:blipFill>
        <p:spPr bwMode="auto">
          <a:xfrm>
            <a:off x="0" y="1000108"/>
            <a:ext cx="9142413" cy="4533900"/>
          </a:xfrm>
          <a:prstGeom prst="rect">
            <a:avLst/>
          </a:prstGeom>
          <a:noFill/>
          <a:ln w="9525">
            <a:noFill/>
            <a:miter lim="800000"/>
            <a:headEnd/>
            <a:tailEnd/>
          </a:ln>
        </p:spPr>
      </p:pic>
      <p:sp>
        <p:nvSpPr>
          <p:cNvPr id="4" name="Content Placeholder 7"/>
          <p:cNvSpPr>
            <a:spLocks noGrp="1"/>
          </p:cNvSpPr>
          <p:nvPr>
            <p:ph sz="quarter" idx="10"/>
          </p:nvPr>
        </p:nvSpPr>
        <p:spPr>
          <a:xfrm>
            <a:off x="142875" y="142837"/>
            <a:ext cx="8858250" cy="857271"/>
          </a:xfrm>
          <a:prstGeom prst="rect">
            <a:avLst/>
          </a:prstGeom>
          <a:noFill/>
          <a:effectLst>
            <a:outerShdw blurRad="50800" dist="38100" dir="2700000" algn="tl" rotWithShape="0">
              <a:prstClr val="black">
                <a:alpha val="40000"/>
              </a:prstClr>
            </a:outerShdw>
          </a:effectLst>
        </p:spPr>
        <p:txBody>
          <a:bodyPr/>
          <a:lstStyle>
            <a:lvl1pPr algn="ctr">
              <a:buNone/>
              <a:defRPr lang="en-US" sz="4400" kern="1200" dirty="0" smtClean="0">
                <a:solidFill>
                  <a:schemeClr val="tx1"/>
                </a:solidFill>
                <a:latin typeface="Arial" charset="0"/>
                <a:ea typeface="+mn-ea"/>
                <a:cs typeface="+mn-cs"/>
              </a:defRPr>
            </a:lvl1pPr>
          </a:lstStyle>
          <a:p>
            <a:pPr lvl="0"/>
            <a:r>
              <a:rPr lang="en-US" dirty="0" smtClean="0"/>
              <a:t>Click to edit Master text</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Lib 3 Content">
    <p:spTree>
      <p:nvGrpSpPr>
        <p:cNvPr id="1" name=""/>
        <p:cNvGrpSpPr/>
        <p:nvPr/>
      </p:nvGrpSpPr>
      <p:grpSpPr>
        <a:xfrm>
          <a:off x="0" y="0"/>
          <a:ext cx="0" cy="0"/>
          <a:chOff x="0" y="0"/>
          <a:chExt cx="0" cy="0"/>
        </a:xfrm>
      </p:grpSpPr>
      <p:cxnSp>
        <p:nvCxnSpPr>
          <p:cNvPr id="3" name="Straight Connector 2"/>
          <p:cNvCxnSpPr/>
          <p:nvPr userDrawn="1"/>
        </p:nvCxnSpPr>
        <p:spPr>
          <a:xfrm rot="10800000">
            <a:off x="0" y="5500702"/>
            <a:ext cx="9144000" cy="1588"/>
          </a:xfrm>
          <a:prstGeom prst="line">
            <a:avLst/>
          </a:prstGeom>
          <a:ln w="19050" cmpd="sng">
            <a:solidFill>
              <a:srgbClr val="C00000"/>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5" name="Content Placeholder 7"/>
          <p:cNvSpPr>
            <a:spLocks noGrp="1"/>
          </p:cNvSpPr>
          <p:nvPr>
            <p:ph sz="quarter" idx="10"/>
          </p:nvPr>
        </p:nvSpPr>
        <p:spPr>
          <a:xfrm>
            <a:off x="142875" y="142837"/>
            <a:ext cx="8858250" cy="857271"/>
          </a:xfrm>
          <a:prstGeom prst="rect">
            <a:avLst/>
          </a:prstGeom>
          <a:noFill/>
          <a:effectLst>
            <a:outerShdw blurRad="50800" dist="38100" dir="2700000" algn="tl" rotWithShape="0">
              <a:prstClr val="black">
                <a:alpha val="40000"/>
              </a:prstClr>
            </a:outerShdw>
          </a:effectLst>
        </p:spPr>
        <p:txBody>
          <a:bodyPr/>
          <a:lstStyle>
            <a:lvl1pPr algn="ctr">
              <a:buNone/>
              <a:defRPr lang="en-US" sz="4400" kern="1200" dirty="0" smtClean="0">
                <a:solidFill>
                  <a:schemeClr val="tx1"/>
                </a:solidFill>
                <a:latin typeface="Arial" charset="0"/>
                <a:ea typeface="+mn-ea"/>
                <a:cs typeface="+mn-cs"/>
              </a:defRPr>
            </a:lvl1pPr>
          </a:lstStyle>
          <a:p>
            <a:pPr lvl="0"/>
            <a:r>
              <a:rPr lang="en-US" dirty="0" smtClean="0"/>
              <a:t>Click to edit Master text</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06557B1E-ADD6-4DA3-A00A-2E1C3308DFD7}" type="datetimeFigureOut">
              <a:rPr lang="en-US" smtClean="0"/>
              <a:t>1/18/2017</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A483BEF0-2E22-44B9-9974-68AC0E51321A}" type="slidenum">
              <a:rPr lang="en-US" smtClean="0"/>
              <a:t>‹#›</a:t>
            </a:fld>
            <a:endParaRPr lang="en-US"/>
          </a:p>
        </p:txBody>
      </p:sp>
    </p:spTree>
    <p:extLst>
      <p:ext uri="{BB962C8B-B14F-4D97-AF65-F5344CB8AC3E}">
        <p14:creationId xmlns:p14="http://schemas.microsoft.com/office/powerpoint/2010/main" val="25006010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06557B1E-ADD6-4DA3-A00A-2E1C3308DFD7}" type="datetimeFigureOut">
              <a:rPr lang="en-US" smtClean="0"/>
              <a:t>1/18/2017</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A483BEF0-2E22-44B9-9974-68AC0E51321A}" type="slidenum">
              <a:rPr lang="en-US" smtClean="0"/>
              <a:t>‹#›</a:t>
            </a:fld>
            <a:endParaRPr lang="en-US"/>
          </a:p>
        </p:txBody>
      </p:sp>
    </p:spTree>
    <p:extLst>
      <p:ext uri="{BB962C8B-B14F-4D97-AF65-F5344CB8AC3E}">
        <p14:creationId xmlns:p14="http://schemas.microsoft.com/office/powerpoint/2010/main" val="36978570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CC4835F-963C-4644-B0B1-03178D7144B8}" type="datetimeFigureOut">
              <a:rPr lang="en-US" smtClean="0"/>
              <a:pPr/>
              <a:t>1/18/2017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B494CB0-8A86-49B2-9236-1FF561BFECE3}"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CC4835F-963C-4644-B0B1-03178D7144B8}" type="datetimeFigureOut">
              <a:rPr lang="en-US" smtClean="0"/>
              <a:pPr/>
              <a:t>1/18/2017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494CB0-8A86-49B2-9236-1FF561BFECE3}"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slideLayout" Target="../slideLayouts/slideLayout5.xml"/><Relationship Id="rId1" Type="http://schemas.openxmlformats.org/officeDocument/2006/relationships/slideLayout" Target="../slideLayouts/slideLayout4.xml"/><Relationship Id="rId6" Type="http://schemas.openxmlformats.org/officeDocument/2006/relationships/image" Target="../media/image1.png"/><Relationship Id="rId5" Type="http://schemas.openxmlformats.org/officeDocument/2006/relationships/theme" Target="../theme/theme2.xml"/><Relationship Id="rId4" Type="http://schemas.openxmlformats.org/officeDocument/2006/relationships/slideLayout" Target="../slideLayouts/slideLayout7.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15.xml"/><Relationship Id="rId3" Type="http://schemas.openxmlformats.org/officeDocument/2006/relationships/slideLayout" Target="../slideLayouts/slideLayout10.xml"/><Relationship Id="rId7" Type="http://schemas.openxmlformats.org/officeDocument/2006/relationships/slideLayout" Target="../slideLayouts/slideLayout14.xml"/><Relationship Id="rId2" Type="http://schemas.openxmlformats.org/officeDocument/2006/relationships/slideLayout" Target="../slideLayouts/slideLayout9.xml"/><Relationship Id="rId1" Type="http://schemas.openxmlformats.org/officeDocument/2006/relationships/slideLayout" Target="../slideLayouts/slideLayout8.xml"/><Relationship Id="rId6" Type="http://schemas.openxmlformats.org/officeDocument/2006/relationships/slideLayout" Target="../slideLayouts/slideLayout13.xml"/><Relationship Id="rId5" Type="http://schemas.openxmlformats.org/officeDocument/2006/relationships/slideLayout" Target="../slideLayouts/slideLayout12.xml"/><Relationship Id="rId4" Type="http://schemas.openxmlformats.org/officeDocument/2006/relationships/slideLayout" Target="../slideLayouts/slideLayout11.xml"/><Relationship Id="rId9"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 name="Rectangle 9"/>
          <p:cNvSpPr/>
          <p:nvPr userDrawn="1"/>
        </p:nvSpPr>
        <p:spPr>
          <a:xfrm>
            <a:off x="0" y="0"/>
            <a:ext cx="9144000" cy="1500188"/>
          </a:xfrm>
          <a:prstGeom prst="rect">
            <a:avLst/>
          </a:prstGeom>
          <a:solidFill>
            <a:srgbClr val="FFFFFF">
              <a:alpha val="3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pic>
        <p:nvPicPr>
          <p:cNvPr id="11" name="Picture 5" descr="P:\Keep\ttanghe\LOGOS\SFU_lib_logo_rb_transp.GIF.gif"/>
          <p:cNvPicPr>
            <a:picLocks noChangeAspect="1" noChangeArrowheads="1"/>
          </p:cNvPicPr>
          <p:nvPr userDrawn="1"/>
        </p:nvPicPr>
        <p:blipFill>
          <a:blip r:embed="rId5"/>
          <a:srcRect/>
          <a:stretch>
            <a:fillRect/>
          </a:stretch>
        </p:blipFill>
        <p:spPr bwMode="auto">
          <a:xfrm>
            <a:off x="0" y="-1588"/>
            <a:ext cx="5143500" cy="1287463"/>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46" r:id="rId1"/>
    <p:sldLayoutId id="2147483748" r:id="rId2"/>
    <p:sldLayoutId id="2147483747" r:id="rId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4" name="Picture 5" descr="P:\Keep\ttanghe\LOGOS\SFU_lib_logo_rb_transp.GIF.gif"/>
          <p:cNvPicPr>
            <a:picLocks noChangeAspect="1" noChangeArrowheads="1"/>
          </p:cNvPicPr>
          <p:nvPr userDrawn="1"/>
        </p:nvPicPr>
        <p:blipFill>
          <a:blip r:embed="rId6"/>
          <a:srcRect/>
          <a:stretch>
            <a:fillRect/>
          </a:stretch>
        </p:blipFill>
        <p:spPr bwMode="auto">
          <a:xfrm>
            <a:off x="0" y="5570537"/>
            <a:ext cx="5143500" cy="1287463"/>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49" r:id="rId1"/>
    <p:sldLayoutId id="2147483750" r:id="rId2"/>
    <p:sldLayoutId id="2147483760" r:id="rId3"/>
    <p:sldLayoutId id="2147483761" r:id="rId4"/>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CC4835F-963C-4644-B0B1-03178D7144B8}" type="datetimeFigureOut">
              <a:rPr lang="en-US" smtClean="0"/>
              <a:pPr/>
              <a:t>1/18/2017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B494CB0-8A86-49B2-9236-1FF561BFECE3}"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58" r:id="rId1"/>
    <p:sldLayoutId id="2147483752" r:id="rId2"/>
    <p:sldLayoutId id="2147483753" r:id="rId3"/>
    <p:sldLayoutId id="2147483754" r:id="rId4"/>
    <p:sldLayoutId id="2147483755" r:id="rId5"/>
    <p:sldLayoutId id="2147483756" r:id="rId6"/>
    <p:sldLayoutId id="2147483757" r:id="rId7"/>
    <p:sldLayoutId id="2147483759" r:id="rId8"/>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hyperlink" Target="http://www.lib.sfu.ca/help/publish/summit-deposit-form" TargetMode="External"/><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hyperlink" Target="mailto:copy@sfu.ca" TargetMode="External"/><Relationship Id="rId2" Type="http://schemas.openxmlformats.org/officeDocument/2006/relationships/hyperlink" Target="mailto:oa-policy@sfu.ca" TargetMode="Externa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hyperlink" Target="http://www.lib.sfu.ca/help/publish/summit-deposit-form-waiver" TargetMode="External"/><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hyperlink" Target="mailto:oa-policy@sfu.ca" TargetMode="External"/><Relationship Id="rId2" Type="http://schemas.openxmlformats.org/officeDocument/2006/relationships/notesSlide" Target="../notesSlides/notesSlide8.xml"/><Relationship Id="rId1" Type="http://schemas.openxmlformats.org/officeDocument/2006/relationships/slideLayout" Target="../slideLayouts/slideLayout6.xml"/><Relationship Id="rId4" Type="http://schemas.openxmlformats.org/officeDocument/2006/relationships/hyperlink" Target="http://www.lib.sfu.ca/oa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SFU Open Access Policy</a:t>
            </a:r>
            <a:r>
              <a:rPr lang="en-US" dirty="0"/>
              <a:t/>
            </a:r>
            <a:br>
              <a:rPr lang="en-US" dirty="0"/>
            </a:br>
            <a:r>
              <a:rPr lang="en-US" sz="2000" i="1" dirty="0" smtClean="0"/>
              <a:t>Endorsed by Senate January 9, 2017</a:t>
            </a:r>
            <a:endParaRPr lang="en-US" sz="2000" i="1" dirty="0"/>
          </a:p>
        </p:txBody>
      </p:sp>
    </p:spTree>
    <p:extLst>
      <p:ext uri="{BB962C8B-B14F-4D97-AF65-F5344CB8AC3E}">
        <p14:creationId xmlns:p14="http://schemas.microsoft.com/office/powerpoint/2010/main" val="9540220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Context</a:t>
            </a:r>
            <a:endParaRPr lang="en-US" dirty="0"/>
          </a:p>
        </p:txBody>
      </p:sp>
      <p:sp>
        <p:nvSpPr>
          <p:cNvPr id="3" name="Content Placeholder 2"/>
          <p:cNvSpPr>
            <a:spLocks noGrp="1"/>
          </p:cNvSpPr>
          <p:nvPr>
            <p:ph idx="1"/>
          </p:nvPr>
        </p:nvSpPr>
        <p:spPr/>
        <p:txBody>
          <a:bodyPr/>
          <a:lstStyle/>
          <a:p>
            <a:r>
              <a:rPr lang="en-US" dirty="0" smtClean="0"/>
              <a:t>What is Open Access?</a:t>
            </a:r>
          </a:p>
          <a:p>
            <a:pPr lvl="1"/>
            <a:r>
              <a:rPr lang="en-US" dirty="0" smtClean="0"/>
              <a:t>OA Gold</a:t>
            </a:r>
          </a:p>
          <a:p>
            <a:pPr lvl="1"/>
            <a:r>
              <a:rPr lang="en-US" dirty="0" smtClean="0"/>
              <a:t>OA Green</a:t>
            </a:r>
          </a:p>
          <a:p>
            <a:r>
              <a:rPr lang="en-US" dirty="0" smtClean="0"/>
              <a:t>Why have an Open Access Policy?</a:t>
            </a:r>
          </a:p>
          <a:p>
            <a:pPr lvl="1"/>
            <a:r>
              <a:rPr lang="en-US" dirty="0" smtClean="0"/>
              <a:t>Natural next step</a:t>
            </a:r>
            <a:r>
              <a:rPr lang="en-US" dirty="0" smtClean="0"/>
              <a:t> of Open Access initiatives</a:t>
            </a:r>
          </a:p>
          <a:p>
            <a:pPr lvl="1"/>
            <a:r>
              <a:rPr lang="en-US" dirty="0" smtClean="0"/>
              <a:t>SFU’s </a:t>
            </a:r>
            <a:r>
              <a:rPr lang="en-US" dirty="0" smtClean="0"/>
              <a:t>Engagement Goals</a:t>
            </a:r>
          </a:p>
          <a:p>
            <a:pPr lvl="1"/>
            <a:r>
              <a:rPr lang="en-US" dirty="0" smtClean="0"/>
              <a:t>Visibility of SFU Research</a:t>
            </a:r>
          </a:p>
          <a:p>
            <a:pPr lvl="1"/>
            <a:r>
              <a:rPr lang="en-US" dirty="0" smtClean="0"/>
              <a:t>Changing landscape of funder requirements</a:t>
            </a:r>
          </a:p>
          <a:p>
            <a:pPr marL="0" indent="0">
              <a:buNone/>
            </a:pPr>
            <a:endParaRPr lang="en-US" dirty="0"/>
          </a:p>
        </p:txBody>
      </p:sp>
    </p:spTree>
    <p:extLst>
      <p:ext uri="{BB962C8B-B14F-4D97-AF65-F5344CB8AC3E}">
        <p14:creationId xmlns:p14="http://schemas.microsoft.com/office/powerpoint/2010/main" val="203940327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Policy</a:t>
            </a:r>
            <a:endParaRPr lang="en-US" dirty="0"/>
          </a:p>
        </p:txBody>
      </p:sp>
      <p:sp>
        <p:nvSpPr>
          <p:cNvPr id="3" name="Content Placeholder 2"/>
          <p:cNvSpPr>
            <a:spLocks noGrp="1"/>
          </p:cNvSpPr>
          <p:nvPr>
            <p:ph idx="1"/>
          </p:nvPr>
        </p:nvSpPr>
        <p:spPr/>
        <p:txBody>
          <a:bodyPr>
            <a:normAutofit/>
          </a:bodyPr>
          <a:lstStyle/>
          <a:p>
            <a:pPr marL="0" indent="0" algn="ctr">
              <a:buNone/>
            </a:pPr>
            <a:r>
              <a:rPr lang="en-US" dirty="0" smtClean="0"/>
              <a:t>As </a:t>
            </a:r>
            <a:r>
              <a:rPr lang="en-US" dirty="0"/>
              <a:t>university authors at Simon Fraser </a:t>
            </a:r>
            <a:r>
              <a:rPr lang="en-US" dirty="0" smtClean="0"/>
              <a:t>University, </a:t>
            </a:r>
            <a:r>
              <a:rPr lang="en-US" dirty="0"/>
              <a:t>we commit to share the products of our work with the broadest possible audience. To do so, we agree to archive and disseminate the scholarly articles we author by depositing these with the University.</a:t>
            </a:r>
          </a:p>
        </p:txBody>
      </p:sp>
    </p:spTree>
    <p:extLst>
      <p:ext uri="{BB962C8B-B14F-4D97-AF65-F5344CB8AC3E}">
        <p14:creationId xmlns:p14="http://schemas.microsoft.com/office/powerpoint/2010/main" val="220437551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To whom does the OA Policy apply?</a:t>
            </a:r>
            <a:endParaRPr lang="en-US" dirty="0"/>
          </a:p>
        </p:txBody>
      </p:sp>
      <p:sp>
        <p:nvSpPr>
          <p:cNvPr id="3" name="Content Placeholder 2"/>
          <p:cNvSpPr>
            <a:spLocks noGrp="1"/>
          </p:cNvSpPr>
          <p:nvPr>
            <p:ph idx="1"/>
          </p:nvPr>
        </p:nvSpPr>
        <p:spPr>
          <a:xfrm>
            <a:off x="457200" y="1600201"/>
            <a:ext cx="8229600" cy="4205064"/>
          </a:xfrm>
        </p:spPr>
        <p:txBody>
          <a:bodyPr/>
          <a:lstStyle/>
          <a:p>
            <a:r>
              <a:rPr lang="en-US" dirty="0" smtClean="0"/>
              <a:t>The policy applies to a group collectively referred to as “university authors” which includes:</a:t>
            </a:r>
          </a:p>
          <a:p>
            <a:pPr lvl="1"/>
            <a:r>
              <a:rPr lang="en-US" dirty="0" smtClean="0"/>
              <a:t>faculty </a:t>
            </a:r>
            <a:r>
              <a:rPr lang="en-US" dirty="0"/>
              <a:t>members, </a:t>
            </a:r>
            <a:endParaRPr lang="en-US" dirty="0" smtClean="0"/>
          </a:p>
          <a:p>
            <a:pPr lvl="1"/>
            <a:r>
              <a:rPr lang="en-US" dirty="0" smtClean="0"/>
              <a:t>students</a:t>
            </a:r>
            <a:r>
              <a:rPr lang="en-US" dirty="0"/>
              <a:t>, </a:t>
            </a:r>
            <a:endParaRPr lang="en-US" dirty="0" smtClean="0"/>
          </a:p>
          <a:p>
            <a:pPr lvl="1"/>
            <a:r>
              <a:rPr lang="en-US" dirty="0" smtClean="0"/>
              <a:t>post-doctoral fellows</a:t>
            </a:r>
            <a:br>
              <a:rPr lang="en-US" dirty="0" smtClean="0"/>
            </a:br>
            <a:endParaRPr lang="en-US" dirty="0" smtClean="0"/>
          </a:p>
          <a:p>
            <a:pPr marL="457200" lvl="1" indent="0">
              <a:buNone/>
            </a:pPr>
            <a:r>
              <a:rPr lang="en-US" sz="2000" dirty="0"/>
              <a:t>*</a:t>
            </a:r>
            <a:r>
              <a:rPr lang="en-US" sz="2000" dirty="0" smtClean="0"/>
              <a:t>We </a:t>
            </a:r>
            <a:r>
              <a:rPr lang="en-US" sz="2000" dirty="0"/>
              <a:t>respectfully acknowledge that many members of SFU staff also author academic papers.  These are also welcome for deposit.</a:t>
            </a:r>
            <a:r>
              <a:rPr lang="en-US" dirty="0"/>
              <a:t>  </a:t>
            </a:r>
          </a:p>
        </p:txBody>
      </p:sp>
    </p:spTree>
    <p:extLst>
      <p:ext uri="{BB962C8B-B14F-4D97-AF65-F5344CB8AC3E}">
        <p14:creationId xmlns:p14="http://schemas.microsoft.com/office/powerpoint/2010/main" val="43836171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858962"/>
          </a:xfrm>
        </p:spPr>
        <p:txBody>
          <a:bodyPr>
            <a:normAutofit/>
          </a:bodyPr>
          <a:lstStyle/>
          <a:p>
            <a:r>
              <a:rPr lang="en-US" dirty="0" smtClean="0"/>
              <a:t>What type of research products</a:t>
            </a:r>
            <a:br>
              <a:rPr lang="en-US" dirty="0" smtClean="0"/>
            </a:br>
            <a:r>
              <a:rPr lang="en-US" dirty="0" smtClean="0"/>
              <a:t>does the OA </a:t>
            </a:r>
            <a:r>
              <a:rPr lang="en-US" dirty="0"/>
              <a:t>P</a:t>
            </a:r>
            <a:r>
              <a:rPr lang="en-US" dirty="0" smtClean="0"/>
              <a:t>olicy apply to?</a:t>
            </a:r>
            <a:endParaRPr lang="en-US" dirty="0"/>
          </a:p>
        </p:txBody>
      </p:sp>
      <p:sp>
        <p:nvSpPr>
          <p:cNvPr id="3" name="Content Placeholder 2"/>
          <p:cNvSpPr>
            <a:spLocks noGrp="1"/>
          </p:cNvSpPr>
          <p:nvPr>
            <p:ph idx="1"/>
          </p:nvPr>
        </p:nvSpPr>
        <p:spPr>
          <a:xfrm>
            <a:off x="457200" y="2286001"/>
            <a:ext cx="8229600" cy="3231232"/>
          </a:xfrm>
        </p:spPr>
        <p:txBody>
          <a:bodyPr>
            <a:normAutofit fontScale="77500" lnSpcReduction="20000"/>
          </a:bodyPr>
          <a:lstStyle/>
          <a:p>
            <a:r>
              <a:rPr lang="en-US" dirty="0"/>
              <a:t>While all products of research are welcome, only </a:t>
            </a:r>
            <a:r>
              <a:rPr lang="en-US" b="1" dirty="0"/>
              <a:t>scholarly articles </a:t>
            </a:r>
            <a:r>
              <a:rPr lang="en-US" dirty="0"/>
              <a:t>fall within the </a:t>
            </a:r>
            <a:r>
              <a:rPr lang="en-US" dirty="0" smtClean="0"/>
              <a:t>policy</a:t>
            </a:r>
            <a:r>
              <a:rPr lang="en-US" dirty="0"/>
              <a:t>. </a:t>
            </a:r>
            <a:endParaRPr lang="en-US" dirty="0" smtClean="0"/>
          </a:p>
          <a:p>
            <a:pPr marL="0" indent="0">
              <a:buNone/>
            </a:pPr>
            <a:endParaRPr lang="en-US" dirty="0"/>
          </a:p>
          <a:p>
            <a:r>
              <a:rPr lang="en-US" dirty="0" smtClean="0"/>
              <a:t>The policy applies to articles authored or co-authored while a university author and published after the adoption of the policy.</a:t>
            </a:r>
          </a:p>
          <a:p>
            <a:endParaRPr lang="en-US" dirty="0"/>
          </a:p>
          <a:p>
            <a:r>
              <a:rPr lang="en-US" i="1" dirty="0" smtClean="0"/>
              <a:t>Finalized text  - </a:t>
            </a:r>
            <a:r>
              <a:rPr lang="en-US" dirty="0" smtClean="0"/>
              <a:t>post-peer reviewed copy of </a:t>
            </a:r>
            <a:r>
              <a:rPr lang="en-US" dirty="0" smtClean="0"/>
              <a:t>text (aka post print, version of record, etc.)</a:t>
            </a:r>
            <a:endParaRPr lang="en-US" dirty="0"/>
          </a:p>
        </p:txBody>
      </p:sp>
    </p:spTree>
    <p:extLst>
      <p:ext uri="{BB962C8B-B14F-4D97-AF65-F5344CB8AC3E}">
        <p14:creationId xmlns:p14="http://schemas.microsoft.com/office/powerpoint/2010/main" val="146312314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What do I have to do to support and comply with the </a:t>
            </a:r>
            <a:r>
              <a:rPr lang="en-US" dirty="0" smtClean="0"/>
              <a:t>OA Policy</a:t>
            </a:r>
            <a:r>
              <a:rPr lang="en-US" dirty="0"/>
              <a:t>?</a:t>
            </a:r>
          </a:p>
        </p:txBody>
      </p:sp>
      <p:sp>
        <p:nvSpPr>
          <p:cNvPr id="3" name="Content Placeholder 2"/>
          <p:cNvSpPr>
            <a:spLocks noGrp="1"/>
          </p:cNvSpPr>
          <p:nvPr>
            <p:ph idx="1"/>
          </p:nvPr>
        </p:nvSpPr>
        <p:spPr>
          <a:xfrm>
            <a:off x="381000" y="1828801"/>
            <a:ext cx="8229600" cy="3976464"/>
          </a:xfrm>
        </p:spPr>
        <p:txBody>
          <a:bodyPr>
            <a:normAutofit fontScale="92500" lnSpcReduction="20000"/>
          </a:bodyPr>
          <a:lstStyle/>
          <a:p>
            <a:r>
              <a:rPr lang="en-US" dirty="0" smtClean="0">
                <a:hlinkClick r:id="rId3"/>
              </a:rPr>
              <a:t>Deposit</a:t>
            </a:r>
            <a:r>
              <a:rPr lang="en-US" dirty="0" smtClean="0"/>
              <a:t> a </a:t>
            </a:r>
            <a:r>
              <a:rPr lang="en-US" dirty="0"/>
              <a:t>copy of all scholarly articles </a:t>
            </a:r>
            <a:r>
              <a:rPr lang="en-US" dirty="0" smtClean="0"/>
              <a:t>in </a:t>
            </a:r>
            <a:r>
              <a:rPr lang="en-US" dirty="0"/>
              <a:t>SFU’s Institutional Repository, Summit </a:t>
            </a:r>
            <a:r>
              <a:rPr lang="en-US" i="1" dirty="0"/>
              <a:t>no later than the date of publication</a:t>
            </a:r>
            <a:r>
              <a:rPr lang="en-US" dirty="0"/>
              <a:t>.  </a:t>
            </a:r>
            <a:endParaRPr lang="en-US" dirty="0" smtClean="0"/>
          </a:p>
          <a:p>
            <a:pPr marL="0" indent="0">
              <a:buNone/>
            </a:pPr>
            <a:endParaRPr lang="en-US" dirty="0"/>
          </a:p>
          <a:p>
            <a:r>
              <a:rPr lang="en-US" dirty="0" smtClean="0"/>
              <a:t>In some cases this may require you retain your copyright</a:t>
            </a:r>
          </a:p>
          <a:p>
            <a:pPr lvl="1"/>
            <a:r>
              <a:rPr lang="en-US" dirty="0" smtClean="0"/>
              <a:t>Liaison Librarian or Copyright Officer can assist</a:t>
            </a:r>
          </a:p>
          <a:p>
            <a:pPr marL="0" indent="0">
              <a:buNone/>
            </a:pPr>
            <a:endParaRPr lang="en-US" dirty="0" smtClean="0"/>
          </a:p>
          <a:p>
            <a:r>
              <a:rPr lang="en-US" dirty="0" smtClean="0"/>
              <a:t>Publisher embargos can be managed in Summit </a:t>
            </a:r>
          </a:p>
        </p:txBody>
      </p:sp>
    </p:spTree>
    <p:extLst>
      <p:ext uri="{BB962C8B-B14F-4D97-AF65-F5344CB8AC3E}">
        <p14:creationId xmlns:p14="http://schemas.microsoft.com/office/powerpoint/2010/main" val="237637386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do I get a copy of the finalized text of my article?</a:t>
            </a:r>
            <a:endParaRPr lang="en-CA" dirty="0"/>
          </a:p>
        </p:txBody>
      </p:sp>
      <p:sp>
        <p:nvSpPr>
          <p:cNvPr id="3" name="Content Placeholder 2"/>
          <p:cNvSpPr>
            <a:spLocks noGrp="1"/>
          </p:cNvSpPr>
          <p:nvPr>
            <p:ph idx="1"/>
          </p:nvPr>
        </p:nvSpPr>
        <p:spPr/>
        <p:txBody>
          <a:bodyPr/>
          <a:lstStyle/>
          <a:p>
            <a:r>
              <a:rPr lang="en-US" dirty="0"/>
              <a:t>You can request a clean copy of the finalized text of an article from the publisher following all revisions. </a:t>
            </a:r>
            <a:endParaRPr lang="en-US" dirty="0" smtClean="0"/>
          </a:p>
          <a:p>
            <a:pPr marL="0" indent="0">
              <a:buNone/>
            </a:pPr>
            <a:r>
              <a:rPr lang="en-US" dirty="0"/>
              <a:t> </a:t>
            </a:r>
            <a:endParaRPr lang="en-US" dirty="0" smtClean="0"/>
          </a:p>
          <a:p>
            <a:r>
              <a:rPr lang="en-US" dirty="0" smtClean="0"/>
              <a:t>If </a:t>
            </a:r>
            <a:r>
              <a:rPr lang="en-US" dirty="0"/>
              <a:t>you would like help obtaining a clean copy, please contact </a:t>
            </a:r>
            <a:r>
              <a:rPr lang="en-US" dirty="0">
                <a:hlinkClick r:id="rId2"/>
              </a:rPr>
              <a:t>oa-policy@sfu.ca</a:t>
            </a:r>
            <a:r>
              <a:rPr lang="en-US" dirty="0"/>
              <a:t> </a:t>
            </a:r>
            <a:endParaRPr lang="en-US" dirty="0" smtClean="0"/>
          </a:p>
          <a:p>
            <a:endParaRPr lang="en-US" dirty="0" smtClean="0"/>
          </a:p>
          <a:p>
            <a:r>
              <a:rPr lang="en-US" dirty="0" smtClean="0"/>
              <a:t>Author rights questions: </a:t>
            </a:r>
            <a:r>
              <a:rPr lang="en-US" dirty="0">
                <a:hlinkClick r:id="rId3"/>
              </a:rPr>
              <a:t>copy@sfu.ca</a:t>
            </a:r>
            <a:r>
              <a:rPr lang="en-US" dirty="0"/>
              <a:t> </a:t>
            </a:r>
          </a:p>
          <a:p>
            <a:endParaRPr lang="en-CA" dirty="0"/>
          </a:p>
        </p:txBody>
      </p:sp>
    </p:spTree>
    <p:extLst>
      <p:ext uri="{BB962C8B-B14F-4D97-AF65-F5344CB8AC3E}">
        <p14:creationId xmlns:p14="http://schemas.microsoft.com/office/powerpoint/2010/main" val="374470763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If I cannot deposit the article for some reason, can I opt out of the </a:t>
            </a:r>
            <a:r>
              <a:rPr lang="en-US" dirty="0" smtClean="0"/>
              <a:t>OA policy?</a:t>
            </a:r>
            <a:endParaRPr lang="en-US" dirty="0"/>
          </a:p>
        </p:txBody>
      </p:sp>
      <p:sp>
        <p:nvSpPr>
          <p:cNvPr id="3" name="Content Placeholder 2"/>
          <p:cNvSpPr>
            <a:spLocks noGrp="1"/>
          </p:cNvSpPr>
          <p:nvPr>
            <p:ph idx="1"/>
          </p:nvPr>
        </p:nvSpPr>
        <p:spPr>
          <a:xfrm>
            <a:off x="457200" y="1449991"/>
            <a:ext cx="8229600" cy="3760439"/>
          </a:xfrm>
        </p:spPr>
        <p:txBody>
          <a:bodyPr/>
          <a:lstStyle/>
          <a:p>
            <a:r>
              <a:rPr lang="en-US" sz="2800" dirty="0" smtClean="0"/>
              <a:t>The OA Policy recognizes </a:t>
            </a:r>
            <a:r>
              <a:rPr lang="en-US" sz="2800" dirty="0"/>
              <a:t>that university authors maintain full control of their intellectual property, and in some cases may not be able to share their work in an open access repository. </a:t>
            </a:r>
            <a:endParaRPr lang="en-US" sz="2800" dirty="0" smtClean="0"/>
          </a:p>
          <a:p>
            <a:pPr marL="0" indent="0">
              <a:buNone/>
            </a:pPr>
            <a:endParaRPr lang="en-US" sz="2800" dirty="0"/>
          </a:p>
          <a:p>
            <a:r>
              <a:rPr lang="en-US" sz="2800" dirty="0" smtClean="0"/>
              <a:t>Individual </a:t>
            </a:r>
            <a:r>
              <a:rPr lang="en-US" sz="2800" dirty="0"/>
              <a:t>university authors may obtain a waiver in these </a:t>
            </a:r>
            <a:r>
              <a:rPr lang="en-US" sz="2800" dirty="0" smtClean="0"/>
              <a:t>cases by completing the </a:t>
            </a:r>
            <a:r>
              <a:rPr lang="en-US" sz="2800" dirty="0" smtClean="0">
                <a:hlinkClick r:id="rId3"/>
              </a:rPr>
              <a:t>Open Access Policy waiver form</a:t>
            </a:r>
            <a:r>
              <a:rPr lang="en-US" sz="2800" dirty="0" smtClean="0"/>
              <a:t>.</a:t>
            </a:r>
          </a:p>
          <a:p>
            <a:endParaRPr lang="en-US" dirty="0"/>
          </a:p>
        </p:txBody>
      </p:sp>
    </p:spTree>
    <p:extLst>
      <p:ext uri="{BB962C8B-B14F-4D97-AF65-F5344CB8AC3E}">
        <p14:creationId xmlns:p14="http://schemas.microsoft.com/office/powerpoint/2010/main" val="263661062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Resources</a:t>
            </a:r>
            <a:endParaRPr lang="en-US" dirty="0"/>
          </a:p>
        </p:txBody>
      </p:sp>
      <p:sp>
        <p:nvSpPr>
          <p:cNvPr id="3" name="Content Placeholder 2"/>
          <p:cNvSpPr>
            <a:spLocks noGrp="1"/>
          </p:cNvSpPr>
          <p:nvPr>
            <p:ph idx="1"/>
          </p:nvPr>
        </p:nvSpPr>
        <p:spPr>
          <a:xfrm>
            <a:off x="457200" y="1600201"/>
            <a:ext cx="8229600" cy="4061047"/>
          </a:xfrm>
        </p:spPr>
        <p:txBody>
          <a:bodyPr>
            <a:normAutofit/>
          </a:bodyPr>
          <a:lstStyle/>
          <a:p>
            <a:r>
              <a:rPr lang="en-US" sz="2800" dirty="0" smtClean="0"/>
              <a:t>Librarians are available to speak at department meetings or consult with researchers individually</a:t>
            </a:r>
          </a:p>
          <a:p>
            <a:pPr marL="0" indent="0">
              <a:buNone/>
            </a:pPr>
            <a:endParaRPr lang="en-US" sz="2800" dirty="0" smtClean="0"/>
          </a:p>
          <a:p>
            <a:r>
              <a:rPr lang="en-US" sz="2800" dirty="0" smtClean="0"/>
              <a:t>If you have feedback or questions about the draft policy please contact </a:t>
            </a:r>
            <a:r>
              <a:rPr lang="en-US" sz="2800" dirty="0" smtClean="0">
                <a:hlinkClick r:id="rId3"/>
              </a:rPr>
              <a:t>oa-policy@sfu.ca</a:t>
            </a:r>
            <a:endParaRPr lang="en-US" sz="2800" dirty="0" smtClean="0"/>
          </a:p>
          <a:p>
            <a:endParaRPr lang="en-US" sz="2800" dirty="0"/>
          </a:p>
          <a:p>
            <a:r>
              <a:rPr lang="en-CA" sz="2800" dirty="0">
                <a:hlinkClick r:id="rId4"/>
              </a:rPr>
              <a:t>http://www.lib.sfu.ca/oap</a:t>
            </a:r>
            <a:endParaRPr lang="en-US" sz="2800" dirty="0"/>
          </a:p>
        </p:txBody>
      </p:sp>
    </p:spTree>
    <p:extLst>
      <p:ext uri="{BB962C8B-B14F-4D97-AF65-F5344CB8AC3E}">
        <p14:creationId xmlns:p14="http://schemas.microsoft.com/office/powerpoint/2010/main" val="1264523830"/>
      </p:ext>
    </p:extLst>
  </p:cSld>
  <p:clrMapOvr>
    <a:masterClrMapping/>
  </p:clrMapOvr>
  <p:timing>
    <p:tnLst>
      <p:par>
        <p:cTn id="1" dur="indefinite" restart="never" nodeType="tmRoot"/>
      </p:par>
    </p:tnLst>
  </p:timing>
</p:sld>
</file>

<file path=ppt/theme/theme1.xml><?xml version="1.0" encoding="utf-8"?>
<a:theme xmlns:a="http://schemas.openxmlformats.org/drawingml/2006/main" name="Library 1 Logo on top">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Lib 3 Logo at bottom">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default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561</TotalTime>
  <Words>766</Words>
  <Application>Microsoft Office PowerPoint</Application>
  <PresentationFormat>On-screen Show (4:3)</PresentationFormat>
  <Paragraphs>95</Paragraphs>
  <Slides>9</Slides>
  <Notes>8</Notes>
  <HiddenSlides>0</HiddenSlides>
  <MMClips>0</MMClips>
  <ScaleCrop>false</ScaleCrop>
  <HeadingPairs>
    <vt:vector size="6" baseType="variant">
      <vt:variant>
        <vt:lpstr>Fonts Used</vt:lpstr>
      </vt:variant>
      <vt:variant>
        <vt:i4>2</vt:i4>
      </vt:variant>
      <vt:variant>
        <vt:lpstr>Theme</vt:lpstr>
      </vt:variant>
      <vt:variant>
        <vt:i4>3</vt:i4>
      </vt:variant>
      <vt:variant>
        <vt:lpstr>Slide Titles</vt:lpstr>
      </vt:variant>
      <vt:variant>
        <vt:i4>9</vt:i4>
      </vt:variant>
    </vt:vector>
  </HeadingPairs>
  <TitlesOfParts>
    <vt:vector size="14" baseType="lpstr">
      <vt:lpstr>Arial</vt:lpstr>
      <vt:lpstr>Calibri</vt:lpstr>
      <vt:lpstr>Library 1 Logo on top</vt:lpstr>
      <vt:lpstr>Lib 3 Logo at bottom</vt:lpstr>
      <vt:lpstr>Office defaults</vt:lpstr>
      <vt:lpstr>SFU Open Access Policy Endorsed by Senate January 9, 2017</vt:lpstr>
      <vt:lpstr>Context</vt:lpstr>
      <vt:lpstr>Policy</vt:lpstr>
      <vt:lpstr>To whom does the OA Policy apply?</vt:lpstr>
      <vt:lpstr>What type of research products does the OA Policy apply to?</vt:lpstr>
      <vt:lpstr>What do I have to do to support and comply with the OA Policy?</vt:lpstr>
      <vt:lpstr>How do I get a copy of the finalized text of my article?</vt:lpstr>
      <vt:lpstr>If I cannot deposit the article for some reason, can I opt out of the OA policy?</vt:lpstr>
      <vt:lpstr>Resources</vt:lpstr>
    </vt:vector>
  </TitlesOfParts>
  <Company>Simon Fraser University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Tasmin Tanghe</dc:creator>
  <cp:lastModifiedBy>Yolanda Koscielski</cp:lastModifiedBy>
  <cp:revision>50</cp:revision>
  <dcterms:created xsi:type="dcterms:W3CDTF">2007-09-21T18:47:59Z</dcterms:created>
  <dcterms:modified xsi:type="dcterms:W3CDTF">2017-01-18T22:14:17Z</dcterms:modified>
</cp:coreProperties>
</file>