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  <p:sldMasterId id="2147483686" r:id="rId7"/>
  </p:sldMasterIdLst>
  <p:notesMasterIdLst>
    <p:notesMasterId r:id="rId43"/>
  </p:notesMasterIdLst>
  <p:sldIdLst>
    <p:sldId id="257" r:id="rId8"/>
    <p:sldId id="311" r:id="rId9"/>
    <p:sldId id="317" r:id="rId10"/>
    <p:sldId id="315" r:id="rId11"/>
    <p:sldId id="259" r:id="rId12"/>
    <p:sldId id="261" r:id="rId13"/>
    <p:sldId id="280" r:id="rId14"/>
    <p:sldId id="313" r:id="rId15"/>
    <p:sldId id="320" r:id="rId16"/>
    <p:sldId id="362" r:id="rId17"/>
    <p:sldId id="368" r:id="rId18"/>
    <p:sldId id="357" r:id="rId19"/>
    <p:sldId id="359" r:id="rId20"/>
    <p:sldId id="348" r:id="rId21"/>
    <p:sldId id="351" r:id="rId22"/>
    <p:sldId id="358" r:id="rId23"/>
    <p:sldId id="372" r:id="rId24"/>
    <p:sldId id="363" r:id="rId25"/>
    <p:sldId id="373" r:id="rId26"/>
    <p:sldId id="337" r:id="rId27"/>
    <p:sldId id="355" r:id="rId28"/>
    <p:sldId id="346" r:id="rId29"/>
    <p:sldId id="364" r:id="rId30"/>
    <p:sldId id="354" r:id="rId31"/>
    <p:sldId id="350" r:id="rId32"/>
    <p:sldId id="349" r:id="rId33"/>
    <p:sldId id="365" r:id="rId34"/>
    <p:sldId id="352" r:id="rId35"/>
    <p:sldId id="321" r:id="rId36"/>
    <p:sldId id="316" r:id="rId37"/>
    <p:sldId id="374" r:id="rId38"/>
    <p:sldId id="319" r:id="rId39"/>
    <p:sldId id="371" r:id="rId40"/>
    <p:sldId id="366" r:id="rId41"/>
    <p:sldId id="3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BA52B1-F368-4475-B1B9-2C16FC2D5C0C}">
          <p14:sldIdLst>
            <p14:sldId id="257"/>
            <p14:sldId id="311"/>
            <p14:sldId id="317"/>
          </p14:sldIdLst>
        </p14:section>
        <p14:section name="Untitled Section" id="{D5C1E943-D142-4B01-82E3-8797C1715ECE}">
          <p14:sldIdLst>
            <p14:sldId id="315"/>
            <p14:sldId id="259"/>
            <p14:sldId id="261"/>
            <p14:sldId id="280"/>
            <p14:sldId id="313"/>
            <p14:sldId id="320"/>
            <p14:sldId id="362"/>
            <p14:sldId id="368"/>
            <p14:sldId id="357"/>
            <p14:sldId id="359"/>
            <p14:sldId id="348"/>
            <p14:sldId id="351"/>
            <p14:sldId id="358"/>
            <p14:sldId id="372"/>
            <p14:sldId id="363"/>
            <p14:sldId id="373"/>
            <p14:sldId id="337"/>
            <p14:sldId id="355"/>
            <p14:sldId id="346"/>
            <p14:sldId id="364"/>
            <p14:sldId id="354"/>
            <p14:sldId id="350"/>
            <p14:sldId id="349"/>
            <p14:sldId id="365"/>
            <p14:sldId id="352"/>
            <p14:sldId id="321"/>
            <p14:sldId id="316"/>
            <p14:sldId id="374"/>
            <p14:sldId id="319"/>
            <p14:sldId id="371"/>
            <p14:sldId id="366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landa Koscielski" initials="YK" lastIdx="3" clrIdx="0">
    <p:extLst>
      <p:ext uri="{19B8F6BF-5375-455C-9EA6-DF929625EA0E}">
        <p15:presenceInfo xmlns:p15="http://schemas.microsoft.com/office/powerpoint/2012/main" userId="S::ysk6@sfu.ca::527afcb4-3b42-49a0-b587-619f577492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A8F"/>
    <a:srgbClr val="EC9090"/>
    <a:srgbClr val="A6192E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76" autoAdjust="0"/>
  </p:normalViewPr>
  <p:slideViewPr>
    <p:cSldViewPr>
      <p:cViewPr varScale="1">
        <p:scale>
          <a:sx n="75" d="100"/>
          <a:sy n="75" d="100"/>
        </p:scale>
        <p:origin x="21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696A-13B3-4DCF-BE25-A909B04B74F5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C44C3B-ACAD-4D61-9805-775EEF653A29}">
      <dgm:prSet/>
      <dgm:spPr/>
      <dgm:t>
        <a:bodyPr/>
        <a:lstStyle/>
        <a:p>
          <a:r>
            <a:rPr lang="en-US" dirty="0"/>
            <a:t>PsycINFO</a:t>
          </a:r>
        </a:p>
      </dgm:t>
    </dgm:pt>
    <dgm:pt modelId="{92127CA6-5E7C-4E1D-9CAF-C329A2296F6B}" type="parTrans" cxnId="{4AB9A01A-2CD2-475E-A412-E7D8E3901F29}">
      <dgm:prSet/>
      <dgm:spPr/>
      <dgm:t>
        <a:bodyPr/>
        <a:lstStyle/>
        <a:p>
          <a:endParaRPr lang="en-US"/>
        </a:p>
      </dgm:t>
    </dgm:pt>
    <dgm:pt modelId="{A3BCC218-1437-4393-8C4D-1D598F1B8B19}" type="sibTrans" cxnId="{4AB9A01A-2CD2-475E-A412-E7D8E3901F29}">
      <dgm:prSet/>
      <dgm:spPr/>
      <dgm:t>
        <a:bodyPr/>
        <a:lstStyle/>
        <a:p>
          <a:endParaRPr lang="en-US"/>
        </a:p>
      </dgm:t>
    </dgm:pt>
    <dgm:pt modelId="{85D76E8E-89B9-4BA5-89F4-C648EF7CA1F1}">
      <dgm:prSet/>
      <dgm:spPr/>
      <dgm:t>
        <a:bodyPr/>
        <a:lstStyle/>
        <a:p>
          <a:r>
            <a:rPr lang="en-US" dirty="0"/>
            <a:t>(pandemic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epidemic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coronavirus)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(dogs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cats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animals)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(depression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anxiety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stress) </a:t>
          </a:r>
          <a:r>
            <a:rPr lang="en-US" b="1" dirty="0"/>
            <a:t>(147 results)</a:t>
          </a:r>
        </a:p>
      </dgm:t>
    </dgm:pt>
    <dgm:pt modelId="{05530201-7F37-4567-8B00-488F9CCFB67C}" type="parTrans" cxnId="{1536B73C-9E02-4B48-80EA-032282BE4331}">
      <dgm:prSet/>
      <dgm:spPr/>
      <dgm:t>
        <a:bodyPr/>
        <a:lstStyle/>
        <a:p>
          <a:endParaRPr lang="en-US"/>
        </a:p>
      </dgm:t>
    </dgm:pt>
    <dgm:pt modelId="{F0CE34F6-CA1D-46CD-8A7E-CA7FE55E06E5}" type="sibTrans" cxnId="{1536B73C-9E02-4B48-80EA-032282BE4331}">
      <dgm:prSet/>
      <dgm:spPr/>
      <dgm:t>
        <a:bodyPr/>
        <a:lstStyle/>
        <a:p>
          <a:endParaRPr lang="en-US"/>
        </a:p>
      </dgm:t>
    </dgm:pt>
    <dgm:pt modelId="{94338D30-9089-4C46-BA15-A75382E29140}">
      <dgm:prSet/>
      <dgm:spPr/>
      <dgm:t>
        <a:bodyPr/>
        <a:lstStyle/>
        <a:p>
          <a:r>
            <a:rPr lang="en-US" dirty="0"/>
            <a:t>Dogs pandemic depression </a:t>
          </a:r>
          <a:r>
            <a:rPr lang="en-US" b="1" dirty="0"/>
            <a:t>(312 results)</a:t>
          </a:r>
        </a:p>
      </dgm:t>
    </dgm:pt>
    <dgm:pt modelId="{CFD194B5-0089-455B-A369-C82672EFC087}" type="parTrans" cxnId="{40AE44D1-5508-4930-9882-9F7556055DDC}">
      <dgm:prSet/>
      <dgm:spPr/>
      <dgm:t>
        <a:bodyPr/>
        <a:lstStyle/>
        <a:p>
          <a:endParaRPr lang="en-US"/>
        </a:p>
      </dgm:t>
    </dgm:pt>
    <dgm:pt modelId="{447735D6-6BA6-4B66-BC8F-CD886A480855}" type="sibTrans" cxnId="{40AE44D1-5508-4930-9882-9F7556055DDC}">
      <dgm:prSet/>
      <dgm:spPr/>
      <dgm:t>
        <a:bodyPr/>
        <a:lstStyle/>
        <a:p>
          <a:endParaRPr lang="en-US"/>
        </a:p>
      </dgm:t>
    </dgm:pt>
    <dgm:pt modelId="{C526CB82-2829-43AD-8C32-BEFC888CF056}">
      <dgm:prSet/>
      <dgm:spPr/>
      <dgm:t>
        <a:bodyPr/>
        <a:lstStyle/>
        <a:p>
          <a:r>
            <a:rPr lang="en-US" dirty="0"/>
            <a:t>Dogs </a:t>
          </a:r>
          <a:r>
            <a:rPr lang="en-US" b="0" dirty="0">
              <a:highlight>
                <a:srgbClr val="FFFF00"/>
              </a:highlight>
            </a:rPr>
            <a:t>OR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depression </a:t>
          </a:r>
          <a:r>
            <a:rPr lang="en-US" b="1" dirty="0"/>
            <a:t>(403,498 results)</a:t>
          </a:r>
        </a:p>
      </dgm:t>
    </dgm:pt>
    <dgm:pt modelId="{FC2F7705-18FD-44C4-8397-A3134EEB285D}" type="parTrans" cxnId="{099B5537-2D4F-473D-8598-C4A7BB8F3FA4}">
      <dgm:prSet/>
      <dgm:spPr/>
      <dgm:t>
        <a:bodyPr/>
        <a:lstStyle/>
        <a:p>
          <a:endParaRPr lang="en-US"/>
        </a:p>
      </dgm:t>
    </dgm:pt>
    <dgm:pt modelId="{F11C788A-CA33-4367-8336-760FA846D6BF}" type="sibTrans" cxnId="{099B5537-2D4F-473D-8598-C4A7BB8F3FA4}">
      <dgm:prSet/>
      <dgm:spPr/>
      <dgm:t>
        <a:bodyPr/>
        <a:lstStyle/>
        <a:p>
          <a:endParaRPr lang="en-US"/>
        </a:p>
      </dgm:t>
    </dgm:pt>
    <dgm:pt modelId="{939140F3-033D-471C-9A15-AB28671DA0E8}">
      <dgm:prSet/>
      <dgm:spPr/>
      <dgm:t>
        <a:bodyPr/>
        <a:lstStyle/>
        <a:p>
          <a:r>
            <a:rPr lang="en-US" dirty="0"/>
            <a:t>Dogs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depression </a:t>
          </a:r>
          <a:r>
            <a:rPr lang="en-US" b="1" dirty="0"/>
            <a:t>(7 results)</a:t>
          </a:r>
        </a:p>
      </dgm:t>
    </dgm:pt>
    <dgm:pt modelId="{B81ADE7E-D6E5-4F3E-8584-2F0F42C7138D}" type="parTrans" cxnId="{A649CE17-3F02-4A97-B24E-4EF8B9134984}">
      <dgm:prSet/>
      <dgm:spPr/>
      <dgm:t>
        <a:bodyPr/>
        <a:lstStyle/>
        <a:p>
          <a:endParaRPr lang="en-US"/>
        </a:p>
      </dgm:t>
    </dgm:pt>
    <dgm:pt modelId="{2E726260-0314-458B-B8E0-5A2C7C4025F7}" type="sibTrans" cxnId="{A649CE17-3F02-4A97-B24E-4EF8B9134984}">
      <dgm:prSet/>
      <dgm:spPr/>
      <dgm:t>
        <a:bodyPr/>
        <a:lstStyle/>
        <a:p>
          <a:endParaRPr lang="en-US"/>
        </a:p>
      </dgm:t>
    </dgm:pt>
    <dgm:pt modelId="{151E169B-4DC5-4261-A6CF-CC842AF2F2A0}" type="pres">
      <dgm:prSet presAssocID="{CA09696A-13B3-4DCF-BE25-A909B04B74F5}" presName="vert0" presStyleCnt="0">
        <dgm:presLayoutVars>
          <dgm:dir/>
          <dgm:animOne val="branch"/>
          <dgm:animLvl val="lvl"/>
        </dgm:presLayoutVars>
      </dgm:prSet>
      <dgm:spPr/>
    </dgm:pt>
    <dgm:pt modelId="{2008C352-AB3F-4E46-A78F-F0068706B8FF}" type="pres">
      <dgm:prSet presAssocID="{3AC44C3B-ACAD-4D61-9805-775EEF653A29}" presName="thickLine" presStyleLbl="alignNode1" presStyleIdx="0" presStyleCnt="1"/>
      <dgm:spPr/>
    </dgm:pt>
    <dgm:pt modelId="{AFAC8983-2902-4A5A-92AB-0B44FA47A9B5}" type="pres">
      <dgm:prSet presAssocID="{3AC44C3B-ACAD-4D61-9805-775EEF653A29}" presName="horz1" presStyleCnt="0"/>
      <dgm:spPr/>
    </dgm:pt>
    <dgm:pt modelId="{DD2B3B70-F5CB-4F3E-B07E-69F5078D8F59}" type="pres">
      <dgm:prSet presAssocID="{3AC44C3B-ACAD-4D61-9805-775EEF653A29}" presName="tx1" presStyleLbl="revTx" presStyleIdx="0" presStyleCnt="5"/>
      <dgm:spPr/>
    </dgm:pt>
    <dgm:pt modelId="{194CD2B8-6225-4897-B9B3-01D889AEB92E}" type="pres">
      <dgm:prSet presAssocID="{3AC44C3B-ACAD-4D61-9805-775EEF653A29}" presName="vert1" presStyleCnt="0"/>
      <dgm:spPr/>
    </dgm:pt>
    <dgm:pt modelId="{FBE23EC1-735C-4836-8BCC-9F6E0786B1C9}" type="pres">
      <dgm:prSet presAssocID="{85D76E8E-89B9-4BA5-89F4-C648EF7CA1F1}" presName="vertSpace2a" presStyleCnt="0"/>
      <dgm:spPr/>
    </dgm:pt>
    <dgm:pt modelId="{48CD62C1-E07D-4593-B18A-FED256CF06CB}" type="pres">
      <dgm:prSet presAssocID="{85D76E8E-89B9-4BA5-89F4-C648EF7CA1F1}" presName="horz2" presStyleCnt="0"/>
      <dgm:spPr/>
    </dgm:pt>
    <dgm:pt modelId="{E85A1228-E8BD-4B75-BF9E-16D1429D09D0}" type="pres">
      <dgm:prSet presAssocID="{85D76E8E-89B9-4BA5-89F4-C648EF7CA1F1}" presName="horzSpace2" presStyleCnt="0"/>
      <dgm:spPr/>
    </dgm:pt>
    <dgm:pt modelId="{C4BFBABF-AA9D-4FA2-A04E-3F0584E1AFCE}" type="pres">
      <dgm:prSet presAssocID="{85D76E8E-89B9-4BA5-89F4-C648EF7CA1F1}" presName="tx2" presStyleLbl="revTx" presStyleIdx="1" presStyleCnt="5"/>
      <dgm:spPr/>
    </dgm:pt>
    <dgm:pt modelId="{F000EE9F-2F46-4DEF-B5E6-7F288A131EA1}" type="pres">
      <dgm:prSet presAssocID="{85D76E8E-89B9-4BA5-89F4-C648EF7CA1F1}" presName="vert2" presStyleCnt="0"/>
      <dgm:spPr/>
    </dgm:pt>
    <dgm:pt modelId="{5DD4E607-DCC9-450C-A973-BDF007EADE3F}" type="pres">
      <dgm:prSet presAssocID="{85D76E8E-89B9-4BA5-89F4-C648EF7CA1F1}" presName="thinLine2b" presStyleLbl="callout" presStyleIdx="0" presStyleCnt="4"/>
      <dgm:spPr/>
    </dgm:pt>
    <dgm:pt modelId="{E3332CF9-4126-4969-8794-DA828FC62A83}" type="pres">
      <dgm:prSet presAssocID="{85D76E8E-89B9-4BA5-89F4-C648EF7CA1F1}" presName="vertSpace2b" presStyleCnt="0"/>
      <dgm:spPr/>
    </dgm:pt>
    <dgm:pt modelId="{F05487DE-CB17-483F-BA6C-92C50C2F811B}" type="pres">
      <dgm:prSet presAssocID="{94338D30-9089-4C46-BA15-A75382E29140}" presName="horz2" presStyleCnt="0"/>
      <dgm:spPr/>
    </dgm:pt>
    <dgm:pt modelId="{CAC6DF83-B1CC-4BD3-BB5F-CC5219693401}" type="pres">
      <dgm:prSet presAssocID="{94338D30-9089-4C46-BA15-A75382E29140}" presName="horzSpace2" presStyleCnt="0"/>
      <dgm:spPr/>
    </dgm:pt>
    <dgm:pt modelId="{EB6FF821-DCFA-4598-A19E-B7ED4852A6DE}" type="pres">
      <dgm:prSet presAssocID="{94338D30-9089-4C46-BA15-A75382E29140}" presName="tx2" presStyleLbl="revTx" presStyleIdx="2" presStyleCnt="5"/>
      <dgm:spPr/>
    </dgm:pt>
    <dgm:pt modelId="{3EAF7279-09CE-4290-AF57-057276EA6EC5}" type="pres">
      <dgm:prSet presAssocID="{94338D30-9089-4C46-BA15-A75382E29140}" presName="vert2" presStyleCnt="0"/>
      <dgm:spPr/>
    </dgm:pt>
    <dgm:pt modelId="{21CE3838-AD7F-48F6-9AFF-0FB59B099015}" type="pres">
      <dgm:prSet presAssocID="{94338D30-9089-4C46-BA15-A75382E29140}" presName="thinLine2b" presStyleLbl="callout" presStyleIdx="1" presStyleCnt="4"/>
      <dgm:spPr/>
    </dgm:pt>
    <dgm:pt modelId="{76A69091-53F1-4009-8A8C-8DC04BD2BAFC}" type="pres">
      <dgm:prSet presAssocID="{94338D30-9089-4C46-BA15-A75382E29140}" presName="vertSpace2b" presStyleCnt="0"/>
      <dgm:spPr/>
    </dgm:pt>
    <dgm:pt modelId="{ADA19ECB-4556-4CF3-B8AF-BFD7E8CE5F7A}" type="pres">
      <dgm:prSet presAssocID="{C526CB82-2829-43AD-8C32-BEFC888CF056}" presName="horz2" presStyleCnt="0"/>
      <dgm:spPr/>
    </dgm:pt>
    <dgm:pt modelId="{6144C3FC-575E-44AF-9250-8C7C710DB5B3}" type="pres">
      <dgm:prSet presAssocID="{C526CB82-2829-43AD-8C32-BEFC888CF056}" presName="horzSpace2" presStyleCnt="0"/>
      <dgm:spPr/>
    </dgm:pt>
    <dgm:pt modelId="{8529FD2B-8BE8-4EAC-9B9A-D0B2608639FF}" type="pres">
      <dgm:prSet presAssocID="{C526CB82-2829-43AD-8C32-BEFC888CF056}" presName="tx2" presStyleLbl="revTx" presStyleIdx="3" presStyleCnt="5"/>
      <dgm:spPr/>
    </dgm:pt>
    <dgm:pt modelId="{5A2F4A77-D4D8-4565-8650-01B3378AD33B}" type="pres">
      <dgm:prSet presAssocID="{C526CB82-2829-43AD-8C32-BEFC888CF056}" presName="vert2" presStyleCnt="0"/>
      <dgm:spPr/>
    </dgm:pt>
    <dgm:pt modelId="{768B2FB0-879A-4412-B8A9-8A1E01A2CDC5}" type="pres">
      <dgm:prSet presAssocID="{C526CB82-2829-43AD-8C32-BEFC888CF056}" presName="thinLine2b" presStyleLbl="callout" presStyleIdx="2" presStyleCnt="4"/>
      <dgm:spPr/>
    </dgm:pt>
    <dgm:pt modelId="{8CD8DA04-3603-45A5-8352-800AEC0481CB}" type="pres">
      <dgm:prSet presAssocID="{C526CB82-2829-43AD-8C32-BEFC888CF056}" presName="vertSpace2b" presStyleCnt="0"/>
      <dgm:spPr/>
    </dgm:pt>
    <dgm:pt modelId="{7D0D45C4-36C9-49B5-9F40-E91679ED891B}" type="pres">
      <dgm:prSet presAssocID="{939140F3-033D-471C-9A15-AB28671DA0E8}" presName="horz2" presStyleCnt="0"/>
      <dgm:spPr/>
    </dgm:pt>
    <dgm:pt modelId="{BD7E2BC5-DC22-4CA5-96B3-006336E31404}" type="pres">
      <dgm:prSet presAssocID="{939140F3-033D-471C-9A15-AB28671DA0E8}" presName="horzSpace2" presStyleCnt="0"/>
      <dgm:spPr/>
    </dgm:pt>
    <dgm:pt modelId="{BE23EDEE-92D1-4AB4-9D22-4B5EB16A14C1}" type="pres">
      <dgm:prSet presAssocID="{939140F3-033D-471C-9A15-AB28671DA0E8}" presName="tx2" presStyleLbl="revTx" presStyleIdx="4" presStyleCnt="5"/>
      <dgm:spPr/>
    </dgm:pt>
    <dgm:pt modelId="{9545D4F2-519D-4D84-8ACC-0E44BD17B749}" type="pres">
      <dgm:prSet presAssocID="{939140F3-033D-471C-9A15-AB28671DA0E8}" presName="vert2" presStyleCnt="0"/>
      <dgm:spPr/>
    </dgm:pt>
    <dgm:pt modelId="{96A69E79-E243-429D-99FE-FEC6102C59B1}" type="pres">
      <dgm:prSet presAssocID="{939140F3-033D-471C-9A15-AB28671DA0E8}" presName="thinLine2b" presStyleLbl="callout" presStyleIdx="3" presStyleCnt="4"/>
      <dgm:spPr/>
    </dgm:pt>
    <dgm:pt modelId="{C6056C10-C4DB-4F69-99D4-9ED6CEDCA06F}" type="pres">
      <dgm:prSet presAssocID="{939140F3-033D-471C-9A15-AB28671DA0E8}" presName="vertSpace2b" presStyleCnt="0"/>
      <dgm:spPr/>
    </dgm:pt>
  </dgm:ptLst>
  <dgm:cxnLst>
    <dgm:cxn modelId="{A649CE17-3F02-4A97-B24E-4EF8B9134984}" srcId="{3AC44C3B-ACAD-4D61-9805-775EEF653A29}" destId="{939140F3-033D-471C-9A15-AB28671DA0E8}" srcOrd="3" destOrd="0" parTransId="{B81ADE7E-D6E5-4F3E-8584-2F0F42C7138D}" sibTransId="{2E726260-0314-458B-B8E0-5A2C7C4025F7}"/>
    <dgm:cxn modelId="{4AB9A01A-2CD2-475E-A412-E7D8E3901F29}" srcId="{CA09696A-13B3-4DCF-BE25-A909B04B74F5}" destId="{3AC44C3B-ACAD-4D61-9805-775EEF653A29}" srcOrd="0" destOrd="0" parTransId="{92127CA6-5E7C-4E1D-9CAF-C329A2296F6B}" sibTransId="{A3BCC218-1437-4393-8C4D-1D598F1B8B19}"/>
    <dgm:cxn modelId="{099B5537-2D4F-473D-8598-C4A7BB8F3FA4}" srcId="{3AC44C3B-ACAD-4D61-9805-775EEF653A29}" destId="{C526CB82-2829-43AD-8C32-BEFC888CF056}" srcOrd="2" destOrd="0" parTransId="{FC2F7705-18FD-44C4-8397-A3134EEB285D}" sibTransId="{F11C788A-CA33-4367-8336-760FA846D6BF}"/>
    <dgm:cxn modelId="{1536B73C-9E02-4B48-80EA-032282BE4331}" srcId="{3AC44C3B-ACAD-4D61-9805-775EEF653A29}" destId="{85D76E8E-89B9-4BA5-89F4-C648EF7CA1F1}" srcOrd="0" destOrd="0" parTransId="{05530201-7F37-4567-8B00-488F9CCFB67C}" sibTransId="{F0CE34F6-CA1D-46CD-8A7E-CA7FE55E06E5}"/>
    <dgm:cxn modelId="{CF191E3E-B6A3-48C9-94D2-1221B99E18A7}" type="presOf" srcId="{C526CB82-2829-43AD-8C32-BEFC888CF056}" destId="{8529FD2B-8BE8-4EAC-9B9A-D0B2608639FF}" srcOrd="0" destOrd="0" presId="urn:microsoft.com/office/officeart/2008/layout/LinedList"/>
    <dgm:cxn modelId="{AFA29C4E-F26F-4BDD-B3D5-7FF4E73286B1}" type="presOf" srcId="{939140F3-033D-471C-9A15-AB28671DA0E8}" destId="{BE23EDEE-92D1-4AB4-9D22-4B5EB16A14C1}" srcOrd="0" destOrd="0" presId="urn:microsoft.com/office/officeart/2008/layout/LinedList"/>
    <dgm:cxn modelId="{BB9C695A-25A6-484A-B622-8BB5641DFA74}" type="presOf" srcId="{94338D30-9089-4C46-BA15-A75382E29140}" destId="{EB6FF821-DCFA-4598-A19E-B7ED4852A6DE}" srcOrd="0" destOrd="0" presId="urn:microsoft.com/office/officeart/2008/layout/LinedList"/>
    <dgm:cxn modelId="{3101B68E-0A48-4830-86AD-4BD12987FD8D}" type="presOf" srcId="{3AC44C3B-ACAD-4D61-9805-775EEF653A29}" destId="{DD2B3B70-F5CB-4F3E-B07E-69F5078D8F59}" srcOrd="0" destOrd="0" presId="urn:microsoft.com/office/officeart/2008/layout/LinedList"/>
    <dgm:cxn modelId="{0E5D199E-C31A-4A21-A54D-B81A37B86EBA}" type="presOf" srcId="{85D76E8E-89B9-4BA5-89F4-C648EF7CA1F1}" destId="{C4BFBABF-AA9D-4FA2-A04E-3F0584E1AFCE}" srcOrd="0" destOrd="0" presId="urn:microsoft.com/office/officeart/2008/layout/LinedList"/>
    <dgm:cxn modelId="{40AE44D1-5508-4930-9882-9F7556055DDC}" srcId="{3AC44C3B-ACAD-4D61-9805-775EEF653A29}" destId="{94338D30-9089-4C46-BA15-A75382E29140}" srcOrd="1" destOrd="0" parTransId="{CFD194B5-0089-455B-A369-C82672EFC087}" sibTransId="{447735D6-6BA6-4B66-BC8F-CD886A480855}"/>
    <dgm:cxn modelId="{A87EDEFB-84A9-461C-AB0A-87EBBB5A1FB2}" type="presOf" srcId="{CA09696A-13B3-4DCF-BE25-A909B04B74F5}" destId="{151E169B-4DC5-4261-A6CF-CC842AF2F2A0}" srcOrd="0" destOrd="0" presId="urn:microsoft.com/office/officeart/2008/layout/LinedList"/>
    <dgm:cxn modelId="{86EE0439-4F90-4963-9138-70C67C101F7C}" type="presParOf" srcId="{151E169B-4DC5-4261-A6CF-CC842AF2F2A0}" destId="{2008C352-AB3F-4E46-A78F-F0068706B8FF}" srcOrd="0" destOrd="0" presId="urn:microsoft.com/office/officeart/2008/layout/LinedList"/>
    <dgm:cxn modelId="{33897E7E-D526-4884-BEFB-A4FD4E30C5DE}" type="presParOf" srcId="{151E169B-4DC5-4261-A6CF-CC842AF2F2A0}" destId="{AFAC8983-2902-4A5A-92AB-0B44FA47A9B5}" srcOrd="1" destOrd="0" presId="urn:microsoft.com/office/officeart/2008/layout/LinedList"/>
    <dgm:cxn modelId="{F1A262BF-D390-4289-8BD6-F5ED1E30315F}" type="presParOf" srcId="{AFAC8983-2902-4A5A-92AB-0B44FA47A9B5}" destId="{DD2B3B70-F5CB-4F3E-B07E-69F5078D8F59}" srcOrd="0" destOrd="0" presId="urn:microsoft.com/office/officeart/2008/layout/LinedList"/>
    <dgm:cxn modelId="{52609C2E-4224-474B-8FC8-A9EA57E26179}" type="presParOf" srcId="{AFAC8983-2902-4A5A-92AB-0B44FA47A9B5}" destId="{194CD2B8-6225-4897-B9B3-01D889AEB92E}" srcOrd="1" destOrd="0" presId="urn:microsoft.com/office/officeart/2008/layout/LinedList"/>
    <dgm:cxn modelId="{05866452-7384-4FF3-966D-F0901B945186}" type="presParOf" srcId="{194CD2B8-6225-4897-B9B3-01D889AEB92E}" destId="{FBE23EC1-735C-4836-8BCC-9F6E0786B1C9}" srcOrd="0" destOrd="0" presId="urn:microsoft.com/office/officeart/2008/layout/LinedList"/>
    <dgm:cxn modelId="{B687797F-0B0A-471A-8A1A-159EB33F92C9}" type="presParOf" srcId="{194CD2B8-6225-4897-B9B3-01D889AEB92E}" destId="{48CD62C1-E07D-4593-B18A-FED256CF06CB}" srcOrd="1" destOrd="0" presId="urn:microsoft.com/office/officeart/2008/layout/LinedList"/>
    <dgm:cxn modelId="{15B7EC52-E4FF-4C1F-A507-03C414B7733C}" type="presParOf" srcId="{48CD62C1-E07D-4593-B18A-FED256CF06CB}" destId="{E85A1228-E8BD-4B75-BF9E-16D1429D09D0}" srcOrd="0" destOrd="0" presId="urn:microsoft.com/office/officeart/2008/layout/LinedList"/>
    <dgm:cxn modelId="{4BBA9149-2431-4B1D-86CD-E96E4AFC5E06}" type="presParOf" srcId="{48CD62C1-E07D-4593-B18A-FED256CF06CB}" destId="{C4BFBABF-AA9D-4FA2-A04E-3F0584E1AFCE}" srcOrd="1" destOrd="0" presId="urn:microsoft.com/office/officeart/2008/layout/LinedList"/>
    <dgm:cxn modelId="{4397F3E8-939B-40FF-AD14-A8F485D40AD8}" type="presParOf" srcId="{48CD62C1-E07D-4593-B18A-FED256CF06CB}" destId="{F000EE9F-2F46-4DEF-B5E6-7F288A131EA1}" srcOrd="2" destOrd="0" presId="urn:microsoft.com/office/officeart/2008/layout/LinedList"/>
    <dgm:cxn modelId="{DD6C8FFD-3523-4B3B-B71B-DC2A2F2AF7E9}" type="presParOf" srcId="{194CD2B8-6225-4897-B9B3-01D889AEB92E}" destId="{5DD4E607-DCC9-450C-A973-BDF007EADE3F}" srcOrd="2" destOrd="0" presId="urn:microsoft.com/office/officeart/2008/layout/LinedList"/>
    <dgm:cxn modelId="{316935A2-7D60-4171-89F1-A735535C6710}" type="presParOf" srcId="{194CD2B8-6225-4897-B9B3-01D889AEB92E}" destId="{E3332CF9-4126-4969-8794-DA828FC62A83}" srcOrd="3" destOrd="0" presId="urn:microsoft.com/office/officeart/2008/layout/LinedList"/>
    <dgm:cxn modelId="{B6560E4B-DD51-45E6-A0AF-53F3C6C8FEF5}" type="presParOf" srcId="{194CD2B8-6225-4897-B9B3-01D889AEB92E}" destId="{F05487DE-CB17-483F-BA6C-92C50C2F811B}" srcOrd="4" destOrd="0" presId="urn:microsoft.com/office/officeart/2008/layout/LinedList"/>
    <dgm:cxn modelId="{4AC0519A-84AC-4E4A-8F33-D521A66C0894}" type="presParOf" srcId="{F05487DE-CB17-483F-BA6C-92C50C2F811B}" destId="{CAC6DF83-B1CC-4BD3-BB5F-CC5219693401}" srcOrd="0" destOrd="0" presId="urn:microsoft.com/office/officeart/2008/layout/LinedList"/>
    <dgm:cxn modelId="{18AF254B-7BB6-4927-9DE6-BF9CFD33F912}" type="presParOf" srcId="{F05487DE-CB17-483F-BA6C-92C50C2F811B}" destId="{EB6FF821-DCFA-4598-A19E-B7ED4852A6DE}" srcOrd="1" destOrd="0" presId="urn:microsoft.com/office/officeart/2008/layout/LinedList"/>
    <dgm:cxn modelId="{F779057A-BBB1-4A09-8E62-EEF2BFAB5864}" type="presParOf" srcId="{F05487DE-CB17-483F-BA6C-92C50C2F811B}" destId="{3EAF7279-09CE-4290-AF57-057276EA6EC5}" srcOrd="2" destOrd="0" presId="urn:microsoft.com/office/officeart/2008/layout/LinedList"/>
    <dgm:cxn modelId="{0171ACAB-1E71-4C0E-98B7-880CDF122D2A}" type="presParOf" srcId="{194CD2B8-6225-4897-B9B3-01D889AEB92E}" destId="{21CE3838-AD7F-48F6-9AFF-0FB59B099015}" srcOrd="5" destOrd="0" presId="urn:microsoft.com/office/officeart/2008/layout/LinedList"/>
    <dgm:cxn modelId="{DFB80882-866D-425D-9AD0-DC7F787FF28D}" type="presParOf" srcId="{194CD2B8-6225-4897-B9B3-01D889AEB92E}" destId="{76A69091-53F1-4009-8A8C-8DC04BD2BAFC}" srcOrd="6" destOrd="0" presId="urn:microsoft.com/office/officeart/2008/layout/LinedList"/>
    <dgm:cxn modelId="{DDB2DCFC-0533-4601-991C-A1B05065E2CD}" type="presParOf" srcId="{194CD2B8-6225-4897-B9B3-01D889AEB92E}" destId="{ADA19ECB-4556-4CF3-B8AF-BFD7E8CE5F7A}" srcOrd="7" destOrd="0" presId="urn:microsoft.com/office/officeart/2008/layout/LinedList"/>
    <dgm:cxn modelId="{A035D735-24F5-419C-9C3C-E59144790354}" type="presParOf" srcId="{ADA19ECB-4556-4CF3-B8AF-BFD7E8CE5F7A}" destId="{6144C3FC-575E-44AF-9250-8C7C710DB5B3}" srcOrd="0" destOrd="0" presId="urn:microsoft.com/office/officeart/2008/layout/LinedList"/>
    <dgm:cxn modelId="{63F03A8A-AED3-4BF2-B38E-4B4515BA9653}" type="presParOf" srcId="{ADA19ECB-4556-4CF3-B8AF-BFD7E8CE5F7A}" destId="{8529FD2B-8BE8-4EAC-9B9A-D0B2608639FF}" srcOrd="1" destOrd="0" presId="urn:microsoft.com/office/officeart/2008/layout/LinedList"/>
    <dgm:cxn modelId="{88D35B50-D94D-4B3B-A34F-E3DBC82FDA46}" type="presParOf" srcId="{ADA19ECB-4556-4CF3-B8AF-BFD7E8CE5F7A}" destId="{5A2F4A77-D4D8-4565-8650-01B3378AD33B}" srcOrd="2" destOrd="0" presId="urn:microsoft.com/office/officeart/2008/layout/LinedList"/>
    <dgm:cxn modelId="{5CD6949C-9C62-43FB-96FD-BEE0E2987324}" type="presParOf" srcId="{194CD2B8-6225-4897-B9B3-01D889AEB92E}" destId="{768B2FB0-879A-4412-B8A9-8A1E01A2CDC5}" srcOrd="8" destOrd="0" presId="urn:microsoft.com/office/officeart/2008/layout/LinedList"/>
    <dgm:cxn modelId="{F1C88211-A535-4A61-8122-A6BFE33E0603}" type="presParOf" srcId="{194CD2B8-6225-4897-B9B3-01D889AEB92E}" destId="{8CD8DA04-3603-45A5-8352-800AEC0481CB}" srcOrd="9" destOrd="0" presId="urn:microsoft.com/office/officeart/2008/layout/LinedList"/>
    <dgm:cxn modelId="{F9D0AC61-5F5B-4293-B521-949329BF0A76}" type="presParOf" srcId="{194CD2B8-6225-4897-B9B3-01D889AEB92E}" destId="{7D0D45C4-36C9-49B5-9F40-E91679ED891B}" srcOrd="10" destOrd="0" presId="urn:microsoft.com/office/officeart/2008/layout/LinedList"/>
    <dgm:cxn modelId="{AC694726-B1BE-48DA-A8F0-A61CCC52CC37}" type="presParOf" srcId="{7D0D45C4-36C9-49B5-9F40-E91679ED891B}" destId="{BD7E2BC5-DC22-4CA5-96B3-006336E31404}" srcOrd="0" destOrd="0" presId="urn:microsoft.com/office/officeart/2008/layout/LinedList"/>
    <dgm:cxn modelId="{3A96E7CA-218B-4F92-AB47-D360B635D726}" type="presParOf" srcId="{7D0D45C4-36C9-49B5-9F40-E91679ED891B}" destId="{BE23EDEE-92D1-4AB4-9D22-4B5EB16A14C1}" srcOrd="1" destOrd="0" presId="urn:microsoft.com/office/officeart/2008/layout/LinedList"/>
    <dgm:cxn modelId="{0CD13462-6BBB-41A7-B0FD-BAE6F0533149}" type="presParOf" srcId="{7D0D45C4-36C9-49B5-9F40-E91679ED891B}" destId="{9545D4F2-519D-4D84-8ACC-0E44BD17B749}" srcOrd="2" destOrd="0" presId="urn:microsoft.com/office/officeart/2008/layout/LinedList"/>
    <dgm:cxn modelId="{20B2E1B1-4972-4A2B-8BB1-5D371E7550F1}" type="presParOf" srcId="{194CD2B8-6225-4897-B9B3-01D889AEB92E}" destId="{96A69E79-E243-429D-99FE-FEC6102C59B1}" srcOrd="11" destOrd="0" presId="urn:microsoft.com/office/officeart/2008/layout/LinedList"/>
    <dgm:cxn modelId="{8881EDCB-49DC-4B5B-96D9-3D2A3E561B4B}" type="presParOf" srcId="{194CD2B8-6225-4897-B9B3-01D889AEB92E}" destId="{C6056C10-C4DB-4F69-99D4-9ED6CEDCA0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79AA8-F25B-43D9-8ACC-4562DD2BA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177D7F-CAC1-45D3-A089-0686A4A14034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Locating Qualitative Articles</a:t>
          </a:r>
        </a:p>
      </dgm:t>
    </dgm:pt>
    <dgm:pt modelId="{4CDC7C0D-667A-464A-BE39-7A55C88F81B2}" type="parTrans" cxnId="{334E30B5-01B5-4DD7-BABE-2372ECFF2EAE}">
      <dgm:prSet/>
      <dgm:spPr/>
      <dgm:t>
        <a:bodyPr/>
        <a:lstStyle/>
        <a:p>
          <a:endParaRPr lang="en-CA"/>
        </a:p>
      </dgm:t>
    </dgm:pt>
    <dgm:pt modelId="{49A1994E-8FD3-405A-8F15-040F93E2F5D3}" type="sibTrans" cxnId="{334E30B5-01B5-4DD7-BABE-2372ECFF2EAE}">
      <dgm:prSet/>
      <dgm:spPr/>
      <dgm:t>
        <a:bodyPr/>
        <a:lstStyle/>
        <a:p>
          <a:endParaRPr lang="en-CA"/>
        </a:p>
      </dgm:t>
    </dgm:pt>
    <dgm:pt modelId="{5F377C3D-375A-4CB5-ACCB-C7E937A525C0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Dedicated search limiters in databases</a:t>
          </a:r>
        </a:p>
      </dgm:t>
    </dgm:pt>
    <dgm:pt modelId="{4DDABA1E-34D7-4394-B403-FF119528C950}" type="parTrans" cxnId="{E8BBC2B7-5F8F-434D-BAA8-80E8EC6482D5}">
      <dgm:prSet/>
      <dgm:spPr/>
      <dgm:t>
        <a:bodyPr/>
        <a:lstStyle/>
        <a:p>
          <a:endParaRPr lang="en-CA"/>
        </a:p>
      </dgm:t>
    </dgm:pt>
    <dgm:pt modelId="{72D903DF-2542-429C-B80A-5240B0CF0058}" type="sibTrans" cxnId="{E8BBC2B7-5F8F-434D-BAA8-80E8EC6482D5}">
      <dgm:prSet/>
      <dgm:spPr/>
      <dgm:t>
        <a:bodyPr/>
        <a:lstStyle/>
        <a:p>
          <a:endParaRPr lang="en-CA"/>
        </a:p>
      </dgm:t>
    </dgm:pt>
    <dgm:pt modelId="{4C6A7339-70E6-4B21-A30F-70FEED08E2E8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Adding related keywords</a:t>
          </a:r>
        </a:p>
      </dgm:t>
    </dgm:pt>
    <dgm:pt modelId="{BE81F619-385D-4501-B4E1-0A019D3C17B0}" type="parTrans" cxnId="{ADE04481-D493-4777-900E-C2D42B57B186}">
      <dgm:prSet/>
      <dgm:spPr/>
      <dgm:t>
        <a:bodyPr/>
        <a:lstStyle/>
        <a:p>
          <a:endParaRPr lang="en-CA"/>
        </a:p>
      </dgm:t>
    </dgm:pt>
    <dgm:pt modelId="{89329A5A-3FE9-4870-83FE-7C9F4333E576}" type="sibTrans" cxnId="{ADE04481-D493-4777-900E-C2D42B57B186}">
      <dgm:prSet/>
      <dgm:spPr/>
      <dgm:t>
        <a:bodyPr/>
        <a:lstStyle/>
        <a:p>
          <a:endParaRPr lang="en-CA"/>
        </a:p>
      </dgm:t>
    </dgm:pt>
    <dgm:pt modelId="{37DB3403-E2B1-423C-A52C-45D5C6E536AB}" type="asst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Citation chaining, curated resources</a:t>
          </a:r>
        </a:p>
      </dgm:t>
    </dgm:pt>
    <dgm:pt modelId="{00D74325-F891-48D3-8D20-96F9A4F9D7B7}" type="parTrans" cxnId="{72444CBD-2A0A-4545-8784-20050E4DD400}">
      <dgm:prSet/>
      <dgm:spPr/>
      <dgm:t>
        <a:bodyPr/>
        <a:lstStyle/>
        <a:p>
          <a:endParaRPr lang="en-US"/>
        </a:p>
      </dgm:t>
    </dgm:pt>
    <dgm:pt modelId="{61C7581C-F4B0-43CA-B6A6-225F89B0176F}" type="sibTrans" cxnId="{72444CBD-2A0A-4545-8784-20050E4DD400}">
      <dgm:prSet/>
      <dgm:spPr/>
      <dgm:t>
        <a:bodyPr/>
        <a:lstStyle/>
        <a:p>
          <a:endParaRPr lang="en-US"/>
        </a:p>
      </dgm:t>
    </dgm:pt>
    <dgm:pt modelId="{16BA75FB-BD16-45E5-9909-9BB54C34F464}" type="pres">
      <dgm:prSet presAssocID="{1DE79AA8-F25B-43D9-8ACC-4562DD2BA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D731CB-5C8B-490F-9D3C-614830118B22}" type="pres">
      <dgm:prSet presAssocID="{E6177D7F-CAC1-45D3-A089-0686A4A14034}" presName="hierRoot1" presStyleCnt="0">
        <dgm:presLayoutVars>
          <dgm:hierBranch val="init"/>
        </dgm:presLayoutVars>
      </dgm:prSet>
      <dgm:spPr/>
    </dgm:pt>
    <dgm:pt modelId="{47026F32-2E74-4CB1-A8C8-51BA19868534}" type="pres">
      <dgm:prSet presAssocID="{E6177D7F-CAC1-45D3-A089-0686A4A14034}" presName="rootComposite1" presStyleCnt="0"/>
      <dgm:spPr/>
    </dgm:pt>
    <dgm:pt modelId="{C770C457-65BA-4479-9C42-8D6DEA2955B0}" type="pres">
      <dgm:prSet presAssocID="{E6177D7F-CAC1-45D3-A089-0686A4A14034}" presName="rootText1" presStyleLbl="node0" presStyleIdx="0" presStyleCnt="1">
        <dgm:presLayoutVars>
          <dgm:chPref val="3"/>
        </dgm:presLayoutVars>
      </dgm:prSet>
      <dgm:spPr/>
    </dgm:pt>
    <dgm:pt modelId="{0C4FDF32-038D-433D-9F08-CBC50A7261F6}" type="pres">
      <dgm:prSet presAssocID="{E6177D7F-CAC1-45D3-A089-0686A4A14034}" presName="rootConnector1" presStyleLbl="node1" presStyleIdx="0" presStyleCnt="0"/>
      <dgm:spPr/>
    </dgm:pt>
    <dgm:pt modelId="{96E6B2E0-EB0F-4B56-A340-409C76A35ADE}" type="pres">
      <dgm:prSet presAssocID="{E6177D7F-CAC1-45D3-A089-0686A4A14034}" presName="hierChild2" presStyleCnt="0"/>
      <dgm:spPr/>
    </dgm:pt>
    <dgm:pt modelId="{234CC2CE-3FDC-4A88-9279-7B5C6294DA70}" type="pres">
      <dgm:prSet presAssocID="{4DDABA1E-34D7-4394-B403-FF119528C950}" presName="Name37" presStyleLbl="parChTrans1D2" presStyleIdx="0" presStyleCnt="3"/>
      <dgm:spPr/>
    </dgm:pt>
    <dgm:pt modelId="{6EADD0E1-4B83-4195-A735-51A489D6577F}" type="pres">
      <dgm:prSet presAssocID="{5F377C3D-375A-4CB5-ACCB-C7E937A525C0}" presName="hierRoot2" presStyleCnt="0">
        <dgm:presLayoutVars>
          <dgm:hierBranch val="init"/>
        </dgm:presLayoutVars>
      </dgm:prSet>
      <dgm:spPr/>
    </dgm:pt>
    <dgm:pt modelId="{99CD3F3E-139E-4E77-A274-2CFBF0562179}" type="pres">
      <dgm:prSet presAssocID="{5F377C3D-375A-4CB5-ACCB-C7E937A525C0}" presName="rootComposite" presStyleCnt="0"/>
      <dgm:spPr/>
    </dgm:pt>
    <dgm:pt modelId="{7BAC39A0-4605-4CFE-8FFE-EB1C4AAB37DF}" type="pres">
      <dgm:prSet presAssocID="{5F377C3D-375A-4CB5-ACCB-C7E937A525C0}" presName="rootText" presStyleLbl="node2" presStyleIdx="0" presStyleCnt="2" custLinFactY="-20848" custLinFactNeighborX="2136" custLinFactNeighborY="-100000">
        <dgm:presLayoutVars>
          <dgm:chPref val="3"/>
        </dgm:presLayoutVars>
      </dgm:prSet>
      <dgm:spPr/>
    </dgm:pt>
    <dgm:pt modelId="{5A19C045-BBC5-4FD9-B128-DE69A23E22F1}" type="pres">
      <dgm:prSet presAssocID="{5F377C3D-375A-4CB5-ACCB-C7E937A525C0}" presName="rootConnector" presStyleLbl="node2" presStyleIdx="0" presStyleCnt="2"/>
      <dgm:spPr/>
    </dgm:pt>
    <dgm:pt modelId="{4DD52477-B25D-4F6C-8136-AF2BCA678E21}" type="pres">
      <dgm:prSet presAssocID="{5F377C3D-375A-4CB5-ACCB-C7E937A525C0}" presName="hierChild4" presStyleCnt="0"/>
      <dgm:spPr/>
    </dgm:pt>
    <dgm:pt modelId="{DB7697B8-E963-4F13-98B3-FBAD38140E01}" type="pres">
      <dgm:prSet presAssocID="{5F377C3D-375A-4CB5-ACCB-C7E937A525C0}" presName="hierChild5" presStyleCnt="0"/>
      <dgm:spPr/>
    </dgm:pt>
    <dgm:pt modelId="{E66B53DD-C88E-4E99-B176-1344A49A69A0}" type="pres">
      <dgm:prSet presAssocID="{BE81F619-385D-4501-B4E1-0A019D3C17B0}" presName="Name37" presStyleLbl="parChTrans1D2" presStyleIdx="1" presStyleCnt="3"/>
      <dgm:spPr/>
    </dgm:pt>
    <dgm:pt modelId="{4B0B17D1-C883-4BB6-919D-3F7A6EC7DA61}" type="pres">
      <dgm:prSet presAssocID="{4C6A7339-70E6-4B21-A30F-70FEED08E2E8}" presName="hierRoot2" presStyleCnt="0">
        <dgm:presLayoutVars>
          <dgm:hierBranch val="init"/>
        </dgm:presLayoutVars>
      </dgm:prSet>
      <dgm:spPr/>
    </dgm:pt>
    <dgm:pt modelId="{EB00BDA2-9C6D-49A1-B28F-CC0AECB7B25C}" type="pres">
      <dgm:prSet presAssocID="{4C6A7339-70E6-4B21-A30F-70FEED08E2E8}" presName="rootComposite" presStyleCnt="0"/>
      <dgm:spPr/>
    </dgm:pt>
    <dgm:pt modelId="{4D8DE2CC-3B6F-4F95-9B65-B3BD92CBFB7B}" type="pres">
      <dgm:prSet presAssocID="{4C6A7339-70E6-4B21-A30F-70FEED08E2E8}" presName="rootText" presStyleLbl="node2" presStyleIdx="1" presStyleCnt="2" custLinFactY="-20848" custLinFactNeighborX="-5409" custLinFactNeighborY="-100000">
        <dgm:presLayoutVars>
          <dgm:chPref val="3"/>
        </dgm:presLayoutVars>
      </dgm:prSet>
      <dgm:spPr/>
    </dgm:pt>
    <dgm:pt modelId="{C9250D37-80E2-45C4-919F-89A0FFEA4675}" type="pres">
      <dgm:prSet presAssocID="{4C6A7339-70E6-4B21-A30F-70FEED08E2E8}" presName="rootConnector" presStyleLbl="node2" presStyleIdx="1" presStyleCnt="2"/>
      <dgm:spPr/>
    </dgm:pt>
    <dgm:pt modelId="{2691BA27-5336-40ED-AD46-163CB7FCAE92}" type="pres">
      <dgm:prSet presAssocID="{4C6A7339-70E6-4B21-A30F-70FEED08E2E8}" presName="hierChild4" presStyleCnt="0"/>
      <dgm:spPr/>
    </dgm:pt>
    <dgm:pt modelId="{668F75F2-99E1-4441-AC5D-A8716426DF10}" type="pres">
      <dgm:prSet presAssocID="{4C6A7339-70E6-4B21-A30F-70FEED08E2E8}" presName="hierChild5" presStyleCnt="0"/>
      <dgm:spPr/>
    </dgm:pt>
    <dgm:pt modelId="{6E3A1683-48BB-4BE6-B61D-10B7542F32CE}" type="pres">
      <dgm:prSet presAssocID="{E6177D7F-CAC1-45D3-A089-0686A4A14034}" presName="hierChild3" presStyleCnt="0"/>
      <dgm:spPr/>
    </dgm:pt>
    <dgm:pt modelId="{E94246DC-23EC-4A6D-B80C-228554C7C505}" type="pres">
      <dgm:prSet presAssocID="{00D74325-F891-48D3-8D20-96F9A4F9D7B7}" presName="Name111" presStyleLbl="parChTrans1D2" presStyleIdx="2" presStyleCnt="3"/>
      <dgm:spPr/>
    </dgm:pt>
    <dgm:pt modelId="{12AAA14A-B0DC-4E9F-8BF9-D1B60EE74174}" type="pres">
      <dgm:prSet presAssocID="{37DB3403-E2B1-423C-A52C-45D5C6E536AB}" presName="hierRoot3" presStyleCnt="0">
        <dgm:presLayoutVars>
          <dgm:hierBranch val="init"/>
        </dgm:presLayoutVars>
      </dgm:prSet>
      <dgm:spPr/>
    </dgm:pt>
    <dgm:pt modelId="{452D13D5-7DC9-4D10-B04D-E31FC306DB82}" type="pres">
      <dgm:prSet presAssocID="{37DB3403-E2B1-423C-A52C-45D5C6E536AB}" presName="rootComposite3" presStyleCnt="0"/>
      <dgm:spPr/>
    </dgm:pt>
    <dgm:pt modelId="{E8F08A13-BF29-4C52-9843-4E199E8177FA}" type="pres">
      <dgm:prSet presAssocID="{37DB3403-E2B1-423C-A52C-45D5C6E536AB}" presName="rootText3" presStyleLbl="asst1" presStyleIdx="0" presStyleCnt="1" custLinFactY="49152" custLinFactNeighborX="5045" custLinFactNeighborY="100000">
        <dgm:presLayoutVars>
          <dgm:chPref val="3"/>
        </dgm:presLayoutVars>
      </dgm:prSet>
      <dgm:spPr/>
    </dgm:pt>
    <dgm:pt modelId="{4D4B9A86-3BF5-4D6D-A1ED-5A4D592AB363}" type="pres">
      <dgm:prSet presAssocID="{37DB3403-E2B1-423C-A52C-45D5C6E536AB}" presName="rootConnector3" presStyleLbl="asst1" presStyleIdx="0" presStyleCnt="1"/>
      <dgm:spPr/>
    </dgm:pt>
    <dgm:pt modelId="{3C44A20E-DCE6-4E29-85D4-F2BF6AC17787}" type="pres">
      <dgm:prSet presAssocID="{37DB3403-E2B1-423C-A52C-45D5C6E536AB}" presName="hierChild6" presStyleCnt="0"/>
      <dgm:spPr/>
    </dgm:pt>
    <dgm:pt modelId="{531EC0FC-9B80-4289-914D-4346E46AD8A9}" type="pres">
      <dgm:prSet presAssocID="{37DB3403-E2B1-423C-A52C-45D5C6E536AB}" presName="hierChild7" presStyleCnt="0"/>
      <dgm:spPr/>
    </dgm:pt>
  </dgm:ptLst>
  <dgm:cxnLst>
    <dgm:cxn modelId="{C1CE4005-9E98-4853-8813-335229EAE820}" type="presOf" srcId="{4DDABA1E-34D7-4394-B403-FF119528C950}" destId="{234CC2CE-3FDC-4A88-9279-7B5C6294DA70}" srcOrd="0" destOrd="0" presId="urn:microsoft.com/office/officeart/2005/8/layout/orgChart1"/>
    <dgm:cxn modelId="{EB5E500D-8B53-47E3-99E0-C0AFC09CC7BB}" type="presOf" srcId="{5F377C3D-375A-4CB5-ACCB-C7E937A525C0}" destId="{5A19C045-BBC5-4FD9-B128-DE69A23E22F1}" srcOrd="1" destOrd="0" presId="urn:microsoft.com/office/officeart/2005/8/layout/orgChart1"/>
    <dgm:cxn modelId="{250C9F0F-ED2A-4156-B5C6-5FEF9C49FF4D}" type="presOf" srcId="{37DB3403-E2B1-423C-A52C-45D5C6E536AB}" destId="{E8F08A13-BF29-4C52-9843-4E199E8177FA}" srcOrd="0" destOrd="0" presId="urn:microsoft.com/office/officeart/2005/8/layout/orgChart1"/>
    <dgm:cxn modelId="{6FD72523-9EBA-42DE-A3BD-DE21CD63AAF4}" type="presOf" srcId="{00D74325-F891-48D3-8D20-96F9A4F9D7B7}" destId="{E94246DC-23EC-4A6D-B80C-228554C7C505}" srcOrd="0" destOrd="0" presId="urn:microsoft.com/office/officeart/2005/8/layout/orgChart1"/>
    <dgm:cxn modelId="{FA89B32E-7F8D-475D-AE67-2BE4A3BE1B05}" type="presOf" srcId="{E6177D7F-CAC1-45D3-A089-0686A4A14034}" destId="{0C4FDF32-038D-433D-9F08-CBC50A7261F6}" srcOrd="1" destOrd="0" presId="urn:microsoft.com/office/officeart/2005/8/layout/orgChart1"/>
    <dgm:cxn modelId="{6A92464B-41DF-4DA2-8F4D-FDA93DCCF7A4}" type="presOf" srcId="{BE81F619-385D-4501-B4E1-0A019D3C17B0}" destId="{E66B53DD-C88E-4E99-B176-1344A49A69A0}" srcOrd="0" destOrd="0" presId="urn:microsoft.com/office/officeart/2005/8/layout/orgChart1"/>
    <dgm:cxn modelId="{19F3F759-8760-4304-8AEE-4647C741799C}" type="presOf" srcId="{4C6A7339-70E6-4B21-A30F-70FEED08E2E8}" destId="{4D8DE2CC-3B6F-4F95-9B65-B3BD92CBFB7B}" srcOrd="0" destOrd="0" presId="urn:microsoft.com/office/officeart/2005/8/layout/orgChart1"/>
    <dgm:cxn modelId="{DB17D37A-D865-40C6-B506-69A281C6E422}" type="presOf" srcId="{5F377C3D-375A-4CB5-ACCB-C7E937A525C0}" destId="{7BAC39A0-4605-4CFE-8FFE-EB1C4AAB37DF}" srcOrd="0" destOrd="0" presId="urn:microsoft.com/office/officeart/2005/8/layout/orgChart1"/>
    <dgm:cxn modelId="{ADE04481-D493-4777-900E-C2D42B57B186}" srcId="{E6177D7F-CAC1-45D3-A089-0686A4A14034}" destId="{4C6A7339-70E6-4B21-A30F-70FEED08E2E8}" srcOrd="1" destOrd="0" parTransId="{BE81F619-385D-4501-B4E1-0A019D3C17B0}" sibTransId="{89329A5A-3FE9-4870-83FE-7C9F4333E576}"/>
    <dgm:cxn modelId="{334E30B5-01B5-4DD7-BABE-2372ECFF2EAE}" srcId="{1DE79AA8-F25B-43D9-8ACC-4562DD2BA4A3}" destId="{E6177D7F-CAC1-45D3-A089-0686A4A14034}" srcOrd="0" destOrd="0" parTransId="{4CDC7C0D-667A-464A-BE39-7A55C88F81B2}" sibTransId="{49A1994E-8FD3-405A-8F15-040F93E2F5D3}"/>
    <dgm:cxn modelId="{E8BBC2B7-5F8F-434D-BAA8-80E8EC6482D5}" srcId="{E6177D7F-CAC1-45D3-A089-0686A4A14034}" destId="{5F377C3D-375A-4CB5-ACCB-C7E937A525C0}" srcOrd="0" destOrd="0" parTransId="{4DDABA1E-34D7-4394-B403-FF119528C950}" sibTransId="{72D903DF-2542-429C-B80A-5240B0CF0058}"/>
    <dgm:cxn modelId="{72444CBD-2A0A-4545-8784-20050E4DD400}" srcId="{E6177D7F-CAC1-45D3-A089-0686A4A14034}" destId="{37DB3403-E2B1-423C-A52C-45D5C6E536AB}" srcOrd="2" destOrd="0" parTransId="{00D74325-F891-48D3-8D20-96F9A4F9D7B7}" sibTransId="{61C7581C-F4B0-43CA-B6A6-225F89B0176F}"/>
    <dgm:cxn modelId="{DEF843C7-1024-4E62-A366-94E40E2AA3A3}" type="presOf" srcId="{1DE79AA8-F25B-43D9-8ACC-4562DD2BA4A3}" destId="{16BA75FB-BD16-45E5-9909-9BB54C34F464}" srcOrd="0" destOrd="0" presId="urn:microsoft.com/office/officeart/2005/8/layout/orgChart1"/>
    <dgm:cxn modelId="{D3BB61CA-3E22-4502-9CFB-410BA00A68D3}" type="presOf" srcId="{E6177D7F-CAC1-45D3-A089-0686A4A14034}" destId="{C770C457-65BA-4479-9C42-8D6DEA2955B0}" srcOrd="0" destOrd="0" presId="urn:microsoft.com/office/officeart/2005/8/layout/orgChart1"/>
    <dgm:cxn modelId="{F1B486E2-D63E-45C8-B659-ABC124F26F01}" type="presOf" srcId="{37DB3403-E2B1-423C-A52C-45D5C6E536AB}" destId="{4D4B9A86-3BF5-4D6D-A1ED-5A4D592AB363}" srcOrd="1" destOrd="0" presId="urn:microsoft.com/office/officeart/2005/8/layout/orgChart1"/>
    <dgm:cxn modelId="{A7AA76F8-AC94-48DF-8066-3C3140E10B00}" type="presOf" srcId="{4C6A7339-70E6-4B21-A30F-70FEED08E2E8}" destId="{C9250D37-80E2-45C4-919F-89A0FFEA4675}" srcOrd="1" destOrd="0" presId="urn:microsoft.com/office/officeart/2005/8/layout/orgChart1"/>
    <dgm:cxn modelId="{6C38980E-6BE9-4E4C-91F6-D38B1D02AE58}" type="presParOf" srcId="{16BA75FB-BD16-45E5-9909-9BB54C34F464}" destId="{48D731CB-5C8B-490F-9D3C-614830118B22}" srcOrd="0" destOrd="0" presId="urn:microsoft.com/office/officeart/2005/8/layout/orgChart1"/>
    <dgm:cxn modelId="{6789C6C4-C85D-4539-B538-DC210776EEF6}" type="presParOf" srcId="{48D731CB-5C8B-490F-9D3C-614830118B22}" destId="{47026F32-2E74-4CB1-A8C8-51BA19868534}" srcOrd="0" destOrd="0" presId="urn:microsoft.com/office/officeart/2005/8/layout/orgChart1"/>
    <dgm:cxn modelId="{2ACB81C7-4AAE-44DE-AC7B-0AC2F2B9CBBB}" type="presParOf" srcId="{47026F32-2E74-4CB1-A8C8-51BA19868534}" destId="{C770C457-65BA-4479-9C42-8D6DEA2955B0}" srcOrd="0" destOrd="0" presId="urn:microsoft.com/office/officeart/2005/8/layout/orgChart1"/>
    <dgm:cxn modelId="{ACCD24DA-24C8-43C0-BAB2-16DD431FAB3F}" type="presParOf" srcId="{47026F32-2E74-4CB1-A8C8-51BA19868534}" destId="{0C4FDF32-038D-433D-9F08-CBC50A7261F6}" srcOrd="1" destOrd="0" presId="urn:microsoft.com/office/officeart/2005/8/layout/orgChart1"/>
    <dgm:cxn modelId="{E78E30BA-4EE3-4E30-9ED6-6896357765A2}" type="presParOf" srcId="{48D731CB-5C8B-490F-9D3C-614830118B22}" destId="{96E6B2E0-EB0F-4B56-A340-409C76A35ADE}" srcOrd="1" destOrd="0" presId="urn:microsoft.com/office/officeart/2005/8/layout/orgChart1"/>
    <dgm:cxn modelId="{626F1CB0-8C41-4082-ACE7-4BA36BC3AB8B}" type="presParOf" srcId="{96E6B2E0-EB0F-4B56-A340-409C76A35ADE}" destId="{234CC2CE-3FDC-4A88-9279-7B5C6294DA70}" srcOrd="0" destOrd="0" presId="urn:microsoft.com/office/officeart/2005/8/layout/orgChart1"/>
    <dgm:cxn modelId="{2C0CB079-3D6F-497A-A53C-581A6A216641}" type="presParOf" srcId="{96E6B2E0-EB0F-4B56-A340-409C76A35ADE}" destId="{6EADD0E1-4B83-4195-A735-51A489D6577F}" srcOrd="1" destOrd="0" presId="urn:microsoft.com/office/officeart/2005/8/layout/orgChart1"/>
    <dgm:cxn modelId="{B85DCD09-C920-417A-8472-958B8E58FA28}" type="presParOf" srcId="{6EADD0E1-4B83-4195-A735-51A489D6577F}" destId="{99CD3F3E-139E-4E77-A274-2CFBF0562179}" srcOrd="0" destOrd="0" presId="urn:microsoft.com/office/officeart/2005/8/layout/orgChart1"/>
    <dgm:cxn modelId="{53415048-1938-400C-B029-55972651BA8C}" type="presParOf" srcId="{99CD3F3E-139E-4E77-A274-2CFBF0562179}" destId="{7BAC39A0-4605-4CFE-8FFE-EB1C4AAB37DF}" srcOrd="0" destOrd="0" presId="urn:microsoft.com/office/officeart/2005/8/layout/orgChart1"/>
    <dgm:cxn modelId="{4F73D831-0E68-4795-BE08-E9FA124DB8C6}" type="presParOf" srcId="{99CD3F3E-139E-4E77-A274-2CFBF0562179}" destId="{5A19C045-BBC5-4FD9-B128-DE69A23E22F1}" srcOrd="1" destOrd="0" presId="urn:microsoft.com/office/officeart/2005/8/layout/orgChart1"/>
    <dgm:cxn modelId="{AC51EDB8-B852-450F-B83F-B6A915A24C06}" type="presParOf" srcId="{6EADD0E1-4B83-4195-A735-51A489D6577F}" destId="{4DD52477-B25D-4F6C-8136-AF2BCA678E21}" srcOrd="1" destOrd="0" presId="urn:microsoft.com/office/officeart/2005/8/layout/orgChart1"/>
    <dgm:cxn modelId="{77AF189A-58C6-4E13-8562-62D74F6F4F80}" type="presParOf" srcId="{6EADD0E1-4B83-4195-A735-51A489D6577F}" destId="{DB7697B8-E963-4F13-98B3-FBAD38140E01}" srcOrd="2" destOrd="0" presId="urn:microsoft.com/office/officeart/2005/8/layout/orgChart1"/>
    <dgm:cxn modelId="{D5D6A78E-A8C1-42B3-B552-F82D3AD4DD0C}" type="presParOf" srcId="{96E6B2E0-EB0F-4B56-A340-409C76A35ADE}" destId="{E66B53DD-C88E-4E99-B176-1344A49A69A0}" srcOrd="2" destOrd="0" presId="urn:microsoft.com/office/officeart/2005/8/layout/orgChart1"/>
    <dgm:cxn modelId="{677FB706-35FC-4F5B-BB50-F8152E5B3E88}" type="presParOf" srcId="{96E6B2E0-EB0F-4B56-A340-409C76A35ADE}" destId="{4B0B17D1-C883-4BB6-919D-3F7A6EC7DA61}" srcOrd="3" destOrd="0" presId="urn:microsoft.com/office/officeart/2005/8/layout/orgChart1"/>
    <dgm:cxn modelId="{03B124D7-7499-45D3-B006-78F9AC54DAA8}" type="presParOf" srcId="{4B0B17D1-C883-4BB6-919D-3F7A6EC7DA61}" destId="{EB00BDA2-9C6D-49A1-B28F-CC0AECB7B25C}" srcOrd="0" destOrd="0" presId="urn:microsoft.com/office/officeart/2005/8/layout/orgChart1"/>
    <dgm:cxn modelId="{4BC196BF-0D2B-41FA-A2FD-78BD5314154A}" type="presParOf" srcId="{EB00BDA2-9C6D-49A1-B28F-CC0AECB7B25C}" destId="{4D8DE2CC-3B6F-4F95-9B65-B3BD92CBFB7B}" srcOrd="0" destOrd="0" presId="urn:microsoft.com/office/officeart/2005/8/layout/orgChart1"/>
    <dgm:cxn modelId="{3FE48FD4-44E1-4698-9512-8C55E2D72ED3}" type="presParOf" srcId="{EB00BDA2-9C6D-49A1-B28F-CC0AECB7B25C}" destId="{C9250D37-80E2-45C4-919F-89A0FFEA4675}" srcOrd="1" destOrd="0" presId="urn:microsoft.com/office/officeart/2005/8/layout/orgChart1"/>
    <dgm:cxn modelId="{94BF4C38-2228-4FB5-8E00-1FE25CDA94EC}" type="presParOf" srcId="{4B0B17D1-C883-4BB6-919D-3F7A6EC7DA61}" destId="{2691BA27-5336-40ED-AD46-163CB7FCAE92}" srcOrd="1" destOrd="0" presId="urn:microsoft.com/office/officeart/2005/8/layout/orgChart1"/>
    <dgm:cxn modelId="{C885A602-B2D1-4FED-8D26-1058C9C7AC33}" type="presParOf" srcId="{4B0B17D1-C883-4BB6-919D-3F7A6EC7DA61}" destId="{668F75F2-99E1-4441-AC5D-A8716426DF10}" srcOrd="2" destOrd="0" presId="urn:microsoft.com/office/officeart/2005/8/layout/orgChart1"/>
    <dgm:cxn modelId="{F07B8A16-68AC-4577-BD5B-39C4119812E2}" type="presParOf" srcId="{48D731CB-5C8B-490F-9D3C-614830118B22}" destId="{6E3A1683-48BB-4BE6-B61D-10B7542F32CE}" srcOrd="2" destOrd="0" presId="urn:microsoft.com/office/officeart/2005/8/layout/orgChart1"/>
    <dgm:cxn modelId="{FF94AFD6-02AD-419C-AD11-5F18CA7A6661}" type="presParOf" srcId="{6E3A1683-48BB-4BE6-B61D-10B7542F32CE}" destId="{E94246DC-23EC-4A6D-B80C-228554C7C505}" srcOrd="0" destOrd="0" presId="urn:microsoft.com/office/officeart/2005/8/layout/orgChart1"/>
    <dgm:cxn modelId="{CD93B177-7756-482C-97E4-03C9D13CAAE2}" type="presParOf" srcId="{6E3A1683-48BB-4BE6-B61D-10B7542F32CE}" destId="{12AAA14A-B0DC-4E9F-8BF9-D1B60EE74174}" srcOrd="1" destOrd="0" presId="urn:microsoft.com/office/officeart/2005/8/layout/orgChart1"/>
    <dgm:cxn modelId="{22F7D204-2F0F-4B7A-8028-3C610835B5DC}" type="presParOf" srcId="{12AAA14A-B0DC-4E9F-8BF9-D1B60EE74174}" destId="{452D13D5-7DC9-4D10-B04D-E31FC306DB82}" srcOrd="0" destOrd="0" presId="urn:microsoft.com/office/officeart/2005/8/layout/orgChart1"/>
    <dgm:cxn modelId="{023DAD09-42A6-4D2C-9D0D-99B0367B0151}" type="presParOf" srcId="{452D13D5-7DC9-4D10-B04D-E31FC306DB82}" destId="{E8F08A13-BF29-4C52-9843-4E199E8177FA}" srcOrd="0" destOrd="0" presId="urn:microsoft.com/office/officeart/2005/8/layout/orgChart1"/>
    <dgm:cxn modelId="{AC915E03-00B9-4142-B4D7-6720E1D04CC3}" type="presParOf" srcId="{452D13D5-7DC9-4D10-B04D-E31FC306DB82}" destId="{4D4B9A86-3BF5-4D6D-A1ED-5A4D592AB363}" srcOrd="1" destOrd="0" presId="urn:microsoft.com/office/officeart/2005/8/layout/orgChart1"/>
    <dgm:cxn modelId="{1AD8D351-6C3A-4E98-A089-D9321A479781}" type="presParOf" srcId="{12AAA14A-B0DC-4E9F-8BF9-D1B60EE74174}" destId="{3C44A20E-DCE6-4E29-85D4-F2BF6AC17787}" srcOrd="1" destOrd="0" presId="urn:microsoft.com/office/officeart/2005/8/layout/orgChart1"/>
    <dgm:cxn modelId="{1976BEB6-C691-4527-A556-77190A602650}" type="presParOf" srcId="{12AAA14A-B0DC-4E9F-8BF9-D1B60EE74174}" destId="{531EC0FC-9B80-4289-914D-4346E46AD8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C352-AB3F-4E46-A78F-F0068706B8FF}">
      <dsp:nvSpPr>
        <dsp:cNvPr id="0" name=""/>
        <dsp:cNvSpPr/>
      </dsp:nvSpPr>
      <dsp:spPr>
        <a:xfrm>
          <a:off x="0" y="0"/>
          <a:ext cx="82722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B3B70-F5CB-4F3E-B07E-69F5078D8F59}">
      <dsp:nvSpPr>
        <dsp:cNvPr id="0" name=""/>
        <dsp:cNvSpPr/>
      </dsp:nvSpPr>
      <dsp:spPr>
        <a:xfrm>
          <a:off x="0" y="0"/>
          <a:ext cx="1654442" cy="275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PsycINFO</a:t>
          </a:r>
        </a:p>
      </dsp:txBody>
      <dsp:txXfrm>
        <a:off x="0" y="0"/>
        <a:ext cx="1654442" cy="2758727"/>
      </dsp:txXfrm>
    </dsp:sp>
    <dsp:sp modelId="{C4BFBABF-AA9D-4FA2-A04E-3F0584E1AFCE}">
      <dsp:nvSpPr>
        <dsp:cNvPr id="0" name=""/>
        <dsp:cNvSpPr/>
      </dsp:nvSpPr>
      <dsp:spPr>
        <a:xfrm>
          <a:off x="1778525" y="32429"/>
          <a:ext cx="6493685" cy="64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(pandemic </a:t>
          </a:r>
          <a:r>
            <a:rPr lang="en-US" sz="1600" b="1" kern="1200" dirty="0">
              <a:solidFill>
                <a:srgbClr val="FFC000"/>
              </a:solidFill>
            </a:rPr>
            <a:t>OR</a:t>
          </a:r>
          <a:r>
            <a:rPr lang="en-US" sz="1600" kern="1200" dirty="0"/>
            <a:t> epidemic </a:t>
          </a:r>
          <a:r>
            <a:rPr lang="en-US" sz="1600" b="1" kern="1200" dirty="0">
              <a:solidFill>
                <a:srgbClr val="FFC000"/>
              </a:solidFill>
            </a:rPr>
            <a:t>OR</a:t>
          </a:r>
          <a:r>
            <a:rPr lang="en-US" sz="1600" kern="1200" dirty="0"/>
            <a:t> coronavirus) </a:t>
          </a:r>
          <a:r>
            <a:rPr lang="en-US" sz="1600" kern="1200" dirty="0">
              <a:highlight>
                <a:srgbClr val="FFFF00"/>
              </a:highlight>
            </a:rPr>
            <a:t>AND</a:t>
          </a:r>
          <a:r>
            <a:rPr lang="en-US" sz="1600" kern="1200" dirty="0"/>
            <a:t> (dogs </a:t>
          </a:r>
          <a:r>
            <a:rPr lang="en-US" sz="1600" b="1" kern="1200" dirty="0">
              <a:solidFill>
                <a:srgbClr val="FFC000"/>
              </a:solidFill>
            </a:rPr>
            <a:t>OR</a:t>
          </a:r>
          <a:r>
            <a:rPr lang="en-US" sz="1600" kern="1200" dirty="0"/>
            <a:t> cats </a:t>
          </a:r>
          <a:r>
            <a:rPr lang="en-US" sz="1600" b="1" kern="1200" dirty="0">
              <a:solidFill>
                <a:srgbClr val="FFC000"/>
              </a:solidFill>
            </a:rPr>
            <a:t>OR</a:t>
          </a:r>
          <a:r>
            <a:rPr lang="en-US" sz="1600" kern="1200" dirty="0"/>
            <a:t> animals) </a:t>
          </a:r>
          <a:r>
            <a:rPr lang="en-US" sz="1600" kern="1200" dirty="0">
              <a:highlight>
                <a:srgbClr val="FFFF00"/>
              </a:highlight>
            </a:rPr>
            <a:t>AND</a:t>
          </a:r>
          <a:r>
            <a:rPr lang="en-US" sz="1600" kern="1200" dirty="0"/>
            <a:t> (depression </a:t>
          </a:r>
          <a:r>
            <a:rPr lang="en-US" sz="1600" b="1" kern="1200" dirty="0">
              <a:solidFill>
                <a:srgbClr val="FFC000"/>
              </a:solidFill>
            </a:rPr>
            <a:t>OR</a:t>
          </a:r>
          <a:r>
            <a:rPr lang="en-US" sz="1600" kern="1200" dirty="0"/>
            <a:t> anxiety </a:t>
          </a:r>
          <a:r>
            <a:rPr lang="en-US" sz="1600" b="1" kern="1200" dirty="0">
              <a:solidFill>
                <a:srgbClr val="FFC000"/>
              </a:solidFill>
            </a:rPr>
            <a:t>OR</a:t>
          </a:r>
          <a:r>
            <a:rPr lang="en-US" sz="1600" kern="1200" dirty="0"/>
            <a:t> stress) </a:t>
          </a:r>
          <a:r>
            <a:rPr lang="en-US" sz="1600" b="1" kern="1200" dirty="0"/>
            <a:t>(147 results)</a:t>
          </a:r>
        </a:p>
      </dsp:txBody>
      <dsp:txXfrm>
        <a:off x="1778525" y="32429"/>
        <a:ext cx="6493685" cy="648597"/>
      </dsp:txXfrm>
    </dsp:sp>
    <dsp:sp modelId="{5DD4E607-DCC9-450C-A973-BDF007EADE3F}">
      <dsp:nvSpPr>
        <dsp:cNvPr id="0" name=""/>
        <dsp:cNvSpPr/>
      </dsp:nvSpPr>
      <dsp:spPr>
        <a:xfrm>
          <a:off x="1654442" y="681027"/>
          <a:ext cx="6617768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6FF821-DCFA-4598-A19E-B7ED4852A6DE}">
      <dsp:nvSpPr>
        <dsp:cNvPr id="0" name=""/>
        <dsp:cNvSpPr/>
      </dsp:nvSpPr>
      <dsp:spPr>
        <a:xfrm>
          <a:off x="1778525" y="713456"/>
          <a:ext cx="6493685" cy="64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Dogs pandemic depression </a:t>
          </a:r>
          <a:r>
            <a:rPr lang="en-US" sz="1600" b="1" kern="1200" dirty="0"/>
            <a:t>(312 results)</a:t>
          </a:r>
        </a:p>
      </dsp:txBody>
      <dsp:txXfrm>
        <a:off x="1778525" y="713456"/>
        <a:ext cx="6493685" cy="648597"/>
      </dsp:txXfrm>
    </dsp:sp>
    <dsp:sp modelId="{21CE3838-AD7F-48F6-9AFF-0FB59B099015}">
      <dsp:nvSpPr>
        <dsp:cNvPr id="0" name=""/>
        <dsp:cNvSpPr/>
      </dsp:nvSpPr>
      <dsp:spPr>
        <a:xfrm>
          <a:off x="1654442" y="1362054"/>
          <a:ext cx="6617768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29FD2B-8BE8-4EAC-9B9A-D0B2608639FF}">
      <dsp:nvSpPr>
        <dsp:cNvPr id="0" name=""/>
        <dsp:cNvSpPr/>
      </dsp:nvSpPr>
      <dsp:spPr>
        <a:xfrm>
          <a:off x="1778525" y="1394483"/>
          <a:ext cx="6493685" cy="64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Dogs </a:t>
          </a:r>
          <a:r>
            <a:rPr lang="en-US" sz="1600" b="0" kern="1200" dirty="0">
              <a:highlight>
                <a:srgbClr val="FFFF00"/>
              </a:highlight>
            </a:rPr>
            <a:t>OR</a:t>
          </a:r>
          <a:r>
            <a:rPr lang="en-US" sz="1600" kern="1200" dirty="0"/>
            <a:t> pandemic </a:t>
          </a:r>
          <a:r>
            <a:rPr lang="en-US" sz="1600" kern="1200" dirty="0">
              <a:highlight>
                <a:srgbClr val="FFFF00"/>
              </a:highlight>
            </a:rPr>
            <a:t>OR</a:t>
          </a:r>
          <a:r>
            <a:rPr lang="en-US" sz="1600" kern="1200" dirty="0"/>
            <a:t> depression </a:t>
          </a:r>
          <a:r>
            <a:rPr lang="en-US" sz="1600" b="1" kern="1200" dirty="0"/>
            <a:t>(403,498 results)</a:t>
          </a:r>
        </a:p>
      </dsp:txBody>
      <dsp:txXfrm>
        <a:off x="1778525" y="1394483"/>
        <a:ext cx="6493685" cy="648597"/>
      </dsp:txXfrm>
    </dsp:sp>
    <dsp:sp modelId="{768B2FB0-879A-4412-B8A9-8A1E01A2CDC5}">
      <dsp:nvSpPr>
        <dsp:cNvPr id="0" name=""/>
        <dsp:cNvSpPr/>
      </dsp:nvSpPr>
      <dsp:spPr>
        <a:xfrm>
          <a:off x="1654442" y="2043081"/>
          <a:ext cx="6617768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23EDEE-92D1-4AB4-9D22-4B5EB16A14C1}">
      <dsp:nvSpPr>
        <dsp:cNvPr id="0" name=""/>
        <dsp:cNvSpPr/>
      </dsp:nvSpPr>
      <dsp:spPr>
        <a:xfrm>
          <a:off x="1778525" y="2075511"/>
          <a:ext cx="6493685" cy="64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Dogs </a:t>
          </a:r>
          <a:r>
            <a:rPr lang="en-US" sz="1600" kern="1200" dirty="0">
              <a:highlight>
                <a:srgbClr val="FFFF00"/>
              </a:highlight>
            </a:rPr>
            <a:t>AND</a:t>
          </a:r>
          <a:r>
            <a:rPr lang="en-US" sz="1600" kern="1200" dirty="0"/>
            <a:t> pandemic </a:t>
          </a:r>
          <a:r>
            <a:rPr lang="en-US" sz="1600" kern="1200" dirty="0">
              <a:highlight>
                <a:srgbClr val="FFFF00"/>
              </a:highlight>
            </a:rPr>
            <a:t>AND</a:t>
          </a:r>
          <a:r>
            <a:rPr lang="en-US" sz="1600" kern="1200" dirty="0"/>
            <a:t> depression </a:t>
          </a:r>
          <a:r>
            <a:rPr lang="en-US" sz="1600" b="1" kern="1200" dirty="0"/>
            <a:t>(7 results)</a:t>
          </a:r>
        </a:p>
      </dsp:txBody>
      <dsp:txXfrm>
        <a:off x="1778525" y="2075511"/>
        <a:ext cx="6493685" cy="648597"/>
      </dsp:txXfrm>
    </dsp:sp>
    <dsp:sp modelId="{96A69E79-E243-429D-99FE-FEC6102C59B1}">
      <dsp:nvSpPr>
        <dsp:cNvPr id="0" name=""/>
        <dsp:cNvSpPr/>
      </dsp:nvSpPr>
      <dsp:spPr>
        <a:xfrm>
          <a:off x="1654442" y="2724108"/>
          <a:ext cx="6617768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46DC-23EC-4A6D-B80C-228554C7C505}">
      <dsp:nvSpPr>
        <dsp:cNvPr id="0" name=""/>
        <dsp:cNvSpPr/>
      </dsp:nvSpPr>
      <dsp:spPr>
        <a:xfrm>
          <a:off x="2905113" y="1312862"/>
          <a:ext cx="142886" cy="3067843"/>
        </a:xfrm>
        <a:custGeom>
          <a:avLst/>
          <a:gdLst/>
          <a:ahLst/>
          <a:cxnLst/>
          <a:rect l="0" t="0" r="0" b="0"/>
          <a:pathLst>
            <a:path>
              <a:moveTo>
                <a:pt x="142886" y="0"/>
              </a:moveTo>
              <a:lnTo>
                <a:pt x="142886" y="3067843"/>
              </a:lnTo>
              <a:lnTo>
                <a:pt x="0" y="306784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B53DD-C88E-4E99-B176-1344A49A69A0}">
      <dsp:nvSpPr>
        <dsp:cNvPr id="0" name=""/>
        <dsp:cNvSpPr/>
      </dsp:nvSpPr>
      <dsp:spPr>
        <a:xfrm>
          <a:off x="3048000" y="1312862"/>
          <a:ext cx="1443039" cy="82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059"/>
              </a:lnTo>
              <a:lnTo>
                <a:pt x="1443039" y="552059"/>
              </a:lnTo>
              <a:lnTo>
                <a:pt x="1443039" y="82709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CC2CE-3FDC-4A88-9279-7B5C6294DA70}">
      <dsp:nvSpPr>
        <dsp:cNvPr id="0" name=""/>
        <dsp:cNvSpPr/>
      </dsp:nvSpPr>
      <dsp:spPr>
        <a:xfrm>
          <a:off x="1519227" y="1312862"/>
          <a:ext cx="1528772" cy="827093"/>
        </a:xfrm>
        <a:custGeom>
          <a:avLst/>
          <a:gdLst/>
          <a:ahLst/>
          <a:cxnLst/>
          <a:rect l="0" t="0" r="0" b="0"/>
          <a:pathLst>
            <a:path>
              <a:moveTo>
                <a:pt x="1528772" y="0"/>
              </a:moveTo>
              <a:lnTo>
                <a:pt x="1528772" y="552059"/>
              </a:lnTo>
              <a:lnTo>
                <a:pt x="0" y="552059"/>
              </a:lnTo>
              <a:lnTo>
                <a:pt x="0" y="82709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0C457-65BA-4479-9C42-8D6DEA2955B0}">
      <dsp:nvSpPr>
        <dsp:cNvPr id="0" name=""/>
        <dsp:cNvSpPr/>
      </dsp:nvSpPr>
      <dsp:spPr>
        <a:xfrm>
          <a:off x="1738312" y="3174"/>
          <a:ext cx="2619375" cy="130968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Locating Qualitative Articles</a:t>
          </a:r>
        </a:p>
      </dsp:txBody>
      <dsp:txXfrm>
        <a:off x="1738312" y="3174"/>
        <a:ext cx="2619375" cy="1309687"/>
      </dsp:txXfrm>
    </dsp:sp>
    <dsp:sp modelId="{7BAC39A0-4605-4CFE-8FFE-EB1C4AAB37DF}">
      <dsp:nvSpPr>
        <dsp:cNvPr id="0" name=""/>
        <dsp:cNvSpPr/>
      </dsp:nvSpPr>
      <dsp:spPr>
        <a:xfrm>
          <a:off x="209540" y="2139956"/>
          <a:ext cx="2619375" cy="130968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Dedicated search limiters in databases</a:t>
          </a:r>
        </a:p>
      </dsp:txBody>
      <dsp:txXfrm>
        <a:off x="209540" y="2139956"/>
        <a:ext cx="2619375" cy="1309687"/>
      </dsp:txXfrm>
    </dsp:sp>
    <dsp:sp modelId="{4D8DE2CC-3B6F-4F95-9B65-B3BD92CBFB7B}">
      <dsp:nvSpPr>
        <dsp:cNvPr id="0" name=""/>
        <dsp:cNvSpPr/>
      </dsp:nvSpPr>
      <dsp:spPr>
        <a:xfrm>
          <a:off x="3181352" y="2139956"/>
          <a:ext cx="2619375" cy="130968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Adding related keywords</a:t>
          </a:r>
        </a:p>
      </dsp:txBody>
      <dsp:txXfrm>
        <a:off x="3181352" y="2139956"/>
        <a:ext cx="2619375" cy="1309687"/>
      </dsp:txXfrm>
    </dsp:sp>
    <dsp:sp modelId="{E8F08A13-BF29-4C52-9843-4E199E8177FA}">
      <dsp:nvSpPr>
        <dsp:cNvPr id="0" name=""/>
        <dsp:cNvSpPr/>
      </dsp:nvSpPr>
      <dsp:spPr>
        <a:xfrm>
          <a:off x="285738" y="3725862"/>
          <a:ext cx="2619375" cy="130968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Citation chaining, curated resources</a:t>
          </a:r>
        </a:p>
      </dsp:txBody>
      <dsp:txXfrm>
        <a:off x="285738" y="3725862"/>
        <a:ext cx="2619375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523A-7354-4E4B-AE92-C509993E3261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AFA5-FCC1-466C-872B-4A94E04B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yolandak21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11-627-m/11-627-m2023053-eng.ht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ihi.ca/en/topics/mental-health-and-substance-use/data-tables" TargetMode="External"/><Relationship Id="rId5" Type="http://schemas.openxmlformats.org/officeDocument/2006/relationships/hyperlink" Target="https://www150.statcan.gc.ca/n1/en/surveys/3204" TargetMode="External"/><Relationship Id="rId4" Type="http://schemas.openxmlformats.org/officeDocument/2006/relationships/hyperlink" Target="https://www150.statcan.gc.ca/n1/pub/75-006-x/2023001/article/00011-eng.htm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--keyword field???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effectLst/>
                <a:latin typeface="Source Sans Pro" panose="020B0503030403020204" pitchFamily="34" charset="0"/>
                <a:hlinkClick r:id="rId3"/>
              </a:rPr>
              <a:t>PollEv.com​/yolandak214</a:t>
            </a:r>
            <a:endParaRPr lang="en-US" sz="1200" b="1" i="0" dirty="0">
              <a:effectLst/>
              <a:latin typeface="Source Sans Pro" panose="020B0503030403020204" pitchFamily="34" charset="0"/>
            </a:endParaRPr>
          </a:p>
          <a:p>
            <a:endParaRPr lang="en-US" sz="3000" dirty="0"/>
          </a:p>
          <a:p>
            <a:pPr marL="0" indent="0">
              <a:buNone/>
            </a:pPr>
            <a:r>
              <a:rPr lang="en-US" sz="1200" dirty="0"/>
              <a:t>*present view + instructions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559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</a:t>
            </a:r>
            <a:r>
              <a:rPr lang="en-CA" dirty="0" err="1"/>
              <a:t>psycINFO</a:t>
            </a:r>
            <a:endParaRPr lang="en-CA" dirty="0"/>
          </a:p>
          <a:p>
            <a:r>
              <a:rPr lang="en-CA" dirty="0"/>
              <a:t>Dogs pandemic depression (312)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or pandemic or depression (</a:t>
            </a:r>
            <a:r>
              <a:rPr lang="en-CA" b="1" dirty="0"/>
              <a:t>403,498)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AND pandemic AND depression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(pandemic OR epidemic OR coronavirus</a:t>
            </a:r>
            <a:r>
              <a:rPr lang="en-CA" b="0" dirty="0"/>
              <a:t>) AND (</a:t>
            </a:r>
            <a:r>
              <a:rPr lang="en-US" b="0" dirty="0"/>
              <a:t>dogs OR cats OR animals) </a:t>
            </a:r>
            <a:r>
              <a:rPr lang="en-CA" b="0" dirty="0"/>
              <a:t>AND (</a:t>
            </a:r>
            <a:r>
              <a:rPr lang="en-US" b="0" dirty="0"/>
              <a:t>depression OR anxiety OR stress) (147)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-Broad review without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-Broad review without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2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46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3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074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857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01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“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Finding </a:t>
            </a:r>
            <a:r>
              <a:rPr lang="en-C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papers on measures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specific methodologies “</a:t>
            </a:r>
          </a:p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3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2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--won’t capture those articles that haven’t been indexed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Demo in CJA</a:t>
            </a:r>
          </a:p>
          <a:p>
            <a:endParaRPr lang="en-CA" b="0" dirty="0"/>
          </a:p>
          <a:p>
            <a:r>
              <a:rPr lang="en-CA" b="0" dirty="0"/>
              <a:t>First line – our topic</a:t>
            </a:r>
          </a:p>
          <a:p>
            <a:r>
              <a:rPr lang="en-CA" b="0" dirty="0"/>
              <a:t>Second line – these qualitative keywords</a:t>
            </a:r>
          </a:p>
          <a:p>
            <a:r>
              <a:rPr lang="en-CA" b="0" dirty="0"/>
              <a:t>Quotation marks so it is searching terms as a phrase</a:t>
            </a:r>
          </a:p>
          <a:p>
            <a:endParaRPr lang="en-CA" b="0" dirty="0"/>
          </a:p>
          <a:p>
            <a:r>
              <a:rPr lang="en-CA" b="0" dirty="0"/>
              <a:t>First line: "solitary confinement" OR "solitary isolation" OR "prison confinement" OR "administrative segregation"</a:t>
            </a:r>
          </a:p>
          <a:p>
            <a:r>
              <a:rPr lang="en-CA" b="0" dirty="0"/>
              <a:t>Second line: </a:t>
            </a:r>
            <a:r>
              <a:rPr lang="en-US" b="0" dirty="0" err="1"/>
              <a:t>Ethnograph</a:t>
            </a:r>
            <a:r>
              <a:rPr lang="en-US" b="0" dirty="0"/>
              <a:t>* OR Interview* OR "Life-course" OR "Narrative inquiry" OR "Content analysis" OR qualitative</a:t>
            </a:r>
          </a:p>
          <a:p>
            <a:endParaRPr lang="en-US" b="0" dirty="0"/>
          </a:p>
          <a:p>
            <a:r>
              <a:rPr lang="en-US" b="0" dirty="0"/>
              <a:t>Highlighted terms will show you why the article is coming up. Some will be irrelevant. </a:t>
            </a:r>
          </a:p>
          <a:p>
            <a:endParaRPr lang="en-US" b="0" dirty="0"/>
          </a:p>
          <a:p>
            <a:r>
              <a:rPr lang="en-US" b="0" dirty="0"/>
              <a:t>Go to article #5- case study, may be relevant</a:t>
            </a:r>
          </a:p>
          <a:p>
            <a:r>
              <a:rPr lang="en-US" b="0" dirty="0"/>
              <a:t>“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Methods: We conducted an embedded case study, analyzing changes in policies and procedures, 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administrative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 data, and focus groups and 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interviews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 with incarcerated persons and staff, ”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3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-Broad review without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2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-Broad review without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9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1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</a:t>
            </a:r>
            <a:r>
              <a:rPr lang="en-US" dirty="0"/>
              <a:t>Sample topic: what percentage of Canadians have been Institutionalized for mental health reasons?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https://www150.statcan.gc.ca/n1/pub/11-627-m/11-627-m2023053-eng.htm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https://www150.statcan.gc.ca/n1/pub/75-006-x/2023001/article/00011-eng.htm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https://www150.statcan.gc.ca/n1/en/surveys/3204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https://www.cihi.ca/en/topics/mental-health-and-substance-use/data-tables</a:t>
            </a:r>
            <a:r>
              <a:rPr lang="en-US" dirty="0"/>
              <a:t> </a:t>
            </a:r>
          </a:p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5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6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7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65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Google Scholar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02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9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27EE-E703-4891-9B3C-D92728255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0C02D-9F2E-4279-935B-D093C0DB3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6D5-3611-416A-BE10-4F64E09B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E96AD-6B03-49F9-9D3F-03801C73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7F22-16A4-4E2E-883A-C01281B0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6500-D00B-4CB8-AD4D-3907BEEE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377A-A1FB-48AB-BC7A-CEB858AF5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4DEA-43AD-4AB7-9736-96F304B3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3FD1A-0CA1-4CF9-8518-E62B8F8D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0745-F440-4DFE-9EF4-ED9B75C1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5902-13BA-480E-A7C4-6FB10846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BFE9C-5082-4BB1-9684-D972E612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EE39-F06D-4595-9542-220E4507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86A5B-97E7-4B8C-AB8A-EA8F10F9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2253-4B0E-4A8F-B91F-66CDA90E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5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382-9D05-4F72-8E0A-7A58B371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58CA-B09B-4981-AF02-4B36A461F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4D168-5E54-410B-AF99-EB5FDE5E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B3E9-118C-42D7-BE88-6C5D9070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2DEF6-F352-4159-A6C9-944B053E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8375-8429-4B5A-98EF-28B5068B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7202-E3A9-4485-A6E4-C217EECA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EF703-6E4A-445C-AC67-9D18D8BF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6296A-55E8-4EB3-A32C-EB8F6A2D2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EAD0A-8ED6-4C04-8625-F1A5CB631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5E079-D4D9-412C-A05A-E369FA833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CEC7A-784B-48AA-8AAF-E76065D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6F4A8-7F9D-462E-8F18-1B05CDC3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07115-84EE-4F2D-9076-A6B984B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C309-0CFF-4D07-A0ED-DA3EFB51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D0C0C-5E55-4288-A0C3-B342DBE9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55047-DF85-4EBB-90B9-13D155F6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DC1E8-A9A3-4704-AC69-3FE88C2C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0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C8748-7513-40CA-9FCB-91F36A62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E2F59-A4DB-4E33-8E49-329E927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C3112-67ED-4644-8E5E-E1DE6A22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0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84E4-894D-4CBC-9D1E-A50AD750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B67D-BE13-42DD-A3EE-32EC5049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432A1-B945-4F50-B484-F821BB5C0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7D070-1218-4E00-995B-CAF446D3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46792-1B12-4132-AA0D-6CF4D9C2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292A9-2B7F-4DCD-BB4F-2C3371B5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4EBB-9762-4CF4-913C-85D1933E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AA99B-429D-4AD8-AE9A-4213B5891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ECB83-74AC-4FE9-A33B-78974C10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5F8E2-01EC-41B6-91CC-6BB6EAA8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11733-689D-443A-9983-3C0DC05C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41549-1702-4EF1-9EB8-45033ECF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8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4F5-9D68-408E-8A35-BBD00BDE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9A5D7-B169-4FB6-BF82-940272B67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F4577-DC6C-47D8-A6CB-698B6FC6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5E12-2E36-4835-826C-1EFF1FBB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06A58-EE28-4758-89E3-870AB489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68B1C-9B40-4938-81CD-177D5B0E5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D666-840B-4E97-A530-7D10534E8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BB9C2-84FC-46AC-9261-909A31E4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93BD-5CEA-4D1F-B905-3AA5C709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B6F9-C34A-46F2-9B7F-73D55909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69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5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5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9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7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0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62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4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2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1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0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02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8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3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6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4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45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B465F-02E6-47DF-A459-A7A67F57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4A5B-6D8E-4548-A5E1-A4C96C7CE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C5EE-E5D0-4002-A1F0-2D7BBD25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C592-24ED-4AE7-B817-6B237CE2B65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3283C-E0B4-4D43-A32F-B1EF50748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C07C-B36C-4473-AF70-DEFACB21E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44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pa.org/pubs/databases/training/thesaurus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PollEv.com&#8203;/yolandak21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shb.nlm.nih.gov/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help/research-assistance/liaison-librarians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databases.lib.sfu.ca/record/61262349610003610/SAGE-Research-Methods-Onlin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www.apa.org/pubs/databases/training/method-valu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databases.lib.sfu.ca/record/61245132160003610/Criminal-Justice-Abstracts-with-Full-Tex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4762000361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atabases.lib.sfu.ca/record/61245147430003610/PsycTEST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help/research-assistance/subject/psychology/psychological-tests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b.sfu.ca/about/branches-depts/rc/software-data-dh/softwar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about/branches-depts/rc/software-data-dh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150.statcan.gc.ca/n1/dai-quo/index-e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find/other-materials/data-gis/data/statistical-resources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atabases.lib.sfu.ca/record/6124514591000361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help/research-assistance/subject/business/secondary-market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atabases.lib.sfu.ca/record/6124514762000361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bases.lib.sfu.ca/record/61245147970003610/PsycINFO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borrow/request-materials/ill/request-form" TargetMode="External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fu-primo.hosted.exlibrisgroup.com/primo-explore/search?vid=SFUL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8;p15">
            <a:extLst>
              <a:ext uri="{FF2B5EF4-FFF2-40B4-BE49-F238E27FC236}">
                <a16:creationId xmlns:a16="http://schemas.microsoft.com/office/drawing/2014/main" id="{EC1C561E-35F4-44C7-AB92-4F8E5B9088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900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714317" y="777681"/>
            <a:ext cx="7745730" cy="19866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Welcome to the SFU Library!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endParaRPr lang="en-US" sz="2400" dirty="0">
              <a:solidFill>
                <a:srgbClr val="54585A"/>
              </a:solidFill>
              <a:latin typeface="DINPro-Medium" pitchFamily="50" charset="0"/>
            </a:endParaRPr>
          </a:p>
        </p:txBody>
      </p:sp>
      <p:sp>
        <p:nvSpPr>
          <p:cNvPr id="10" name="Subtitle 10">
            <a:extLst>
              <a:ext uri="{FF2B5EF4-FFF2-40B4-BE49-F238E27FC236}">
                <a16:creationId xmlns:a16="http://schemas.microsoft.com/office/drawing/2014/main" id="{057F71B4-5ACE-4399-BD11-124CD0FC2B69}"/>
              </a:ext>
            </a:extLst>
          </p:cNvPr>
          <p:cNvSpPr txBox="1">
            <a:spLocks/>
          </p:cNvSpPr>
          <p:nvPr/>
        </p:nvSpPr>
        <p:spPr>
          <a:xfrm>
            <a:off x="457200" y="2073378"/>
            <a:ext cx="8153400" cy="4384869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Social Psychology Area Seminar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January 26, 2024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Yolanda Koscielski,   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Librarian for Psychology, Criminology and Philosophy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ysk6@sfu.ca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endParaRPr lang="en-US" sz="28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sz="21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PSYCINFO Subject Headings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10">
            <a:extLst>
              <a:ext uri="{FF2B5EF4-FFF2-40B4-BE49-F238E27FC236}">
                <a16:creationId xmlns:a16="http://schemas.microsoft.com/office/drawing/2014/main" id="{72888164-47C1-4DD6-87E3-01D732D408D4}"/>
              </a:ext>
            </a:extLst>
          </p:cNvPr>
          <p:cNvSpPr txBox="1">
            <a:spLocks/>
          </p:cNvSpPr>
          <p:nvPr/>
        </p:nvSpPr>
        <p:spPr>
          <a:xfrm>
            <a:off x="851647" y="609604"/>
            <a:ext cx="7772400" cy="548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Subject Headings provide a standardized vocabulary for describing key concepts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APA Thesaurus of Psychological Terms is &gt;10,100 terms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Human-assigned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Found within a hierarchy of broader, narrower, and related terms. Also “used for” terms.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5A"/>
                </a:solidFill>
                <a:latin typeface="DINPro-Regular" pitchFamily="50" charset="0"/>
                <a:hlinkClick r:id="rId6"/>
              </a:rPr>
              <a:t>APA</a:t>
            </a: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: </a:t>
            </a:r>
            <a:r>
              <a:rPr lang="en-US" sz="2000" i="1" dirty="0">
                <a:solidFill>
                  <a:srgbClr val="54585A"/>
                </a:solidFill>
                <a:latin typeface="DINPro-Regular" pitchFamily="50" charset="0"/>
              </a:rPr>
              <a:t>“With the wide variety of concepts and vocabulary used in the psychological literature, search and retrieval of records about specific concepts is virtually impossible without the controlled vocabulary of a thesaurus”. </a:t>
            </a:r>
          </a:p>
          <a:p>
            <a:pPr algn="l"/>
            <a:endParaRPr lang="en-US" sz="20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4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PSYCINFO Subject Headings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17176" y="228600"/>
            <a:ext cx="7772400" cy="5486396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Keyword searches = machine indexing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Subject headings = human indexing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54585A"/>
                </a:solidFill>
                <a:latin typeface="DINPro-Regular" pitchFamily="50" charset="0"/>
              </a:rPr>
              <a:t>MeSH</a:t>
            </a:r>
            <a:r>
              <a:rPr lang="en-US" sz="2400" dirty="0">
                <a:solidFill>
                  <a:srgbClr val="54585A"/>
                </a:solidFill>
                <a:latin typeface="DINPro-Regular" pitchFamily="50" charset="0"/>
              </a:rPr>
              <a:t> = Medical Subject Headings (PubMed)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PsycINFO’s </a:t>
            </a:r>
            <a:r>
              <a:rPr lang="en-US" sz="2000" dirty="0" err="1">
                <a:solidFill>
                  <a:srgbClr val="54585A"/>
                </a:solidFill>
                <a:latin typeface="DINPro-Regular" pitchFamily="50" charset="0"/>
              </a:rPr>
              <a:t>MeSH</a:t>
            </a: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 headings link out to PubMed database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4585A"/>
                </a:solidFill>
                <a:latin typeface="DINPro-Regular" pitchFamily="50" charset="0"/>
              </a:rPr>
              <a:t>MeSH</a:t>
            </a: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 included if article indexed in PubMed (about 35%)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30,000-ish </a:t>
            </a:r>
            <a:r>
              <a:rPr lang="en-US" sz="2000" dirty="0" err="1">
                <a:solidFill>
                  <a:srgbClr val="54585A"/>
                </a:solidFill>
                <a:latin typeface="DINPro-Regular" pitchFamily="50" charset="0"/>
              </a:rPr>
              <a:t>MeSH</a:t>
            </a: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 terms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4585A"/>
              </a:solidFill>
              <a:latin typeface="DINPro-Regular" pitchFamily="50" charset="0"/>
            </a:endParaRPr>
          </a:p>
          <a:p>
            <a:pPr lvl="1" algn="l"/>
            <a:r>
              <a:rPr lang="en-US" sz="2000" dirty="0">
                <a:solidFill>
                  <a:srgbClr val="C00000"/>
                </a:solidFill>
                <a:latin typeface="DINPro-Regular" pitchFamily="50" charset="0"/>
              </a:rPr>
              <a:t>DEMO: Sample Record, </a:t>
            </a:r>
            <a:r>
              <a:rPr lang="en-US" sz="2000" i="1" dirty="0">
                <a:solidFill>
                  <a:srgbClr val="C00000"/>
                </a:solidFill>
                <a:latin typeface="DINPro-Regular" pitchFamily="50" charset="0"/>
              </a:rPr>
              <a:t>Type A; </a:t>
            </a:r>
            <a:r>
              <a:rPr lang="en-US" sz="2000" dirty="0">
                <a:solidFill>
                  <a:srgbClr val="C00000"/>
                </a:solidFill>
                <a:latin typeface="DINPro-Regular" pitchFamily="50" charset="0"/>
              </a:rPr>
              <a:t>Anxiety</a:t>
            </a:r>
          </a:p>
          <a:p>
            <a:pPr lvl="1" algn="l"/>
            <a:r>
              <a:rPr lang="en-US" sz="2000" i="1" dirty="0">
                <a:solidFill>
                  <a:srgbClr val="C00000"/>
                </a:solidFill>
                <a:latin typeface="DINPro-Regular" pitchFamily="50" charset="0"/>
              </a:rPr>
              <a:t>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0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g on grass">
            <a:extLst>
              <a:ext uri="{FF2B5EF4-FFF2-40B4-BE49-F238E27FC236}">
                <a16:creationId xmlns:a16="http://schemas.microsoft.com/office/drawing/2014/main" id="{6854BD4B-45A1-324F-0955-EBC1E8846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6" b="24508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612467"/>
            <a:ext cx="2559050" cy="1029133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686050"/>
            <a:ext cx="2561306" cy="26733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hlinkClick r:id="rId4" action="ppaction://hlinkfile"/>
              </a:rPr>
              <a:t>Poll Everywhere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9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6773" y="2280022"/>
            <a:ext cx="4050452" cy="3743811"/>
            <a:chOff x="3935760" y="1567716"/>
            <a:chExt cx="5400602" cy="4991747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  <a:latin typeface="Century Gothic"/>
                </a:rPr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  <a:latin typeface="Century Gothic"/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90052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A  </a:t>
              </a:r>
              <a:r>
                <a:rPr lang="en-US" sz="2100" b="1" dirty="0">
                  <a:solidFill>
                    <a:prstClr val="black"/>
                  </a:solidFill>
                  <a:latin typeface="Century Gothic"/>
                </a:rPr>
                <a:t>AND</a:t>
              </a:r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2" y="6005466"/>
              <a:ext cx="16269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A  </a:t>
              </a:r>
              <a:r>
                <a:rPr lang="en-US" sz="2100" b="1" dirty="0">
                  <a:solidFill>
                    <a:prstClr val="black"/>
                  </a:solidFill>
                  <a:latin typeface="Century Gothic"/>
                </a:rPr>
                <a:t>OR</a:t>
              </a:r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6773" y="2280022"/>
            <a:ext cx="4050452" cy="3743811"/>
            <a:chOff x="3935760" y="1567716"/>
            <a:chExt cx="5400602" cy="4991747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  <a:latin typeface="Century Gothic"/>
                </a:rPr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  <a:latin typeface="Century Gothic"/>
                </a:rPr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3" y="1567716"/>
              <a:ext cx="339452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CATS  </a:t>
              </a:r>
              <a:r>
                <a:rPr lang="en-US" sz="2100" b="1" dirty="0">
                  <a:solidFill>
                    <a:prstClr val="black"/>
                  </a:solidFill>
                  <a:latin typeface="Century Gothic"/>
                </a:rPr>
                <a:t>AND</a:t>
              </a:r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9" y="6005466"/>
              <a:ext cx="31209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CATS  </a:t>
              </a:r>
              <a:r>
                <a:rPr lang="en-US" sz="2100" b="1" dirty="0">
                  <a:solidFill>
                    <a:prstClr val="black"/>
                  </a:solidFill>
                  <a:latin typeface="Century Gothic"/>
                </a:rPr>
                <a:t>OR</a:t>
              </a:r>
              <a:r>
                <a:rPr lang="en-US" sz="2100" dirty="0">
                  <a:solidFill>
                    <a:prstClr val="black"/>
                  </a:solidFill>
                  <a:latin typeface="Century Gothic"/>
                </a:rPr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3B2EC-8209-44FB-8E5E-8D3ECF03C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62"/>
          <a:stretch/>
        </p:blipFill>
        <p:spPr>
          <a:xfrm>
            <a:off x="944942" y="2207644"/>
            <a:ext cx="6683700" cy="3793106"/>
          </a:xfrm>
        </p:spPr>
      </p:pic>
    </p:spTree>
    <p:extLst>
      <p:ext uri="{BB962C8B-B14F-4D97-AF65-F5344CB8AC3E}">
        <p14:creationId xmlns:p14="http://schemas.microsoft.com/office/powerpoint/2010/main" val="35626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1383867"/>
            <a:ext cx="8272212" cy="76035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Boolean searching: and/or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B0F0785-70B0-269C-4E1C-9008FECD17F1}"/>
              </a:ext>
            </a:extLst>
          </p:cNvPr>
          <p:cNvGraphicFramePr/>
          <p:nvPr/>
        </p:nvGraphicFramePr>
        <p:xfrm>
          <a:off x="435895" y="2451475"/>
          <a:ext cx="8272211" cy="275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1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Database Toolkit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03BA62B-447D-4841-9D17-E90974925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264" y="1961594"/>
            <a:ext cx="9168602" cy="36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Database Toolkit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6855E72-5F42-47AD-9147-9AB3A2328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4" y="2059128"/>
            <a:ext cx="9074992" cy="3902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9C183-922A-4349-8C25-0564F58B291B}"/>
              </a:ext>
            </a:extLst>
          </p:cNvPr>
          <p:cNvSpPr txBox="1"/>
          <p:nvPr/>
        </p:nvSpPr>
        <p:spPr>
          <a:xfrm>
            <a:off x="1828800" y="54553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[PubMed example]</a:t>
            </a:r>
          </a:p>
        </p:txBody>
      </p:sp>
    </p:spTree>
    <p:extLst>
      <p:ext uri="{BB962C8B-B14F-4D97-AF65-F5344CB8AC3E}">
        <p14:creationId xmlns:p14="http://schemas.microsoft.com/office/powerpoint/2010/main" val="46942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PSYCINFO Exercise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E67993-B207-4E76-BE5E-FD297C7B1CBA}"/>
              </a:ext>
            </a:extLst>
          </p:cNvPr>
          <p:cNvSpPr txBox="1"/>
          <p:nvPr/>
        </p:nvSpPr>
        <p:spPr>
          <a:xfrm>
            <a:off x="457200" y="1600199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In PsycINFO, access the APA Thesaurus. Search for the subject heading (SH), </a:t>
            </a:r>
            <a:r>
              <a:rPr lang="en-US" i="1" dirty="0">
                <a:latin typeface="+mj-lt"/>
              </a:rPr>
              <a:t>Prosocial Behavior</a:t>
            </a:r>
            <a:r>
              <a:rPr lang="en-US" dirty="0">
                <a:latin typeface="+mj-lt"/>
              </a:rPr>
              <a:t>. Add the SH to your search. How many results do you received?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Next, look up your research topic of interest in the Thesaurus. Are there subject headings that describe it well? Does the entry include broader terms, narrower terms, or related terms?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Run a search in the regular database for “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Psychotic Depressive Reaction” (with quotation marks intact). What do you notice about the results?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333333"/>
                </a:solidFill>
                <a:latin typeface="+mj-lt"/>
              </a:rPr>
              <a:t>Next, look up</a:t>
            </a:r>
            <a:r>
              <a:rPr lang="en-US" dirty="0">
                <a:latin typeface="+mj-lt"/>
              </a:rPr>
              <a:t> “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Psychotic Depressive Reaction” in the Thesaurus. What happen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s?</a:t>
            </a:r>
            <a:endParaRPr lang="en-US" dirty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CA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Run a search for the subject heading, Major Depression. How many results do you have?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Click on “search history” (mid-page). Here you will see a list of the searches you have done this session. Combine your past searches for “major depression” OR “Psychotic Depressive Reaction”. What do you notice about the number of your results?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Bonus question: how is the subject heading “major depression” structured in in </a:t>
            </a:r>
            <a:r>
              <a:rPr lang="en-US" dirty="0" err="1">
                <a:latin typeface="+mj-lt"/>
                <a:hlinkClick r:id="rId6"/>
              </a:rPr>
              <a:t>MeSH</a:t>
            </a:r>
            <a:r>
              <a:rPr lang="en-US" dirty="0">
                <a:latin typeface="+mj-lt"/>
                <a:hlinkClick r:id="rId6"/>
              </a:rPr>
              <a:t> headings</a:t>
            </a:r>
            <a:r>
              <a:rPr lang="en-US" dirty="0">
                <a:latin typeface="+mj-lt"/>
              </a:rPr>
              <a:t>? (Medical Subject Headings)</a:t>
            </a:r>
          </a:p>
        </p:txBody>
      </p:sp>
    </p:spTree>
    <p:extLst>
      <p:ext uri="{BB962C8B-B14F-4D97-AF65-F5344CB8AC3E}">
        <p14:creationId xmlns:p14="http://schemas.microsoft.com/office/powerpoint/2010/main" val="145863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1232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Liaison Librarian for Psychology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endParaRPr lang="en-CA" sz="2800" u="sng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Based at Burnaby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Manage print and electronic collections for Psychology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Provide individual and group consultations on library research, including for evidence synthesis projects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Author instructional web guides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Help you locate hard to find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Full list of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Liaison Librarians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DINPro-Regular" pitchFamily="50" charset="0"/>
            </a:endParaRPr>
          </a:p>
          <a:p>
            <a:pPr algn="l"/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4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237" y="1672379"/>
            <a:ext cx="4602983" cy="34508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Finding Research Methodology Info</a:t>
            </a:r>
          </a:p>
        </p:txBody>
      </p:sp>
    </p:spTree>
    <p:extLst>
      <p:ext uri="{BB962C8B-B14F-4D97-AF65-F5344CB8AC3E}">
        <p14:creationId xmlns:p14="http://schemas.microsoft.com/office/powerpoint/2010/main" val="287295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0899C-8C52-4B4C-A119-1D4F1985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0" b="25641"/>
          <a:stretch/>
        </p:blipFill>
        <p:spPr>
          <a:xfrm>
            <a:off x="4463700" y="2279837"/>
            <a:ext cx="4171951" cy="3437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2638744"/>
            <a:ext cx="2210612" cy="790256"/>
          </a:xfrm>
        </p:spPr>
        <p:txBody>
          <a:bodyPr anchor="b">
            <a:normAutofit/>
          </a:bodyPr>
          <a:lstStyle/>
          <a:p>
            <a:br>
              <a:rPr lang="en-US" sz="1500" dirty="0"/>
            </a:br>
            <a:endParaRPr lang="en-US" sz="15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5" y="1716471"/>
            <a:ext cx="2410635" cy="3560963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sz="2925" spc="-45" dirty="0">
                <a:solidFill>
                  <a:srgbClr val="FFFFFF"/>
                </a:solidFill>
                <a:latin typeface="Corbel"/>
                <a:ea typeface="+mj-ea"/>
                <a:cs typeface="+mj-cs"/>
              </a:rPr>
              <a:t>How to find…</a:t>
            </a:r>
            <a:br>
              <a:rPr lang="en-US" sz="2925" spc="-45" dirty="0">
                <a:solidFill>
                  <a:srgbClr val="FFFFFF"/>
                </a:solidFill>
                <a:latin typeface="Corbel"/>
                <a:ea typeface="+mj-ea"/>
                <a:cs typeface="+mj-cs"/>
              </a:rPr>
            </a:br>
            <a:br>
              <a:rPr lang="en-US" sz="2925" spc="-45" dirty="0">
                <a:solidFill>
                  <a:srgbClr val="FFFFFF"/>
                </a:solidFill>
                <a:latin typeface="Corbel"/>
                <a:ea typeface="+mj-ea"/>
                <a:cs typeface="+mj-cs"/>
              </a:rPr>
            </a:br>
            <a:r>
              <a:rPr lang="en-US" sz="2925" spc="-45" dirty="0">
                <a:solidFill>
                  <a:srgbClr val="FFFFFF"/>
                </a:solidFill>
                <a:latin typeface="Corbel"/>
                <a:ea typeface="+mj-ea"/>
                <a:cs typeface="+mj-cs"/>
              </a:rPr>
              <a:t>Research Methodology info</a:t>
            </a:r>
            <a:endParaRPr lang="en-US" sz="2925" dirty="0">
              <a:solidFill>
                <a:srgbClr val="849A0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700" dirty="0">
              <a:solidFill>
                <a:srgbClr val="849A0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7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 (SRMO)</a:t>
            </a:r>
            <a:endParaRPr lang="en-US" sz="2700" dirty="0">
              <a:solidFill>
                <a:srgbClr val="FFC000"/>
              </a:solidFill>
            </a:endParaRPr>
          </a:p>
          <a:p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2D18E-0932-CE07-5665-15F39729EE85}"/>
              </a:ext>
            </a:extLst>
          </p:cNvPr>
          <p:cNvSpPr txBox="1"/>
          <p:nvPr/>
        </p:nvSpPr>
        <p:spPr>
          <a:xfrm>
            <a:off x="3130200" y="1141046"/>
            <a:ext cx="550545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F2B20"/>
                </a:solidFill>
                <a:latin typeface="Corbel"/>
              </a:rPr>
              <a:t>A portal </a:t>
            </a:r>
            <a:r>
              <a:rPr lang="en-US" sz="2100" b="1" dirty="0">
                <a:solidFill>
                  <a:srgbClr val="2F2B20"/>
                </a:solidFill>
                <a:latin typeface="Corbel"/>
              </a:rPr>
              <a:t>about</a:t>
            </a:r>
            <a:r>
              <a:rPr lang="en-US" sz="2100" i="1" dirty="0">
                <a:solidFill>
                  <a:srgbClr val="2F2B20"/>
                </a:solidFill>
                <a:latin typeface="Corbel"/>
              </a:rPr>
              <a:t> </a:t>
            </a:r>
            <a:r>
              <a:rPr lang="en-US" sz="2100" dirty="0">
                <a:solidFill>
                  <a:srgbClr val="2F2B20"/>
                </a:solidFill>
                <a:latin typeface="Corbel"/>
              </a:rPr>
              <a:t>research methodology: books, dictionaries, encyclopedias, ca, etc. </a:t>
            </a:r>
          </a:p>
          <a:p>
            <a:pPr marL="128588" indent="-128588" defTabSz="342900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2F2B20"/>
                </a:solidFill>
                <a:latin typeface="Corbel"/>
              </a:rPr>
              <a:t>Little Blue Books </a:t>
            </a:r>
            <a:r>
              <a:rPr lang="en-US" sz="2100" dirty="0">
                <a:solidFill>
                  <a:srgbClr val="2F2B20"/>
                </a:solidFill>
                <a:latin typeface="Corbel"/>
              </a:rPr>
              <a:t>series</a:t>
            </a:r>
            <a:r>
              <a:rPr lang="en-US" sz="2100" i="1" dirty="0">
                <a:solidFill>
                  <a:srgbClr val="2F2B20"/>
                </a:solidFill>
                <a:latin typeface="Corbel"/>
              </a:rPr>
              <a:t> </a:t>
            </a:r>
            <a:r>
              <a:rPr lang="en-US" sz="2100" dirty="0">
                <a:solidFill>
                  <a:srgbClr val="2F2B20"/>
                </a:solidFill>
                <a:latin typeface="Corbel"/>
              </a:rPr>
              <a:t>focus on qualitative research</a:t>
            </a:r>
          </a:p>
          <a:p>
            <a:pPr defTabSz="342900"/>
            <a:endParaRPr lang="en-US" sz="2100" dirty="0">
              <a:solidFill>
                <a:srgbClr val="2F2B20"/>
              </a:solidFill>
              <a:latin typeface="Corbel"/>
            </a:endParaRPr>
          </a:p>
          <a:p>
            <a:pPr defTabSz="342900"/>
            <a:endParaRPr lang="en-CA" sz="1350" dirty="0">
              <a:solidFill>
                <a:srgbClr val="2F2B2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1281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find…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77" y="1452919"/>
            <a:ext cx="5987354" cy="6828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Example resource: SAGE Encyclopedia of Qualitative Research Methods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621EE-7592-4F31-9322-594FF8E79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4" t="27433" r="31811" b="5475"/>
          <a:stretch/>
        </p:blipFill>
        <p:spPr>
          <a:xfrm>
            <a:off x="2616038" y="2135737"/>
            <a:ext cx="4414344" cy="345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9845B-8291-4C36-986B-EF5E99C8E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42" t="17948" r="57524" b="4873"/>
          <a:stretch/>
        </p:blipFill>
        <p:spPr>
          <a:xfrm>
            <a:off x="6976042" y="1876317"/>
            <a:ext cx="1978269" cy="3969727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9432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find…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798" y="1017310"/>
            <a:ext cx="5987354" cy="6828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Interactive Methods Map (Sage)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0E6B0-6C2A-4C51-81F6-FC8BCA70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4" t="27893" r="28362" b="6667"/>
          <a:stretch/>
        </p:blipFill>
        <p:spPr>
          <a:xfrm>
            <a:off x="2743200" y="1495754"/>
            <a:ext cx="6211111" cy="44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703556"/>
            <a:ext cx="5079562" cy="34508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Finding articles by methodology </a:t>
            </a:r>
          </a:p>
        </p:txBody>
      </p:sp>
    </p:spTree>
    <p:extLst>
      <p:ext uri="{BB962C8B-B14F-4D97-AF65-F5344CB8AC3E}">
        <p14:creationId xmlns:p14="http://schemas.microsoft.com/office/powerpoint/2010/main" val="2264108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CD88-FBB5-3AFC-4291-EDB98058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main methods for searching by methodology</a:t>
            </a:r>
            <a:br>
              <a:rPr lang="en-CA" dirty="0"/>
            </a:br>
            <a:br>
              <a:rPr lang="en-CA" dirty="0"/>
            </a:br>
            <a:r>
              <a:rPr lang="en-CA" dirty="0"/>
              <a:t>Example: qualitative articles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C679D-6467-BE1D-4803-2A62D2A68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75605"/>
              </p:ext>
            </p:extLst>
          </p:nvPr>
        </p:nvGraphicFramePr>
        <p:xfrm>
          <a:off x="2667000" y="762000"/>
          <a:ext cx="6096000" cy="50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543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2448037"/>
          </a:xfrm>
        </p:spPr>
        <p:txBody>
          <a:bodyPr>
            <a:normAutofit/>
          </a:bodyPr>
          <a:lstStyle/>
          <a:p>
            <a:r>
              <a:rPr lang="en-CA" sz="3600" dirty="0"/>
              <a:t>Search limiters</a:t>
            </a:r>
          </a:p>
        </p:txBody>
      </p:sp>
      <p:pic>
        <p:nvPicPr>
          <p:cNvPr id="10" name="Content Placeholder 9" descr="Graphical user interface, text, application">
            <a:extLst>
              <a:ext uri="{FF2B5EF4-FFF2-40B4-BE49-F238E27FC236}">
                <a16:creationId xmlns:a16="http://schemas.microsoft.com/office/drawing/2014/main" id="{758A9C2A-BE68-7B97-55B0-B7F9BE42A7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1836750"/>
            <a:ext cx="6626216" cy="317764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AF316-EEEC-3B2F-0399-525009EEA0FC}"/>
              </a:ext>
            </a:extLst>
          </p:cNvPr>
          <p:cNvSpPr txBox="1"/>
          <p:nvPr/>
        </p:nvSpPr>
        <p:spPr>
          <a:xfrm>
            <a:off x="2752725" y="1123950"/>
            <a:ext cx="48291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PsycINFO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D3F4B-B7EE-EE90-ECBC-A0ED7547BDF5}"/>
              </a:ext>
            </a:extLst>
          </p:cNvPr>
          <p:cNvSpPr txBox="1"/>
          <p:nvPr/>
        </p:nvSpPr>
        <p:spPr>
          <a:xfrm>
            <a:off x="2657475" y="4714875"/>
            <a:ext cx="5372100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Qualitative Study: “</a:t>
            </a:r>
            <a:r>
              <a:rPr lang="en-US" dirty="0"/>
              <a:t>A type of research methodology that produces descriptive data, with little emphasis given to numerical quantitative measures”. – APA</a:t>
            </a:r>
            <a:endParaRPr lang="en-CA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B73BF8-7167-45B5-BF02-C01A2E42A6F7}"/>
              </a:ext>
            </a:extLst>
          </p:cNvPr>
          <p:cNvSpPr/>
          <p:nvPr/>
        </p:nvSpPr>
        <p:spPr>
          <a:xfrm>
            <a:off x="3829050" y="3571875"/>
            <a:ext cx="1476375" cy="8001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9C952-87B1-4CAE-B9CF-247223479AB9}"/>
              </a:ext>
            </a:extLst>
          </p:cNvPr>
          <p:cNvSpPr txBox="1"/>
          <p:nvPr/>
        </p:nvSpPr>
        <p:spPr>
          <a:xfrm>
            <a:off x="304800" y="3886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APA Databases Methodology Field Values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408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2781300" y="1400175"/>
            <a:ext cx="6029325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/>
              <a:t>Possibilities: </a:t>
            </a:r>
          </a:p>
          <a:p>
            <a:endParaRPr lang="en-CA" sz="2700" dirty="0"/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Qualitative 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Ethnography  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Interviews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Life-course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Narrative inquiry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Content analysis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Case study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 Focus group 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CA" sz="2700" dirty="0"/>
              <a:t>…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CA" sz="2700" dirty="0"/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CA" sz="2700" dirty="0"/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CA" sz="2700" dirty="0"/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CA" sz="1350" dirty="0"/>
          </a:p>
          <a:p>
            <a:endParaRPr lang="en-CA" sz="1350" dirty="0"/>
          </a:p>
          <a:p>
            <a:endParaRPr lang="en-CA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F8A6-A818-74CF-7C4B-08446C714B23}"/>
              </a:ext>
            </a:extLst>
          </p:cNvPr>
          <p:cNvSpPr txBox="1"/>
          <p:nvPr/>
        </p:nvSpPr>
        <p:spPr>
          <a:xfrm>
            <a:off x="6038850" y="1700128"/>
            <a:ext cx="2619375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Useful for databases without a </a:t>
            </a:r>
            <a:r>
              <a:rPr lang="en-CA" sz="2400" i="1" dirty="0"/>
              <a:t>qualitative study </a:t>
            </a:r>
            <a:r>
              <a:rPr lang="en-CA" sz="2400" dirty="0"/>
              <a:t>limiter.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6A2222E-C71C-81E4-66BD-3117AEA175D4}"/>
              </a:ext>
            </a:extLst>
          </p:cNvPr>
          <p:cNvSpPr/>
          <p:nvPr/>
        </p:nvSpPr>
        <p:spPr>
          <a:xfrm rot="20295194">
            <a:off x="5410200" y="1010691"/>
            <a:ext cx="9525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285785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2781300" y="1400175"/>
            <a:ext cx="60293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endParaRPr lang="en-CA" sz="1350" dirty="0"/>
          </a:p>
          <a:p>
            <a:endParaRPr lang="en-CA" sz="1350" dirty="0"/>
          </a:p>
          <a:p>
            <a:endParaRPr lang="en-CA" sz="1350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078D96-A1EA-A548-3A9F-C58316A05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1237543"/>
            <a:ext cx="8620936" cy="4376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E742F-E352-5DE9-C9DB-4E5E4A1674EA}"/>
              </a:ext>
            </a:extLst>
          </p:cNvPr>
          <p:cNvSpPr txBox="1"/>
          <p:nvPr/>
        </p:nvSpPr>
        <p:spPr>
          <a:xfrm>
            <a:off x="7429502" y="2638425"/>
            <a:ext cx="1071156" cy="415498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1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1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7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DINPro-Bold" panose="02000503030000020004"/>
              </a:rPr>
              <a:t>PsycTESTS</a:t>
            </a:r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 and Scales/Measures/Inventories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66C2A2-D8BB-4072-A620-8B19346BAE8B}"/>
              </a:ext>
            </a:extLst>
          </p:cNvPr>
          <p:cNvSpPr txBox="1"/>
          <p:nvPr/>
        </p:nvSpPr>
        <p:spPr>
          <a:xfrm>
            <a:off x="609600" y="2055268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SFU Library Guide: </a:t>
            </a:r>
            <a:r>
              <a:rPr lang="en-US" sz="2000" dirty="0">
                <a:hlinkClick r:id="rId6"/>
              </a:rPr>
              <a:t>Psychological Tests and Measures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>
                <a:hlinkClick r:id="rId7"/>
              </a:rPr>
              <a:t>PsycTESTS</a:t>
            </a:r>
            <a:r>
              <a:rPr lang="en-US" sz="2000" dirty="0"/>
              <a:t>: “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Whitney"/>
              </a:rPr>
              <a:t>Focused primarily on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Whitney"/>
              </a:rPr>
              <a:t>unpublished tests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Whitney"/>
              </a:rPr>
              <a:t>, this database was designed to save your researchers time from having to reproduce tests when conducting research on previously measured constructs.”</a:t>
            </a:r>
          </a:p>
          <a:p>
            <a:endParaRPr lang="en-US" sz="2000" dirty="0">
              <a:solidFill>
                <a:srgbClr val="000000"/>
              </a:solidFill>
              <a:latin typeface="Whitney"/>
            </a:endParaRPr>
          </a:p>
          <a:p>
            <a:r>
              <a:rPr lang="en-US" sz="2000" dirty="0">
                <a:hlinkClick r:id="rId8"/>
              </a:rPr>
              <a:t>Mental Measurements Yearbook with Tests in Print (TIP)</a:t>
            </a:r>
            <a:r>
              <a:rPr lang="en-US" sz="2000" dirty="0"/>
              <a:t> Tests In Print "serves as a comprehensive bibliography to </a:t>
            </a:r>
            <a:r>
              <a:rPr lang="en-US" sz="2000" b="1" dirty="0"/>
              <a:t>all known commercially available tests </a:t>
            </a:r>
            <a:r>
              <a:rPr lang="en-US" sz="2000" dirty="0"/>
              <a:t>that are currently in print in the English language".</a:t>
            </a:r>
            <a:endParaRPr lang="en-US" sz="2000" dirty="0">
              <a:solidFill>
                <a:srgbClr val="000000"/>
              </a:solidFill>
              <a:latin typeface="Whitney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Whitney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Whitney"/>
            </a:endParaRPr>
          </a:p>
          <a:p>
            <a:endParaRPr lang="en-US" dirty="0">
              <a:solidFill>
                <a:srgbClr val="000000"/>
              </a:solidFill>
              <a:latin typeface="Whitne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3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8;p15">
            <a:extLst>
              <a:ext uri="{FF2B5EF4-FFF2-40B4-BE49-F238E27FC236}">
                <a16:creationId xmlns:a16="http://schemas.microsoft.com/office/drawing/2014/main" id="{EC1C561E-35F4-44C7-AB92-4F8E5B9088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900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714317" y="777681"/>
            <a:ext cx="7745730" cy="19866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Workshop Agenda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endParaRPr lang="en-US" sz="2400" dirty="0">
              <a:solidFill>
                <a:srgbClr val="54585A"/>
              </a:solidFill>
              <a:latin typeface="DINPro-Medium" pitchFamily="50" charset="0"/>
            </a:endParaRPr>
          </a:p>
        </p:txBody>
      </p:sp>
      <p:sp>
        <p:nvSpPr>
          <p:cNvPr id="5" name="Subtitle 10"/>
          <p:cNvSpPr>
            <a:spLocks noGrp="1"/>
          </p:cNvSpPr>
          <p:nvPr>
            <p:ph type="subTitle" idx="1"/>
          </p:nvPr>
        </p:nvSpPr>
        <p:spPr>
          <a:xfrm>
            <a:off x="456189" y="2286000"/>
            <a:ext cx="8230611" cy="4331233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Feedback:</a:t>
            </a:r>
          </a:p>
          <a:p>
            <a:pPr algn="l"/>
            <a:endParaRPr lang="en-US" sz="28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Databases: indicated you were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"somewhat comfortable" to "comfortable" 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</a:t>
            </a:r>
            <a:r>
              <a:rPr lang="en-CA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SFU access</a:t>
            </a:r>
            <a:r>
              <a:rPr lang="en-CA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articles from Google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inding </a:t>
            </a: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very specific information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searches 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Finding </a:t>
            </a: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papers on measures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specific methodologies 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 more about </a:t>
            </a: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qualitative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research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 some of the psychology tailored resources such as </a:t>
            </a:r>
            <a:r>
              <a:rPr lang="en-CA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PsycTESTS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Finding </a:t>
            </a: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measures/scales/inventories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hard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quick way to find how to </a:t>
            </a: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score known measures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Searching for </a:t>
            </a: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statistical resources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CA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sz="21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44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Scoring Measures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E67993-B207-4E76-BE5E-FD297C7B1CBA}"/>
              </a:ext>
            </a:extLst>
          </p:cNvPr>
          <p:cNvSpPr txBox="1"/>
          <p:nvPr/>
        </p:nvSpPr>
        <p:spPr>
          <a:xfrm>
            <a:off x="596153" y="19050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quick way to find how to </a:t>
            </a:r>
            <a:r>
              <a:rPr lang="en-CA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score known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Psychometric Software?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for some software offered via the </a:t>
            </a:r>
            <a:r>
              <a:rPr lang="en-US" sz="2400" dirty="0">
                <a:hlinkClick r:id="rId6"/>
              </a:rPr>
              <a:t>Library’s Research Commons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List of </a:t>
            </a:r>
            <a:r>
              <a:rPr lang="en-US" sz="2400" dirty="0">
                <a:hlinkClick r:id="rId7"/>
              </a:rPr>
              <a:t>Software for SFU Researchers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SPSS, R, Tableau, SMP, </a:t>
            </a:r>
            <a:r>
              <a:rPr lang="en-US" sz="2400" dirty="0" err="1"/>
              <a:t>Nvivo</a:t>
            </a:r>
            <a:r>
              <a:rPr lang="en-US" sz="2400" dirty="0"/>
              <a:t>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 Commons provides consultations and other support for selected</a:t>
            </a:r>
          </a:p>
        </p:txBody>
      </p:sp>
    </p:spTree>
    <p:extLst>
      <p:ext uri="{BB962C8B-B14F-4D97-AF65-F5344CB8AC3E}">
        <p14:creationId xmlns:p14="http://schemas.microsoft.com/office/powerpoint/2010/main" val="73478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Statistical Sources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66C2A2-D8BB-4072-A620-8B19346BAE8B}"/>
              </a:ext>
            </a:extLst>
          </p:cNvPr>
          <p:cNvSpPr txBox="1"/>
          <p:nvPr/>
        </p:nvSpPr>
        <p:spPr>
          <a:xfrm>
            <a:off x="381000" y="2057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Cursory overview – dedicated librarian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Statistics or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Statistics – pre-curated data snapshots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– can be machine readable, used to draw your own analysis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42B57-ED35-455C-8443-BF235C1B9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44" y="1586006"/>
            <a:ext cx="7772400" cy="507567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EEE9048-9421-44EC-8076-D48E02D28479}"/>
              </a:ext>
            </a:extLst>
          </p:cNvPr>
          <p:cNvSpPr/>
          <p:nvPr/>
        </p:nvSpPr>
        <p:spPr>
          <a:xfrm rot="18958927">
            <a:off x="3348060" y="3318627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36A2544-A994-4CD2-9EED-628A7996A6C2}"/>
              </a:ext>
            </a:extLst>
          </p:cNvPr>
          <p:cNvSpPr/>
          <p:nvPr/>
        </p:nvSpPr>
        <p:spPr>
          <a:xfrm rot="8350675">
            <a:off x="1478775" y="5072019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8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Statistical Sources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66C2A2-D8BB-4072-A620-8B19346BAE8B}"/>
              </a:ext>
            </a:extLst>
          </p:cNvPr>
          <p:cNvSpPr txBox="1"/>
          <p:nvPr/>
        </p:nvSpPr>
        <p:spPr>
          <a:xfrm>
            <a:off x="533400" y="20574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SFU Library’s Research Data Management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Statistics (pre-curated data snapshots) and data (can be machine readable, used to draw your own analysis)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DINWeb"/>
              </a:rPr>
              <a:t>SFU Library Guide: </a:t>
            </a:r>
            <a:r>
              <a:rPr lang="en-US" i="0" dirty="0">
                <a:solidFill>
                  <a:srgbClr val="000000"/>
                </a:solidFill>
                <a:effectLst/>
                <a:latin typeface="DINWeb"/>
                <a:hlinkClick r:id="rId6"/>
              </a:rPr>
              <a:t>Statistical resources: Data &amp; statistics information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PsycINFO</a:t>
            </a:r>
            <a:r>
              <a:rPr lang="en-US" dirty="0"/>
              <a:t> – Supplemental Materials – Data Sets – 8,483 results </a:t>
            </a:r>
            <a:r>
              <a:rPr lang="en-US" dirty="0">
                <a:solidFill>
                  <a:srgbClr val="C00000"/>
                </a:solidFill>
              </a:rPr>
              <a:t>(DEMO)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be hosted on journal platform sites (requiring a proxy), or link to an open access source (OSF)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Google </a:t>
            </a:r>
            <a:r>
              <a:rPr lang="en-US" dirty="0"/>
              <a:t>to find data/statistics citations, then track down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hlinkClick r:id="rId7"/>
              </a:rPr>
              <a:t>The Daily (Statistics Canada)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26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CE1B2FD-4F3F-44BC-8B9B-FB60390FDF09}"/>
              </a:ext>
            </a:extLst>
          </p:cNvPr>
          <p:cNvSpPr/>
          <p:nvPr/>
        </p:nvSpPr>
        <p:spPr>
          <a:xfrm>
            <a:off x="1219200" y="4524162"/>
            <a:ext cx="7467600" cy="179517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Statistical Sources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66C2A2-D8BB-4072-A620-8B19346BAE8B}"/>
              </a:ext>
            </a:extLst>
          </p:cNvPr>
          <p:cNvSpPr txBox="1"/>
          <p:nvPr/>
        </p:nvSpPr>
        <p:spPr>
          <a:xfrm>
            <a:off x="533400" y="20574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Business sources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Secondary Market Research Data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Psychographics, public opinion polling, etc.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  <a:r>
              <a:rPr lang="en-US" dirty="0" err="1">
                <a:hlinkClick r:id="rId7"/>
              </a:rPr>
              <a:t>Vividata</a:t>
            </a:r>
            <a:r>
              <a:rPr lang="en-US" dirty="0"/>
              <a:t> provides “Detailed Canadian consumer data covering product/service purchases, leisure activities, opinions, and demographics”</a:t>
            </a:r>
          </a:p>
          <a:p>
            <a:pPr lvl="1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Example: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Vividata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provides a generational breakdown of people in Canada who agreed with the statement: "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 warming is </a:t>
            </a:r>
            <a:r>
              <a:rPr lang="en-US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 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man-made -- it's a natural occurrence.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 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DA206-2A01-4F42-9C2F-4D306E7C3C56}"/>
              </a:ext>
            </a:extLst>
          </p:cNvPr>
          <p:cNvSpPr txBox="1"/>
          <p:nvPr/>
        </p:nvSpPr>
        <p:spPr>
          <a:xfrm>
            <a:off x="1905000" y="4836974"/>
            <a:ext cx="594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“Gen Z was 29% more likely to agree that global warming isn't man-made than you'd expect given the proportion of 14+ Gen 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Zers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Canada's population. Boomers, in comparison, were 20% under-represented: they make up about 32% of the 14+ population, but only 25% of the people who think global warming is natural.” – SFU Librarian Colleague</a:t>
            </a:r>
          </a:p>
        </p:txBody>
      </p:sp>
    </p:spTree>
    <p:extLst>
      <p:ext uri="{BB962C8B-B14F-4D97-AF65-F5344CB8AC3E}">
        <p14:creationId xmlns:p14="http://schemas.microsoft.com/office/powerpoint/2010/main" val="3708670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DINPro-Bold" panose="02000503030000020004"/>
              </a:rPr>
              <a:t>PsycTESTS</a:t>
            </a:r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 and Scales/Measures/Inventories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66C2A2-D8BB-4072-A620-8B19346BAE8B}"/>
              </a:ext>
            </a:extLst>
          </p:cNvPr>
          <p:cNvSpPr txBox="1"/>
          <p:nvPr/>
        </p:nvSpPr>
        <p:spPr>
          <a:xfrm>
            <a:off x="533400" y="2057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Whitney"/>
              </a:rPr>
              <a:t>From the SFU Library Website, access </a:t>
            </a:r>
            <a:r>
              <a:rPr lang="en-US" b="1" dirty="0">
                <a:solidFill>
                  <a:srgbClr val="000000"/>
                </a:solidFill>
                <a:latin typeface="Whitney"/>
                <a:hlinkClick r:id="rId6"/>
              </a:rPr>
              <a:t>PsycINFO</a:t>
            </a:r>
            <a:r>
              <a:rPr lang="en-US" dirty="0">
                <a:solidFill>
                  <a:srgbClr val="000000"/>
                </a:solidFill>
                <a:latin typeface="Whitney"/>
              </a:rPr>
              <a:t>.</a:t>
            </a:r>
          </a:p>
          <a:p>
            <a:pPr marL="800100" lvl="1" indent="-342900">
              <a:buAutoNum type="arabicPeriod"/>
            </a:pPr>
            <a:r>
              <a:rPr lang="en-US" dirty="0"/>
              <a:t>In the first search box, enter a keyword for a topic you are interested in</a:t>
            </a:r>
          </a:p>
          <a:p>
            <a:pPr marL="800100" lvl="1" indent="-342900">
              <a:buAutoNum type="arabicPeriod"/>
            </a:pPr>
            <a:r>
              <a:rPr lang="en-US" dirty="0"/>
              <a:t>In the second search box, type "appended" and select </a:t>
            </a:r>
            <a:r>
              <a:rPr lang="en-US" b="1" dirty="0"/>
              <a:t>Tests &amp; Measures</a:t>
            </a:r>
            <a:r>
              <a:rPr lang="en-US" dirty="0"/>
              <a:t> from the drop-down menu to the right. This will narrow your search to articles with tests appended.</a:t>
            </a:r>
          </a:p>
          <a:p>
            <a:pPr marL="800100" lvl="1" indent="-342900">
              <a:buAutoNum type="arabicPeriod"/>
            </a:pPr>
            <a:r>
              <a:rPr lang="en-US" dirty="0"/>
              <a:t>What is the name of the scale/measure/test appended to the article? Is there a scoring key?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Whitney"/>
              </a:rPr>
              <a:t>From the SFU Library Website, access </a:t>
            </a:r>
            <a:r>
              <a:rPr lang="en-US" b="1" i="1" dirty="0">
                <a:solidFill>
                  <a:srgbClr val="000000"/>
                </a:solidFill>
                <a:latin typeface="Whitney"/>
                <a:hlinkClick r:id="rId7"/>
              </a:rPr>
              <a:t>Tests in Print with Mental Measurements Yearbook</a:t>
            </a:r>
            <a:r>
              <a:rPr lang="en-US" b="1" dirty="0">
                <a:solidFill>
                  <a:srgbClr val="000000"/>
                </a:solidFill>
                <a:latin typeface="Whitney"/>
                <a:hlinkClick r:id="rId7"/>
              </a:rPr>
              <a:t>. </a:t>
            </a:r>
            <a:endParaRPr lang="en-US" b="1" dirty="0">
              <a:solidFill>
                <a:srgbClr val="000000"/>
              </a:solidFill>
              <a:latin typeface="Whitney"/>
            </a:endParaRPr>
          </a:p>
          <a:p>
            <a:pPr marL="800100" lvl="1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Whitney"/>
              </a:rPr>
              <a:t>Run a keyword search for “prosocial”. How many tests are retrieved? </a:t>
            </a:r>
          </a:p>
          <a:p>
            <a:pPr marL="800100" lvl="1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Whitney"/>
              </a:rPr>
              <a:t>For the first test listed, how many reviews of this test are included?</a:t>
            </a:r>
          </a:p>
          <a:p>
            <a:pPr marL="800100" lvl="1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Whitney"/>
              </a:rPr>
              <a:t>Start a new search. Select “indexes” in the upper left. From the drop-down menu, choose the index “test category” and select </a:t>
            </a:r>
            <a:r>
              <a:rPr lang="en-US" i="1" dirty="0">
                <a:solidFill>
                  <a:srgbClr val="000000"/>
                </a:solidFill>
                <a:latin typeface="Whitney"/>
              </a:rPr>
              <a:t>browse</a:t>
            </a:r>
            <a:r>
              <a:rPr lang="en-US" dirty="0">
                <a:solidFill>
                  <a:srgbClr val="000000"/>
                </a:solidFill>
                <a:latin typeface="Whitney"/>
              </a:rPr>
              <a:t>. How many tests are found under the category, “Family and Relationships”?</a:t>
            </a:r>
          </a:p>
          <a:p>
            <a:endParaRPr lang="en-US" dirty="0">
              <a:solidFill>
                <a:srgbClr val="000000"/>
              </a:solidFill>
              <a:latin typeface="Whitney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Whitney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Whitney"/>
            </a:endParaRPr>
          </a:p>
          <a:p>
            <a:endParaRPr lang="en-US" dirty="0">
              <a:solidFill>
                <a:srgbClr val="000000"/>
              </a:solidFill>
              <a:latin typeface="Whitne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8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Help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B8263CE-5D74-4E14-A61C-C44AECCC4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868"/>
          <a:stretch/>
        </p:blipFill>
        <p:spPr>
          <a:xfrm>
            <a:off x="533400" y="2590800"/>
            <a:ext cx="9423660" cy="3770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290D5-2A5E-4697-A52C-8B3F9DCA8D4B}"/>
              </a:ext>
            </a:extLst>
          </p:cNvPr>
          <p:cNvSpPr txBox="1"/>
          <p:nvPr/>
        </p:nvSpPr>
        <p:spPr>
          <a:xfrm>
            <a:off x="990600" y="1788618"/>
            <a:ext cx="289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Yolanda Koscielski</a:t>
            </a:r>
          </a:p>
          <a:p>
            <a:pPr algn="ctr"/>
            <a:r>
              <a:rPr lang="en-US" sz="2400" dirty="0">
                <a:latin typeface="+mj-lt"/>
              </a:rPr>
              <a:t>ysk6@sfu.ca</a:t>
            </a:r>
          </a:p>
        </p:txBody>
      </p:sp>
    </p:spTree>
    <p:extLst>
      <p:ext uri="{BB962C8B-B14F-4D97-AF65-F5344CB8AC3E}">
        <p14:creationId xmlns:p14="http://schemas.microsoft.com/office/powerpoint/2010/main" val="421813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Workshop Agenda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E67993-B207-4E76-BE5E-FD297C7B1CBA}"/>
              </a:ext>
            </a:extLst>
          </p:cNvPr>
          <p:cNvSpPr txBox="1"/>
          <p:nvPr/>
        </p:nvSpPr>
        <p:spPr>
          <a:xfrm>
            <a:off x="578224" y="1905000"/>
            <a:ext cx="7848600" cy="45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</a:t>
            </a:r>
            <a:r>
              <a:rPr lang="en-C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SFU access</a:t>
            </a:r>
            <a:r>
              <a:rPr lang="en-CA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articles from Google (and other sources)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PsycINFO – tips and tricks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Finding papers by methodology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Tests and measures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Statistical sources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Exercises, Q&amp;A</a:t>
            </a:r>
            <a:endParaRPr lang="en-CA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2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Access Library Resources - </a:t>
            </a:r>
            <a:r>
              <a:rPr lang="en-GB" b="1" dirty="0" err="1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LibKey</a:t>
            </a: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Nomad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id="{00400718-43F1-8212-7EFA-D0DC047AF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6" y="1949871"/>
            <a:ext cx="6379927" cy="3588709"/>
          </a:xfrm>
          <a:ln>
            <a:solidFill>
              <a:schemeClr val="accent1"/>
            </a:solidFill>
          </a:ln>
        </p:spPr>
      </p:pic>
      <p:pic>
        <p:nvPicPr>
          <p:cNvPr id="5" name="Picture 4" descr="A red and grey logo for SFU Library.&#10;">
            <a:extLst>
              <a:ext uri="{FF2B5EF4-FFF2-40B4-BE49-F238E27FC236}">
                <a16:creationId xmlns:a16="http://schemas.microsoft.com/office/drawing/2014/main" id="{63389539-33A5-6A1A-506C-8323F9FC5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4" y="5275778"/>
            <a:ext cx="2125592" cy="478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8B9D31-EF72-1E40-6BA7-4C8E8BD4B37A}"/>
              </a:ext>
            </a:extLst>
          </p:cNvPr>
          <p:cNvSpPr txBox="1"/>
          <p:nvPr/>
        </p:nvSpPr>
        <p:spPr>
          <a:xfrm>
            <a:off x="5546034" y="6124010"/>
            <a:ext cx="329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latin typeface="Calibri" panose="020F0502020204030204"/>
              </a:rPr>
              <a:t>thirdiron.com/</a:t>
            </a:r>
            <a:r>
              <a:rPr lang="en-US" b="1" dirty="0" err="1">
                <a:latin typeface="Calibri" panose="020F0502020204030204"/>
              </a:rPr>
              <a:t>downloadnomad</a:t>
            </a:r>
            <a:endParaRPr lang="en-US" b="1" dirty="0"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7C8A6-4AD0-3532-CCF7-86079E3518C6}"/>
              </a:ext>
            </a:extLst>
          </p:cNvPr>
          <p:cNvSpPr txBox="1"/>
          <p:nvPr/>
        </p:nvSpPr>
        <p:spPr>
          <a:xfrm>
            <a:off x="6595994" y="2116396"/>
            <a:ext cx="2247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Nomad provides instant access to journal articles and e-books.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27717-1D1C-42D6-80D2-936661102021}"/>
              </a:ext>
            </a:extLst>
          </p:cNvPr>
          <p:cNvSpPr txBox="1"/>
          <p:nvPr/>
        </p:nvSpPr>
        <p:spPr>
          <a:xfrm>
            <a:off x="228600" y="5867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  <a:t>Libkey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  <a:t> Nomad browser extension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the library's holdings when navigating the internet.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0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40172" y="1090850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    How to install </a:t>
            </a:r>
            <a:r>
              <a:rPr lang="en-GB" b="1" dirty="0" err="1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LibKey</a:t>
            </a: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Nomad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8D5D-D137-F2F8-7E59-1D3A5C8A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8324022" cy="4069007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u="sng" dirty="0"/>
              <a:t>thirdiron.com/</a:t>
            </a:r>
            <a:r>
              <a:rPr lang="en-US" u="sng" dirty="0" err="1"/>
              <a:t>downloadnomad</a:t>
            </a:r>
            <a:r>
              <a:rPr lang="en-US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Choose your browser and follow the prompts to install the </a:t>
            </a:r>
            <a:r>
              <a:rPr lang="en-US" dirty="0" err="1"/>
              <a:t>LibKey</a:t>
            </a:r>
            <a:r>
              <a:rPr lang="en-US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You’re all set!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Look for </a:t>
            </a:r>
            <a:r>
              <a:rPr lang="en-US" dirty="0" err="1"/>
              <a:t>LibKey</a:t>
            </a:r>
            <a:r>
              <a:rPr lang="en-US" dirty="0"/>
              <a:t> Nomad icons on scholarly webpages.</a:t>
            </a:r>
          </a:p>
        </p:txBody>
      </p:sp>
      <p:grpSp>
        <p:nvGrpSpPr>
          <p:cNvPr id="15" name="Group 14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5E4E0BEA-DF95-2678-9773-C26AAF3E2572}"/>
              </a:ext>
            </a:extLst>
          </p:cNvPr>
          <p:cNvGrpSpPr/>
          <p:nvPr/>
        </p:nvGrpSpPr>
        <p:grpSpPr>
          <a:xfrm>
            <a:off x="707302" y="4928529"/>
            <a:ext cx="7288194" cy="869997"/>
            <a:chOff x="619538" y="4895370"/>
            <a:chExt cx="5612730" cy="611453"/>
          </a:xfrm>
        </p:grpSpPr>
        <p:pic>
          <p:nvPicPr>
            <p:cNvPr id="10" name="Picture 9" descr="LibKey Nomad Download PDF button: Simon Fraser University">
              <a:extLst>
                <a:ext uri="{FF2B5EF4-FFF2-40B4-BE49-F238E27FC236}">
                  <a16:creationId xmlns:a16="http://schemas.microsoft.com/office/drawing/2014/main" id="{E4B2C63B-4F85-C35D-681B-67412030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id="{CA76A053-5BC4-C335-2FA6-69F154DF2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4" name="Picture 13" descr="LibKey Nomad Access Options button: Simon Fraser University">
              <a:extLst>
                <a:ext uri="{FF2B5EF4-FFF2-40B4-BE49-F238E27FC236}">
                  <a16:creationId xmlns:a16="http://schemas.microsoft.com/office/drawing/2014/main" id="{A5D80F7D-CE0A-444D-92E3-224F600E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30984-2900-445A-9A2E-01FAC3B4B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5FAF0-A2B3-438B-A1A1-E0CE415E7760}"/>
              </a:ext>
            </a:extLst>
          </p:cNvPr>
          <p:cNvSpPr txBox="1"/>
          <p:nvPr/>
        </p:nvSpPr>
        <p:spPr>
          <a:xfrm>
            <a:off x="2286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136D3-8F21-498F-96D6-26007468DA48}"/>
              </a:ext>
            </a:extLst>
          </p:cNvPr>
          <p:cNvSpPr txBox="1"/>
          <p:nvPr/>
        </p:nvSpPr>
        <p:spPr>
          <a:xfrm>
            <a:off x="2286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52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Overjoyed cats.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71500" y="1769921"/>
            <a:ext cx="7772400" cy="173528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Send requests for important books to purchase directly to me: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ysk6@sfu.ca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Make use of (free!)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Interlibrary Loan System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 for books and journal articles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oogle Shape;68;p15">
            <a:extLst>
              <a:ext uri="{FF2B5EF4-FFF2-40B4-BE49-F238E27FC236}">
                <a16:creationId xmlns:a16="http://schemas.microsoft.com/office/drawing/2014/main" id="{EB489659-5930-4BFC-A3D5-94D0B7C1EC7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8743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F0C02B-C6C1-47E1-BACA-3F5A4C4323BB}"/>
              </a:ext>
            </a:extLst>
          </p:cNvPr>
          <p:cNvSpPr txBox="1"/>
          <p:nvPr/>
        </p:nvSpPr>
        <p:spPr>
          <a:xfrm>
            <a:off x="457200" y="906374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Access Library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Searching for known items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3A0381B2-4377-4C9B-892F-E42844879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17655"/>
            <a:ext cx="9144000" cy="4702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63C3C-D899-4706-B227-5B833511D647}"/>
              </a:ext>
            </a:extLst>
          </p:cNvPr>
          <p:cNvSpPr txBox="1"/>
          <p:nvPr/>
        </p:nvSpPr>
        <p:spPr>
          <a:xfrm>
            <a:off x="228600" y="4035030"/>
            <a:ext cx="487680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Journal: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Social issues and policy review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Book: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entinel"/>
              </a:rPr>
              <a:t>Handbook of Personality and Social Psychology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3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PsycINFO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66C2A2-D8BB-4072-A620-8B19346BAE8B}"/>
              </a:ext>
            </a:extLst>
          </p:cNvPr>
          <p:cNvSpPr txBox="1"/>
          <p:nvPr/>
        </p:nvSpPr>
        <p:spPr>
          <a:xfrm>
            <a:off x="495300" y="1715728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2400" dirty="0">
                <a:latin typeface="DINPro-Regular"/>
              </a:rPr>
              <a:t>Features:</a:t>
            </a:r>
          </a:p>
          <a:p>
            <a:pPr lvl="1"/>
            <a:endParaRPr lang="en-US" sz="2400" dirty="0">
              <a:latin typeface="DINPro-Regular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DINPro-Regular"/>
              </a:rPr>
              <a:t>High quality </a:t>
            </a:r>
            <a:r>
              <a:rPr lang="en-US" sz="2400" dirty="0">
                <a:solidFill>
                  <a:schemeClr val="accent1"/>
                </a:solidFill>
                <a:latin typeface="DINPro-Regular"/>
              </a:rPr>
              <a:t>metadata, particularly subject headings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DINPro-Regular"/>
              </a:rPr>
              <a:t>Limiters</a:t>
            </a:r>
            <a:r>
              <a:rPr lang="en-US" sz="2400" dirty="0">
                <a:latin typeface="DINPro-Regular"/>
              </a:rPr>
              <a:t> unique to discipline, e.g., methodology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latin typeface="DINPro-Regular"/>
              </a:rPr>
              <a:t>Search history + sets </a:t>
            </a:r>
            <a:r>
              <a:rPr lang="en-US" sz="2400" dirty="0">
                <a:latin typeface="DINPro-Regular"/>
              </a:rPr>
              <a:t>to keep track of your research over time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latin typeface="DINPro-Regular"/>
            </a:endParaRPr>
          </a:p>
          <a:p>
            <a:pPr lvl="1"/>
            <a:r>
              <a:rPr lang="en-US" sz="2400" dirty="0">
                <a:latin typeface="DINPro-Regular"/>
              </a:rPr>
              <a:t>Complex citation records allow for complex search manipulation. Maximize your use of the tool!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9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2CF26BBCF1D4CB6E5F14A7BB4D0E0" ma:contentTypeVersion="3" ma:contentTypeDescription="Create a new document." ma:contentTypeScope="" ma:versionID="a46f12d26555ca96157a639e7a06bb84">
  <xsd:schema xmlns:xsd="http://www.w3.org/2001/XMLSchema" xmlns:xs="http://www.w3.org/2001/XMLSchema" xmlns:p="http://schemas.microsoft.com/office/2006/metadata/properties" xmlns:ns3="84f0acda-36ba-4ac8-a7f8-4ed7297ef4b7" targetNamespace="http://schemas.microsoft.com/office/2006/metadata/properties" ma:root="true" ma:fieldsID="a612cf71ce3e7a610a23edd6a7bcfb13" ns3:_="">
    <xsd:import namespace="84f0acda-36ba-4ac8-a7f8-4ed7297ef4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0acda-36ba-4ac8-a7f8-4ed7297ef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7F35D-2967-4B20-B612-DE0F959383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0C6206-2186-48AD-8C3D-87735FEA6D57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84f0acda-36ba-4ac8-a7f8-4ed7297ef4b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9B93F8-7282-459E-96B7-B657090EB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0acda-36ba-4ac8-a7f8-4ed7297ef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1988</Words>
  <Application>Microsoft Office PowerPoint</Application>
  <PresentationFormat>On-screen Show (4:3)</PresentationFormat>
  <Paragraphs>376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Corbel</vt:lpstr>
      <vt:lpstr>Courier New</vt:lpstr>
      <vt:lpstr>DINPro-Bold</vt:lpstr>
      <vt:lpstr>DINPro-Medium</vt:lpstr>
      <vt:lpstr>DINPro-Regular</vt:lpstr>
      <vt:lpstr>DINWeb</vt:lpstr>
      <vt:lpstr>Helvetica</vt:lpstr>
      <vt:lpstr>Sentinel</vt:lpstr>
      <vt:lpstr>Source Sans Pro</vt:lpstr>
      <vt:lpstr>Symbol</vt:lpstr>
      <vt:lpstr>Whitney</vt:lpstr>
      <vt:lpstr>Wingdings 2</vt:lpstr>
      <vt:lpstr>Office Theme</vt:lpstr>
      <vt:lpstr>1_Office Theme</vt:lpstr>
      <vt:lpstr>Dividend</vt:lpstr>
      <vt:lpstr>Frame</vt:lpstr>
      <vt:lpstr>Welcome to the SFU Library!    </vt:lpstr>
      <vt:lpstr>Liaison Librarian for Psychology</vt:lpstr>
      <vt:lpstr>Workshop Agenda   </vt:lpstr>
      <vt:lpstr>Workshop Agenda</vt:lpstr>
      <vt:lpstr>Access Library Resources - LibKey Nomad</vt:lpstr>
      <vt:lpstr>     How to install LibKey Nomad</vt:lpstr>
      <vt:lpstr>PowerPoint Presentation</vt:lpstr>
      <vt:lpstr>Searching for known items</vt:lpstr>
      <vt:lpstr>PsycINFO</vt:lpstr>
      <vt:lpstr>PSYCINFO Subject Headings</vt:lpstr>
      <vt:lpstr>PSYCINFO Subject Headings</vt:lpstr>
      <vt:lpstr>Boolean review</vt:lpstr>
      <vt:lpstr>Boolean searching: and/or</vt:lpstr>
      <vt:lpstr>Boolean searching: and/or</vt:lpstr>
      <vt:lpstr>Boolean review</vt:lpstr>
      <vt:lpstr>Boolean searching: and/or</vt:lpstr>
      <vt:lpstr>Database Toolkit</vt:lpstr>
      <vt:lpstr>Database Toolkit</vt:lpstr>
      <vt:lpstr>PSYCINFO Exercise</vt:lpstr>
      <vt:lpstr>Finding Research Methodology Info</vt:lpstr>
      <vt:lpstr> </vt:lpstr>
      <vt:lpstr>How to find…  Research Methodology info</vt:lpstr>
      <vt:lpstr>How to find…  Research Methodology info</vt:lpstr>
      <vt:lpstr>Finding articles by methodology </vt:lpstr>
      <vt:lpstr>Two main methods for searching by methodology  Example: qualitative articles</vt:lpstr>
      <vt:lpstr>Search limiters</vt:lpstr>
      <vt:lpstr> Adding methodology keywords</vt:lpstr>
      <vt:lpstr>Adding methodology keywords</vt:lpstr>
      <vt:lpstr>PsycTESTS and Scales/Measures/Inventories</vt:lpstr>
      <vt:lpstr>Scoring Measures</vt:lpstr>
      <vt:lpstr>Statistical Sources</vt:lpstr>
      <vt:lpstr>Statistical Sources</vt:lpstr>
      <vt:lpstr>Statistical Sources</vt:lpstr>
      <vt:lpstr>PsycTESTS and Scales/Measures/Inventories</vt:lpstr>
      <vt:lpstr>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Lu</dc:creator>
  <cp:lastModifiedBy>Yolanda Koscielski</cp:lastModifiedBy>
  <cp:revision>175</cp:revision>
  <dcterms:created xsi:type="dcterms:W3CDTF">2006-08-16T00:00:00Z</dcterms:created>
  <dcterms:modified xsi:type="dcterms:W3CDTF">2024-01-26T19:20:25Z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0x010100F872CF26BBCF1D4CB6E5F14A7BB4D0E0</vt:lpwstr>
  </property>
</Properties>
</file>