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57" r:id="rId3"/>
    <p:sldId id="284" r:id="rId4"/>
    <p:sldId id="311" r:id="rId5"/>
    <p:sldId id="308" r:id="rId6"/>
    <p:sldId id="309" r:id="rId7"/>
    <p:sldId id="312" r:id="rId8"/>
    <p:sldId id="310" r:id="rId9"/>
    <p:sldId id="280" r:id="rId10"/>
    <p:sldId id="259" r:id="rId11"/>
    <p:sldId id="261" r:id="rId12"/>
    <p:sldId id="297" r:id="rId13"/>
    <p:sldId id="260" r:id="rId14"/>
    <p:sldId id="307" r:id="rId15"/>
    <p:sldId id="304" r:id="rId16"/>
    <p:sldId id="302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BA52B1-F368-4475-B1B9-2C16FC2D5C0C}">
          <p14:sldIdLst>
            <p14:sldId id="257"/>
          </p14:sldIdLst>
        </p14:section>
        <p14:section name="Untitled Section" id="{D5C1E943-D142-4B01-82E3-8797C1715ECE}">
          <p14:sldIdLst>
            <p14:sldId id="284"/>
            <p14:sldId id="311"/>
            <p14:sldId id="308"/>
            <p14:sldId id="309"/>
            <p14:sldId id="312"/>
            <p14:sldId id="310"/>
            <p14:sldId id="280"/>
            <p14:sldId id="259"/>
            <p14:sldId id="261"/>
            <p14:sldId id="297"/>
            <p14:sldId id="260"/>
            <p14:sldId id="307"/>
            <p14:sldId id="304"/>
            <p14:sldId id="302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A8F"/>
    <a:srgbClr val="EC9090"/>
    <a:srgbClr val="A6192E"/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93" autoAdjust="0"/>
  </p:normalViewPr>
  <p:slideViewPr>
    <p:cSldViewPr>
      <p:cViewPr varScale="1">
        <p:scale>
          <a:sx n="85" d="100"/>
          <a:sy n="85" d="100"/>
        </p:scale>
        <p:origin x="10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523A-7354-4E4B-AE92-C509993E32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AFA5-FCC1-466C-872B-4A94E04B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find/research-tools/libkey-nomad-browser-extens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-PowerPoint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Google Scholar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4024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965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676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-Change from last year (2 articles)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-Check eligibility first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98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Area on library website dedicated to RDM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Note upcoming 3-session workshops in early November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643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133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58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cs typeface="Calibri Light" panose="020F0302020204030204" pitchFamily="34" charset="0"/>
              </a:rPr>
              <a:t>-Broad review without details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-Specializes resources for statistics and data, GIS,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*Covidence: Systematic Review support software: helps with all stages of a review: importing citations, screening articles by title and abstract, and by full text, populating risk of bias tables, extracting data and exporting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*Primal Pictures: Interactive 3D - human anatomy and physiology models – brain, hormones, gut,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*OBO: Lists key books, articles, and other sources on a wide variety of subjects via annotated and curated bibliographies. An excellent starting point for locating important literature and scholarly sources on a topic. Psychology module.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*Search or browse a wide variety of sources on research methods, including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ebooks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articles, reference sources, and videos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64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-Student support: course guides, specialized guides (e.g., finding tests and measurements), </a:t>
            </a:r>
            <a:r>
              <a:rPr lang="en-US" dirty="0" err="1"/>
              <a:t>psyc</a:t>
            </a:r>
            <a:r>
              <a:rPr lang="en-US" dirty="0"/>
              <a:t> databases,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-Ask a Librarian contact points – for undergraduates, quick answers, </a:t>
            </a:r>
            <a:r>
              <a:rPr lang="en-US" dirty="0" err="1"/>
              <a:t>AskAway</a:t>
            </a:r>
            <a:r>
              <a:rPr lang="en-US" dirty="0"/>
              <a:t> open evenings and weekends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</a:t>
            </a:r>
            <a:r>
              <a:rPr lang="en-US" dirty="0" err="1"/>
              <a:t>Psyc</a:t>
            </a:r>
            <a:r>
              <a:rPr lang="en-US" dirty="0"/>
              <a:t> 102 guide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61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-Rapidly growing area, where I spend most of my time working with </a:t>
            </a:r>
            <a:r>
              <a:rPr lang="en-US" dirty="0" err="1"/>
              <a:t>Psyc</a:t>
            </a:r>
            <a:r>
              <a:rPr lang="en-US" dirty="0"/>
              <a:t> Graduate students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-Evidence synthesis or knowledge synthesis is an umbrella term for the range of synthesizing literature reviews with a specific methodology, designed to create reproducibility and transparency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114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Protocols</a:t>
            </a:r>
            <a:r>
              <a:rPr lang="en-US" dirty="0"/>
              <a:t>: Registered blueprint for your search, e.g., PROSPERO protocol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Reporting Guidelines</a:t>
            </a:r>
            <a:r>
              <a:rPr lang="en-US" dirty="0"/>
              <a:t>: “</a:t>
            </a:r>
            <a:r>
              <a:rPr lang="en-US" sz="1800" b="0" i="0" u="none" strike="noStrike" dirty="0">
                <a:solidFill>
                  <a:srgbClr val="062133"/>
                </a:solidFill>
                <a:effectLst/>
                <a:latin typeface="News Cycle"/>
              </a:rPr>
              <a:t>List of reporting items for researchers to use when documenting study details from IMRAD (Intro, Methods, Results, &amp; Discussion) and beyond.”, e.g., PRISMA, ROSES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Conducting Guidelines</a:t>
            </a:r>
            <a:r>
              <a:rPr lang="en-US" dirty="0"/>
              <a:t>: how to conduct the search, e.g., exclusion and inclusion criteria. Ex: JBI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Frameworks/Mnemonics</a:t>
            </a:r>
            <a:r>
              <a:rPr lang="en-US" dirty="0"/>
              <a:t>: “</a:t>
            </a:r>
            <a:r>
              <a:rPr lang="en-US" sz="1800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Frameworks are used to break up the research topic into key concepts and in the developing of research question”, Ex: PICO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786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fd2fe8ed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fd2fe8ed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can now link to e-books in addition to journal articles.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Add the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Libkey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 Nomad browser extension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your computer's internet browser (Safari, Chrome, Firefox, or Microsoft Edge) to be connected to articles 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e-books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 library's holdings when navigating the internet.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65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27EE-E703-4891-9B3C-D92728255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0C02D-9F2E-4279-935B-D093C0DB3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26D5-3611-416A-BE10-4F64E09B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E96AD-6B03-49F9-9D3F-03801C73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7F22-16A4-4E2E-883A-C01281B0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7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6500-D00B-4CB8-AD4D-3907BEEE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377A-A1FB-48AB-BC7A-CEB858AF5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24DEA-43AD-4AB7-9736-96F304B3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3FD1A-0CA1-4CF9-8518-E62B8F8DC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0745-F440-4DFE-9EF4-ED9B75C1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5902-13BA-480E-A7C4-6FB10846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BFE9C-5082-4BB1-9684-D972E612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EE39-F06D-4595-9542-220E4507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86A5B-97E7-4B8C-AB8A-EA8F10F9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22253-4B0E-4A8F-B91F-66CDA90E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35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382-9D05-4F72-8E0A-7A58B371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058CA-B09B-4981-AF02-4B36A461F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4D168-5E54-410B-AF99-EB5FDE5E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B3E9-118C-42D7-BE88-6C5D9070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2DEF6-F352-4159-A6C9-944B053E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8375-8429-4B5A-98EF-28B5068B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0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7202-E3A9-4485-A6E4-C217EECA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EF703-6E4A-445C-AC67-9D18D8BF8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6296A-55E8-4EB3-A32C-EB8F6A2D2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EAD0A-8ED6-4C04-8625-F1A5CB631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5E079-D4D9-412C-A05A-E369FA833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2CEC7A-784B-48AA-8AAF-E76065D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6F4A8-7F9D-462E-8F18-1B05CDC3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07115-84EE-4F2D-9076-A6B984B1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4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EC309-0CFF-4D07-A0ED-DA3EFB51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D0C0C-5E55-4288-A0C3-B342DBE9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55047-DF85-4EBB-90B9-13D155F6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DC1E8-A9A3-4704-AC69-3FE88C2C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0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C8748-7513-40CA-9FCB-91F36A62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E2F59-A4DB-4E33-8E49-329E927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C3112-67ED-4644-8E5E-E1DE6A22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08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84E4-894D-4CBC-9D1E-A50AD750F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B67D-BE13-42DD-A3EE-32EC5049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432A1-B945-4F50-B484-F821BB5C0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7D070-1218-4E00-995B-CAF446D3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46792-1B12-4132-AA0D-6CF4D9C2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292A9-2B7F-4DCD-BB4F-2C3371B5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4EBB-9762-4CF4-913C-85D1933E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AA99B-429D-4AD8-AE9A-4213B5891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ECB83-74AC-4FE9-A33B-78974C10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5F8E2-01EC-41B6-91CC-6BB6EAA8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11733-689D-443A-9983-3C0DC05C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41549-1702-4EF1-9EB8-45033ECF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8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A4F5-9D68-408E-8A35-BBD00BDE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F9A5D7-B169-4FB6-BF82-940272B67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F4577-DC6C-47D8-A6CB-698B6FC6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5E12-2E36-4835-826C-1EFF1FBB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06A58-EE28-4758-89E3-870AB489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5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68B1C-9B40-4938-81CD-177D5B0E5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9D666-840B-4E97-A530-7D10534E8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BB9C2-84FC-46AC-9261-909A31E4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F93BD-5CEA-4D1F-B905-3AA5C709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B6F9-C34A-46F2-9B7F-73D55909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B465F-02E6-47DF-A459-A7A67F57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84A5B-6D8E-4548-A5E1-A4C96C7CE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C5EE-E5D0-4002-A1F0-2D7BBD25B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C592-24ED-4AE7-B817-6B237CE2B65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3283C-E0B4-4D43-A32F-B1EF50748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7C07C-B36C-4473-AF70-DEFACB21E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0C60-7248-4451-AD61-B2EE08EE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ysk6@sfu.c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sfu.ca/about/branches-depts/rc/services/consultations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hyperlink" Target="https://www.lib.sfu.ca/about/branches-depts/rc/software-data-dh" TargetMode="Externa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lib.sfu.ca/about/branches-depts/rc/services/workshops" TargetMode="External"/><Relationship Id="rId11" Type="http://schemas.openxmlformats.org/officeDocument/2006/relationships/hyperlink" Target="https://www.lib.sfu.ca/about/branches-depts/rc" TargetMode="External"/><Relationship Id="rId5" Type="http://schemas.openxmlformats.org/officeDocument/2006/relationships/hyperlink" Target="https://www.lib.sfu.ca/about/branches-depts/rc/about/bookable-spaces" TargetMode="External"/><Relationship Id="rId10" Type="http://schemas.openxmlformats.org/officeDocument/2006/relationships/hyperlink" Target="https://www.lib.sfu.ca/help/publish/thesis/help" TargetMode="External"/><Relationship Id="rId4" Type="http://schemas.openxmlformats.org/officeDocument/2006/relationships/hyperlink" Target="https://www.lib.sfu.ca/about/branches-depts/rc/about#-the-research-commons-locations-and-spaces-" TargetMode="External"/><Relationship Id="rId9" Type="http://schemas.openxmlformats.org/officeDocument/2006/relationships/hyperlink" Target="https://www.lib.sfu.ca/about/branches-depts/rc/writing-theses/writing/writing-services" TargetMode="Externa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hyperlink" Target="https://www.lib.sfu.ca/about/branches-depts/rc/services/consultations" TargetMode="External"/><Relationship Id="rId4" Type="http://schemas.openxmlformats.org/officeDocument/2006/relationships/hyperlink" Target="https://www.lib.sfu.ca/about/branches-depts/rc/services/workshop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b.sfu.ca/help/publish/scholarly-publishing/open-access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ib.sfu.ca/data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ib.sfu.ca/data" TargetMode="External"/><Relationship Id="rId5" Type="http://schemas.openxmlformats.org/officeDocument/2006/relationships/hyperlink" Target="mailto:data-services@sfu.ca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hyperlink" Target="https://databases.lib.sfu.ca/record/61245146210003610/Primal-Pictures-Interactive-Anatomy-Premier-Library-Package" TargetMode="External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help/research-assistance/liaison-librarians" TargetMode="External"/><Relationship Id="rId5" Type="http://schemas.openxmlformats.org/officeDocument/2006/relationships/hyperlink" Target="https://databases.lib.sfu.ca/record/61245146210003610/Primal-Pictures-Interactive-Anatomy-Premier-Library-Packag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45130890003610/CBCA-Complet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atabases.lib.sfu.ca/record/61245132290003610/Westlaw-Next-Canad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b.sfu.ca/about/branches-depts/rc/software-data-dh/software/covidence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databases.lib.sfu.ca/record/61245146210003610/Primal-Pictures-Interactive-Anatomy-Premier-Library-Package" TargetMode="External"/><Relationship Id="rId10" Type="http://schemas.openxmlformats.org/officeDocument/2006/relationships/hyperlink" Target="https://databases.lib.sfu.ca/record/61262349610003610/Sage-Research-Methods-Online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databases.lib.sfu.ca/record/61245147640003610/Oxford-Bibliographies-Onlin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b.sfu.ca/about/branches-depts/rc/writing-theses/writing/literature-reviews/systematic-scoping-rapid-reviews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borrow/request-materials/ill/request-form" TargetMode="External"/><Relationship Id="rId5" Type="http://schemas.openxmlformats.org/officeDocument/2006/relationships/hyperlink" Target="mailto:ysk6@sfu.ca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8;p15">
            <a:extLst>
              <a:ext uri="{FF2B5EF4-FFF2-40B4-BE49-F238E27FC236}">
                <a16:creationId xmlns:a16="http://schemas.microsoft.com/office/drawing/2014/main" id="{EC1C561E-35F4-44C7-AB92-4F8E5B9088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900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714317" y="777681"/>
            <a:ext cx="7745730" cy="198668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DINPro-Bold" panose="02000503030000020004"/>
              </a:rPr>
              <a:t>Welcome to the SFU Library! 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 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endParaRPr lang="en-US" sz="2400" dirty="0">
              <a:solidFill>
                <a:srgbClr val="54585A"/>
              </a:solidFill>
              <a:latin typeface="DINPro-Medium" pitchFamily="50" charset="0"/>
            </a:endParaRPr>
          </a:p>
        </p:txBody>
      </p:sp>
      <p:sp>
        <p:nvSpPr>
          <p:cNvPr id="5" name="Subtitle 10"/>
          <p:cNvSpPr>
            <a:spLocks noGrp="1"/>
          </p:cNvSpPr>
          <p:nvPr>
            <p:ph type="subTitle" idx="1"/>
          </p:nvPr>
        </p:nvSpPr>
        <p:spPr>
          <a:xfrm>
            <a:off x="304800" y="2187236"/>
            <a:ext cx="3962400" cy="4331233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Incoming Graduate Students’ Orientation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September 8, 2023</a:t>
            </a: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Yolanda Koscielski,   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</a:rPr>
              <a:t>Librarian for Psychology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Bold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ysk6@sfu.ca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DINPro-Bold"/>
              <a:cs typeface="Calibri Light" panose="020F0302020204030204" pitchFamily="34" charset="0"/>
            </a:endParaRPr>
          </a:p>
          <a:p>
            <a:endParaRPr lang="en-US" sz="2800" dirty="0">
              <a:solidFill>
                <a:schemeClr val="tx1"/>
              </a:solidFill>
              <a:cs typeface="Calibri Light" panose="020F0302020204030204" pitchFamily="34" charset="0"/>
            </a:endParaRPr>
          </a:p>
          <a:p>
            <a:endParaRPr lang="en-US" sz="21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563E5-04EF-4037-B5AF-81DB5A030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187236"/>
            <a:ext cx="3964363" cy="39578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0F3D34-3D64-404E-A7E0-09DDBE83E0A3}"/>
              </a:ext>
            </a:extLst>
          </p:cNvPr>
          <p:cNvSpPr/>
          <p:nvPr/>
        </p:nvSpPr>
        <p:spPr>
          <a:xfrm>
            <a:off x="4495800" y="6248401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https://i.pinimg.com/originals/de/32/89/de32896d6903b303071c14c42c09e2a8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13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40172" y="1090850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    How to install </a:t>
            </a:r>
            <a:r>
              <a:rPr lang="en-GB" b="1" dirty="0" err="1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LibKey</a:t>
            </a: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Nomad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8D5D-D137-F2F8-7E59-1D3A5C8A0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54" y="2103192"/>
            <a:ext cx="8324022" cy="4069007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u="sng" dirty="0" err="1"/>
              <a:t>thirdiron.com</a:t>
            </a:r>
            <a:r>
              <a:rPr lang="en-US" u="sng" dirty="0"/>
              <a:t>/</a:t>
            </a:r>
            <a:r>
              <a:rPr lang="en-US" u="sng" dirty="0" err="1"/>
              <a:t>downloadnomad</a:t>
            </a:r>
            <a:r>
              <a:rPr lang="en-US" u="sng" dirty="0"/>
              <a:t>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Choose your browser and follow the prompts to install the </a:t>
            </a:r>
            <a:r>
              <a:rPr lang="en-US" dirty="0" err="1"/>
              <a:t>LibKey</a:t>
            </a:r>
            <a:r>
              <a:rPr lang="en-US" dirty="0"/>
              <a:t> Nomad browser extension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Search for and choose Simon Fraser University as your organization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You’re all set!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/>
              <a:t>Look for </a:t>
            </a:r>
            <a:r>
              <a:rPr lang="en-US" dirty="0" err="1"/>
              <a:t>LibKey</a:t>
            </a:r>
            <a:r>
              <a:rPr lang="en-US" dirty="0"/>
              <a:t> Nomad icons on scholarly webpages.</a:t>
            </a:r>
          </a:p>
        </p:txBody>
      </p:sp>
      <p:grpSp>
        <p:nvGrpSpPr>
          <p:cNvPr id="15" name="Group 14" descr="3 Libby Nomad buttons for Simon Fraser University. Download PDF, Article Link and Access Options.">
            <a:extLst>
              <a:ext uri="{FF2B5EF4-FFF2-40B4-BE49-F238E27FC236}">
                <a16:creationId xmlns:a16="http://schemas.microsoft.com/office/drawing/2014/main" id="{5E4E0BEA-DF95-2678-9773-C26AAF3E2572}"/>
              </a:ext>
            </a:extLst>
          </p:cNvPr>
          <p:cNvGrpSpPr/>
          <p:nvPr/>
        </p:nvGrpSpPr>
        <p:grpSpPr>
          <a:xfrm>
            <a:off x="738678" y="4648200"/>
            <a:ext cx="7288194" cy="869997"/>
            <a:chOff x="619538" y="4895370"/>
            <a:chExt cx="5612730" cy="611453"/>
          </a:xfrm>
        </p:grpSpPr>
        <p:pic>
          <p:nvPicPr>
            <p:cNvPr id="10" name="Picture 9" descr="LibKey Nomad Download PDF button: Simon Fraser University">
              <a:extLst>
                <a:ext uri="{FF2B5EF4-FFF2-40B4-BE49-F238E27FC236}">
                  <a16:creationId xmlns:a16="http://schemas.microsoft.com/office/drawing/2014/main" id="{E4B2C63B-4F85-C35D-681B-67412030F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901720"/>
              <a:ext cx="1638151" cy="573353"/>
            </a:xfrm>
            <a:prstGeom prst="rect">
              <a:avLst/>
            </a:prstGeom>
          </p:spPr>
        </p:pic>
        <p:pic>
          <p:nvPicPr>
            <p:cNvPr id="12" name="Picture 11" descr="LibKey Nomad Article Link Button: Simon Fraser University">
              <a:extLst>
                <a:ext uri="{FF2B5EF4-FFF2-40B4-BE49-F238E27FC236}">
                  <a16:creationId xmlns:a16="http://schemas.microsoft.com/office/drawing/2014/main" id="{CA76A053-5BC4-C335-2FA6-69F154DF2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199" y="4895370"/>
              <a:ext cx="1622169" cy="573353"/>
            </a:xfrm>
            <a:prstGeom prst="rect">
              <a:avLst/>
            </a:prstGeom>
          </p:spPr>
        </p:pic>
        <p:pic>
          <p:nvPicPr>
            <p:cNvPr id="14" name="Picture 13" descr="LibKey Nomad Access Options button: Simon Fraser University">
              <a:extLst>
                <a:ext uri="{FF2B5EF4-FFF2-40B4-BE49-F238E27FC236}">
                  <a16:creationId xmlns:a16="http://schemas.microsoft.com/office/drawing/2014/main" id="{A5D80F7D-CE0A-444D-92E3-224F600EB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0" y="4896777"/>
              <a:ext cx="1622168" cy="61004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CB30984-2900-445A-9A2E-01FAC3B4B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5FAF0-A2B3-438B-A1A1-E0CE415E7760}"/>
              </a:ext>
            </a:extLst>
          </p:cNvPr>
          <p:cNvSpPr txBox="1"/>
          <p:nvPr/>
        </p:nvSpPr>
        <p:spPr>
          <a:xfrm>
            <a:off x="2286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136D3-8F21-498F-96D6-26007468DA48}"/>
              </a:ext>
            </a:extLst>
          </p:cNvPr>
          <p:cNvSpPr txBox="1"/>
          <p:nvPr/>
        </p:nvSpPr>
        <p:spPr>
          <a:xfrm>
            <a:off x="2286000" y="3246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52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60400" y="1042345"/>
            <a:ext cx="8520600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DINPro-Bold"/>
                <a:ea typeface="Proxima Nova"/>
                <a:cs typeface="Proxima Nova"/>
                <a:sym typeface="Proxima Nova"/>
              </a:rPr>
              <a:t>Research Commons</a:t>
            </a:r>
            <a:endParaRPr lang="en-US" sz="3200" b="1" dirty="0">
              <a:solidFill>
                <a:srgbClr val="FFFFFF"/>
              </a:solidFill>
              <a:latin typeface="Calibri"/>
              <a:ea typeface="Proxima Nova"/>
              <a:cs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86562" y="1828726"/>
            <a:ext cx="4234138" cy="455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39541" indent="0">
              <a:buNone/>
            </a:pPr>
            <a:r>
              <a:rPr lang="en-GB" sz="1600" dirty="0">
                <a:solidFill>
                  <a:srgbClr val="000000"/>
                </a:solidFill>
                <a:ea typeface="+mn-lt"/>
                <a:cs typeface="+mn-lt"/>
              </a:rPr>
              <a:t>Free services for graduate students and postdocs in all disciplines.</a:t>
            </a:r>
            <a:endParaRPr lang="en-GB" sz="1600" dirty="0">
              <a:cs typeface="Calibri"/>
            </a:endParaRPr>
          </a:p>
          <a:p>
            <a:pPr marL="139541" indent="0">
              <a:buNone/>
            </a:pPr>
            <a:endParaRPr lang="en-GB" sz="1600" dirty="0">
              <a:solidFill>
                <a:srgbClr val="000000"/>
              </a:solidFill>
              <a:cs typeface="Calibri"/>
            </a:endParaRPr>
          </a:p>
          <a:p>
            <a:pPr marL="456724" indent="-317183"/>
            <a:r>
              <a:rPr lang="en-US" sz="1600" u="sng" dirty="0">
                <a:solidFill>
                  <a:srgbClr val="2D3B45"/>
                </a:solidFill>
                <a:cs typeface="Calibri"/>
                <a:hlinkClick r:id="rId4"/>
              </a:rPr>
              <a:t>Spaces to work</a:t>
            </a:r>
            <a:r>
              <a:rPr lang="en-US" sz="1600" dirty="0">
                <a:solidFill>
                  <a:srgbClr val="2D3B45"/>
                </a:solidFill>
                <a:cs typeface="Calibri"/>
              </a:rPr>
              <a:t>, including </a:t>
            </a:r>
            <a:r>
              <a:rPr lang="en-US" sz="1600" u="sng" dirty="0">
                <a:solidFill>
                  <a:srgbClr val="2D3B45"/>
                </a:solidFill>
                <a:cs typeface="Calibri"/>
                <a:hlinkClick r:id="rId5"/>
              </a:rPr>
              <a:t>private, bookable rooms for individuals and groups</a:t>
            </a:r>
            <a:endParaRPr lang="en-US" sz="1600" u="sng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endParaRPr lang="en-US" sz="1600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r>
              <a:rPr lang="en-US" sz="1600" u="sng" dirty="0">
                <a:solidFill>
                  <a:srgbClr val="2D3B45"/>
                </a:solidFill>
                <a:cs typeface="Calibri"/>
                <a:hlinkClick r:id="rId6"/>
              </a:rPr>
              <a:t>Specialized workshops</a:t>
            </a:r>
            <a:r>
              <a:rPr lang="en-US" sz="1600" dirty="0">
                <a:solidFill>
                  <a:srgbClr val="2D3B45"/>
                </a:solidFill>
                <a:cs typeface="Calibri"/>
              </a:rPr>
              <a:t> </a:t>
            </a:r>
          </a:p>
          <a:p>
            <a:pPr marL="456724" indent="-317183"/>
            <a:endParaRPr lang="en-US" sz="1600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r>
              <a:rPr lang="en-US" sz="1600" u="sng" dirty="0">
                <a:solidFill>
                  <a:srgbClr val="2D3B45"/>
                </a:solidFill>
                <a:cs typeface="Calibri"/>
                <a:hlinkClick r:id="rId7"/>
              </a:rPr>
              <a:t>Access to research software</a:t>
            </a:r>
          </a:p>
          <a:p>
            <a:pPr marL="456724" indent="-317183"/>
            <a:endParaRPr lang="en-US" sz="1600" u="sng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r>
              <a:rPr lang="en-US" sz="1600" u="sng" dirty="0">
                <a:solidFill>
                  <a:srgbClr val="2D3B45"/>
                </a:solidFill>
                <a:cs typeface="Calibri"/>
                <a:hlinkClick r:id="rId8"/>
              </a:rPr>
              <a:t>Consultations with specialists</a:t>
            </a:r>
            <a:endParaRPr lang="en-US" sz="1600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endParaRPr lang="en-US" sz="1600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r>
              <a:rPr lang="en-US" sz="1600" u="sng" dirty="0">
                <a:solidFill>
                  <a:srgbClr val="2D3B45"/>
                </a:solidFill>
                <a:cs typeface="Calibri"/>
                <a:hlinkClick r:id="rId9"/>
              </a:rPr>
              <a:t>Graduate Writing Services</a:t>
            </a:r>
            <a:r>
              <a:rPr lang="en-US" sz="1600" dirty="0">
                <a:solidFill>
                  <a:srgbClr val="2D3B45"/>
                </a:solidFill>
                <a:cs typeface="Calibri"/>
                <a:hlinkClick r:id="rId9"/>
              </a:rPr>
              <a:t> </a:t>
            </a:r>
            <a:endParaRPr lang="en-US" sz="1600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endParaRPr lang="en-US" sz="1600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r>
              <a:rPr lang="en-US" sz="1600" u="sng" dirty="0">
                <a:solidFill>
                  <a:srgbClr val="2D3B45"/>
                </a:solidFill>
                <a:cs typeface="Calibri"/>
                <a:hlinkClick r:id="rId10"/>
              </a:rPr>
              <a:t>Thesis template and formatting help</a:t>
            </a:r>
            <a:endParaRPr lang="en-US" sz="1600" u="sng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endParaRPr lang="en-US" sz="1600" u="sng" dirty="0">
              <a:solidFill>
                <a:srgbClr val="2D3B45"/>
              </a:solidFill>
              <a:cs typeface="Calibri"/>
            </a:endParaRPr>
          </a:p>
          <a:p>
            <a:pPr marL="456724" indent="-317183"/>
            <a:r>
              <a:rPr lang="en-US" sz="1600" u="sng" dirty="0">
                <a:solidFill>
                  <a:srgbClr val="2D3B45"/>
                </a:solidFill>
                <a:cs typeface="Calibri"/>
                <a:hlinkClick r:id="rId8"/>
              </a:rPr>
              <a:t>Data services and Digital Humanities support</a:t>
            </a:r>
            <a:endParaRPr lang="en-US" sz="1600" dirty="0">
              <a:solidFill>
                <a:srgbClr val="2D3B45"/>
              </a:solidFill>
              <a:cs typeface="Calibri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Learn more: </a:t>
            </a:r>
            <a:r>
              <a:rPr lang="en-GB" sz="1600" dirty="0">
                <a:solidFill>
                  <a:srgbClr val="000000"/>
                </a:solidFill>
                <a:ea typeface="Proxima Nova"/>
                <a:cs typeface="Proxima Nova"/>
                <a:sym typeface="Proxima Nova"/>
                <a:hlinkClick r:id="rId11"/>
              </a:rPr>
              <a:t>https://www.lib.sfu.ca/about/branches-depts/rc</a:t>
            </a:r>
            <a:r>
              <a:rPr lang="en-GB" sz="1600" dirty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  <a:t> </a:t>
            </a:r>
            <a:br>
              <a:rPr lang="en-GB" sz="1600" dirty="0">
                <a:solidFill>
                  <a:srgbClr val="000000"/>
                </a:solidFill>
                <a:ea typeface="Proxima Nova"/>
                <a:cs typeface="Proxima Nova"/>
                <a:sym typeface="Proxima Nova"/>
              </a:rPr>
            </a:br>
            <a:endParaRPr lang="en-GB" sz="1600" dirty="0">
              <a:solidFill>
                <a:srgbClr val="000000"/>
              </a:solidFill>
              <a:ea typeface="Proxima Nova"/>
              <a:cs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5555" y="5003740"/>
            <a:ext cx="2493480" cy="69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2A7F4A-7BDF-4AF2-A4F3-E84727D551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00" y="1828726"/>
            <a:ext cx="4311600" cy="287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4BE972-557A-4D0A-A273-4518F0928F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57381"/>
            <a:ext cx="1676545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1053836"/>
            <a:ext cx="8520600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DINPro-Bold"/>
                <a:ea typeface="Proxima Nova"/>
                <a:cs typeface="Proxima Nova"/>
                <a:sym typeface="Proxima Nova"/>
              </a:rPr>
              <a:t>Research Commons</a:t>
            </a:r>
            <a:endParaRPr lang="en-US" sz="3200" b="1" dirty="0">
              <a:solidFill>
                <a:srgbClr val="FFFFFF"/>
              </a:solidFill>
              <a:latin typeface="DINPro-Bold"/>
              <a:ea typeface="Proxima Nova"/>
              <a:cs typeface="Proxima Nov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14965" y="2042365"/>
            <a:ext cx="3999900" cy="455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39541" indent="0">
              <a:lnSpc>
                <a:spcPct val="100000"/>
              </a:lnSpc>
              <a:buNone/>
            </a:pPr>
            <a:r>
              <a:rPr lang="en-US" sz="1575" dirty="0">
                <a:latin typeface="Calibri"/>
                <a:cs typeface="Calibri"/>
                <a:hlinkClick r:id="rId4"/>
              </a:rPr>
              <a:t>Workshops</a:t>
            </a:r>
            <a:r>
              <a:rPr lang="en-US" sz="1575" dirty="0">
                <a:latin typeface="Calibri"/>
                <a:cs typeface="Calibri"/>
              </a:rPr>
              <a:t> and </a:t>
            </a:r>
            <a:r>
              <a:rPr lang="en-US" sz="1575" dirty="0">
                <a:latin typeface="Calibri"/>
                <a:cs typeface="Calibri"/>
                <a:hlinkClick r:id="rId5"/>
              </a:rPr>
              <a:t>consultations</a:t>
            </a:r>
            <a:r>
              <a:rPr lang="en-US" sz="1575" dirty="0">
                <a:latin typeface="Calibri"/>
                <a:cs typeface="Calibri"/>
              </a:rPr>
              <a:t> are available to graduate students and postdocs in a variety of areas, including:</a:t>
            </a:r>
            <a:endParaRPr lang="en-US" dirty="0">
              <a:cs typeface="Calibri" panose="020F0502020204030204"/>
            </a:endParaRPr>
          </a:p>
          <a:p>
            <a:pPr marL="139541" indent="0">
              <a:lnSpc>
                <a:spcPct val="100000"/>
              </a:lnSpc>
              <a:buNone/>
            </a:pPr>
            <a:endParaRPr lang="en-US" sz="1575" dirty="0">
              <a:latin typeface="Calibri"/>
              <a:cs typeface="Calibri"/>
            </a:endParaRP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Academic publishing and impact metrics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Citation management with Zotero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Digital Humanities approaches and tools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Qualitative data analysis with NVivo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R &amp; Python programming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ArcGIS &amp; QGIS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Thesis and academic writing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Thesis template and submission help</a:t>
            </a:r>
          </a:p>
          <a:p>
            <a:pPr marL="713899" indent="-257175">
              <a:lnSpc>
                <a:spcPct val="100000"/>
              </a:lnSpc>
              <a:buChar char="•"/>
            </a:pPr>
            <a:r>
              <a:rPr lang="en-US" sz="1575" dirty="0">
                <a:latin typeface="Calibri"/>
                <a:cs typeface="Calibri"/>
              </a:rPr>
              <a:t>Research Data Management</a:t>
            </a:r>
          </a:p>
          <a:p>
            <a:pPr marL="0" indent="0">
              <a:buNone/>
            </a:pPr>
            <a:endParaRPr lang="en-GB" sz="1350" b="1" dirty="0">
              <a:solidFill>
                <a:srgbClr val="000000"/>
              </a:solidFill>
              <a:latin typeface="DINPro-Regular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6745CB-E7A8-4A3E-913F-7B6C7C0123F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D57F6-5AE2-48B5-AF9E-BAD9C48CE6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555" y="5003740"/>
            <a:ext cx="2493480" cy="695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46EAA-62F2-4D85-94BC-666FBAE7C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400" y="1828725"/>
            <a:ext cx="4311600" cy="28769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3B715F-A09C-4B7E-8D76-B1FF51E61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2600"/>
            <a:ext cx="1676545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1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Support for Open Access Publishing</a:t>
            </a:r>
            <a:endParaRPr sz="32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7F30B-F54F-475B-B719-3960840E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81950" cy="44227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D417F-6A40-4E6D-A34F-732E57688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" y="2362200"/>
            <a:ext cx="8840266" cy="4572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FDEE48-40D2-4A42-BBE2-96E21CDAF932}"/>
              </a:ext>
            </a:extLst>
          </p:cNvPr>
          <p:cNvSpPr txBox="1"/>
          <p:nvPr/>
        </p:nvSpPr>
        <p:spPr>
          <a:xfrm>
            <a:off x="4864837" y="4272678"/>
            <a:ext cx="3517163" cy="209288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Support for one article </a:t>
            </a:r>
            <a:r>
              <a:rPr lang="en-US" sz="1600" dirty="0"/>
              <a:t>per calendar year, up to $2500 (CDN)*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Library has memberships or direct invoicing arrangements with some of the most prominent open access publishers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2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Data Management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5A1E141-41CA-4FDA-9DF8-1C14EEB1D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136" y="2151591"/>
            <a:ext cx="8833147" cy="37158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B32AEE-0196-4D2E-BD0E-17E83C08512D}"/>
              </a:ext>
            </a:extLst>
          </p:cNvPr>
          <p:cNvSpPr txBox="1"/>
          <p:nvPr/>
        </p:nvSpPr>
        <p:spPr>
          <a:xfrm>
            <a:off x="6583283" y="2067400"/>
            <a:ext cx="45720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525"/>
              </a:spcBef>
              <a:buNone/>
            </a:pPr>
            <a:r>
              <a:rPr lang="en-US" sz="1800" u="sng" dirty="0">
                <a:solidFill>
                  <a:schemeClr val="hlink"/>
                </a:solidFill>
                <a:ea typeface="Raleway"/>
                <a:cs typeface="Raleway"/>
                <a:sym typeface="Raleway"/>
                <a:hlinkClick r:id="rId6"/>
              </a:rPr>
              <a:t>www.lib.sfu.ca/data</a:t>
            </a:r>
            <a:r>
              <a:rPr lang="en-US" sz="1800" dirty="0">
                <a:ea typeface="Raleway"/>
                <a:cs typeface="Raleway"/>
                <a:sym typeface="Raleway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083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What is Research Data Management?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sp>
        <p:nvSpPr>
          <p:cNvPr id="20" name="Google Shape;100;p14">
            <a:extLst>
              <a:ext uri="{FF2B5EF4-FFF2-40B4-BE49-F238E27FC236}">
                <a16:creationId xmlns:a16="http://schemas.microsoft.com/office/drawing/2014/main" id="{0FC499C8-65DD-4C54-83C7-5B5A6F5359CC}"/>
              </a:ext>
            </a:extLst>
          </p:cNvPr>
          <p:cNvSpPr txBox="1">
            <a:spLocks/>
          </p:cNvSpPr>
          <p:nvPr/>
        </p:nvSpPr>
        <p:spPr>
          <a:xfrm>
            <a:off x="548437" y="2084984"/>
            <a:ext cx="8047125" cy="3367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75" tIns="34275" rIns="34275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r>
              <a:rPr lang="en-US" b="1" dirty="0">
                <a:ea typeface="Raleway"/>
                <a:cs typeface="Raleway"/>
                <a:sym typeface="Raleway"/>
              </a:rPr>
              <a:t>Research Data:</a:t>
            </a:r>
            <a:r>
              <a:rPr lang="en-US" dirty="0">
                <a:ea typeface="Raleway"/>
                <a:cs typeface="Raleway"/>
                <a:sym typeface="Raleway"/>
              </a:rPr>
              <a:t> materials created, generated, or collected as evidence in support of scholarly publications, presentations, etc.</a:t>
            </a:r>
          </a:p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endParaRPr lang="en-US" b="1" dirty="0"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b="1" dirty="0">
                <a:ea typeface="Raleway"/>
                <a:cs typeface="Raleway"/>
                <a:sym typeface="Raleway"/>
              </a:rPr>
              <a:t>Research Data Management:</a:t>
            </a:r>
            <a:r>
              <a:rPr lang="en-US" dirty="0">
                <a:ea typeface="Raleway"/>
                <a:cs typeface="Raleway"/>
                <a:sym typeface="Raleway"/>
              </a:rPr>
              <a:t> steps taken to ensure your data remains safe, persists, and is accessible in the long-term.</a:t>
            </a:r>
          </a:p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endParaRPr lang="en-US" sz="1800" dirty="0">
              <a:latin typeface="Raleway"/>
              <a:ea typeface="Raleway"/>
              <a:cs typeface="Raleway"/>
              <a:sym typeface="Raleway"/>
            </a:endParaRPr>
          </a:p>
          <a:p>
            <a:pPr marL="6858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endParaRPr lang="en-US" sz="2250" dirty="0">
              <a:latin typeface="Raleway"/>
              <a:ea typeface="Raleway"/>
              <a:cs typeface="Raleway"/>
              <a:sym typeface="Raleway"/>
            </a:endParaRPr>
          </a:p>
          <a:p>
            <a:pPr marL="0" indent="0" algn="just">
              <a:spcBef>
                <a:spcPts val="675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253603" indent="-148828">
              <a:spcBef>
                <a:spcPts val="675"/>
              </a:spcBef>
              <a:buClr>
                <a:schemeClr val="accent1"/>
              </a:buClr>
              <a:buSzPts val="2200"/>
              <a:buFont typeface="Arial" panose="020B0604020202020204" pitchFamily="34" charset="0"/>
              <a:buNone/>
            </a:pPr>
            <a:endParaRPr lang="en-US" dirty="0"/>
          </a:p>
          <a:p>
            <a:pPr marL="253604" indent="-148829">
              <a:spcBef>
                <a:spcPts val="675"/>
              </a:spcBef>
              <a:buClr>
                <a:schemeClr val="accent1"/>
              </a:buClr>
              <a:buSzPts val="2200"/>
              <a:buFont typeface="Arial" panose="020B0604020202020204" pitchFamily="34" charset="0"/>
              <a:buNone/>
            </a:pPr>
            <a:endParaRPr lang="en-US" dirty="0"/>
          </a:p>
          <a:p>
            <a:pPr marL="68580" indent="36195">
              <a:spcBef>
                <a:spcPts val="1050"/>
              </a:spcBef>
              <a:buClr>
                <a:schemeClr val="accent1"/>
              </a:buClr>
              <a:buSzPts val="2200"/>
              <a:buFont typeface="Arial" panose="020B0604020202020204" pitchFamily="34" charset="0"/>
              <a:buNone/>
            </a:pPr>
            <a:endParaRPr lang="en-US" sz="165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1" name="Google Shape;101;p14">
            <a:extLst>
              <a:ext uri="{FF2B5EF4-FFF2-40B4-BE49-F238E27FC236}">
                <a16:creationId xmlns:a16="http://schemas.microsoft.com/office/drawing/2014/main" id="{93077477-0B4B-4858-A827-AAC13F0589E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080" y="3383691"/>
            <a:ext cx="1041559" cy="1244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p14">
            <a:extLst>
              <a:ext uri="{FF2B5EF4-FFF2-40B4-BE49-F238E27FC236}">
                <a16:creationId xmlns:a16="http://schemas.microsoft.com/office/drawing/2014/main" id="{BDABBE8D-1366-46D7-AC48-A765D29AC3C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93022" y="3388285"/>
            <a:ext cx="1213866" cy="123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p14">
            <a:extLst>
              <a:ext uri="{FF2B5EF4-FFF2-40B4-BE49-F238E27FC236}">
                <a16:creationId xmlns:a16="http://schemas.microsoft.com/office/drawing/2014/main" id="{711F7B7C-7923-4C77-8FC8-A4CAE664B37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6792" y="3382274"/>
            <a:ext cx="1129581" cy="124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4;p14">
            <a:extLst>
              <a:ext uri="{FF2B5EF4-FFF2-40B4-BE49-F238E27FC236}">
                <a16:creationId xmlns:a16="http://schemas.microsoft.com/office/drawing/2014/main" id="{B1E2CCF4-6842-4775-8FAC-D869E4D1C45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0200" y="3382274"/>
            <a:ext cx="1055104" cy="124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5;p14">
            <a:extLst>
              <a:ext uri="{FF2B5EF4-FFF2-40B4-BE49-F238E27FC236}">
                <a16:creationId xmlns:a16="http://schemas.microsoft.com/office/drawing/2014/main" id="{53427967-AAD1-4A3F-84C0-2BA9FB974E4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33869" y="3446541"/>
            <a:ext cx="1261872" cy="1118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862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Research Data Management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7F30B-F54F-475B-B719-3960840E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81950" cy="44227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Google Shape;126;p17">
            <a:extLst>
              <a:ext uri="{FF2B5EF4-FFF2-40B4-BE49-F238E27FC236}">
                <a16:creationId xmlns:a16="http://schemas.microsoft.com/office/drawing/2014/main" id="{1D8AC403-A0A9-460C-A084-DECAB38C68C9}"/>
              </a:ext>
            </a:extLst>
          </p:cNvPr>
          <p:cNvSpPr txBox="1">
            <a:spLocks/>
          </p:cNvSpPr>
          <p:nvPr/>
        </p:nvSpPr>
        <p:spPr>
          <a:xfrm>
            <a:off x="735975" y="2388713"/>
            <a:ext cx="8047125" cy="3194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75" tIns="34275" rIns="34275" bIns="3427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525"/>
              </a:spcBef>
              <a:buFont typeface="Arial" panose="020B0604020202020204" pitchFamily="34" charset="0"/>
              <a:buNone/>
            </a:pPr>
            <a:r>
              <a:rPr lang="en-US" dirty="0">
                <a:ea typeface="Raleway"/>
                <a:cs typeface="Raleway"/>
                <a:sym typeface="Raleway"/>
              </a:rPr>
              <a:t>  	 </a:t>
            </a:r>
            <a:r>
              <a:rPr lang="en-US" u="sng" dirty="0">
                <a:solidFill>
                  <a:schemeClr val="hlink"/>
                </a:solidFill>
                <a:ea typeface="Raleway"/>
                <a:cs typeface="Raleway"/>
                <a:sym typeface="Raleway"/>
                <a:hlinkClick r:id="rId5"/>
              </a:rPr>
              <a:t>data-services@sfu.ca</a:t>
            </a:r>
            <a:r>
              <a:rPr lang="en-US" dirty="0">
                <a:ea typeface="Raleway"/>
                <a:cs typeface="Raleway"/>
                <a:sym typeface="Raleway"/>
              </a:rPr>
              <a:t>  			</a:t>
            </a:r>
            <a:r>
              <a:rPr lang="en-US" u="sng" dirty="0">
                <a:solidFill>
                  <a:schemeClr val="hlink"/>
                </a:solidFill>
                <a:ea typeface="Raleway"/>
                <a:cs typeface="Raleway"/>
                <a:sym typeface="Raleway"/>
                <a:hlinkClick r:id="rId6"/>
              </a:rPr>
              <a:t>www.lib.sfu.ca/data</a:t>
            </a:r>
            <a:r>
              <a:rPr lang="en-US" dirty="0">
                <a:ea typeface="Raleway"/>
                <a:cs typeface="Raleway"/>
                <a:sym typeface="Raleway"/>
              </a:rPr>
              <a:t>  </a:t>
            </a:r>
          </a:p>
          <a:p>
            <a:pPr marL="0" indent="0">
              <a:lnSpc>
                <a:spcPct val="115000"/>
              </a:lnSpc>
              <a:spcBef>
                <a:spcPts val="525"/>
              </a:spcBef>
              <a:buNone/>
            </a:pPr>
            <a:endParaRPr lang="en-US" dirty="0"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  <a:spcBef>
                <a:spcPts val="525"/>
              </a:spcBef>
            </a:pPr>
            <a:r>
              <a:rPr lang="en-US" dirty="0">
                <a:ea typeface="Raleway"/>
                <a:cs typeface="Raleway"/>
                <a:sym typeface="Raleway"/>
              </a:rPr>
              <a:t>Consider early on in your research</a:t>
            </a:r>
          </a:p>
          <a:p>
            <a:pPr>
              <a:lnSpc>
                <a:spcPct val="115000"/>
              </a:lnSpc>
              <a:spcBef>
                <a:spcPts val="525"/>
              </a:spcBef>
            </a:pPr>
            <a:r>
              <a:rPr lang="en-US" dirty="0">
                <a:ea typeface="Raleway"/>
                <a:cs typeface="Raleway"/>
                <a:sym typeface="Raleway"/>
              </a:rPr>
              <a:t>Increase your visibility and impact: data can be cited, too! </a:t>
            </a:r>
          </a:p>
          <a:p>
            <a:pPr>
              <a:lnSpc>
                <a:spcPct val="115000"/>
              </a:lnSpc>
              <a:spcBef>
                <a:spcPts val="525"/>
              </a:spcBef>
            </a:pPr>
            <a:r>
              <a:rPr lang="en-US" dirty="0">
                <a:ea typeface="Raleway"/>
                <a:cs typeface="Raleway"/>
                <a:sym typeface="Raleway"/>
              </a:rPr>
              <a:t>Retention of data enables both verification of results and new insights</a:t>
            </a:r>
          </a:p>
          <a:p>
            <a:pPr>
              <a:lnSpc>
                <a:spcPct val="115000"/>
              </a:lnSpc>
              <a:spcBef>
                <a:spcPts val="525"/>
              </a:spcBef>
            </a:pPr>
            <a:r>
              <a:rPr lang="en-US" dirty="0">
                <a:ea typeface="Raleway"/>
                <a:cs typeface="Raleway"/>
                <a:sym typeface="Raleway"/>
              </a:rPr>
              <a:t>Good practice to manage your data, especially if working with human participants</a:t>
            </a:r>
          </a:p>
          <a:p>
            <a:pPr>
              <a:lnSpc>
                <a:spcPct val="115000"/>
              </a:lnSpc>
              <a:spcBef>
                <a:spcPts val="525"/>
              </a:spcBef>
            </a:pPr>
            <a:r>
              <a:rPr lang="en-US" dirty="0">
                <a:ea typeface="Raleway"/>
                <a:cs typeface="Raleway"/>
                <a:sym typeface="Raleway"/>
              </a:rPr>
              <a:t>Required by granting agencies, publishers, research institutions. </a:t>
            </a:r>
          </a:p>
          <a:p>
            <a:pPr marL="0" indent="0">
              <a:lnSpc>
                <a:spcPct val="115000"/>
              </a:lnSpc>
              <a:spcBef>
                <a:spcPts val="525"/>
              </a:spcBef>
              <a:buNone/>
            </a:pPr>
            <a:r>
              <a:rPr lang="en-US" sz="1800" dirty="0">
                <a:latin typeface="Raleway"/>
                <a:ea typeface="Raleway"/>
                <a:cs typeface="Raleway"/>
                <a:sym typeface="Raleway"/>
              </a:rPr>
              <a:t>. </a:t>
            </a:r>
          </a:p>
        </p:txBody>
      </p:sp>
      <p:pic>
        <p:nvPicPr>
          <p:cNvPr id="9" name="Google Shape;127;p17">
            <a:extLst>
              <a:ext uri="{FF2B5EF4-FFF2-40B4-BE49-F238E27FC236}">
                <a16:creationId xmlns:a16="http://schemas.microsoft.com/office/drawing/2014/main" id="{A7784A0D-2842-41FF-9C15-09C167A9988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275" y="2331563"/>
            <a:ext cx="5143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0;p17" descr="Internet with solid fill">
            <a:extLst>
              <a:ext uri="{FF2B5EF4-FFF2-40B4-BE49-F238E27FC236}">
                <a16:creationId xmlns:a16="http://schemas.microsoft.com/office/drawing/2014/main" id="{9A1CA8DF-070A-459B-9C55-6145C667DDC8}"/>
              </a:ext>
            </a:extLst>
          </p:cNvPr>
          <p:cNvPicPr preferRelativeResize="0"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7221" y="2252897"/>
            <a:ext cx="735975" cy="671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33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895965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Top 7 things to know about SFU Library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CA" sz="2800" u="sng" dirty="0">
              <a:solidFill>
                <a:schemeClr val="tx1"/>
              </a:solidFill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Liaison Librarian for Psychology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Key resources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Support for evidence synthesis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Access resources (for free)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Research Commons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Support for open access publishing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Research Data Management</a:t>
            </a: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Cat with solid fill">
            <a:extLst>
              <a:ext uri="{FF2B5EF4-FFF2-40B4-BE49-F238E27FC236}">
                <a16:creationId xmlns:a16="http://schemas.microsoft.com/office/drawing/2014/main" id="{C9CB3C32-91DC-4C24-B916-B4D45011D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4580" y="5257794"/>
            <a:ext cx="1364210" cy="1364210"/>
          </a:xfrm>
          <a:prstGeom prst="rect">
            <a:avLst/>
          </a:prstGeom>
        </p:spPr>
      </p:pic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AD85A23B-4B3C-4DB2-BE00-183664D84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4433" y="5414654"/>
            <a:ext cx="1364209" cy="1364209"/>
          </a:xfrm>
          <a:prstGeom prst="rect">
            <a:avLst/>
          </a:prstGeom>
        </p:spPr>
      </p:pic>
      <p:pic>
        <p:nvPicPr>
          <p:cNvPr id="16" name="Graphic 15" descr="Horse with solid fill">
            <a:extLst>
              <a:ext uri="{FF2B5EF4-FFF2-40B4-BE49-F238E27FC236}">
                <a16:creationId xmlns:a16="http://schemas.microsoft.com/office/drawing/2014/main" id="{18D14E18-6135-4F82-B866-E253960C7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82052" y="5263049"/>
            <a:ext cx="1361096" cy="1361096"/>
          </a:xfrm>
          <a:prstGeom prst="rect">
            <a:avLst/>
          </a:prstGeom>
        </p:spPr>
      </p:pic>
      <p:pic>
        <p:nvPicPr>
          <p:cNvPr id="18" name="Graphic 17" descr="Panda with solid fill">
            <a:extLst>
              <a:ext uri="{FF2B5EF4-FFF2-40B4-BE49-F238E27FC236}">
                <a16:creationId xmlns:a16="http://schemas.microsoft.com/office/drawing/2014/main" id="{95F9AD7F-77C7-4392-98A3-02896AFE72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33213" y="5465101"/>
            <a:ext cx="1361096" cy="1361096"/>
          </a:xfrm>
          <a:prstGeom prst="rect">
            <a:avLst/>
          </a:prstGeom>
        </p:spPr>
      </p:pic>
      <p:pic>
        <p:nvPicPr>
          <p:cNvPr id="20" name="Graphic 19" descr="Rabbit with solid fill">
            <a:extLst>
              <a:ext uri="{FF2B5EF4-FFF2-40B4-BE49-F238E27FC236}">
                <a16:creationId xmlns:a16="http://schemas.microsoft.com/office/drawing/2014/main" id="{0B8D8E16-2ABF-4CF2-AFAF-1DE3E42BF5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9567" y="5515271"/>
            <a:ext cx="1147797" cy="1147797"/>
          </a:xfrm>
          <a:prstGeom prst="rect">
            <a:avLst/>
          </a:prstGeom>
        </p:spPr>
      </p:pic>
      <p:pic>
        <p:nvPicPr>
          <p:cNvPr id="23" name="Graphic 22" descr="Sparrow with solid fill">
            <a:extLst>
              <a:ext uri="{FF2B5EF4-FFF2-40B4-BE49-F238E27FC236}">
                <a16:creationId xmlns:a16="http://schemas.microsoft.com/office/drawing/2014/main" id="{5B6BED1B-2A7B-4230-A151-8A5DB6DAAA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8600" y="5465101"/>
            <a:ext cx="1248698" cy="1248698"/>
          </a:xfrm>
          <a:prstGeom prst="rect">
            <a:avLst/>
          </a:prstGeom>
        </p:spPr>
      </p:pic>
      <p:pic>
        <p:nvPicPr>
          <p:cNvPr id="27" name="Graphic 26" descr="Peacock with solid fill">
            <a:extLst>
              <a:ext uri="{FF2B5EF4-FFF2-40B4-BE49-F238E27FC236}">
                <a16:creationId xmlns:a16="http://schemas.microsoft.com/office/drawing/2014/main" id="{8022126A-E20C-4318-8C1B-AC86DA9064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64073" y="5613990"/>
            <a:ext cx="904421" cy="9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6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68;p15">
            <a:extLst>
              <a:ext uri="{FF2B5EF4-FFF2-40B4-BE49-F238E27FC236}">
                <a16:creationId xmlns:a16="http://schemas.microsoft.com/office/drawing/2014/main" id="{1ED4DB81-4FCE-45E6-9C55-2274C156DDC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6979"/>
            <a:ext cx="9144000" cy="9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1232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DINPro-Bold" panose="02000503030000020004"/>
              </a:rPr>
              <a:t>Liaison Librarian for Psychology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endParaRPr lang="en-CA" sz="2800" u="sng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Based at Burnaby campus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Manage print and electronic collections for Psychology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Provide individual and group consultations on library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Author instructional web guides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Help you locate hard to find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</a:rPr>
              <a:t>Full list of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-Regular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Liaison Librarians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DINPro-Regular" pitchFamily="50" charset="0"/>
            </a:endParaRPr>
          </a:p>
          <a:p>
            <a:pPr algn="l"/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4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Key Resources – Beyond Journal Databases</a:t>
            </a:r>
            <a:endParaRPr sz="32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7F30B-F54F-475B-B719-3960840E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54036"/>
            <a:ext cx="7981950" cy="3594363"/>
          </a:xfrm>
        </p:spPr>
        <p:txBody>
          <a:bodyPr/>
          <a:lstStyle/>
          <a:p>
            <a:pPr marL="0" indent="0">
              <a:buNone/>
            </a:pPr>
            <a:endParaRPr lang="en-CA" sz="2800" u="sng" dirty="0">
              <a:solidFill>
                <a:schemeClr val="tx1">
                  <a:lumMod val="75000"/>
                  <a:lumOff val="25000"/>
                </a:schemeClr>
              </a:solidFill>
              <a:latin typeface="DINPro-Bold" panose="02000503030000020004"/>
              <a:ea typeface="Calibri" panose="020F0502020204030204" pitchFamily="34" charset="0"/>
              <a:cs typeface="Calibri Light" panose="020F030202020403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  <a:hlinkClick r:id="rId6"/>
              </a:rPr>
              <a:t>Covidence</a:t>
            </a:r>
            <a:r>
              <a:rPr lang="en-CA" sz="240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CA" sz="240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Primal Pictures Interactive Anatomy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WestLaw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Next Canada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Bibliographies Online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56160-8710-4DB6-BCDD-68AAE422E4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200" y="2895600"/>
            <a:ext cx="1182280" cy="8091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DA6C2-C9F4-45C7-B7A6-6413AA9C51E4}"/>
              </a:ext>
            </a:extLst>
          </p:cNvPr>
          <p:cNvSpPr txBox="1"/>
          <p:nvPr/>
        </p:nvSpPr>
        <p:spPr>
          <a:xfrm>
            <a:off x="685800" y="2133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DINPro-Bold" panose="02000503030000020004"/>
              </a:rPr>
              <a:t>About 700 databases, such as: </a:t>
            </a:r>
          </a:p>
        </p:txBody>
      </p:sp>
    </p:spTree>
    <p:extLst>
      <p:ext uri="{BB962C8B-B14F-4D97-AF65-F5344CB8AC3E}">
        <p14:creationId xmlns:p14="http://schemas.microsoft.com/office/powerpoint/2010/main" val="145876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Key Resources – Psychology Web Guide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1892CC-4916-4724-BA22-CB416848B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63857"/>
            <a:ext cx="7981950" cy="4346310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22B43EA-D9AA-4335-A6B5-581B05812821}"/>
              </a:ext>
            </a:extLst>
          </p:cNvPr>
          <p:cNvSpPr/>
          <p:nvPr/>
        </p:nvSpPr>
        <p:spPr>
          <a:xfrm>
            <a:off x="5315809" y="5331902"/>
            <a:ext cx="1828800" cy="1466650"/>
          </a:xfrm>
          <a:prstGeom prst="downArrow">
            <a:avLst>
              <a:gd name="adj1" fmla="val 50000"/>
              <a:gd name="adj2" fmla="val 6322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guides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9633F5C-5DBF-4BB1-AF58-F38F35F210AD}"/>
              </a:ext>
            </a:extLst>
          </p:cNvPr>
          <p:cNvSpPr/>
          <p:nvPr/>
        </p:nvSpPr>
        <p:spPr>
          <a:xfrm rot="12590309">
            <a:off x="6662198" y="3111897"/>
            <a:ext cx="1973612" cy="1613137"/>
          </a:xfrm>
          <a:prstGeom prst="downArrow">
            <a:avLst>
              <a:gd name="adj1" fmla="val 50000"/>
              <a:gd name="adj2" fmla="val 6322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8FFD9-6F39-41B7-9607-7F33882F1B96}"/>
              </a:ext>
            </a:extLst>
          </p:cNvPr>
          <p:cNvSpPr txBox="1"/>
          <p:nvPr/>
        </p:nvSpPr>
        <p:spPr>
          <a:xfrm>
            <a:off x="7144609" y="3595300"/>
            <a:ext cx="100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Ask a Librarian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1237A-6DEC-464A-8539-56FA959CEC6D}"/>
              </a:ext>
            </a:extLst>
          </p:cNvPr>
          <p:cNvSpPr/>
          <p:nvPr/>
        </p:nvSpPr>
        <p:spPr>
          <a:xfrm>
            <a:off x="602374" y="3086421"/>
            <a:ext cx="1581150" cy="1901182"/>
          </a:xfrm>
          <a:prstGeom prst="rect">
            <a:avLst/>
          </a:prstGeom>
          <a:solidFill>
            <a:srgbClr val="FFC0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Support for Evidence Synthesis</a:t>
            </a:r>
            <a:endParaRPr sz="32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7F30B-F54F-475B-B719-3960840E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81950" cy="44227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37E48-9971-4E4B-88EA-9BC796D564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6" t="11112" r="10000" b="9152"/>
          <a:stretch/>
        </p:blipFill>
        <p:spPr>
          <a:xfrm>
            <a:off x="419243" y="1885361"/>
            <a:ext cx="8400764" cy="4810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20BC7-5F66-461C-9345-B89B9F695C37}"/>
              </a:ext>
            </a:extLst>
          </p:cNvPr>
          <p:cNvSpPr txBox="1"/>
          <p:nvPr/>
        </p:nvSpPr>
        <p:spPr>
          <a:xfrm>
            <a:off x="6311319" y="3276600"/>
            <a:ext cx="2299281" cy="923330"/>
          </a:xfrm>
          <a:prstGeom prst="rect">
            <a:avLst/>
          </a:prstGeom>
          <a:solidFill>
            <a:srgbClr val="ED9A8F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Guide: Systematic, scoping and rapid reviews: 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2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DE9B9B-9DBE-4A1B-A64D-CB33E5C99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1"/>
          <a:stretch/>
        </p:blipFill>
        <p:spPr>
          <a:xfrm>
            <a:off x="4800600" y="5014673"/>
            <a:ext cx="4343400" cy="1843327"/>
          </a:xfrm>
          <a:prstGeom prst="rect">
            <a:avLst/>
          </a:prstGeom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Support for Evidence Synthesis</a:t>
            </a:r>
            <a:endParaRPr sz="32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7F30B-F54F-475B-B719-3960840E8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988344"/>
            <a:ext cx="7191375" cy="380285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Individual or group consultations; one-time or iterative; lead time required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 areas for support:</a:t>
            </a:r>
          </a:p>
          <a:p>
            <a:r>
              <a:rPr lang="en-US" dirty="0"/>
              <a:t>Deciding on a review type</a:t>
            </a:r>
          </a:p>
          <a:p>
            <a:r>
              <a:rPr lang="en-US" dirty="0"/>
              <a:t>Identifying appropriate protocols, frameworks/mnemonics, and reporting and conducting guidelines for your search </a:t>
            </a:r>
          </a:p>
          <a:p>
            <a:r>
              <a:rPr lang="en-US" dirty="0"/>
              <a:t>Selecting the appropriate databases to search</a:t>
            </a:r>
          </a:p>
          <a:p>
            <a:r>
              <a:rPr lang="en-US" dirty="0"/>
              <a:t>Using advanced database features</a:t>
            </a:r>
          </a:p>
          <a:p>
            <a:r>
              <a:rPr lang="en-US" dirty="0"/>
              <a:t>Reviewing your search strategy</a:t>
            </a:r>
          </a:p>
          <a:p>
            <a:r>
              <a:rPr lang="en-US" dirty="0"/>
              <a:t>Translating your search strategy across databases</a:t>
            </a:r>
          </a:p>
          <a:p>
            <a:r>
              <a:rPr lang="en-US" dirty="0"/>
              <a:t>Co-investigating tricky questions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7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Overjoyed cats.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71500" y="1769921"/>
            <a:ext cx="7772400" cy="173528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Send requests for important books to purchase directly to me: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ysk6@sfu.ca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 Light" panose="020F03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Make use of (free!)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Interlibrary Loan System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 panose="020F0302020204030204" pitchFamily="34" charset="0"/>
              </a:rPr>
              <a:t> for books and journal articles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oogle Shape;68;p15">
            <a:extLst>
              <a:ext uri="{FF2B5EF4-FFF2-40B4-BE49-F238E27FC236}">
                <a16:creationId xmlns:a16="http://schemas.microsoft.com/office/drawing/2014/main" id="{EB489659-5930-4BFC-A3D5-94D0B7C1EC7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8743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F0C02B-C6C1-47E1-BACA-3F5A4C4323BB}"/>
              </a:ext>
            </a:extLst>
          </p:cNvPr>
          <p:cNvSpPr txBox="1"/>
          <p:nvPr/>
        </p:nvSpPr>
        <p:spPr>
          <a:xfrm>
            <a:off x="457200" y="906374"/>
            <a:ext cx="883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Access Library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1"/>
            <a:ext cx="9144000" cy="9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583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Access Library Resources - </a:t>
            </a:r>
            <a:r>
              <a:rPr lang="en-GB" b="1" dirty="0" err="1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LibKey</a:t>
            </a:r>
            <a:r>
              <a:rPr lang="en-GB" b="1" dirty="0">
                <a:solidFill>
                  <a:srgbClr val="FFFFFF"/>
                </a:solidFill>
                <a:latin typeface="DINPro-Bold" panose="02000503030000020004" pitchFamily="50" charset="0"/>
                <a:ea typeface="Proxima Nova"/>
                <a:cs typeface="Proxima Nova"/>
                <a:sym typeface="Proxima Nova"/>
              </a:rPr>
              <a:t> Nomad</a:t>
            </a:r>
            <a:endParaRPr sz="1800" b="1" dirty="0">
              <a:solidFill>
                <a:srgbClr val="FFFFFF"/>
              </a:solidFill>
              <a:latin typeface="DINPro-Bold" panose="02000503030000020004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" name="Content Placeholder 15" descr="Left panel depicts a sad orange cat in the rain wearing glasses with a text bubble showing a lock on top of paper and the back of a credit card. The right panel shows the same cat but under sunny skies with a happy expression and the lock unlocked with the LibKey Nomad replacing the credit card. Across both panels reads two lines: Running into paywalls and multistep workarounds? LibKey Nomad provides instant access to articles. ">
            <a:extLst>
              <a:ext uri="{FF2B5EF4-FFF2-40B4-BE49-F238E27FC236}">
                <a16:creationId xmlns:a16="http://schemas.microsoft.com/office/drawing/2014/main" id="{00400718-43F1-8212-7EFA-D0DC047AF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6" y="1949871"/>
            <a:ext cx="6379927" cy="3588709"/>
          </a:xfrm>
          <a:ln>
            <a:solidFill>
              <a:schemeClr val="accent1"/>
            </a:solidFill>
          </a:ln>
        </p:spPr>
      </p:pic>
      <p:pic>
        <p:nvPicPr>
          <p:cNvPr id="5" name="Picture 4" descr="A red and grey logo for SFU Library.&#10;">
            <a:extLst>
              <a:ext uri="{FF2B5EF4-FFF2-40B4-BE49-F238E27FC236}">
                <a16:creationId xmlns:a16="http://schemas.microsoft.com/office/drawing/2014/main" id="{63389539-33A5-6A1A-506C-8323F9FC5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4" y="5127635"/>
            <a:ext cx="2125592" cy="4781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8B9D31-EF72-1E40-6BA7-4C8E8BD4B37A}"/>
              </a:ext>
            </a:extLst>
          </p:cNvPr>
          <p:cNvSpPr txBox="1"/>
          <p:nvPr/>
        </p:nvSpPr>
        <p:spPr>
          <a:xfrm>
            <a:off x="5546034" y="6124010"/>
            <a:ext cx="329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b="1" dirty="0">
                <a:latin typeface="Calibri" panose="020F0502020204030204"/>
              </a:rPr>
              <a:t>thirdiron.com/</a:t>
            </a:r>
            <a:r>
              <a:rPr lang="en-US" b="1" dirty="0" err="1">
                <a:latin typeface="Calibri" panose="020F0502020204030204"/>
              </a:rPr>
              <a:t>downloadnomad</a:t>
            </a:r>
            <a:endParaRPr lang="en-US" b="1" dirty="0"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7C8A6-4AD0-3532-CCF7-86079E3518C6}"/>
              </a:ext>
            </a:extLst>
          </p:cNvPr>
          <p:cNvSpPr txBox="1"/>
          <p:nvPr/>
        </p:nvSpPr>
        <p:spPr>
          <a:xfrm>
            <a:off x="6595994" y="2116396"/>
            <a:ext cx="224734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Running into paywalls and multi-step workarounds?</a:t>
            </a:r>
          </a:p>
          <a:p>
            <a:pPr defTabSz="685800"/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LibKey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Nomad provides instant access to articles.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1364D0-314B-499B-BA01-5B70C6F25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2498"/>
            <a:ext cx="1676545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6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1079</Words>
  <Application>Microsoft Office PowerPoint</Application>
  <PresentationFormat>On-screen Show (4:3)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DINPro-Bold</vt:lpstr>
      <vt:lpstr>DINPro-Medium</vt:lpstr>
      <vt:lpstr>DINPro-Regular</vt:lpstr>
      <vt:lpstr>News Cycle</vt:lpstr>
      <vt:lpstr>Questrial</vt:lpstr>
      <vt:lpstr>Raleway</vt:lpstr>
      <vt:lpstr>Office Theme</vt:lpstr>
      <vt:lpstr>1_Office Theme</vt:lpstr>
      <vt:lpstr>Welcome to the SFU Library!    </vt:lpstr>
      <vt:lpstr>Top 7 things to know about SFU Library</vt:lpstr>
      <vt:lpstr>Liaison Librarian for Psychology</vt:lpstr>
      <vt:lpstr>Key Resources – Beyond Journal Databases</vt:lpstr>
      <vt:lpstr>Key Resources – Psychology Web Guide</vt:lpstr>
      <vt:lpstr>Support for Evidence Synthesis</vt:lpstr>
      <vt:lpstr>Support for Evidence Synthesis</vt:lpstr>
      <vt:lpstr>PowerPoint Presentation</vt:lpstr>
      <vt:lpstr>Access Library Resources - LibKey Nomad</vt:lpstr>
      <vt:lpstr>     How to install LibKey Nomad</vt:lpstr>
      <vt:lpstr>Research Commons</vt:lpstr>
      <vt:lpstr>Research Commons</vt:lpstr>
      <vt:lpstr>Support for Open Access Publishing</vt:lpstr>
      <vt:lpstr>Research Data Management</vt:lpstr>
      <vt:lpstr>What is Research Data Management?</vt:lpstr>
      <vt:lpstr>Research Data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Lu</dc:creator>
  <cp:lastModifiedBy>Yolanda Koscielski</cp:lastModifiedBy>
  <cp:revision>88</cp:revision>
  <dcterms:created xsi:type="dcterms:W3CDTF">2006-08-16T00:00:00Z</dcterms:created>
  <dcterms:modified xsi:type="dcterms:W3CDTF">2023-09-06T23:34:25Z</dcterms:modified>
</cp:coreProperties>
</file>