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4" r:id="rId3"/>
    <p:sldId id="277" r:id="rId4"/>
    <p:sldId id="278" r:id="rId5"/>
    <p:sldId id="280" r:id="rId6"/>
    <p:sldId id="279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BA52B1-F368-4475-B1B9-2C16FC2D5C0C}">
          <p14:sldIdLst>
            <p14:sldId id="257"/>
          </p14:sldIdLst>
        </p14:section>
        <p14:section name="Untitled Section" id="{D5C1E943-D142-4B01-82E3-8797C1715ECE}">
          <p14:sldIdLst>
            <p14:sldId id="284"/>
            <p14:sldId id="277"/>
            <p14:sldId id="278"/>
            <p14:sldId id="280"/>
            <p14:sldId id="279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63" autoAdjust="0"/>
  </p:normalViewPr>
  <p:slideViewPr>
    <p:cSldViewPr>
      <p:cViewPr varScale="1">
        <p:scale>
          <a:sx n="80" d="100"/>
          <a:sy n="80" d="100"/>
        </p:scale>
        <p:origin x="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523A-7354-4E4B-AE92-C509993E3261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AFA5-FCC1-466C-872B-4A94E04B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-Bird’s eye view / fly-over of the broad landscape of library services</a:t>
            </a:r>
          </a:p>
          <a:p>
            <a:r>
              <a:rPr lang="en-US" dirty="0"/>
              <a:t>-PowerPoint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on how to get to the library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*Interactive 3D animated human anatomy and physiology models, narrated animations and illustrations, dissection slides, clinical case studies – brain, hormones, gut, other biological intersections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*Lists key books, articles, and other sources on a wide variety of subjects via annotated and curated bibliographies. An excellent starting point for locating important literature and scholarly sources on a topic. Psychology module.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*Search or browse a wide variety of sources on research methods, including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ebooks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articles, reference sources, and videos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45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Research Commons downtown just opened up!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7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16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5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0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ysk6@sfu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tabases.lib.sfu.ca/record/61245146210003610/Primal-Pictures-Interactive-Anatomy-Premier-Library-Package" TargetMode="External"/><Relationship Id="rId5" Type="http://schemas.openxmlformats.org/officeDocument/2006/relationships/hyperlink" Target="https://www.lib.sfu.ca/help/research-assistance/subject/psychology" TargetMode="External"/><Relationship Id="rId4" Type="http://schemas.openxmlformats.org/officeDocument/2006/relationships/hyperlink" Target="https://www.lib.sfu.c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bases.lib.sfu.ca/record/61262349610003610/Sage-Research-Methods-Online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atabases.lib.sfu.ca/record/61245147640003610/Oxford-Bibliographies-Onli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atabases.lib.sfu.ca/record/61245130890003610/CBCA-Complete" TargetMode="External"/><Relationship Id="rId5" Type="http://schemas.openxmlformats.org/officeDocument/2006/relationships/hyperlink" Target="https://databases.lib.sfu.ca/record/61245132290003610/Westlaw-Next-Canada" TargetMode="External"/><Relationship Id="rId4" Type="http://schemas.openxmlformats.org/officeDocument/2006/relationships/hyperlink" Target="https://databases.lib.sfu.ca/record/61245146210003610/Primal-Pictures-Interactive-Anatomy-Premier-Library-Packag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lib.sfu.ca/help/research-assistance/liaison-librarians" TargetMode="External"/><Relationship Id="rId4" Type="http://schemas.openxmlformats.org/officeDocument/2006/relationships/hyperlink" Target="mailto:ysk6@sfu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b.sfu.ca/borrow/request-materials/ill/request-form" TargetMode="External"/><Relationship Id="rId5" Type="http://schemas.openxmlformats.org/officeDocument/2006/relationships/hyperlink" Target="mailto:ysk6@sfu.ca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ib.sfu.ca/about/branches-depts/r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lib.sfu.ca/help/publish/research-data-manageme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www.lib.sfu.ca/help/publish/scholarly-publishing/open-acces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4" name="Title 9"/>
          <p:cNvSpPr>
            <a:spLocks noGrp="1"/>
          </p:cNvSpPr>
          <p:nvPr>
            <p:ph type="ctrTitle"/>
          </p:nvPr>
        </p:nvSpPr>
        <p:spPr>
          <a:xfrm>
            <a:off x="714317" y="777681"/>
            <a:ext cx="7745730" cy="198668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DINPro-Medium" pitchFamily="50" charset="0"/>
              </a:rPr>
              <a:t>Welcome to SFU Library! </a:t>
            </a:r>
            <a:br>
              <a:rPr lang="en-US" sz="2400" dirty="0">
                <a:solidFill>
                  <a:srgbClr val="54585A"/>
                </a:solidFill>
                <a:latin typeface="DINPro-Medium" pitchFamily="50" charset="0"/>
              </a:rPr>
            </a:br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 </a:t>
            </a:r>
            <a:br>
              <a:rPr lang="en-US" sz="2400" dirty="0">
                <a:solidFill>
                  <a:srgbClr val="54585A"/>
                </a:solidFill>
                <a:latin typeface="DINPro-Medium" pitchFamily="50" charset="0"/>
              </a:rPr>
            </a:br>
            <a:endParaRPr lang="en-US" sz="2400" dirty="0">
              <a:solidFill>
                <a:srgbClr val="54585A"/>
              </a:solidFill>
              <a:latin typeface="DINPro-Medium" pitchFamily="50" charset="0"/>
            </a:endParaRPr>
          </a:p>
        </p:txBody>
      </p:sp>
      <p:sp>
        <p:nvSpPr>
          <p:cNvPr id="5" name="Subtitle 10"/>
          <p:cNvSpPr>
            <a:spLocks noGrp="1"/>
          </p:cNvSpPr>
          <p:nvPr>
            <p:ph type="subTitle" idx="1"/>
          </p:nvPr>
        </p:nvSpPr>
        <p:spPr>
          <a:xfrm>
            <a:off x="304800" y="2187236"/>
            <a:ext cx="3962400" cy="4331233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Yolanda Koscielski,   </a:t>
            </a:r>
          </a:p>
          <a:p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Librarian for Psychology</a:t>
            </a:r>
          </a:p>
          <a:p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ysk6@sfu.ca</a:t>
            </a:r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September 8, 2022</a:t>
            </a:r>
          </a:p>
          <a:p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INCOMING STUDENTS’ ORIENTATION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563E5-04EF-4037-B5AF-81DB5A030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87236"/>
            <a:ext cx="3964363" cy="39578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0F3D34-3D64-404E-A7E0-09DDBE83E0A3}"/>
              </a:ext>
            </a:extLst>
          </p:cNvPr>
          <p:cNvSpPr/>
          <p:nvPr/>
        </p:nvSpPr>
        <p:spPr>
          <a:xfrm>
            <a:off x="2514600" y="6518469"/>
            <a:ext cx="6248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https://i.pinimg.com/originals/de/32/89/de32896d6903b303071c14c42c09e2a8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6130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DINPro-Medium" pitchFamily="50" charset="0"/>
              </a:rPr>
              <a:t>Psychology at </a:t>
            </a:r>
            <a:r>
              <a:rPr lang="en-US" sz="2800" dirty="0">
                <a:solidFill>
                  <a:srgbClr val="C00000"/>
                </a:solidFill>
                <a:latin typeface="DINPro-Medium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SFU Library</a:t>
            </a:r>
            <a:r>
              <a:rPr lang="en-US" sz="2800" dirty="0">
                <a:solidFill>
                  <a:srgbClr val="C00000"/>
                </a:solidFill>
                <a:latin typeface="DINPro-Medium" pitchFamily="50" charset="0"/>
              </a:rPr>
              <a:t>: </a:t>
            </a:r>
            <a:r>
              <a:rPr lang="en-US" sz="2800" dirty="0">
                <a:solidFill>
                  <a:srgbClr val="C00000"/>
                </a:solidFill>
                <a:latin typeface="DINPro-Medium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Home Base</a:t>
            </a:r>
            <a:endParaRPr lang="en-US" sz="2800" dirty="0">
              <a:solidFill>
                <a:srgbClr val="C00000"/>
              </a:solidFill>
              <a:latin typeface="DINPro-Medium" pitchFamily="50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BA0D64A-029F-4A2B-815A-C11FECD2EF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1578455"/>
            <a:ext cx="9144000" cy="49790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F70E6F-FEB5-4162-9BF6-4ADB71546040}"/>
              </a:ext>
            </a:extLst>
          </p:cNvPr>
          <p:cNvSpPr/>
          <p:nvPr/>
        </p:nvSpPr>
        <p:spPr>
          <a:xfrm>
            <a:off x="152400" y="2878176"/>
            <a:ext cx="1828800" cy="2379626"/>
          </a:xfrm>
          <a:prstGeom prst="rect">
            <a:avLst/>
          </a:prstGeom>
          <a:solidFill>
            <a:srgbClr val="FFC000">
              <a:alpha val="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44A8FBE-9D03-43F3-A7F0-6116138A2D25}"/>
              </a:ext>
            </a:extLst>
          </p:cNvPr>
          <p:cNvSpPr/>
          <p:nvPr/>
        </p:nvSpPr>
        <p:spPr>
          <a:xfrm>
            <a:off x="5315809" y="5331902"/>
            <a:ext cx="1828800" cy="1466650"/>
          </a:xfrm>
          <a:prstGeom prst="downArrow">
            <a:avLst>
              <a:gd name="adj1" fmla="val 50000"/>
              <a:gd name="adj2" fmla="val 63225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guides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6DAE75D8-42C1-4431-8ABF-51F3ABFAE6F2}"/>
              </a:ext>
            </a:extLst>
          </p:cNvPr>
          <p:cNvSpPr/>
          <p:nvPr/>
        </p:nvSpPr>
        <p:spPr>
          <a:xfrm>
            <a:off x="7286588" y="4907447"/>
            <a:ext cx="1999391" cy="1790067"/>
          </a:xfrm>
          <a:prstGeom prst="downArrow">
            <a:avLst>
              <a:gd name="adj1" fmla="val 50000"/>
              <a:gd name="adj2" fmla="val 632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Today’s PP + </a:t>
            </a:r>
          </a:p>
          <a:p>
            <a:pPr algn="ctr"/>
            <a:r>
              <a:rPr lang="en-US" dirty="0"/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166536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DINPro-Medium" pitchFamily="50" charset="0"/>
              </a:rPr>
              <a:t>Resources – Beyond Journal Article Databases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267199"/>
          </a:xfrm>
        </p:spPr>
        <p:txBody>
          <a:bodyPr>
            <a:normAutofit/>
          </a:bodyPr>
          <a:lstStyle/>
          <a:p>
            <a:pPr algn="l"/>
            <a:r>
              <a:rPr lang="en-CA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CA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Covidence</a:t>
            </a:r>
            <a:r>
              <a:rPr lang="en-CA" sz="3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CA" sz="3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Primal Pictures Interactive Anatomy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WestLaw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Next Canada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Oxford Bibliographies Online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Sage Research Methods Online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8FA0CD9-0E86-4905-8BBC-3DA83929DF7A}"/>
              </a:ext>
            </a:extLst>
          </p:cNvPr>
          <p:cNvSpPr/>
          <p:nvPr/>
        </p:nvSpPr>
        <p:spPr>
          <a:xfrm>
            <a:off x="3048000" y="1607129"/>
            <a:ext cx="1828800" cy="1212271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1266028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DINPro-Medium" pitchFamily="50" charset="0"/>
              </a:rPr>
              <a:t>Research Help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8077200" cy="457199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Yolanda Koscielski, Psychology Librarian: </a:t>
            </a:r>
          </a:p>
          <a:p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778-782-3315 / 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ysk6@sfu.ca</a:t>
            </a:r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 Based at Burnaby campus, also work from home</a:t>
            </a:r>
          </a:p>
          <a:p>
            <a:pPr algn="l"/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Full list </a:t>
            </a:r>
            <a:r>
              <a:rPr lang="en-US" sz="2400" b="1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of Liaison Librarians</a:t>
            </a:r>
            <a:endParaRPr lang="en-US" sz="2400" b="1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 and manage print and electronic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collections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our subject areas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 one-to-one and group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consultations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 library research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Advise on strategies for conducting a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literature review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Help you locate hard to find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n-US" sz="18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99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6B0A67-E4F6-4AB5-A8D1-D797FA1C8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Overjoyed cats.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DINPro-Medium" pitchFamily="50" charset="0"/>
              </a:rPr>
              <a:t>Interlibrary Loan &amp; Book Requests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71500" y="1769921"/>
            <a:ext cx="7772400" cy="1735280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send </a:t>
            </a:r>
            <a:r>
              <a:rPr lang="en-US" sz="2400" b="1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 requests 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important titles to purchase directly to me: 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ysk6@sfu.ca</a:t>
            </a:r>
            <a:endParaRPr lang="en-US" sz="2400" dirty="0">
              <a:solidFill>
                <a:srgbClr val="54585A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Make use of (free!) 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Interlibrary Loan System</a:t>
            </a:r>
            <a:r>
              <a:rPr lang="en-US" sz="2400" dirty="0">
                <a:solidFill>
                  <a:srgbClr val="54585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books and journal articles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18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DINPro-Medium" pitchFamily="50" charset="0"/>
              </a:rPr>
              <a:t>Research Commons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228600" y="1752599"/>
            <a:ext cx="8382000" cy="4419598"/>
          </a:xfrm>
        </p:spPr>
        <p:txBody>
          <a:bodyPr>
            <a:noAutofit/>
          </a:bodyPr>
          <a:lstStyle/>
          <a:p>
            <a:pPr lvl="0" algn="l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Research Commons for Graduate Students: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Research Commons provides graduate student support at all stages of research and study. One-on-one online/remote consultations are available, as well as online workshops. Areas of support, include, for instance:</a:t>
            </a:r>
          </a:p>
          <a:p>
            <a:pPr algn="l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Citation management software (Mendeley, Zotero)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Knowledge mobilization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Read Ahead service for writing consultations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Preparing to publish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Software support (GIS, Python, R, NVivo, etc.) 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Thesis format and submission support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l"/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NEW(ISH)!: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Research Commons at Vancouver is located in room HC 7050 on the 7th floor of SFU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Harbour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Centre. </a:t>
            </a:r>
            <a:endParaRPr lang="en-US" sz="18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1676400" y="64770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65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DINPro-Medium" pitchFamily="50" charset="0"/>
              </a:rPr>
              <a:t>Research Data Management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43890" y="1791816"/>
            <a:ext cx="7757160" cy="37876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It’s good practice to </a:t>
            </a:r>
            <a:r>
              <a:rPr lang="en-US" sz="1600" dirty="0">
                <a:solidFill>
                  <a:srgbClr val="54585A"/>
                </a:solidFill>
                <a:latin typeface="DINPro-Regular" pitchFamily="50" charset="0"/>
                <a:hlinkClick r:id="rId4"/>
              </a:rPr>
              <a:t>think about this proactively</a:t>
            </a: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, early on in your research.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01040" y="163510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240" y="68580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83B759D-27DC-4EA9-930D-6C4280187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2477243"/>
            <a:ext cx="9144000" cy="38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8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Date and description here.</a:t>
            </a: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DINPro-Medium" pitchFamily="50" charset="0"/>
              </a:rPr>
              <a:t>Support for Open Access Publishing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419599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Graduate Students eligible to apply for </a:t>
            </a:r>
            <a:r>
              <a:rPr lang="en-US" sz="1600" dirty="0">
                <a:solidFill>
                  <a:srgbClr val="54585A"/>
                </a:solidFill>
                <a:latin typeface="DINPro-Regular" pitchFamily="50" charset="0"/>
                <a:hlinkClick r:id="rId4"/>
              </a:rPr>
              <a:t>open access publishing funding</a:t>
            </a:r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*</a:t>
            </a:r>
          </a:p>
          <a:p>
            <a:pPr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* = please review conditions to ensure eligibility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2E4A611-3E92-48FF-91CC-1387FAA56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2286001"/>
            <a:ext cx="8840266" cy="4572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A2AF49-B4D0-44D8-A400-84B324F60C85}"/>
              </a:ext>
            </a:extLst>
          </p:cNvPr>
          <p:cNvSpPr txBox="1"/>
          <p:nvPr/>
        </p:nvSpPr>
        <p:spPr>
          <a:xfrm>
            <a:off x="4876800" y="4931796"/>
            <a:ext cx="2892323" cy="1754326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for up to two articles per calendar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of up to $2500 (CDN) per article.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5"/>
            <a:ext cx="1676400" cy="377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324606"/>
            <a:ext cx="9144000" cy="533391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 of cute puppy</a:t>
            </a:r>
          </a:p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DINPro-Medium" pitchFamily="50" charset="0"/>
              </a:rPr>
              <a:t>Thank you!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5181600" y="6104965"/>
            <a:ext cx="3208020" cy="391701"/>
          </a:xfrm>
        </p:spPr>
        <p:txBody>
          <a:bodyPr>
            <a:normAutofit fontScale="92500"/>
          </a:bodyPr>
          <a:lstStyle/>
          <a:p>
            <a:pPr algn="l"/>
            <a:r>
              <a:rPr lang="en-US" sz="1100" dirty="0" err="1">
                <a:solidFill>
                  <a:srgbClr val="54585A"/>
                </a:solidFill>
                <a:latin typeface="DINPro-Regular" pitchFamily="50" charset="0"/>
              </a:rPr>
              <a:t>SharepointHome</a:t>
            </a:r>
            <a:r>
              <a:rPr lang="en-US" sz="1100" dirty="0">
                <a:solidFill>
                  <a:srgbClr val="54585A"/>
                </a:solidFill>
                <a:latin typeface="DINPro-Regular" pitchFamily="50" charset="0"/>
              </a:rPr>
              <a:t> warm dog bed, photo from Amazon.com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66294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9AC2A81-A69F-4DFC-A085-1D75BF3E9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244" y="1593290"/>
            <a:ext cx="6767512" cy="45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3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512</Words>
  <Application>Microsoft Office PowerPoint</Application>
  <PresentationFormat>On-screen Show (4:3)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DINPro-Medium</vt:lpstr>
      <vt:lpstr>DINPro-Regular</vt:lpstr>
      <vt:lpstr>Office Theme</vt:lpstr>
      <vt:lpstr>Welcome to SFU Library!    </vt:lpstr>
      <vt:lpstr>Psychology at SFU Library: Home Base</vt:lpstr>
      <vt:lpstr>Resources – Beyond Journal Article Databases</vt:lpstr>
      <vt:lpstr>Research Help</vt:lpstr>
      <vt:lpstr>Interlibrary Loan &amp; Book Requests</vt:lpstr>
      <vt:lpstr>Research Commons</vt:lpstr>
      <vt:lpstr>Research Data Management</vt:lpstr>
      <vt:lpstr>Support for Open Access Publishing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Lu</dc:creator>
  <cp:lastModifiedBy>Yolanda Koscielski</cp:lastModifiedBy>
  <cp:revision>44</cp:revision>
  <dcterms:created xsi:type="dcterms:W3CDTF">2006-08-16T00:00:00Z</dcterms:created>
  <dcterms:modified xsi:type="dcterms:W3CDTF">2022-08-31T20:02:24Z</dcterms:modified>
</cp:coreProperties>
</file>