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1"/>
  </p:notesMasterIdLst>
  <p:handoutMasterIdLst>
    <p:handoutMasterId r:id="rId22"/>
  </p:handoutMasterIdLst>
  <p:sldIdLst>
    <p:sldId id="259" r:id="rId2"/>
    <p:sldId id="315" r:id="rId3"/>
    <p:sldId id="322" r:id="rId4"/>
    <p:sldId id="264" r:id="rId5"/>
    <p:sldId id="288" r:id="rId6"/>
    <p:sldId id="317" r:id="rId7"/>
    <p:sldId id="320" r:id="rId8"/>
    <p:sldId id="310" r:id="rId9"/>
    <p:sldId id="302" r:id="rId10"/>
    <p:sldId id="277" r:id="rId11"/>
    <p:sldId id="295" r:id="rId12"/>
    <p:sldId id="298" r:id="rId13"/>
    <p:sldId id="299" r:id="rId14"/>
    <p:sldId id="307" r:id="rId15"/>
    <p:sldId id="312" r:id="rId16"/>
    <p:sldId id="318" r:id="rId17"/>
    <p:sldId id="291" r:id="rId18"/>
    <p:sldId id="316" r:id="rId19"/>
    <p:sldId id="301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3" autoAdjust="0"/>
    <p:restoredTop sz="71817" autoAdjust="0"/>
  </p:normalViewPr>
  <p:slideViewPr>
    <p:cSldViewPr snapToGrid="0">
      <p:cViewPr varScale="1">
        <p:scale>
          <a:sx n="72" d="100"/>
          <a:sy n="72" d="100"/>
        </p:scale>
        <p:origin x="1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DEC32E-6D68-44F0-8228-DDD9B53EEC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7BFF7F-C0D2-46A9-9CFB-14AB0082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6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F8B5B6-E443-FB4D-B35B-794737B0723C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30B551-720C-6D49-9BFD-D44B6347F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dirty="0" err="1"/>
              <a:t>Powerpoint</a:t>
            </a:r>
            <a:r>
              <a:rPr lang="en-US" dirty="0"/>
              <a:t> Online, Philosophy guide</a:t>
            </a:r>
          </a:p>
          <a:p>
            <a:r>
              <a:rPr lang="en-US" dirty="0"/>
              <a:t>----Links to resources intact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--Similar resource, different time frame, similar interface</a:t>
            </a:r>
          </a:p>
          <a:p>
            <a:r>
              <a:rPr lang="en-US" dirty="0"/>
              <a:t>--Bird’s eye view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9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/>
              <a:t>DEMO for author’s search: </a:t>
            </a:r>
          </a:p>
          <a:p>
            <a:pPr defTabSz="931774">
              <a:defRPr/>
            </a:pPr>
            <a:r>
              <a:rPr lang="en-US" baseline="0" dirty="0"/>
              <a:t>1. Margaret Fell Fox (under F – Fell, Margaret)</a:t>
            </a:r>
          </a:p>
          <a:p>
            <a:pPr defTabSz="931774">
              <a:defRPr/>
            </a:pPr>
            <a:r>
              <a:rPr lang="en-US" baseline="0" dirty="0"/>
              <a:t>2. Select view OCR Text – 86%</a:t>
            </a:r>
          </a:p>
          <a:p>
            <a:pPr defTabSz="931774">
              <a:defRPr/>
            </a:pPr>
            <a:r>
              <a:rPr lang="en-US" baseline="0" dirty="0"/>
              <a:t>3. title search in catalogue – cut and pace</a:t>
            </a:r>
          </a:p>
          <a:p>
            <a:pPr defTabSz="931774">
              <a:defRPr/>
            </a:pPr>
            <a:r>
              <a:rPr lang="en-US" baseline="0" dirty="0"/>
              <a:t>4. second version in 19</a:t>
            </a:r>
            <a:r>
              <a:rPr lang="en-US" baseline="30000" dirty="0"/>
              <a:t>th</a:t>
            </a:r>
            <a:r>
              <a:rPr lang="en-US" baseline="0" dirty="0"/>
              <a:t> Century collections online much more readable, Gale Primary Sources</a:t>
            </a:r>
          </a:p>
          <a:p>
            <a:pPr defTabSz="931774">
              <a:defRPr/>
            </a:pPr>
            <a:r>
              <a:rPr lang="en-US" baseline="0" dirty="0"/>
              <a:t>DEMO for topic finder search: women, evil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2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-Peripherally interesting primary sources database</a:t>
            </a:r>
          </a:p>
          <a:p>
            <a:r>
              <a:rPr lang="en-US" dirty="0"/>
              <a:t>DEMO: </a:t>
            </a:r>
          </a:p>
          <a:p>
            <a:r>
              <a:rPr lang="en-US" dirty="0"/>
              <a:t>--Browse</a:t>
            </a:r>
          </a:p>
          <a:p>
            <a:r>
              <a:rPr lang="en-US" dirty="0"/>
              <a:t>--Lives</a:t>
            </a:r>
          </a:p>
          <a:p>
            <a:r>
              <a:rPr lang="en-US" dirty="0"/>
              <a:t>--C</a:t>
            </a:r>
          </a:p>
          <a:p>
            <a:r>
              <a:rPr lang="en-US" dirty="0"/>
              <a:t>--Scroll to Cavendish</a:t>
            </a:r>
          </a:p>
          <a:p>
            <a:r>
              <a:rPr lang="en-US" dirty="0"/>
              <a:t>---Biographical Entry</a:t>
            </a:r>
          </a:p>
          <a:p>
            <a:r>
              <a:rPr lang="en-US" dirty="0"/>
              <a:t>---Letters</a:t>
            </a:r>
          </a:p>
          <a:p>
            <a:r>
              <a:rPr lang="en-US" dirty="0"/>
              <a:t>----Link to Oxford National Biography larger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86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r>
              <a:rPr lang="en-US" dirty="0"/>
              <a:t>--advanced search</a:t>
            </a:r>
          </a:p>
          <a:p>
            <a:r>
              <a:rPr lang="en-US" dirty="0"/>
              <a:t>--next to author/creator field, select “select terms”. This will bring up an index of sorts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8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Stanford DEMO: Lady Anne Conway</a:t>
            </a:r>
          </a:p>
          <a:p>
            <a:endParaRPr lang="en-US" dirty="0"/>
          </a:p>
          <a:p>
            <a:r>
              <a:rPr lang="en-US" dirty="0"/>
              <a:t>DEMO of OBO</a:t>
            </a:r>
          </a:p>
          <a:p>
            <a:r>
              <a:rPr lang="en-US" dirty="0"/>
              <a:t>1. Entries on possible philosophical topics</a:t>
            </a:r>
          </a:p>
          <a:p>
            <a:r>
              <a:rPr lang="en-US" dirty="0"/>
              <a:t>--Bibliography may not point you to your philosopher, but does provide a broad categorization of a topic, e.g., causation</a:t>
            </a:r>
          </a:p>
          <a:p>
            <a:r>
              <a:rPr lang="en-US" dirty="0"/>
              <a:t>2. Some Philosopher entries. </a:t>
            </a:r>
          </a:p>
          <a:p>
            <a:r>
              <a:rPr lang="en-US" dirty="0"/>
              <a:t>DEMO: Causation – points you to oxford handbook of causation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DEMO: Some entries on individual Philosophers, e.g., Anna Maria van </a:t>
            </a:r>
            <a:r>
              <a:rPr lang="en-CA" sz="1200" dirty="0" err="1"/>
              <a:t>Schurman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--also try get at SFU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9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these can be searched together if on the same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19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7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Comparison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64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0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5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Format: Talk –Exercise – Debrief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Note: Image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--In general, where to find primary sources.</a:t>
            </a:r>
          </a:p>
          <a:p>
            <a:r>
              <a:rPr lang="en-US" b="0" dirty="0"/>
              <a:t>--Re: assignment </a:t>
            </a:r>
          </a:p>
          <a:p>
            <a:r>
              <a:rPr lang="en-US" b="0" dirty="0"/>
              <a:t>DEMO: Primary sources guide for the Humanities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Bird’s Eye View of 1of 2 features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</a:t>
            </a:r>
          </a:p>
          <a:p>
            <a:pPr marL="228600" indent="-228600" algn="l">
              <a:buAutoNum type="arabicPeriod"/>
            </a:pPr>
            <a:r>
              <a:rPr lang="en-US" dirty="0"/>
              <a:t>Search for “</a:t>
            </a:r>
            <a:r>
              <a:rPr lang="en-CA" sz="1200" b="0" i="0" u="none" strike="noStrike" baseline="0" dirty="0">
                <a:solidFill>
                  <a:srgbClr val="000000"/>
                </a:solidFill>
              </a:rPr>
              <a:t>Queen Christina of Sweden” </a:t>
            </a:r>
          </a:p>
          <a:p>
            <a:pPr marL="228600" indent="-228600" algn="l">
              <a:buAutoNum type="arabicPeriod"/>
            </a:pPr>
            <a:r>
              <a:rPr lang="en-CA" sz="1200" b="0" i="0" u="none" strike="noStrike" baseline="0" dirty="0">
                <a:solidFill>
                  <a:srgbClr val="000000"/>
                </a:solidFill>
              </a:rPr>
              <a:t>Note spelling variants automatically reproduced for Queen and Sweden</a:t>
            </a:r>
            <a:endParaRPr lang="en-US" dirty="0"/>
          </a:p>
          <a:p>
            <a:r>
              <a:rPr lang="en-US" dirty="0"/>
              <a:t>3.   Note 1) details, 2) cite, 3) TCP full 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3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0B551-720C-6D49-9BFD-D44B6347F4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58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4CB07-7C59-415E-8047-930AB073F24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150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63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49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848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09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52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82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7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43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8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53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61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0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3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81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7D83-C176-4FB5-A11C-495B0CEFE1B9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393861-BCAD-4F36-9FA5-505EA8C4C5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09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62195810003610/Electronic-Enlightenme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0630003610/British-and-Irish-Women's-Letters-and-Diari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72358490003610/Stanford-Encyclopedia-of-Philosoph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47640003610/Oxford-Bibliographies-Online" TargetMode="External"/><Relationship Id="rId5" Type="http://schemas.openxmlformats.org/officeDocument/2006/relationships/hyperlink" Target="https://databases.lib.sfu.ca/record/61279916890003610/Routledge-Encyclopedia-of-Philosophy" TargetMode="External"/><Relationship Id="rId4" Type="http://schemas.openxmlformats.org/officeDocument/2006/relationships/hyperlink" Target="https://iep.utm.ed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45148370003610/Arts-and-Humanities-Citation-Index" TargetMode="External"/><Relationship Id="rId3" Type="http://schemas.openxmlformats.org/officeDocument/2006/relationships/hyperlink" Target="https://databases.lib.sfu.ca/browse?subjects=Philosophy" TargetMode="External"/><Relationship Id="rId7" Type="http://schemas.openxmlformats.org/officeDocument/2006/relationships/hyperlink" Target="https://databases.lib.sfu.ca/record/61245133200003610/Humanities-Source" TargetMode="External"/><Relationship Id="rId12" Type="http://schemas.openxmlformats.org/officeDocument/2006/relationships/hyperlink" Target="https://databases.lib.sfu.ca/record/61245130220003610/JSTO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48190003610/Historical-Abstracts" TargetMode="External"/><Relationship Id="rId11" Type="http://schemas.openxmlformats.org/officeDocument/2006/relationships/hyperlink" Target="https://databases.lib.sfu.ca/record/61392899950003610/Art-and-Architecture-Source" TargetMode="External"/><Relationship Id="rId5" Type="http://schemas.openxmlformats.org/officeDocument/2006/relationships/hyperlink" Target="https://databases.lib.sfu.ca/record/61245148020003610/PhilPapers" TargetMode="External"/><Relationship Id="rId10" Type="http://schemas.openxmlformats.org/officeDocument/2006/relationships/hyperlink" Target="https://databases.lib.sfu.ca/record/61245146740003610/MLA-International-Bibliography" TargetMode="External"/><Relationship Id="rId4" Type="http://schemas.openxmlformats.org/officeDocument/2006/relationships/hyperlink" Target="https://databases.lib.sfu.ca/record/61245148120003610/Philosopher's-Index" TargetMode="External"/><Relationship Id="rId9" Type="http://schemas.openxmlformats.org/officeDocument/2006/relationships/hyperlink" Target="https://databases.lib.sfu.ca/record/61245131500003610/Academic-Search-Premi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sfu.ca/borrow/request-materials/ill/request-for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itation-managers@sfu.ca?subject=Citation%20Manager%20Hel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b.sfu.ca/help/cite-write/citation-style-guides" TargetMode="External"/><Relationship Id="rId4" Type="http://schemas.openxmlformats.org/officeDocument/2006/relationships/hyperlink" Target="https://www.lib.sfu.ca/find/research-tools/citation-softwa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ysk6@sfu.ca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.sfu.ca/about/branches-depts/special-collections" TargetMode="External"/><Relationship Id="rId5" Type="http://schemas.openxmlformats.org/officeDocument/2006/relationships/hyperlink" Target="https://www.lib.sfu.ca/about/branches-depts/slc/" TargetMode="External"/><Relationship Id="rId4" Type="http://schemas.openxmlformats.org/officeDocument/2006/relationships/hyperlink" Target="http://www.lib.sfu.ca/help/ask-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sfu.ca/help/research-assistance/format-type/primary-sourc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bases.lib.sfu.ca/browse?contentTypes=Primary+sour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1200003610/Early-English-Books-Onlin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1200003610/Early-English-Books-Onli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663" y="624110"/>
            <a:ext cx="9302950" cy="248307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sz="8800" dirty="0"/>
            </a:br>
            <a:br>
              <a:rPr lang="en-CA" dirty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66491" y="1449237"/>
            <a:ext cx="10038121" cy="454318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CA" sz="5800" dirty="0"/>
              <a:t>PHIL 451W / 854: </a:t>
            </a:r>
            <a:r>
              <a:rPr lang="en-US" sz="5800" dirty="0"/>
              <a:t>New Narratives in the History of Philosophy: Learning to Be a Thinking Thing in the 17th century</a:t>
            </a:r>
          </a:p>
          <a:p>
            <a:pPr marL="0" indent="0" algn="ctr">
              <a:buNone/>
            </a:pPr>
            <a:br>
              <a:rPr lang="en-CA" sz="9600" dirty="0"/>
            </a:br>
            <a:r>
              <a:rPr lang="en-CA" sz="5800" dirty="0"/>
              <a:t>Library Research Workshop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r">
              <a:buNone/>
            </a:pPr>
            <a:r>
              <a:rPr lang="en-CA" sz="3300" dirty="0"/>
              <a:t>Yolanda Koscielski </a:t>
            </a:r>
          </a:p>
          <a:p>
            <a:pPr marL="0" indent="0" algn="r">
              <a:buNone/>
            </a:pPr>
            <a:r>
              <a:rPr lang="en-CA" sz="3300" dirty="0"/>
              <a:t>Liaison Librarian for Philosophy, Criminology, Psychology</a:t>
            </a:r>
          </a:p>
          <a:p>
            <a:pPr marL="0" indent="0" algn="r">
              <a:buNone/>
            </a:pPr>
            <a:endParaRPr lang="en-CA" sz="2400" dirty="0"/>
          </a:p>
          <a:p>
            <a:pPr marL="0" indent="0" algn="r">
              <a:buNone/>
            </a:pPr>
            <a:r>
              <a:rPr lang="en-CA" sz="3300" dirty="0"/>
              <a:t>            Summer 2022</a:t>
            </a:r>
          </a:p>
          <a:p>
            <a:pPr lvl="1" eaLnBrk="1" hangingPunct="1">
              <a:buFont typeface="Arial" charset="0"/>
              <a:buNone/>
            </a:pP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 l="17471" t="14229" r="54288" b="79552"/>
          <a:stretch>
            <a:fillRect/>
          </a:stretch>
        </p:blipFill>
        <p:spPr bwMode="auto">
          <a:xfrm>
            <a:off x="8207375" y="6075407"/>
            <a:ext cx="3984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FAAED-E063-49DB-84EC-12B689250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3383516"/>
            <a:ext cx="2741612" cy="30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7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66" y="624110"/>
            <a:ext cx="10570234" cy="65259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CA" u="sng" dirty="0">
                <a:solidFill>
                  <a:srgbClr val="C00000"/>
                </a:solidFill>
              </a:rPr>
              <a:t>Eighteenth Century Collections Online (ECCO)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19744" y="1600200"/>
            <a:ext cx="8114701" cy="4525963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800" dirty="0"/>
              <a:t>Fully searchable texts of books, pamphlets, broadsides and essays printed </a:t>
            </a:r>
            <a:r>
              <a:rPr lang="en-US" sz="2800" dirty="0">
                <a:solidFill>
                  <a:schemeClr val="tx1"/>
                </a:solidFill>
              </a:rPr>
              <a:t>in the UK and Ireland from 1701 through 1800, along with thousands of important works from the Americas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Subject coverage: history, literature, religion, law, fine arts, science, and more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32 million+ searchable pages &amp; 180,000+ titles, sourced from national libraries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800" dirty="0"/>
              <a:t>Titles are listed in the catalogue*</a:t>
            </a:r>
          </a:p>
          <a:p>
            <a:pPr lvl="1"/>
            <a:endParaRPr lang="en-C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6553C-6C75-46EC-BF28-FF3536D696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 t="10573" r="12476" b="13683"/>
          <a:stretch/>
        </p:blipFill>
        <p:spPr>
          <a:xfrm>
            <a:off x="213063" y="1291415"/>
            <a:ext cx="3786063" cy="42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3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08" y="624110"/>
            <a:ext cx="9934605" cy="687105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ECCO -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338" y="1311215"/>
            <a:ext cx="8118552" cy="517584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‘Allow variations’ box: </a:t>
            </a:r>
            <a:r>
              <a:rPr lang="en-CA" sz="2400" dirty="0">
                <a:solidFill>
                  <a:schemeClr val="tx1"/>
                </a:solidFill>
              </a:rPr>
              <a:t>matches imperfect or old spellings and variants, e.g. missus, missis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/>
                </a:solidFill>
              </a:rPr>
              <a:t>DEMO: Margaret Fell Fox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200" dirty="0">
                <a:solidFill>
                  <a:schemeClr val="tx1"/>
                </a:solidFill>
              </a:rPr>
              <a:t>Authors search (leaf icon) – pick letter first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200" dirty="0">
                <a:solidFill>
                  <a:schemeClr val="tx1"/>
                </a:solidFill>
              </a:rPr>
              <a:t>“Explore” = Search within text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200" dirty="0">
                <a:solidFill>
                  <a:schemeClr val="tx1"/>
                </a:solidFill>
              </a:rPr>
              <a:t>“Full citation” = Item details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200" dirty="0">
                <a:solidFill>
                  <a:schemeClr val="tx1"/>
                </a:solidFill>
              </a:rPr>
              <a:t>Topic Finder search: visualization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</a:rPr>
              <a:t>“</a:t>
            </a:r>
            <a:r>
              <a:rPr lang="en-US" sz="2000" dirty="0"/>
              <a:t>This tool takes the titles, subjects, and approximately the first 100 words from a subset of your top results and feeds them into an algorithm. Keywords shown in the graphics are those found most often in the text with your search term.</a:t>
            </a:r>
            <a:r>
              <a:rPr lang="en-CA" sz="2000" dirty="0">
                <a:solidFill>
                  <a:schemeClr val="tx1"/>
                </a:solidFill>
              </a:rPr>
              <a:t>”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2E202-5A60-4DF1-4072-30222DA93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93" t="26668" r="39897" b="5407"/>
          <a:stretch/>
        </p:blipFill>
        <p:spPr>
          <a:xfrm>
            <a:off x="9457151" y="1828799"/>
            <a:ext cx="2329842" cy="46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1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69" y="624110"/>
            <a:ext cx="10269416" cy="669852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Other 18</a:t>
            </a:r>
            <a:r>
              <a:rPr lang="en-US" u="sng" baseline="30000" dirty="0">
                <a:solidFill>
                  <a:srgbClr val="C00000"/>
                </a:solidFill>
              </a:rPr>
              <a:t>th</a:t>
            </a:r>
            <a:r>
              <a:rPr lang="en-US" u="sng" dirty="0">
                <a:solidFill>
                  <a:srgbClr val="C00000"/>
                </a:solidFill>
              </a:rPr>
              <a:t> century resources – just FYI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554" y="1293962"/>
            <a:ext cx="11453446" cy="5229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b="1" dirty="0"/>
              <a:t>Primary 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800" dirty="0"/>
              <a:t>Electronic Enlightenment</a:t>
            </a:r>
            <a:endParaRPr lang="en-US" sz="3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chemeClr val="tx1"/>
                </a:solidFill>
              </a:rPr>
              <a:t>British and Irish Women’s Letters and Diaries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en-CA" sz="2400" dirty="0"/>
            </a:br>
            <a:endParaRPr lang="en-CA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2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85" y="624110"/>
            <a:ext cx="9886828" cy="842381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  <a:hlinkClick r:id="rId3"/>
              </a:rPr>
              <a:t>Electronic Enlightenment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52953"/>
            <a:ext cx="11277599" cy="42582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Correspondence among writers, scientists, philosophers, politicians and political thinkers; </a:t>
            </a:r>
            <a:r>
              <a:rPr lang="en-CA" sz="2800" dirty="0"/>
              <a:t>from the early 17th to mid 19th century.</a:t>
            </a:r>
            <a:endParaRPr lang="en-US" sz="2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Browse by </a:t>
            </a:r>
            <a:r>
              <a:rPr lang="en-US" sz="2800" i="1" dirty="0"/>
              <a:t>Letters, Lives</a:t>
            </a:r>
            <a:r>
              <a:rPr lang="en-US" sz="2800" dirty="0"/>
              <a:t> (by last name, nationality,  occupation) or </a:t>
            </a:r>
            <a:r>
              <a:rPr lang="en-US" sz="2800" i="1" dirty="0"/>
              <a:t>Location</a:t>
            </a:r>
            <a:r>
              <a:rPr lang="en-US" sz="2800" dirty="0"/>
              <a:t>.  </a:t>
            </a:r>
            <a:r>
              <a:rPr lang="en-US" sz="2800" i="1" dirty="0"/>
              <a:t>Lives</a:t>
            </a:r>
            <a:r>
              <a:rPr lang="en-US" sz="2800" dirty="0"/>
              <a:t> are connected to letters and correspondents.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E.g., Cavendish, Margaret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Includes editorial notes.</a:t>
            </a:r>
          </a:p>
        </p:txBody>
      </p:sp>
    </p:spTree>
    <p:extLst>
      <p:ext uri="{BB962C8B-B14F-4D97-AF65-F5344CB8AC3E}">
        <p14:creationId xmlns:p14="http://schemas.microsoft.com/office/powerpoint/2010/main" val="305864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502" y="624110"/>
            <a:ext cx="9969111" cy="790622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  <a:hlinkClick r:id="rId3"/>
              </a:rPr>
              <a:t>British and Irish Women's Letters and Diaries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754" y="1863968"/>
            <a:ext cx="10308858" cy="46867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Full text of letters and diaries from nearly 500 women (1500-1950) and biographical information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Browse by: People, </a:t>
            </a:r>
            <a:r>
              <a:rPr lang="en-US" sz="2800" dirty="0">
                <a:solidFill>
                  <a:srgbClr val="FF0000"/>
                </a:solidFill>
              </a:rPr>
              <a:t>Subjects</a:t>
            </a:r>
            <a:r>
              <a:rPr lang="en-US" sz="2800" dirty="0"/>
              <a:t>, Historical events, Publishers, Type of content (‘</a:t>
            </a:r>
            <a:r>
              <a:rPr lang="en-US" sz="2800" i="1" dirty="0"/>
              <a:t>letters</a:t>
            </a:r>
            <a:r>
              <a:rPr lang="en-US" sz="2800" dirty="0"/>
              <a:t>’, ‘</a:t>
            </a:r>
            <a:r>
              <a:rPr lang="en-US" sz="2800" i="1" dirty="0"/>
              <a:t>diaries</a:t>
            </a:r>
            <a:r>
              <a:rPr lang="en-US" sz="2800" dirty="0"/>
              <a:t>’,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Advanced Search – offers detailed options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12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85" y="624110"/>
            <a:ext cx="9886828" cy="65259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CA" u="sng" dirty="0">
                <a:solidFill>
                  <a:srgbClr val="C00000"/>
                </a:solidFill>
              </a:rPr>
              <a:t>Finding secondary sources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01263" y="1600201"/>
            <a:ext cx="10638692" cy="4525963"/>
          </a:xfrm>
        </p:spPr>
        <p:txBody>
          <a:bodyPr>
            <a:normAutofit/>
          </a:bodyPr>
          <a:lstStyle/>
          <a:p>
            <a:pPr lvl="1"/>
            <a:r>
              <a:rPr lang="en-CA" sz="2400" dirty="0">
                <a:hlinkClick r:id="rId3"/>
              </a:rPr>
              <a:t>Stanford </a:t>
            </a:r>
            <a:r>
              <a:rPr lang="en-CA" sz="2400" dirty="0" err="1">
                <a:hlinkClick r:id="rId3"/>
              </a:rPr>
              <a:t>Encylopedia</a:t>
            </a:r>
            <a:r>
              <a:rPr lang="en-CA" sz="2400" dirty="0">
                <a:hlinkClick r:id="rId3"/>
              </a:rPr>
              <a:t> of Philosophy</a:t>
            </a:r>
            <a:r>
              <a:rPr lang="en-CA" sz="2400" dirty="0"/>
              <a:t> (Open Access)</a:t>
            </a:r>
          </a:p>
          <a:p>
            <a:pPr lvl="1"/>
            <a:r>
              <a:rPr lang="en-CA" sz="2400" dirty="0">
                <a:hlinkClick r:id="rId4"/>
              </a:rPr>
              <a:t>Internet Encyclopedia of Philosophy</a:t>
            </a:r>
            <a:r>
              <a:rPr lang="en-CA" sz="2400" dirty="0"/>
              <a:t> (Open Access)</a:t>
            </a:r>
          </a:p>
          <a:p>
            <a:pPr lvl="1"/>
            <a:r>
              <a:rPr lang="en-CA" sz="2400" dirty="0">
                <a:hlinkClick r:id="rId5"/>
              </a:rPr>
              <a:t>Routledge Encyclopedia of Philosophy</a:t>
            </a:r>
            <a:endParaRPr lang="en-CA" sz="2400" dirty="0"/>
          </a:p>
          <a:p>
            <a:pPr lvl="1"/>
            <a:endParaRPr lang="en-CA" sz="2400" dirty="0"/>
          </a:p>
          <a:p>
            <a:pPr lvl="1"/>
            <a:r>
              <a:rPr lang="en-CA" sz="2400" dirty="0">
                <a:hlinkClick r:id="rId6"/>
              </a:rPr>
              <a:t>Oxford Bibliographies Online </a:t>
            </a:r>
            <a:r>
              <a:rPr lang="en-CA" sz="2400" dirty="0"/>
              <a:t>– Philosophy and other modules</a:t>
            </a:r>
          </a:p>
          <a:p>
            <a:pPr lvl="2"/>
            <a:r>
              <a:rPr lang="en-CA" sz="2200" dirty="0"/>
              <a:t>E.g., Renaissance and Reformation module: </a:t>
            </a:r>
            <a:r>
              <a:rPr lang="en-CA" sz="2200" i="1" dirty="0"/>
              <a:t>Women and Learning</a:t>
            </a:r>
          </a:p>
          <a:p>
            <a:pPr lvl="2"/>
            <a:r>
              <a:rPr lang="en-CA" sz="2200" dirty="0"/>
              <a:t>Entries on philosophical topics, pointing you to key readings</a:t>
            </a:r>
          </a:p>
          <a:p>
            <a:pPr lvl="2"/>
            <a:r>
              <a:rPr lang="en-CA" sz="2200" dirty="0"/>
              <a:t>Some entries on individual Philosophers, e.g. Margaret Cavendish, Anna Maria van </a:t>
            </a:r>
            <a:r>
              <a:rPr lang="en-CA" sz="2200" dirty="0" err="1"/>
              <a:t>Schurman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4467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85" y="624110"/>
            <a:ext cx="9886828" cy="65259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CA" u="sng" dirty="0">
                <a:solidFill>
                  <a:srgbClr val="C00000"/>
                </a:solidFill>
              </a:rPr>
              <a:t>Finding secondary sources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01263" y="1600201"/>
            <a:ext cx="10638692" cy="4800599"/>
          </a:xfrm>
        </p:spPr>
        <p:txBody>
          <a:bodyPr>
            <a:normAutofit lnSpcReduction="10000"/>
          </a:bodyPr>
          <a:lstStyle/>
          <a:p>
            <a:r>
              <a:rPr lang="en-CA" sz="2400" b="1" dirty="0"/>
              <a:t>Catalogue Search </a:t>
            </a:r>
            <a:r>
              <a:rPr lang="en-CA" sz="2400" dirty="0"/>
              <a:t>(limit to 'articles’)</a:t>
            </a:r>
          </a:p>
          <a:p>
            <a:r>
              <a:rPr lang="en-CA" sz="2400" b="1" dirty="0">
                <a:hlinkClick r:id="rId3"/>
              </a:rPr>
              <a:t>Philosophy databases</a:t>
            </a:r>
            <a:endParaRPr lang="en-CA" sz="2400" b="1" dirty="0"/>
          </a:p>
          <a:p>
            <a:r>
              <a:rPr lang="en-CA" sz="2400" b="1" dirty="0"/>
              <a:t>Some recommended journal article databases: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200" dirty="0">
                <a:hlinkClick r:id="rId4"/>
              </a:rPr>
              <a:t>Philosopher’s Index</a:t>
            </a:r>
            <a:r>
              <a:rPr lang="en-CA" sz="2200" dirty="0"/>
              <a:t> &amp; </a:t>
            </a:r>
            <a:r>
              <a:rPr lang="en-CA" sz="2200" dirty="0" err="1">
                <a:hlinkClick r:id="rId5"/>
              </a:rPr>
              <a:t>PhilPapers</a:t>
            </a:r>
            <a:endParaRPr lang="en-CA" sz="2200" dirty="0">
              <a:hlinkClick r:id="rId6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200" dirty="0">
                <a:hlinkClick r:id="rId6"/>
              </a:rPr>
              <a:t>Historical Abstracts </a:t>
            </a:r>
            <a:r>
              <a:rPr lang="en-CA" sz="2200" dirty="0"/>
              <a:t>(European history)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200" dirty="0">
                <a:hlinkClick r:id="rId7"/>
              </a:rPr>
              <a:t>Humanities Source</a:t>
            </a:r>
            <a:endParaRPr lang="en-CA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200" dirty="0">
                <a:hlinkClick r:id="rId8"/>
              </a:rPr>
              <a:t>Arts &amp; Humanities Citation Index</a:t>
            </a:r>
            <a:endParaRPr lang="en-CA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200" dirty="0">
                <a:hlinkClick r:id="rId9"/>
              </a:rPr>
              <a:t>Academic Search Premier</a:t>
            </a:r>
            <a:endParaRPr lang="en-CA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200" dirty="0">
                <a:hlinkClick r:id="rId10"/>
              </a:rPr>
              <a:t>MLA International Bibliography </a:t>
            </a:r>
            <a:r>
              <a:rPr lang="en-CA" sz="2200" dirty="0"/>
              <a:t>(Literature)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200" dirty="0">
                <a:hlinkClick r:id="rId11"/>
              </a:rPr>
              <a:t>Art &amp; Architecture Source</a:t>
            </a:r>
            <a:endParaRPr lang="en-CA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200" dirty="0">
                <a:hlinkClick r:id="rId12"/>
              </a:rPr>
              <a:t>JSTOR</a:t>
            </a:r>
            <a:r>
              <a:rPr lang="en-CA" sz="2200" dirty="0"/>
              <a:t> (Note: it doesn't contain current material) </a:t>
            </a:r>
          </a:p>
          <a:p>
            <a:pPr marL="457200" lvl="1" indent="0">
              <a:buNone/>
            </a:pPr>
            <a:endParaRPr lang="en-CA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5848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70" y="624110"/>
            <a:ext cx="9869244" cy="704358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Interlibrary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645" y="1552755"/>
            <a:ext cx="11330355" cy="51068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hlinkClick r:id="rId3"/>
              </a:rPr>
              <a:t>Interlibrary Loans </a:t>
            </a:r>
            <a:r>
              <a:rPr lang="en-US" sz="2400" dirty="0"/>
              <a:t>(</a:t>
            </a:r>
            <a:r>
              <a:rPr lang="en-US" sz="2400" b="1" dirty="0"/>
              <a:t>access:</a:t>
            </a:r>
            <a:r>
              <a:rPr lang="en-US" sz="2400" dirty="0"/>
              <a:t> Catalogue/Citation Finder-ILL tab)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Free!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Articles usually arrive in </a:t>
            </a:r>
            <a:r>
              <a:rPr lang="en-US" sz="2200" i="1" dirty="0"/>
              <a:t>1-3 days</a:t>
            </a:r>
            <a:r>
              <a:rPr lang="en-US" sz="2200" dirty="0"/>
              <a:t>. Books usually arrive between</a:t>
            </a:r>
            <a:r>
              <a:rPr lang="en-US" sz="2200" i="1" dirty="0"/>
              <a:t> 3-8 days</a:t>
            </a:r>
            <a:r>
              <a:rPr lang="en-US" sz="2200" dirty="0"/>
              <a:t>. Items coming from outside Canada may take up </a:t>
            </a:r>
            <a:r>
              <a:rPr lang="en-US" sz="2200" i="1" dirty="0"/>
              <a:t>to 14 days</a:t>
            </a:r>
            <a:r>
              <a:rPr lang="en-US" sz="2200" dirty="0"/>
              <a:t> or longer to arrive.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Books are picked up from whichever SFU campus library you designated as your pick-up location.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Articles and other copies are delivered via email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Can request items the library already owns under some circumstances: missing copies, already checked out and/or multiple holds, print preference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buNone/>
            </a:pPr>
            <a:r>
              <a:rPr lang="en-US" sz="2400" dirty="0"/>
              <a:t>    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3469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70" y="624110"/>
            <a:ext cx="9869244" cy="704358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Citation management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645" y="1552755"/>
            <a:ext cx="11330355" cy="51068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Allows you to create and format your bibliography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SFU Library supports Zotero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For help, workshops or one-on-one appointments, contact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 </a:t>
            </a:r>
            <a:r>
              <a:rPr lang="en-US" sz="2400" dirty="0">
                <a:hlinkClick r:id="rId3"/>
              </a:rPr>
              <a:t>citation-managers@sfu.ca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Citation management software and tools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hlinkClick r:id="rId4"/>
              </a:rPr>
              <a:t>https://www.lib.sfu.ca/find/research-tools/citation-software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Citation &amp; style library guides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hlinkClick r:id="rId5"/>
              </a:rPr>
              <a:t>https://www.lib.sfu.ca/help/cite-write/citation-style-guides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057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85" y="624110"/>
            <a:ext cx="9886827" cy="635347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Help is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1570008"/>
            <a:ext cx="10428847" cy="41126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Yolanda Koscielski, Liaison Librarian for Philosophy</a:t>
            </a:r>
          </a:p>
          <a:p>
            <a:pPr marL="0" indent="0">
              <a:buNone/>
            </a:pPr>
            <a:r>
              <a:rPr lang="en-US" sz="2600" dirty="0"/>
              <a:t>            </a:t>
            </a:r>
            <a:r>
              <a:rPr lang="en-US" sz="2600" dirty="0">
                <a:hlinkClick r:id="rId3"/>
              </a:rPr>
              <a:t>ysk6@sfu.ca </a:t>
            </a:r>
            <a:r>
              <a:rPr lang="en-US" sz="2600" dirty="0"/>
              <a:t>(*away June 2-20)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Ask a Librarian </a:t>
            </a:r>
            <a:r>
              <a:rPr lang="en-US" sz="2600" dirty="0">
                <a:hlinkClick r:id="rId4"/>
              </a:rPr>
              <a:t>http://www.lib.sfu.ca/help/ask-us</a:t>
            </a: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Student Learning Commons  </a:t>
            </a:r>
          </a:p>
          <a:p>
            <a:pPr marL="0" indent="0">
              <a:buNone/>
            </a:pPr>
            <a:r>
              <a:rPr lang="en-US" sz="2600" dirty="0"/>
              <a:t>	       </a:t>
            </a:r>
            <a:r>
              <a:rPr lang="en-US" sz="2600" dirty="0">
                <a:hlinkClick r:id="rId5"/>
              </a:rPr>
              <a:t>https://www.lib.sfu.ca/about/branches-depts/slc/</a:t>
            </a: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Special Collections &amp; Rare Books</a:t>
            </a:r>
          </a:p>
          <a:p>
            <a:pPr marL="0" indent="0">
              <a:buNone/>
            </a:pPr>
            <a:r>
              <a:rPr lang="en-US" sz="2600" dirty="0"/>
              <a:t>    </a:t>
            </a:r>
            <a:r>
              <a:rPr lang="en-US" sz="2600" dirty="0">
                <a:hlinkClick r:id="rId6"/>
              </a:rPr>
              <a:t>http://www.lib.sfu.ca/about/branches-depts/special-collections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 l="17471" t="14229" r="54288" b="79552"/>
          <a:stretch>
            <a:fillRect/>
          </a:stretch>
        </p:blipFill>
        <p:spPr bwMode="auto">
          <a:xfrm>
            <a:off x="8052100" y="5993173"/>
            <a:ext cx="3984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47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954" y="586596"/>
            <a:ext cx="9700846" cy="62947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u="sng" dirty="0">
                <a:solidFill>
                  <a:srgbClr val="C00000"/>
                </a:solidFill>
              </a:rPr>
              <a:t>Liaison Librarians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466491"/>
            <a:ext cx="6690064" cy="526211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Collections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</a:rPr>
              <a:t>Develop collection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</a:rPr>
              <a:t>Book requests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</a:rPr>
              <a:t>EBA (Evidence-based </a:t>
            </a:r>
            <a:r>
              <a:rPr lang="en-US" sz="3000" dirty="0" err="1">
                <a:solidFill>
                  <a:schemeClr val="tx1"/>
                </a:solidFill>
              </a:rPr>
              <a:t>aqusitions</a:t>
            </a:r>
            <a:endParaRPr lang="en-US" sz="3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Research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Liaise with departments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Internal projects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9" name="Picture 8" descr="A black and white drawing of a building&#10;&#10;Description automatically generated with low confidence">
            <a:extLst>
              <a:ext uri="{FF2B5EF4-FFF2-40B4-BE49-F238E27FC236}">
                <a16:creationId xmlns:a16="http://schemas.microsoft.com/office/drawing/2014/main" id="{B3A83247-9B72-9CD2-B152-F1BE8B11E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1466491"/>
            <a:ext cx="4663870" cy="36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954" y="586596"/>
            <a:ext cx="9700846" cy="62947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CA" sz="4000" u="sng" dirty="0">
                <a:solidFill>
                  <a:srgbClr val="C00000"/>
                </a:solidFill>
              </a:rPr>
              <a:t>We will cover: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466491"/>
            <a:ext cx="6690064" cy="52621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How to find primary 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600" dirty="0"/>
              <a:t>Early English Books Online (</a:t>
            </a:r>
            <a:r>
              <a:rPr lang="en-US" sz="2600" dirty="0"/>
              <a:t>EEBO)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600" dirty="0"/>
              <a:t>Eighteenth Century Collections Online (ECCO)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Other 17</a:t>
            </a:r>
            <a:r>
              <a:rPr lang="en-US" sz="2600" baseline="30000" dirty="0"/>
              <a:t>th</a:t>
            </a:r>
            <a:r>
              <a:rPr lang="en-US" sz="2600" dirty="0"/>
              <a:t> century 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How to find secondary 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Library Resources for You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Citation management 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Interlibrary Loans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Help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 eaLnBrk="1" hangingPunct="1">
              <a:buFont typeface="Arial" charset="0"/>
              <a:buNone/>
            </a:pP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D7476-AB68-4B94-B688-7D4CE89E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933" y="417250"/>
            <a:ext cx="4083450" cy="57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7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69" y="572351"/>
            <a:ext cx="9886497" cy="79062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CA" u="sng" dirty="0">
                <a:solidFill>
                  <a:srgbClr val="C00000"/>
                </a:solidFill>
              </a:rPr>
              <a:t>Primary sources	 - Where to find them?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09272" y="1600201"/>
            <a:ext cx="11082728" cy="494248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800" dirty="0"/>
              <a:t>Primary sources: works written by the Philosopher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800" dirty="0"/>
              <a:t>On the Web – online collections/archives, institutional repositories, etc.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800" dirty="0"/>
              <a:t>Subscription databases, such as EEBO &amp; ECCO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800" dirty="0"/>
              <a:t>Library catalogue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Include keywords, such as </a:t>
            </a:r>
            <a:r>
              <a:rPr lang="en-US" sz="2800" i="1" dirty="0"/>
              <a:t>correspondence, diaries, sources, letters, speeches</a:t>
            </a:r>
            <a:r>
              <a:rPr lang="en-US" sz="2800" dirty="0"/>
              <a:t>, etc. </a:t>
            </a:r>
            <a:endParaRPr lang="en-CA" sz="2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800" dirty="0"/>
              <a:t>Interlibrary Loan</a:t>
            </a:r>
            <a:br>
              <a:rPr lang="en-CA" sz="2800" dirty="0"/>
            </a:br>
            <a:endParaRPr lang="en-CA" sz="2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800" dirty="0">
                <a:solidFill>
                  <a:srgbClr val="FF0000"/>
                </a:solidFill>
              </a:rPr>
              <a:t>SFU guide</a:t>
            </a:r>
            <a:r>
              <a:rPr lang="en-CA" sz="2800" dirty="0"/>
              <a:t>: </a:t>
            </a:r>
            <a:r>
              <a:rPr lang="en-US" sz="2800" b="1" dirty="0"/>
              <a:t>Primary sources for the Humanities</a:t>
            </a:r>
            <a:endParaRPr lang="en-CA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>
                <a:hlinkClick r:id="rId3"/>
              </a:rPr>
              <a:t>http://www.lib.sfu.ca/help/research-assistance/format-type/primary-sources</a:t>
            </a:r>
            <a:endParaRPr lang="en-CA" sz="2400" dirty="0"/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800" dirty="0">
                <a:solidFill>
                  <a:srgbClr val="FF0000"/>
                </a:solidFill>
              </a:rPr>
              <a:t>SFU database</a:t>
            </a:r>
            <a:r>
              <a:rPr lang="en-CA" sz="2800" dirty="0"/>
              <a:t>: </a:t>
            </a:r>
            <a:r>
              <a:rPr lang="en-US" sz="2800" b="1" dirty="0"/>
              <a:t>Primary sources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>
                <a:hlinkClick r:id="rId4"/>
              </a:rPr>
              <a:t>https://databases.lib.sfu.ca/browse?contentTypes=Primary+sources</a:t>
            </a:r>
            <a:r>
              <a:rPr lang="en-CA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  <a:p>
            <a:pPr marL="0" indent="0"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3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69" y="624110"/>
            <a:ext cx="9869244" cy="70435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u="sng" dirty="0">
                <a:solidFill>
                  <a:srgbClr val="C00000"/>
                </a:solidFill>
                <a:hlinkClick r:id="rId3"/>
              </a:rPr>
              <a:t>Early English Books Online (EEBO)</a:t>
            </a:r>
            <a:br>
              <a:rPr lang="en-US" u="sng" dirty="0">
                <a:solidFill>
                  <a:srgbClr val="C00000"/>
                </a:solidFill>
              </a:rPr>
            </a:br>
            <a:br>
              <a:rPr lang="en-US" u="sng" dirty="0">
                <a:solidFill>
                  <a:srgbClr val="C00000"/>
                </a:solidFill>
              </a:rPr>
            </a:br>
            <a:endParaRPr lang="en-US" sz="2700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F7C6E-36C8-4BBD-AEDC-6FD31C4B9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898" y="1597981"/>
            <a:ext cx="6852713" cy="431324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“Early English Books Online (EEBO) features </a:t>
            </a:r>
            <a:r>
              <a:rPr lang="en-US" sz="2400" b="1" dirty="0"/>
              <a:t>page images </a:t>
            </a:r>
            <a:r>
              <a:rPr lang="en-US" sz="2400" dirty="0"/>
              <a:t>of almost every work printed in the British Isles and North America, as well as works in English printed elsewhere from 1470-1700. Over </a:t>
            </a:r>
            <a:r>
              <a:rPr lang="en-US" sz="2400" b="1" dirty="0"/>
              <a:t>200 libraries worldwide </a:t>
            </a:r>
            <a:r>
              <a:rPr lang="en-US" sz="2400" dirty="0"/>
              <a:t>have contributed to EEBO. From the </a:t>
            </a:r>
            <a:r>
              <a:rPr lang="en-US" sz="2400" b="1" dirty="0"/>
              <a:t>first book printed in English </a:t>
            </a:r>
            <a:r>
              <a:rPr lang="en-US" sz="2400" dirty="0"/>
              <a:t>through to the ages of Spenser, Shakespeare and of the English Civil War…”</a:t>
            </a:r>
          </a:p>
          <a:p>
            <a:r>
              <a:rPr lang="en-US" sz="2400" dirty="0"/>
              <a:t>Makes rare books more accessible, collocated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E308E-EF5D-42EE-A1DE-988D58959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0" y="1413768"/>
            <a:ext cx="4010231" cy="33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1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69" y="624110"/>
            <a:ext cx="9869244" cy="70435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>
                <a:solidFill>
                  <a:srgbClr val="C00000"/>
                </a:solidFill>
                <a:hlinkClick r:id="rId3"/>
              </a:rPr>
              <a:t>Early English Books Online (EEBO)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13338" y="1600201"/>
            <a:ext cx="10553092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Facsimiles of 125,000+ English works printed between 1473 and 1700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22 million scanned pages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Items can be: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 dirty="0"/>
              <a:t>Digital facsimile pages (document images, not searchable)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In a text-readable form, </a:t>
            </a:r>
            <a:r>
              <a:rPr lang="en-CA" sz="2800" dirty="0"/>
              <a:t>with keyed full text.  </a:t>
            </a:r>
            <a:r>
              <a:rPr lang="en-US" sz="2800" dirty="0"/>
              <a:t>Look for the </a:t>
            </a:r>
            <a:r>
              <a:rPr lang="en-US" sz="2800" b="1" dirty="0"/>
              <a:t>‘TCP Full text’ </a:t>
            </a:r>
            <a:r>
              <a:rPr lang="en-US" sz="2800" dirty="0"/>
              <a:t>link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Titles are listed in the SFU Library catalogue*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800" dirty="0"/>
          </a:p>
          <a:p>
            <a:pPr>
              <a:buFont typeface="Courier New" panose="02070309020205020404" pitchFamily="49" charset="0"/>
              <a:buChar char="o"/>
            </a:pPr>
            <a:endParaRPr lang="en-CA" sz="2800" dirty="0"/>
          </a:p>
          <a:p>
            <a:endParaRPr lang="en-CA" sz="2800" dirty="0"/>
          </a:p>
          <a:p>
            <a:pPr>
              <a:buNone/>
            </a:pPr>
            <a:endParaRPr lang="en-CA" sz="2800" dirty="0"/>
          </a:p>
          <a:p>
            <a:pPr>
              <a:buNone/>
            </a:pPr>
            <a:endParaRPr lang="en-CA" sz="2800" dirty="0"/>
          </a:p>
          <a:p>
            <a:endParaRPr lang="en-CA" sz="2600" dirty="0"/>
          </a:p>
          <a:p>
            <a:pPr lvl="1" eaLnBrk="1" hangingPunct="1">
              <a:buFont typeface="Arial" charset="0"/>
              <a:buNone/>
            </a:pP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6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69" y="624110"/>
            <a:ext cx="9869244" cy="70435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>
                <a:solidFill>
                  <a:srgbClr val="C00000"/>
                </a:solidFill>
              </a:rPr>
              <a:t>Early English Books Online (EEBO)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13338" y="1600201"/>
            <a:ext cx="10553092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DEMO: </a:t>
            </a:r>
            <a:r>
              <a:rPr lang="en-US" sz="2800" dirty="0"/>
              <a:t>“</a:t>
            </a:r>
            <a:r>
              <a:rPr lang="en-CA" sz="2800" dirty="0">
                <a:solidFill>
                  <a:srgbClr val="000000"/>
                </a:solidFill>
              </a:rPr>
              <a:t>Queen Christina of Sweden”</a:t>
            </a:r>
            <a:endParaRPr lang="en-CA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(Many) word variants automatically included in search to reflect early materials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	   e.g. ‘</a:t>
            </a:r>
            <a:r>
              <a:rPr lang="en-US" sz="2800" i="1" dirty="0"/>
              <a:t>Julius Caesar</a:t>
            </a:r>
            <a:r>
              <a:rPr lang="en-US" sz="2800" dirty="0"/>
              <a:t>’ finds ‘</a:t>
            </a:r>
            <a:r>
              <a:rPr lang="en-US" sz="2800" i="1" dirty="0" err="1"/>
              <a:t>Iulius</a:t>
            </a:r>
            <a:r>
              <a:rPr lang="en-US" sz="2800" i="1" dirty="0"/>
              <a:t> Caesar</a:t>
            </a:r>
            <a:r>
              <a:rPr lang="en-US" sz="2800" dirty="0"/>
              <a:t>’ and ‘</a:t>
            </a:r>
            <a:r>
              <a:rPr lang="en-US" sz="2800" i="1" dirty="0" err="1"/>
              <a:t>Ivlivs</a:t>
            </a:r>
            <a:r>
              <a:rPr lang="en-US" sz="2800" i="1" dirty="0"/>
              <a:t> Caesar</a:t>
            </a:r>
            <a:r>
              <a:rPr lang="en-US" sz="2800" dirty="0"/>
              <a:t>’</a:t>
            </a:r>
            <a:endParaRPr lang="en-CA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Multiple editions of works may be available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Book = manuscript, circulars, pamphlets, etc., in this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600" dirty="0"/>
              <a:t>Long titles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800" dirty="0"/>
              <a:t>Useful options: “details”, “cite”, “TCP Full Text”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800" dirty="0"/>
          </a:p>
          <a:p>
            <a:pPr>
              <a:buFont typeface="Wingdings" panose="05000000000000000000" pitchFamily="2" charset="2"/>
              <a:buChar char="§"/>
            </a:pPr>
            <a:endParaRPr lang="en-CA" sz="2800" dirty="0"/>
          </a:p>
          <a:p>
            <a:pPr>
              <a:buFont typeface="Courier New" panose="02070309020205020404" pitchFamily="49" charset="0"/>
              <a:buChar char="o"/>
            </a:pPr>
            <a:endParaRPr lang="en-CA" sz="2800" dirty="0"/>
          </a:p>
          <a:p>
            <a:endParaRPr lang="en-CA" sz="2800" dirty="0"/>
          </a:p>
          <a:p>
            <a:pPr>
              <a:buNone/>
            </a:pPr>
            <a:endParaRPr lang="en-CA" sz="2800" dirty="0"/>
          </a:p>
          <a:p>
            <a:pPr>
              <a:buNone/>
            </a:pPr>
            <a:endParaRPr lang="en-CA" sz="2800" dirty="0"/>
          </a:p>
          <a:p>
            <a:endParaRPr lang="en-CA" sz="2600" dirty="0"/>
          </a:p>
          <a:p>
            <a:pPr lvl="1" eaLnBrk="1" hangingPunct="1">
              <a:buFont typeface="Arial" charset="0"/>
              <a:buNone/>
            </a:pP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3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708" y="624110"/>
            <a:ext cx="9798905" cy="704358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EEBO -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699" y="1328468"/>
            <a:ext cx="10783018" cy="55295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Truncation</a:t>
            </a:r>
            <a:r>
              <a:rPr lang="en-US" sz="2200" dirty="0"/>
              <a:t>: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asterisk (*) at the end of a word root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wildcard (?) to replace a single character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Proximity</a:t>
            </a:r>
            <a:r>
              <a:rPr lang="en-US" sz="2200" dirty="0"/>
              <a:t> searching operators: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NEAR/N, e.g. </a:t>
            </a:r>
            <a:r>
              <a:rPr lang="en-US" sz="2200" i="1" dirty="0"/>
              <a:t>liberties NEAR/3 people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PRE/N (=preceding), e.g. </a:t>
            </a:r>
            <a:r>
              <a:rPr lang="en-CA" sz="2200" i="1" dirty="0"/>
              <a:t>young PRE/5 love</a:t>
            </a:r>
            <a:endParaRPr lang="en-US" sz="22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Phrase search:  use </a:t>
            </a:r>
            <a:r>
              <a:rPr lang="en-US" sz="2200" b="1" dirty="0"/>
              <a:t>quotation marks </a:t>
            </a:r>
            <a:r>
              <a:rPr lang="en-US" sz="2200" dirty="0"/>
              <a:t>(note: doesn’t work well for including spelling variants).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Be mindful of </a:t>
            </a:r>
            <a:r>
              <a:rPr lang="en-US" sz="2200" b="1" dirty="0"/>
              <a:t>name variants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462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69" y="624110"/>
            <a:ext cx="9869244" cy="687105"/>
          </a:xfrm>
        </p:spPr>
        <p:txBody>
          <a:bodyPr/>
          <a:lstStyle/>
          <a:p>
            <a:r>
              <a:rPr lang="en-CA" u="sng" dirty="0">
                <a:solidFill>
                  <a:srgbClr val="C00000"/>
                </a:solidFill>
              </a:rPr>
              <a:t>General search tips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7" y="1483743"/>
            <a:ext cx="11136923" cy="537425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b="1" dirty="0"/>
              <a:t>Catalogue</a:t>
            </a:r>
            <a:r>
              <a:rPr lang="en-CA" sz="3600" dirty="0"/>
              <a:t>: log in &amp; use the Advanced Search for best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Boolean operators: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3600" b="1" dirty="0"/>
              <a:t>AND</a:t>
            </a:r>
            <a:r>
              <a:rPr lang="en-CA" sz="3600" dirty="0"/>
              <a:t> - connects concepts (&amp;, ^)</a:t>
            </a:r>
          </a:p>
          <a:p>
            <a:pPr marL="457200" lvl="1" indent="0">
              <a:buNone/>
            </a:pPr>
            <a:r>
              <a:rPr lang="en-CA" sz="3600" dirty="0"/>
              <a:t>          (communism AND </a:t>
            </a:r>
            <a:r>
              <a:rPr lang="en-CA" sz="3600" dirty="0" err="1"/>
              <a:t>america</a:t>
            </a:r>
            <a:r>
              <a:rPr lang="en-CA" sz="3600" dirty="0"/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3600" dirty="0"/>
              <a:t> </a:t>
            </a:r>
            <a:r>
              <a:rPr lang="en-CA" sz="3600" b="1" dirty="0"/>
              <a:t>OR</a:t>
            </a:r>
            <a:r>
              <a:rPr lang="en-CA" sz="3600" dirty="0"/>
              <a:t> - searches for related terms &amp; synonyms (V, inclusive OR)</a:t>
            </a:r>
          </a:p>
          <a:p>
            <a:pPr marL="457200" lvl="1" indent="0">
              <a:buNone/>
            </a:pPr>
            <a:r>
              <a:rPr lang="en-CA" sz="3600" dirty="0"/>
              <a:t>          (</a:t>
            </a:r>
            <a:r>
              <a:rPr lang="en-CA" sz="3600" dirty="0" err="1"/>
              <a:t>america</a:t>
            </a:r>
            <a:r>
              <a:rPr lang="en-CA" sz="3600" dirty="0"/>
              <a:t> OR “united states”)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b="1" dirty="0"/>
              <a:t>Quotation marks </a:t>
            </a:r>
            <a:r>
              <a:rPr lang="en-CA" sz="3600" dirty="0"/>
              <a:t>for a phrase</a:t>
            </a:r>
          </a:p>
          <a:p>
            <a:pPr marL="0" indent="0">
              <a:buNone/>
            </a:pPr>
            <a:r>
              <a:rPr lang="en-CA" sz="3600" dirty="0"/>
              <a:t>		      “glorious revolution”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b="1" dirty="0"/>
              <a:t>Asterisk </a:t>
            </a:r>
            <a:r>
              <a:rPr lang="en-CA" sz="3600" dirty="0"/>
              <a:t>after the root of the word for alternative endings</a:t>
            </a:r>
          </a:p>
          <a:p>
            <a:pPr marL="0" indent="0">
              <a:buNone/>
            </a:pPr>
            <a:r>
              <a:rPr lang="en-CA" sz="3600" dirty="0"/>
              <a:t>               child* picks up child, children, childhood, childish 				</a:t>
            </a:r>
            <a:endParaRPr lang="en-CA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592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10385</TotalTime>
  <Words>1638</Words>
  <Application>Microsoft Office PowerPoint</Application>
  <PresentationFormat>Widescreen</PresentationFormat>
  <Paragraphs>233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Wingdings</vt:lpstr>
      <vt:lpstr>Wingdings 3</vt:lpstr>
      <vt:lpstr>Wisp</vt:lpstr>
      <vt:lpstr>  </vt:lpstr>
      <vt:lpstr>Liaison Librarians</vt:lpstr>
      <vt:lpstr>We will cover:</vt:lpstr>
      <vt:lpstr>Primary sources  - Where to find them?</vt:lpstr>
      <vt:lpstr>Early English Books Online (EEBO)  </vt:lpstr>
      <vt:lpstr>Early English Books Online (EEBO)</vt:lpstr>
      <vt:lpstr>Early English Books Online (EEBO)</vt:lpstr>
      <vt:lpstr>EEBO - Tips</vt:lpstr>
      <vt:lpstr>General search tips</vt:lpstr>
      <vt:lpstr>Eighteenth Century Collections Online (ECCO)</vt:lpstr>
      <vt:lpstr>ECCO - Tips</vt:lpstr>
      <vt:lpstr>Other 18th century resources – just FYI</vt:lpstr>
      <vt:lpstr>Electronic Enlightenment</vt:lpstr>
      <vt:lpstr>British and Irish Women's Letters and Diaries</vt:lpstr>
      <vt:lpstr>Finding secondary sources</vt:lpstr>
      <vt:lpstr>Finding secondary sources</vt:lpstr>
      <vt:lpstr>Interlibrary Loan</vt:lpstr>
      <vt:lpstr>Citation management software</vt:lpstr>
      <vt:lpstr>Help is available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Iwanchuk</dc:creator>
  <cp:lastModifiedBy>Yolanda Koscielski</cp:lastModifiedBy>
  <cp:revision>418</cp:revision>
  <cp:lastPrinted>2022-05-17T23:41:39Z</cp:lastPrinted>
  <dcterms:created xsi:type="dcterms:W3CDTF">2015-09-28T22:36:33Z</dcterms:created>
  <dcterms:modified xsi:type="dcterms:W3CDTF">2022-05-17T23:46:35Z</dcterms:modified>
</cp:coreProperties>
</file>