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70" r:id="rId1"/>
  </p:sldMasterIdLst>
  <p:notesMasterIdLst>
    <p:notesMasterId r:id="rId21"/>
  </p:notesMasterIdLst>
  <p:sldIdLst>
    <p:sldId id="256" r:id="rId2"/>
    <p:sldId id="300" r:id="rId3"/>
    <p:sldId id="297" r:id="rId4"/>
    <p:sldId id="298" r:id="rId5"/>
    <p:sldId id="336" r:id="rId6"/>
    <p:sldId id="324" r:id="rId7"/>
    <p:sldId id="328" r:id="rId8"/>
    <p:sldId id="335" r:id="rId9"/>
    <p:sldId id="341" r:id="rId10"/>
    <p:sldId id="342" r:id="rId11"/>
    <p:sldId id="343" r:id="rId12"/>
    <p:sldId id="344" r:id="rId13"/>
    <p:sldId id="347" r:id="rId14"/>
    <p:sldId id="346" r:id="rId15"/>
    <p:sldId id="348" r:id="rId16"/>
    <p:sldId id="350" r:id="rId17"/>
    <p:sldId id="349" r:id="rId18"/>
    <p:sldId id="351" r:id="rId19"/>
    <p:sldId id="308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7842907-A4C2-4C10-9176-EF46A5AAD790}">
          <p14:sldIdLst>
            <p14:sldId id="256"/>
            <p14:sldId id="300"/>
            <p14:sldId id="297"/>
            <p14:sldId id="298"/>
            <p14:sldId id="336"/>
            <p14:sldId id="324"/>
            <p14:sldId id="328"/>
            <p14:sldId id="335"/>
            <p14:sldId id="341"/>
            <p14:sldId id="342"/>
            <p14:sldId id="343"/>
            <p14:sldId id="344"/>
            <p14:sldId id="347"/>
            <p14:sldId id="346"/>
            <p14:sldId id="348"/>
            <p14:sldId id="350"/>
            <p14:sldId id="349"/>
            <p14:sldId id="351"/>
            <p14:sldId id="30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loe Riley" initials="CR" lastIdx="1" clrIdx="0">
    <p:extLst>
      <p:ext uri="{19B8F6BF-5375-455C-9EA6-DF929625EA0E}">
        <p15:presenceInfo xmlns:p15="http://schemas.microsoft.com/office/powerpoint/2012/main" userId="Chloe Rile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34" autoAdjust="0"/>
    <p:restoredTop sz="69302" autoAdjust="0"/>
  </p:normalViewPr>
  <p:slideViewPr>
    <p:cSldViewPr snapToGrid="0">
      <p:cViewPr varScale="1">
        <p:scale>
          <a:sx n="91" d="100"/>
          <a:sy n="91" d="100"/>
        </p:scale>
        <p:origin x="121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A868E6-F3FC-4CCB-B389-7800590151D7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B75F25C-406D-475A-9CBD-9C97F69D88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78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399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486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others as well.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169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Highlight what R </a:t>
            </a:r>
            <a:r>
              <a:rPr lang="en-CA" dirty="0" smtClean="0"/>
              <a:t>means – Regina for Queen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10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50438" indent="-350438"/>
            <a:r>
              <a:rPr lang="en-CA" sz="1200" dirty="0"/>
              <a:t>To locate cases by citation, we need to know how to read the citation correctly. </a:t>
            </a:r>
          </a:p>
          <a:p>
            <a:pPr marL="350438" indent="-350438"/>
            <a:r>
              <a:rPr lang="en-CA" sz="1200" dirty="0"/>
              <a:t>Case citations recall the world of print.</a:t>
            </a:r>
          </a:p>
          <a:p>
            <a:pPr marL="350438" indent="-350438">
              <a:buFontTx/>
              <a:buAutoNum type="arabicPeriod"/>
            </a:pPr>
            <a:r>
              <a:rPr lang="en-CA" sz="1200" dirty="0"/>
              <a:t>Style of cause – the Plaintiff vs. Defendant, Petitioner v. Respondent, </a:t>
            </a:r>
            <a:r>
              <a:rPr lang="en-CA" sz="1200" dirty="0" smtClean="0"/>
              <a:t>Complainant </a:t>
            </a:r>
            <a:r>
              <a:rPr lang="en-CA" sz="1200" dirty="0"/>
              <a:t>v. </a:t>
            </a:r>
            <a:r>
              <a:rPr lang="en-CA" sz="1200" dirty="0" smtClean="0"/>
              <a:t>Respondent </a:t>
            </a:r>
            <a:r>
              <a:rPr lang="en-CA" sz="1200" dirty="0"/>
              <a:t>– in italics. </a:t>
            </a:r>
          </a:p>
          <a:p>
            <a:r>
              <a:rPr lang="en-CA" sz="1200" dirty="0"/>
              <a:t>Neutral citation </a:t>
            </a:r>
            <a:r>
              <a:rPr lang="en-CA" sz="1200" dirty="0" smtClean="0"/>
              <a:t>(most courts</a:t>
            </a:r>
            <a:r>
              <a:rPr lang="en-CA" sz="1200" baseline="0" dirty="0" smtClean="0"/>
              <a:t> issued </a:t>
            </a:r>
            <a:r>
              <a:rPr lang="en-CA" sz="1200" dirty="0" smtClean="0"/>
              <a:t>after </a:t>
            </a:r>
            <a:r>
              <a:rPr lang="en-CA" sz="1200" dirty="0"/>
              <a:t>1999). Elements: </a:t>
            </a:r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year of decision, abbreviation of the court, an ordinal number (basically a SIN number for the case).</a:t>
            </a:r>
          </a:p>
          <a:p>
            <a:r>
              <a:rPr lang="en-CA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cases don’t have neutral citations. In which case, you may see a citation to a court reporter. Will see these in databases as well. FYI:</a:t>
            </a:r>
          </a:p>
          <a:p>
            <a:pPr marL="350438" indent="-350438">
              <a:buFontTx/>
              <a:buAutoNum type="arabicPeriod"/>
            </a:pPr>
            <a:endParaRPr lang="en-CA" sz="1200" dirty="0"/>
          </a:p>
          <a:p>
            <a:pPr marL="350438" indent="-350438">
              <a:buFontTx/>
              <a:buAutoNum type="arabicPeriod"/>
            </a:pPr>
            <a:r>
              <a:rPr lang="en-CA" sz="1200" dirty="0"/>
              <a:t>Parentheses – the year the decision was made. </a:t>
            </a:r>
          </a:p>
          <a:p>
            <a:pPr marL="350438" indent="-350438">
              <a:buFontTx/>
              <a:buAutoNum type="arabicPeriod"/>
            </a:pPr>
            <a:r>
              <a:rPr lang="en-CA" sz="1200" dirty="0"/>
              <a:t>Next, which law reporter reported on the case. There can be several. This report can be found in the 69th volume of the </a:t>
            </a:r>
            <a:r>
              <a:rPr lang="en-CA" sz="1200" i="1" dirty="0"/>
              <a:t>Dominion Law Reports</a:t>
            </a:r>
            <a:r>
              <a:rPr lang="en-CA" sz="1200" dirty="0"/>
              <a:t> on page 433.</a:t>
            </a:r>
          </a:p>
          <a:p>
            <a:pPr marL="350438" indent="-350438">
              <a:buFontTx/>
              <a:buAutoNum type="arabicPeriod"/>
            </a:pPr>
            <a:r>
              <a:rPr lang="en-US" sz="1200" dirty="0"/>
              <a:t>Traditionally judgments were (and still are) published in series of volumes called "law reports." The SFU Library in Burnaby has a large number of print law reports series such as </a:t>
            </a:r>
            <a:r>
              <a:rPr lang="en-US" sz="1200" i="1" dirty="0"/>
              <a:t>Business Law Reports</a:t>
            </a:r>
            <a:r>
              <a:rPr lang="en-US" sz="1200" dirty="0"/>
              <a:t> (HF 1278 B8), but our collection has migrated to online content now.</a:t>
            </a:r>
            <a:endParaRPr lang="en-CA" sz="1200" dirty="0"/>
          </a:p>
          <a:p>
            <a:pPr marL="350438" indent="-350438">
              <a:buFontTx/>
              <a:buAutoNum type="arabicPeriod"/>
            </a:pPr>
            <a:r>
              <a:rPr lang="en-US" sz="1200" dirty="0"/>
              <a:t>The "2nd" tells you that the DLR has been published in multiple series; the second series was 1956-68. Some law reports stop at a certain series, e.g., 100, before they reset</a:t>
            </a:r>
          </a:p>
          <a:p>
            <a:pPr marL="350438" indent="-350438">
              <a:buFontTx/>
              <a:buAutoNum type="arabicPeriod"/>
            </a:pPr>
            <a:r>
              <a:rPr lang="en-US" sz="1200" dirty="0"/>
              <a:t>First page of the report</a:t>
            </a:r>
          </a:p>
          <a:p>
            <a:pPr marL="350438" indent="-350438">
              <a:buFontTx/>
              <a:buAutoNum type="arabicPeriod"/>
            </a:pPr>
            <a:r>
              <a:rPr lang="en-US" sz="1200" dirty="0"/>
              <a:t>Supreme Court of BC decision. The abbreviated name of the court in which the case was tried, enclosed in round brackets, sometimes appears at the very end of the citation. </a:t>
            </a:r>
            <a:endParaRPr lang="en-CA" sz="1200" dirty="0"/>
          </a:p>
          <a:p>
            <a:pPr marL="350438" indent="-350438"/>
            <a:endParaRPr lang="en-CA" sz="1200" dirty="0"/>
          </a:p>
          <a:p>
            <a:pPr marL="350438" indent="-350438"/>
            <a:r>
              <a:rPr lang="en-CA" sz="1200" dirty="0"/>
              <a:t>This one has a neutral citation…neutral because it the case is represented by the citation without reference to a commercial reporter (neutral = “no name” brand)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430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Two</a:t>
            </a:r>
            <a:r>
              <a:rPr lang="en-US" baseline="0" dirty="0" smtClean="0"/>
              <a:t> cases; useful to have case citation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953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What if you don’t have a particular case in mind?</a:t>
            </a:r>
          </a:p>
          <a:p>
            <a:endParaRPr lang="en-CA" dirty="0"/>
          </a:p>
          <a:p>
            <a:r>
              <a:rPr lang="en-CA" dirty="0" smtClean="0"/>
              <a:t>You </a:t>
            </a:r>
            <a:r>
              <a:rPr lang="en-CA" dirty="0"/>
              <a:t>can browse by </a:t>
            </a:r>
            <a:r>
              <a:rPr lang="en-CA" dirty="0" smtClean="0"/>
              <a:t>tribunal for ideas</a:t>
            </a:r>
            <a:endParaRPr lang="en-CA" dirty="0"/>
          </a:p>
          <a:p>
            <a:endParaRPr lang="en-CA" dirty="0"/>
          </a:p>
          <a:p>
            <a:r>
              <a:rPr lang="en-CA" dirty="0"/>
              <a:t>We’ll do exercises on all three of these methods, so just a demo for this part.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304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41" indent="-171441" defTabSz="915721">
              <a:buFont typeface="Arial" panose="020B0604020202020204" pitchFamily="34" charset="0"/>
              <a:buChar char="•"/>
              <a:defRPr/>
            </a:pPr>
            <a:r>
              <a:rPr lang="en-US" dirty="0"/>
              <a:t>For most broad legal topics (e.g</a:t>
            </a:r>
            <a:r>
              <a:rPr lang="en-US" dirty="0" smtClean="0"/>
              <a:t>. wrongful dismissal) </a:t>
            </a:r>
            <a:r>
              <a:rPr lang="en-US" dirty="0"/>
              <a:t>a general keyword search for case law </a:t>
            </a:r>
            <a:r>
              <a:rPr lang="en-US" b="1" dirty="0"/>
              <a:t>will return thousands of hits</a:t>
            </a:r>
            <a:r>
              <a:rPr lang="en-US" dirty="0"/>
              <a:t>. Onerous to go through.</a:t>
            </a:r>
          </a:p>
          <a:p>
            <a:pPr marL="171441" indent="-171441" defTabSz="915721">
              <a:buFont typeface="Arial" panose="020B0604020202020204" pitchFamily="34" charset="0"/>
              <a:buChar char="•"/>
              <a:defRPr/>
            </a:pPr>
            <a:r>
              <a:rPr lang="en-US" dirty="0"/>
              <a:t>Secondary legal literature</a:t>
            </a:r>
            <a:r>
              <a:rPr lang="en-US" baseline="0" dirty="0"/>
              <a:t> and finding aids will help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946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092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129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Very</a:t>
            </a:r>
            <a:r>
              <a:rPr lang="en-CA" baseline="0" dirty="0"/>
              <a:t> generalized summary of court structure in Canada (excluding Quebec)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aseline="0" dirty="0"/>
              <a:t>Canada has three main court systems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56CCE-AD5C-4A90-8417-47B5A747E1C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51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/>
              <a:t>Within</a:t>
            </a:r>
            <a:r>
              <a:rPr lang="en-CA" baseline="0" dirty="0"/>
              <a:t> each of the three court systems, there are generally three levels of court, with overlap.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aseline="0" dirty="0"/>
              <a:t>The third and final stage for all three court systems is the one Supreme Court of Canada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baseline="0" dirty="0"/>
              <a:t>This slide shows the three levels of court for the Superior Court system, including some example names for each of the court, which vary by province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56CCE-AD5C-4A90-8417-47B5A747E1C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34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In</a:t>
            </a:r>
            <a:r>
              <a:rPr lang="en-CA" baseline="0" dirty="0"/>
              <a:t> addition to various levels of court such as Provincial Court, BC Supreme Court, BC Court of Appeal and the Supreme Court of Canada, </a:t>
            </a:r>
            <a:r>
              <a:rPr lang="en-CA" dirty="0"/>
              <a:t>Additionally,</a:t>
            </a:r>
            <a:r>
              <a:rPr lang="en-CA" baseline="0" dirty="0"/>
              <a:t> many matters are dealt with via Tribunals.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56CCE-AD5C-4A90-8417-47B5A747E1C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137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41" indent="-171441">
              <a:buFont typeface="Arial" panose="020B0604020202020204" pitchFamily="34" charset="0"/>
              <a:buChar char="•"/>
            </a:pPr>
            <a:r>
              <a:rPr lang="en-CA" b="0" dirty="0" smtClean="0"/>
              <a:t>Move</a:t>
            </a:r>
            <a:r>
              <a:rPr lang="en-CA" b="0" baseline="0" dirty="0" smtClean="0"/>
              <a:t> from overview to researching these legal system via various sources. Can be thought of as two main types of legal information. </a:t>
            </a:r>
            <a:endParaRPr lang="en-CA" b="0" dirty="0" smtClean="0"/>
          </a:p>
          <a:p>
            <a:pPr marL="171441" indent="-171441">
              <a:buFont typeface="Arial" panose="020B0604020202020204" pitchFamily="34" charset="0"/>
              <a:buChar char="•"/>
            </a:pPr>
            <a:r>
              <a:rPr lang="en-CA" b="1" dirty="0" smtClean="0"/>
              <a:t>Primary </a:t>
            </a:r>
            <a:r>
              <a:rPr lang="en-CA" b="1" dirty="0"/>
              <a:t>legal literature </a:t>
            </a:r>
            <a:r>
              <a:rPr lang="en-CA" dirty="0"/>
              <a:t>consists of sources that</a:t>
            </a:r>
            <a:r>
              <a:rPr lang="en-CA" baseline="0" dirty="0"/>
              <a:t> outline the law: </a:t>
            </a:r>
            <a:r>
              <a:rPr lang="en-CA" dirty="0"/>
              <a:t>case law and other decisions, statutes,</a:t>
            </a:r>
            <a:r>
              <a:rPr lang="en-CA" baseline="0" dirty="0"/>
              <a:t> regulations. The sources of law.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32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Case Law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56CCE-AD5C-4A90-8417-47B5A747E1C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28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41" indent="-171441">
              <a:buFont typeface="Arial" panose="020B0604020202020204" pitchFamily="34" charset="0"/>
              <a:buChar char="•"/>
            </a:pPr>
            <a:r>
              <a:rPr lang="en-CA" b="1" baseline="0" dirty="0"/>
              <a:t>Secondary legal literature </a:t>
            </a:r>
            <a:r>
              <a:rPr lang="en-CA" baseline="0" dirty="0"/>
              <a:t>is writing about the law, but not the source of the actual law itself (a few exceptions, such as some often-cited legal treatises)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31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DEMO:  W</a:t>
            </a:r>
            <a:r>
              <a:rPr lang="en-US" baseline="0" dirty="0" smtClean="0"/>
              <a:t>here </a:t>
            </a:r>
            <a:r>
              <a:rPr lang="en-US" baseline="0" dirty="0"/>
              <a:t>legal databases are. </a:t>
            </a:r>
            <a:endParaRPr lang="en-US" baseline="0" dirty="0" smtClean="0"/>
          </a:p>
          <a:p>
            <a:r>
              <a:rPr lang="en-US" baseline="0" dirty="0" smtClean="0"/>
              <a:t>DEMO: Open up </a:t>
            </a:r>
            <a:r>
              <a:rPr lang="en-US" baseline="0" dirty="0" err="1" smtClean="0"/>
              <a:t>CanLII</a:t>
            </a:r>
            <a:r>
              <a:rPr lang="en-US" baseline="0" dirty="0" smtClean="0"/>
              <a:t>, as we will spend most of our time looking at this free resource. It’s accessible after you graduate.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75F25C-406D-475A-9CBD-9C97F69D88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18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8164B59-CCC3-4681-9D84-E60832E5979D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2907DEE-49E1-42A7-8198-E982397FF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376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4B59-CCC3-4681-9D84-E60832E5979D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7DEE-49E1-42A7-8198-E982397FF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1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8164B59-CCC3-4681-9D84-E60832E5979D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2907DEE-49E1-42A7-8198-E982397FF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9305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4B59-CCC3-4681-9D84-E60832E5979D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2907DEE-49E1-42A7-8198-E982397FF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9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8164B59-CCC3-4681-9D84-E60832E5979D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2907DEE-49E1-42A7-8198-E982397FF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5606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4B59-CCC3-4681-9D84-E60832E5979D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7DEE-49E1-42A7-8198-E982397FF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069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4B59-CCC3-4681-9D84-E60832E5979D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7DEE-49E1-42A7-8198-E982397FF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84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4B59-CCC3-4681-9D84-E60832E5979D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7DEE-49E1-42A7-8198-E982397FF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5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4B59-CCC3-4681-9D84-E60832E5979D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7DEE-49E1-42A7-8198-E982397FF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688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8164B59-CCC3-4681-9D84-E60832E5979D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2907DEE-49E1-42A7-8198-E982397FF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442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4B59-CCC3-4681-9D84-E60832E5979D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07DEE-49E1-42A7-8198-E982397FFA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95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8164B59-CCC3-4681-9D84-E60832E5979D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2907DEE-49E1-42A7-8198-E982397FFA0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5711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71" r:id="rId1"/>
    <p:sldLayoutId id="2147484672" r:id="rId2"/>
    <p:sldLayoutId id="2147484673" r:id="rId3"/>
    <p:sldLayoutId id="2147484674" r:id="rId4"/>
    <p:sldLayoutId id="2147484675" r:id="rId5"/>
    <p:sldLayoutId id="2147484676" r:id="rId6"/>
    <p:sldLayoutId id="2147484677" r:id="rId7"/>
    <p:sldLayoutId id="2147484678" r:id="rId8"/>
    <p:sldLayoutId id="2147484679" r:id="rId9"/>
    <p:sldLayoutId id="2147484680" r:id="rId10"/>
    <p:sldLayoutId id="214748468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sk6@sfu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lii.org/en/" TargetMode="External"/><Relationship Id="rId7" Type="http://schemas.openxmlformats.org/officeDocument/2006/relationships/hyperlink" Target="https://databases.lib.sfu.ca/browse?subjects=Law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bases.lib.sfu.ca/record/61245133040003610/HeinOnline" TargetMode="External"/><Relationship Id="rId5" Type="http://schemas.openxmlformats.org/officeDocument/2006/relationships/hyperlink" Target="https://databases.lib.sfu.ca/record/61245149250003610/Lexis-Advance-QuickLaw" TargetMode="External"/><Relationship Id="rId4" Type="http://schemas.openxmlformats.org/officeDocument/2006/relationships/hyperlink" Target="https://databases.lib.sfu.ca/record/61245132290003610/Westlaw-Next-Canada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lii.org/en/database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uides.library.queensu.ca/legalcitation-mcgill-9th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nlii.org/en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anlii.org/en/#search/id=2005%20BCSC%20419" TargetMode="External"/><Relationship Id="rId4" Type="http://schemas.openxmlformats.org/officeDocument/2006/relationships/hyperlink" Target="https://www.canlii.org/en/#search/id=Fibercom%20Systems%20Inc.%20v%20Rogers%20Cable%20Inc%20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libask@sfu.ca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ar11@sfu.ca" TargetMode="External"/><Relationship Id="rId4" Type="http://schemas.openxmlformats.org/officeDocument/2006/relationships/hyperlink" Target="mailto:moninder_lalli@sfu.c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lickr.com/photos/hellie55/5248529869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vincialcourt.bc.ca/types-of-cases/criminal-and-youth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SFU Library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/>
              <a:t>LaBour</a:t>
            </a:r>
            <a:r>
              <a:rPr lang="en-US" sz="2800" b="1" dirty="0"/>
              <a:t> </a:t>
            </a:r>
            <a:r>
              <a:rPr lang="en-US" sz="2800" b="1" dirty="0" err="1"/>
              <a:t>STudies</a:t>
            </a:r>
            <a:r>
              <a:rPr lang="en-US" sz="2800" b="1" dirty="0"/>
              <a:t> 313: Library research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22354" y="4876801"/>
            <a:ext cx="87030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Yolanda Koscielski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</a:rPr>
              <a:t>Liaison Librarian for Criminology, Philosophy &amp; Psychology</a:t>
            </a:r>
          </a:p>
          <a:p>
            <a:pPr algn="r"/>
            <a:r>
              <a:rPr lang="en-US" sz="2400" dirty="0">
                <a:solidFill>
                  <a:schemeClr val="bg1"/>
                </a:solidFill>
                <a:hlinkClick r:id="rId3"/>
              </a:rPr>
              <a:t>ysk6@sfu.ca</a:t>
            </a:r>
            <a:endParaRPr lang="en-US" sz="2400" dirty="0">
              <a:solidFill>
                <a:schemeClr val="bg1"/>
              </a:solidFill>
            </a:endParaRPr>
          </a:p>
          <a:p>
            <a:pPr algn="r"/>
            <a:r>
              <a:rPr lang="en-US" sz="2400" dirty="0">
                <a:solidFill>
                  <a:schemeClr val="bg1"/>
                </a:solidFill>
              </a:rPr>
              <a:t>September 23, 2019</a:t>
            </a:r>
          </a:p>
        </p:txBody>
      </p:sp>
    </p:spTree>
    <p:extLst>
      <p:ext uri="{BB962C8B-B14F-4D97-AF65-F5344CB8AC3E}">
        <p14:creationId xmlns:p14="http://schemas.microsoft.com/office/powerpoint/2010/main" val="223486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law databases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975348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endParaRPr lang="en-CA" sz="2400" b="1" dirty="0">
              <a:solidFill>
                <a:srgbClr val="C00000"/>
              </a:solidFill>
            </a:endParaRPr>
          </a:p>
          <a:p>
            <a:pPr marL="114300" indent="0">
              <a:buNone/>
            </a:pPr>
            <a:r>
              <a:rPr lang="en-CA" sz="2400" b="1" dirty="0">
                <a:solidFill>
                  <a:srgbClr val="C00000"/>
                </a:solidFill>
              </a:rPr>
              <a:t>Three</a:t>
            </a:r>
            <a:r>
              <a:rPr lang="en-CA" sz="2400" dirty="0"/>
              <a:t> main online resources for legal research at SFU</a:t>
            </a:r>
          </a:p>
          <a:p>
            <a:r>
              <a:rPr lang="en-CA" sz="2400" dirty="0">
                <a:solidFill>
                  <a:srgbClr val="FF0000"/>
                </a:solidFill>
                <a:hlinkClick r:id="rId3"/>
              </a:rPr>
              <a:t>CanLII  (open access)</a:t>
            </a:r>
            <a:endParaRPr lang="en-CA" sz="2400" dirty="0">
              <a:solidFill>
                <a:srgbClr val="FF0000"/>
              </a:solidFill>
            </a:endParaRPr>
          </a:p>
          <a:p>
            <a:r>
              <a:rPr lang="en-CA" sz="2400" dirty="0">
                <a:hlinkClick r:id="rId4"/>
              </a:rPr>
              <a:t>Westlaw Next Canada</a:t>
            </a:r>
            <a:r>
              <a:rPr lang="en-CA" sz="2400" dirty="0"/>
              <a:t> </a:t>
            </a:r>
          </a:p>
          <a:p>
            <a:r>
              <a:rPr lang="en-CA" sz="2400" dirty="0">
                <a:hlinkClick r:id="rId5"/>
              </a:rPr>
              <a:t>Lexis Advance </a:t>
            </a:r>
            <a:r>
              <a:rPr lang="en-CA" sz="2400" dirty="0" err="1">
                <a:hlinkClick r:id="rId5"/>
              </a:rPr>
              <a:t>Quicklaw</a:t>
            </a:r>
            <a:endParaRPr lang="en-CA" sz="2400" dirty="0"/>
          </a:p>
          <a:p>
            <a:pPr marL="0" indent="0">
              <a:buNone/>
            </a:pPr>
            <a:r>
              <a:rPr lang="en-CA" sz="2400" dirty="0"/>
              <a:t>Plus:</a:t>
            </a:r>
          </a:p>
          <a:p>
            <a:r>
              <a:rPr lang="en-CA" sz="2400" dirty="0" err="1">
                <a:hlinkClick r:id="rId6"/>
              </a:rPr>
              <a:t>HeinOnline</a:t>
            </a:r>
            <a:endParaRPr lang="en-CA" sz="2400" dirty="0"/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dirty="0">
                <a:hlinkClick r:id="rId7"/>
              </a:rPr>
              <a:t>SFU Library’s list of law-related databases</a:t>
            </a:r>
            <a:endParaRPr lang="en-CA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45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canlii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79904"/>
            <a:ext cx="11184088" cy="4168548"/>
          </a:xfrm>
        </p:spPr>
        <p:txBody>
          <a:bodyPr/>
          <a:lstStyle/>
          <a:p>
            <a:r>
              <a:rPr lang="en-US" sz="2400" dirty="0"/>
              <a:t>“</a:t>
            </a:r>
            <a:r>
              <a:rPr lang="en-US" sz="2400" dirty="0" err="1"/>
              <a:t>CanLII</a:t>
            </a:r>
            <a:r>
              <a:rPr lang="en-US" sz="2400" dirty="0"/>
              <a:t> is a </a:t>
            </a:r>
            <a:r>
              <a:rPr lang="en-US" sz="2400" dirty="0">
                <a:solidFill>
                  <a:srgbClr val="FF0000"/>
                </a:solidFill>
              </a:rPr>
              <a:t>non-profit</a:t>
            </a:r>
            <a:r>
              <a:rPr lang="en-US" sz="2400" dirty="0"/>
              <a:t> …. [whose] goal is to make </a:t>
            </a:r>
            <a:r>
              <a:rPr lang="en-US" sz="2400" dirty="0">
                <a:solidFill>
                  <a:srgbClr val="FF0000"/>
                </a:solidFill>
              </a:rPr>
              <a:t>Canadian law accessible </a:t>
            </a:r>
            <a:r>
              <a:rPr lang="en-US" sz="2400" dirty="0"/>
              <a:t>for free on the Internet. This website provides access to </a:t>
            </a:r>
            <a:r>
              <a:rPr lang="en-US" sz="2400" dirty="0">
                <a:solidFill>
                  <a:schemeClr val="accent2"/>
                </a:solidFill>
              </a:rPr>
              <a:t>court</a:t>
            </a:r>
            <a:r>
              <a:rPr lang="en-US" sz="2400" dirty="0"/>
              <a:t> judgments, </a:t>
            </a:r>
            <a:r>
              <a:rPr lang="en-US" sz="2400" dirty="0">
                <a:solidFill>
                  <a:schemeClr val="accent2"/>
                </a:solidFill>
              </a:rPr>
              <a:t>tribunal </a:t>
            </a:r>
            <a:r>
              <a:rPr lang="en-US" sz="2400" dirty="0"/>
              <a:t>decisions, </a:t>
            </a:r>
            <a:r>
              <a:rPr lang="en-US" sz="2400" dirty="0">
                <a:solidFill>
                  <a:schemeClr val="tx1"/>
                </a:solidFill>
              </a:rPr>
              <a:t>statutes and regulations </a:t>
            </a:r>
            <a:r>
              <a:rPr lang="en-US" sz="2400" dirty="0"/>
              <a:t>from all Canadian jurisdictions”. 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Free</a:t>
            </a:r>
            <a:r>
              <a:rPr lang="en-US" sz="2400" dirty="0"/>
              <a:t> &amp; easy to use</a:t>
            </a:r>
          </a:p>
          <a:p>
            <a:r>
              <a:rPr lang="en-US" sz="2400" dirty="0"/>
              <a:t>Continually </a:t>
            </a:r>
            <a:r>
              <a:rPr lang="en-US" sz="2400" dirty="0">
                <a:solidFill>
                  <a:srgbClr val="FF0000"/>
                </a:solidFill>
              </a:rPr>
              <a:t>improving</a:t>
            </a:r>
            <a:r>
              <a:rPr lang="en-US" sz="2400" dirty="0"/>
              <a:t> &amp; expanding</a:t>
            </a:r>
          </a:p>
          <a:p>
            <a:r>
              <a:rPr lang="en-CA" sz="2400" dirty="0">
                <a:solidFill>
                  <a:srgbClr val="FF0000"/>
                </a:solidFill>
              </a:rPr>
              <a:t>One-stop shop </a:t>
            </a:r>
            <a:r>
              <a:rPr lang="en-CA" sz="2400" dirty="0"/>
              <a:t>for current cases and law (may need to go to print or subscription databases for older tribunal decisions)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7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Canlii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17840"/>
          </a:xfrm>
        </p:spPr>
        <p:txBody>
          <a:bodyPr>
            <a:normAutofit/>
          </a:bodyPr>
          <a:lstStyle/>
          <a:p>
            <a:r>
              <a:rPr lang="en-CA" sz="2400" dirty="0"/>
              <a:t>Use</a:t>
            </a:r>
            <a:r>
              <a:rPr lang="en-CA" sz="2400" dirty="0">
                <a:solidFill>
                  <a:schemeClr val="accent2"/>
                </a:solidFill>
              </a:rPr>
              <a:t> the </a:t>
            </a:r>
            <a:r>
              <a:rPr lang="en-CA" sz="2400" dirty="0">
                <a:solidFill>
                  <a:schemeClr val="accent2"/>
                </a:solidFill>
                <a:hlinkClick r:id="rId3"/>
              </a:rPr>
              <a:t>Primary Law Databases</a:t>
            </a:r>
            <a:r>
              <a:rPr lang="en-CA" sz="2400" dirty="0">
                <a:solidFill>
                  <a:schemeClr val="accent2"/>
                </a:solidFill>
              </a:rPr>
              <a:t> </a:t>
            </a:r>
            <a:r>
              <a:rPr lang="en-CA" sz="2400" dirty="0"/>
              <a:t>link to search within decisions from:</a:t>
            </a:r>
          </a:p>
          <a:p>
            <a:pPr lvl="1"/>
            <a:r>
              <a:rPr lang="en-CA" sz="1800" dirty="0"/>
              <a:t>Canadian Human Rights Tribunal 1979 – </a:t>
            </a:r>
          </a:p>
          <a:p>
            <a:pPr lvl="1"/>
            <a:r>
              <a:rPr lang="en-CA" sz="1800" dirty="0"/>
              <a:t>Labour Arbitration Awards*</a:t>
            </a:r>
          </a:p>
          <a:p>
            <a:pPr lvl="1"/>
            <a:r>
              <a:rPr lang="en-CA" sz="1800" dirty="0"/>
              <a:t>Federal Public Sector Labour Relations and Employment Board 2015 -</a:t>
            </a:r>
          </a:p>
          <a:p>
            <a:pPr lvl="1"/>
            <a:r>
              <a:rPr lang="en-CA" sz="1800" dirty="0"/>
              <a:t>BC Human Rights Tribunal 2008 –</a:t>
            </a:r>
          </a:p>
          <a:p>
            <a:pPr lvl="1"/>
            <a:r>
              <a:rPr lang="en-CA" sz="1800" dirty="0"/>
              <a:t>BC Labour Relations Board 2000 – </a:t>
            </a:r>
          </a:p>
          <a:p>
            <a:pPr lvl="1"/>
            <a:r>
              <a:rPr lang="en-CA" sz="1800" dirty="0"/>
              <a:t>BC Labour Arbitrations Awards*</a:t>
            </a:r>
          </a:p>
          <a:p>
            <a:pPr lvl="2"/>
            <a:r>
              <a:rPr lang="en-CA" sz="1800" dirty="0"/>
              <a:t>*=incomplete coverage, some years missing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75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a case or decision!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03184"/>
          </a:xfrm>
        </p:spPr>
        <p:txBody>
          <a:bodyPr>
            <a:noAutofit/>
          </a:bodyPr>
          <a:lstStyle/>
          <a:p>
            <a:r>
              <a:rPr lang="en-US" sz="2400" dirty="0"/>
              <a:t>You will often search for a particular case in a database by either:</a:t>
            </a:r>
          </a:p>
          <a:p>
            <a:pPr marL="0" indent="0">
              <a:buNone/>
            </a:pPr>
            <a:r>
              <a:rPr lang="en-US" sz="2400" dirty="0"/>
              <a:t>	1) case citation, or,</a:t>
            </a:r>
          </a:p>
          <a:p>
            <a:pPr marL="0" indent="0">
              <a:buNone/>
            </a:pPr>
            <a:r>
              <a:rPr lang="en-US" sz="2400" dirty="0"/>
              <a:t>	2) case name</a:t>
            </a:r>
          </a:p>
          <a:p>
            <a:r>
              <a:rPr lang="en-US" sz="2400" dirty="0"/>
              <a:t>A </a:t>
            </a:r>
            <a:r>
              <a:rPr lang="en-US" sz="2400" b="1" i="1" dirty="0"/>
              <a:t>case name</a:t>
            </a:r>
            <a:r>
              <a:rPr lang="en-US" sz="2400" dirty="0"/>
              <a:t> is based on the abbreviated names of the parties involved in the case. Example case names:</a:t>
            </a:r>
          </a:p>
          <a:p>
            <a:pPr lvl="2"/>
            <a:r>
              <a:rPr lang="en-US" sz="2400" i="1" dirty="0">
                <a:solidFill>
                  <a:srgbClr val="FF0000"/>
                </a:solidFill>
              </a:rPr>
              <a:t>R</a:t>
            </a:r>
            <a:r>
              <a:rPr lang="en-US" sz="2400" i="1" dirty="0"/>
              <a:t> v Sun Glow Foodservice Ltd</a:t>
            </a:r>
            <a:endParaRPr lang="en-US" sz="2400" dirty="0"/>
          </a:p>
          <a:p>
            <a:pPr lvl="2"/>
            <a:r>
              <a:rPr lang="en-US" sz="2400" i="1" dirty="0"/>
              <a:t>Western Canada Wilderness Committee v Canada (Minister of Environment)</a:t>
            </a:r>
            <a:endParaRPr lang="en-US" sz="2400" dirty="0"/>
          </a:p>
          <a:p>
            <a:pPr lvl="2"/>
            <a:r>
              <a:rPr lang="en-US" sz="2400" i="1" dirty="0"/>
              <a:t>Moore v </a:t>
            </a:r>
            <a:r>
              <a:rPr lang="en-US" sz="2400" i="1" dirty="0" err="1"/>
              <a:t>Bertuzzi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771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case citations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6628" y="2140512"/>
            <a:ext cx="7973000" cy="508498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01962BE-7EBF-424A-A865-41463F6D4420}"/>
              </a:ext>
            </a:extLst>
          </p:cNvPr>
          <p:cNvSpPr txBox="1"/>
          <p:nvPr/>
        </p:nvSpPr>
        <p:spPr>
          <a:xfrm>
            <a:off x="8541756" y="2877312"/>
            <a:ext cx="30690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Legal citation help: The Queen’s University Library’s </a:t>
            </a:r>
            <a:r>
              <a:rPr lang="en-CA" sz="2000" dirty="0">
                <a:hlinkClick r:id="rId4"/>
              </a:rPr>
              <a:t>Guide to Legal Citation with the 9</a:t>
            </a:r>
            <a:r>
              <a:rPr lang="en-CA" sz="2000" baseline="30000" dirty="0">
                <a:hlinkClick r:id="rId4"/>
              </a:rPr>
              <a:t>th</a:t>
            </a:r>
            <a:r>
              <a:rPr lang="en-CA" sz="2000" dirty="0">
                <a:hlinkClick r:id="rId4"/>
              </a:rPr>
              <a:t> edition of the McGill Guide</a:t>
            </a:r>
            <a:endParaRPr lang="en-CA" sz="20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15F35C2-452F-4D0A-BC0A-04C1A0429D1B}"/>
              </a:ext>
            </a:extLst>
          </p:cNvPr>
          <p:cNvSpPr/>
          <p:nvPr/>
        </p:nvSpPr>
        <p:spPr>
          <a:xfrm>
            <a:off x="5596128" y="2639800"/>
            <a:ext cx="2731008" cy="2706624"/>
          </a:xfrm>
          <a:custGeom>
            <a:avLst/>
            <a:gdLst>
              <a:gd name="connsiteX0" fmla="*/ 243840 w 2731008"/>
              <a:gd name="connsiteY0" fmla="*/ 158496 h 2706624"/>
              <a:gd name="connsiteX1" fmla="*/ 2462784 w 2731008"/>
              <a:gd name="connsiteY1" fmla="*/ 0 h 2706624"/>
              <a:gd name="connsiteX2" fmla="*/ 2731008 w 2731008"/>
              <a:gd name="connsiteY2" fmla="*/ 2706624 h 2706624"/>
              <a:gd name="connsiteX3" fmla="*/ 548640 w 2731008"/>
              <a:gd name="connsiteY3" fmla="*/ 2706624 h 2706624"/>
              <a:gd name="connsiteX4" fmla="*/ 646176 w 2731008"/>
              <a:gd name="connsiteY4" fmla="*/ 1609344 h 2706624"/>
              <a:gd name="connsiteX5" fmla="*/ 560832 w 2731008"/>
              <a:gd name="connsiteY5" fmla="*/ 1524000 h 2706624"/>
              <a:gd name="connsiteX6" fmla="*/ 707136 w 2731008"/>
              <a:gd name="connsiteY6" fmla="*/ 1328928 h 2706624"/>
              <a:gd name="connsiteX7" fmla="*/ 0 w 2731008"/>
              <a:gd name="connsiteY7" fmla="*/ 560832 h 2706624"/>
              <a:gd name="connsiteX8" fmla="*/ 243840 w 2731008"/>
              <a:gd name="connsiteY8" fmla="*/ 158496 h 270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31008" h="2706624">
                <a:moveTo>
                  <a:pt x="243840" y="158496"/>
                </a:moveTo>
                <a:lnTo>
                  <a:pt x="2462784" y="0"/>
                </a:lnTo>
                <a:lnTo>
                  <a:pt x="2731008" y="2706624"/>
                </a:lnTo>
                <a:lnTo>
                  <a:pt x="548640" y="2706624"/>
                </a:lnTo>
                <a:lnTo>
                  <a:pt x="646176" y="1609344"/>
                </a:lnTo>
                <a:lnTo>
                  <a:pt x="560832" y="1524000"/>
                </a:lnTo>
                <a:lnTo>
                  <a:pt x="707136" y="1328928"/>
                </a:lnTo>
                <a:lnTo>
                  <a:pt x="0" y="560832"/>
                </a:lnTo>
                <a:lnTo>
                  <a:pt x="243840" y="15849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2492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– finding a case in </a:t>
            </a:r>
            <a:r>
              <a:rPr lang="en-US" dirty="0" err="1"/>
              <a:t>canlii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hlinkClick r:id="rId3"/>
              </a:rPr>
              <a:t>CanLII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342900" indent="-342900">
              <a:buAutoNum type="arabicPeriod"/>
            </a:pPr>
            <a:r>
              <a:rPr lang="en-US" sz="2400" dirty="0"/>
              <a:t>By case name: </a:t>
            </a:r>
            <a:r>
              <a:rPr lang="en-US" sz="2400" i="1" dirty="0">
                <a:hlinkClick r:id="rId4"/>
              </a:rPr>
              <a:t>Fibercom Systems Inc. v Rogers Cable Inc </a:t>
            </a:r>
            <a:endParaRPr lang="en-US" sz="2400" i="1" dirty="0"/>
          </a:p>
          <a:p>
            <a:pPr marL="342900" indent="-342900">
              <a:buAutoNum type="arabicPeriod"/>
            </a:pPr>
            <a:r>
              <a:rPr lang="en-US" sz="2400" dirty="0"/>
              <a:t>By case citation: </a:t>
            </a:r>
            <a:r>
              <a:rPr lang="en-US" sz="2400" dirty="0">
                <a:hlinkClick r:id="rId5"/>
              </a:rPr>
              <a:t>2005 BCSC 419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74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a case by topic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477541"/>
            <a:ext cx="11029615" cy="3678303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Browse</a:t>
            </a:r>
            <a:r>
              <a:rPr lang="en-US" sz="2400" dirty="0"/>
              <a:t> by Tribunal</a:t>
            </a:r>
          </a:p>
          <a:p>
            <a:r>
              <a:rPr lang="en-US" sz="2400" dirty="0" err="1"/>
              <a:t>CanLII</a:t>
            </a:r>
            <a:r>
              <a:rPr lang="en-US" sz="2400" dirty="0"/>
              <a:t> – find cases that refer to </a:t>
            </a:r>
            <a:r>
              <a:rPr lang="en-US" sz="2400" dirty="0">
                <a:solidFill>
                  <a:srgbClr val="FF0000"/>
                </a:solidFill>
              </a:rPr>
              <a:t>sections of the Act/Code </a:t>
            </a:r>
            <a:r>
              <a:rPr lang="en-US" sz="2400" dirty="0"/>
              <a:t>(or part thereof)</a:t>
            </a:r>
          </a:p>
          <a:p>
            <a:pPr lvl="1"/>
            <a:r>
              <a:rPr lang="en-US" dirty="0"/>
              <a:t>B.C. Employment Standards Act</a:t>
            </a:r>
          </a:p>
          <a:p>
            <a:pPr lvl="1"/>
            <a:r>
              <a:rPr lang="en-US" dirty="0"/>
              <a:t>B.C. Human Rights Code</a:t>
            </a:r>
          </a:p>
          <a:p>
            <a:pPr lvl="1"/>
            <a:r>
              <a:rPr lang="en-US" dirty="0"/>
              <a:t>B.C. </a:t>
            </a:r>
            <a:r>
              <a:rPr lang="en-US" dirty="0" err="1"/>
              <a:t>Labour</a:t>
            </a:r>
            <a:r>
              <a:rPr lang="en-US" dirty="0"/>
              <a:t> Relations Code</a:t>
            </a:r>
          </a:p>
          <a:p>
            <a:pPr lvl="1"/>
            <a:r>
              <a:rPr lang="en-US" dirty="0"/>
              <a:t>Canada </a:t>
            </a:r>
            <a:r>
              <a:rPr lang="en-US" dirty="0" err="1"/>
              <a:t>Labour</a:t>
            </a:r>
            <a:r>
              <a:rPr lang="en-US" dirty="0"/>
              <a:t> Code</a:t>
            </a:r>
          </a:p>
          <a:p>
            <a:pPr lvl="1"/>
            <a:r>
              <a:rPr lang="en-US" dirty="0"/>
              <a:t>Workers Compensation </a:t>
            </a:r>
            <a:r>
              <a:rPr lang="en-US" dirty="0" smtClean="0"/>
              <a:t>Act, etc.</a:t>
            </a:r>
            <a:endParaRPr lang="en-US" dirty="0"/>
          </a:p>
          <a:p>
            <a:r>
              <a:rPr lang="en-US" sz="2400" dirty="0">
                <a:solidFill>
                  <a:srgbClr val="FF0000"/>
                </a:solidFill>
              </a:rPr>
              <a:t>Keyword</a:t>
            </a:r>
            <a:r>
              <a:rPr lang="en-US" sz="2400" dirty="0"/>
              <a:t> </a:t>
            </a:r>
            <a:r>
              <a:rPr lang="en-US" sz="2400" dirty="0" smtClean="0"/>
              <a:t>search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816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cases by topic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39043"/>
            <a:ext cx="11029615" cy="3932027"/>
          </a:xfrm>
        </p:spPr>
        <p:txBody>
          <a:bodyPr>
            <a:normAutofit fontScale="92500" lnSpcReduction="10000"/>
          </a:bodyPr>
          <a:lstStyle/>
          <a:p>
            <a:r>
              <a:rPr lang="en-CA" sz="2800" dirty="0"/>
              <a:t>Searching </a:t>
            </a:r>
            <a:r>
              <a:rPr lang="en-CA" sz="2800" dirty="0">
                <a:solidFill>
                  <a:schemeClr val="tx1"/>
                </a:solidFill>
              </a:rPr>
              <a:t>primary sources </a:t>
            </a:r>
            <a:r>
              <a:rPr lang="en-CA" sz="2800" dirty="0"/>
              <a:t>directly for case law by keyword is usually </a:t>
            </a:r>
            <a:r>
              <a:rPr lang="en-CA" sz="2800" b="1" dirty="0">
                <a:solidFill>
                  <a:srgbClr val="FF0000"/>
                </a:solidFill>
              </a:rPr>
              <a:t>not</a:t>
            </a:r>
            <a:r>
              <a:rPr lang="en-CA" sz="2800" dirty="0"/>
              <a:t> recommended</a:t>
            </a:r>
          </a:p>
          <a:p>
            <a:pPr lvl="1"/>
            <a:r>
              <a:rPr lang="en-CA" sz="2800" dirty="0"/>
              <a:t>Keyword = 1000s of unrelated hits</a:t>
            </a:r>
          </a:p>
          <a:p>
            <a:pPr lvl="1"/>
            <a:r>
              <a:rPr lang="en-CA" sz="2800" dirty="0"/>
              <a:t>Exception: very </a:t>
            </a:r>
            <a:r>
              <a:rPr lang="en-CA" sz="2800" dirty="0">
                <a:solidFill>
                  <a:srgbClr val="FF0000"/>
                </a:solidFill>
              </a:rPr>
              <a:t>unique terminology</a:t>
            </a:r>
          </a:p>
          <a:p>
            <a:pPr lvl="1"/>
            <a:r>
              <a:rPr lang="en-CA" sz="2800" dirty="0">
                <a:solidFill>
                  <a:schemeClr val="tx1"/>
                </a:solidFill>
              </a:rPr>
              <a:t>Exception: search within a </a:t>
            </a:r>
            <a:r>
              <a:rPr lang="en-CA" sz="2800" dirty="0">
                <a:solidFill>
                  <a:srgbClr val="FF0000"/>
                </a:solidFill>
              </a:rPr>
              <a:t>pre-narrowed</a:t>
            </a:r>
            <a:r>
              <a:rPr lang="en-CA" sz="2800" dirty="0">
                <a:solidFill>
                  <a:schemeClr val="tx1"/>
                </a:solidFill>
              </a:rPr>
              <a:t> pool of decisions</a:t>
            </a:r>
          </a:p>
          <a:p>
            <a:r>
              <a:rPr lang="en-CA" sz="3000" dirty="0"/>
              <a:t>Start with </a:t>
            </a:r>
            <a:r>
              <a:rPr lang="en-CA" sz="3000" i="1" dirty="0">
                <a:solidFill>
                  <a:srgbClr val="FF0000"/>
                </a:solidFill>
              </a:rPr>
              <a:t>secondary legal sources </a:t>
            </a:r>
            <a:r>
              <a:rPr lang="en-CA" sz="3000" dirty="0"/>
              <a:t>and/or </a:t>
            </a:r>
            <a:r>
              <a:rPr lang="en-CA" sz="3000" i="1" dirty="0">
                <a:solidFill>
                  <a:srgbClr val="FF0000"/>
                </a:solidFill>
              </a:rPr>
              <a:t>specialized legal research tools</a:t>
            </a:r>
            <a:r>
              <a:rPr lang="en-CA" sz="3000" i="1" dirty="0">
                <a:solidFill>
                  <a:schemeClr val="accent1"/>
                </a:solidFill>
              </a:rPr>
              <a:t>, </a:t>
            </a:r>
            <a:r>
              <a:rPr lang="en-CA" sz="3000" i="1" dirty="0"/>
              <a:t>such as the</a:t>
            </a:r>
            <a:r>
              <a:rPr lang="en-CA" sz="3000" dirty="0"/>
              <a:t> </a:t>
            </a:r>
            <a:r>
              <a:rPr lang="en-CA" sz="3000" i="1" dirty="0"/>
              <a:t>Canadian Abridgment Digest, and the Canadian Encyclopedic Digest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11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see handout for </a:t>
            </a:r>
            <a:r>
              <a:rPr lang="en-US" smtClean="0"/>
              <a:t>database exercises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7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Where to go for help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1192" y="2409288"/>
            <a:ext cx="7226442" cy="3657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Research help desk (drop-in &amp; by appointment)</a:t>
            </a: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Phone: 778.782.4345 </a:t>
            </a: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Email us at: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libask@sfu.ca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AskAway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(online chat)</a:t>
            </a:r>
          </a:p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03546" y="2267693"/>
            <a:ext cx="4195059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4000" lvl="1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defRPr/>
            </a:pPr>
            <a:endParaRPr lang="en-US" sz="2400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980856" y="1968416"/>
            <a:ext cx="4195059" cy="556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4000" lvl="1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defRPr/>
            </a:pPr>
            <a:r>
              <a:rPr lang="en-US" sz="2400" b="1" dirty="0">
                <a:solidFill>
                  <a:schemeClr val="accent2"/>
                </a:solidFill>
              </a:rPr>
              <a:t>Moninder Lalli, Liaison Librarian for </a:t>
            </a:r>
            <a:r>
              <a:rPr lang="en-US" sz="2400" b="1" dirty="0" err="1">
                <a:solidFill>
                  <a:schemeClr val="accent2"/>
                </a:solidFill>
              </a:rPr>
              <a:t>Labour</a:t>
            </a:r>
            <a:r>
              <a:rPr lang="en-US" sz="2400" b="1" dirty="0">
                <a:solidFill>
                  <a:schemeClr val="accent2"/>
                </a:solidFill>
              </a:rPr>
              <a:t> Studies</a:t>
            </a:r>
          </a:p>
          <a:p>
            <a:pPr marL="630000" lvl="1" indent="-3060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sz="2400" dirty="0">
                <a:solidFill>
                  <a:schemeClr val="tx2"/>
                </a:solidFill>
                <a:hlinkClick r:id="rId4"/>
              </a:rPr>
              <a:t>moninder_lalli@sfu.ca</a:t>
            </a:r>
            <a:endParaRPr lang="en-US" sz="2400" dirty="0">
              <a:solidFill>
                <a:schemeClr val="tx2"/>
              </a:solidFill>
            </a:endParaRPr>
          </a:p>
          <a:p>
            <a:pPr marL="630000" lvl="1" indent="-3060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sz="2400" dirty="0">
                <a:solidFill>
                  <a:schemeClr val="tx2"/>
                </a:solidFill>
              </a:rPr>
              <a:t>778-782-4264</a:t>
            </a:r>
          </a:p>
          <a:p>
            <a:pPr marL="630000" lvl="1" indent="-3060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endParaRPr lang="en-US" sz="2400" dirty="0">
              <a:solidFill>
                <a:schemeClr val="tx2"/>
              </a:solidFill>
            </a:endParaRPr>
          </a:p>
          <a:p>
            <a:pPr marL="324000" lvl="1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defRPr/>
            </a:pPr>
            <a:r>
              <a:rPr lang="en-US" sz="2400" b="1" dirty="0">
                <a:solidFill>
                  <a:schemeClr val="accent2"/>
                </a:solidFill>
              </a:rPr>
              <a:t>Yolanda Koscielski, Liaison Librarian</a:t>
            </a:r>
          </a:p>
          <a:p>
            <a:pPr marL="630000" lvl="1" indent="-3060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sz="2400" dirty="0">
                <a:solidFill>
                  <a:schemeClr val="tx2"/>
                </a:solidFill>
                <a:hlinkClick r:id="rId5"/>
              </a:rPr>
              <a:t>ysk6@sfu.ca</a:t>
            </a:r>
            <a:endParaRPr lang="en-US" sz="2400" dirty="0">
              <a:solidFill>
                <a:schemeClr val="tx2"/>
              </a:solidFill>
            </a:endParaRPr>
          </a:p>
          <a:p>
            <a:pPr marL="630000" lvl="1" indent="-306000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/>
            </a:pPr>
            <a:r>
              <a:rPr lang="en-US" sz="2400" dirty="0">
                <a:solidFill>
                  <a:schemeClr val="tx2"/>
                </a:solidFill>
              </a:rPr>
              <a:t>778-782-3315</a:t>
            </a:r>
          </a:p>
          <a:p>
            <a:pPr marL="324000" lvl="1" defTabSz="45720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defRPr/>
            </a:pPr>
            <a:endParaRPr lang="en-US" sz="2400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8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Our agenda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81194" y="2018632"/>
            <a:ext cx="6316912" cy="3647661"/>
          </a:xfrm>
        </p:spPr>
        <p:txBody>
          <a:bodyPr anchor="t">
            <a:noAutofit/>
          </a:bodyPr>
          <a:lstStyle/>
          <a:p>
            <a:r>
              <a:rPr lang="en-US" sz="2400" dirty="0"/>
              <a:t>Provide an introduction to legal research to fulfill course assignment needs:</a:t>
            </a:r>
          </a:p>
          <a:p>
            <a:pPr lvl="1"/>
            <a:r>
              <a:rPr lang="en-US" sz="2200" dirty="0"/>
              <a:t>Gain a broad overview of </a:t>
            </a:r>
            <a:r>
              <a:rPr lang="en-US" sz="2200" dirty="0" smtClean="0"/>
              <a:t>the </a:t>
            </a:r>
            <a:r>
              <a:rPr lang="en-US" sz="2200" dirty="0" smtClean="0">
                <a:solidFill>
                  <a:srgbClr val="FF0000"/>
                </a:solidFill>
              </a:rPr>
              <a:t>legal system </a:t>
            </a:r>
            <a:r>
              <a:rPr lang="en-US" sz="2200" dirty="0" smtClean="0">
                <a:solidFill>
                  <a:schemeClr val="tx1"/>
                </a:solidFill>
              </a:rPr>
              <a:t>in Canada</a:t>
            </a:r>
            <a:endParaRPr lang="en-US" sz="2200" dirty="0">
              <a:solidFill>
                <a:schemeClr val="tx1"/>
              </a:solidFill>
            </a:endParaRPr>
          </a:p>
          <a:p>
            <a:pPr lvl="1"/>
            <a:r>
              <a:rPr lang="en-US" sz="2200" dirty="0"/>
              <a:t>Use online </a:t>
            </a:r>
            <a:r>
              <a:rPr lang="en-US" sz="2200" dirty="0">
                <a:solidFill>
                  <a:srgbClr val="FF0000"/>
                </a:solidFill>
              </a:rPr>
              <a:t>legal resources</a:t>
            </a:r>
            <a:r>
              <a:rPr lang="en-US" sz="2200" dirty="0"/>
              <a:t> to locate case law and legislation</a:t>
            </a:r>
          </a:p>
          <a:p>
            <a:pPr lvl="1"/>
            <a:r>
              <a:rPr lang="en-US" sz="2200" dirty="0"/>
              <a:t>Understand </a:t>
            </a:r>
            <a:r>
              <a:rPr lang="en-US" sz="2200" dirty="0">
                <a:solidFill>
                  <a:srgbClr val="FF0000"/>
                </a:solidFill>
              </a:rPr>
              <a:t>case citations </a:t>
            </a:r>
            <a:endParaRPr lang="en-US" sz="2200" dirty="0"/>
          </a:p>
          <a:p>
            <a:pPr lvl="1"/>
            <a:r>
              <a:rPr lang="en-US" sz="2200" dirty="0"/>
              <a:t>Find </a:t>
            </a:r>
            <a:r>
              <a:rPr lang="en-US" sz="2200" dirty="0">
                <a:solidFill>
                  <a:srgbClr val="FF0000"/>
                </a:solidFill>
              </a:rPr>
              <a:t>secondary legal literature </a:t>
            </a:r>
            <a:r>
              <a:rPr lang="en-US" sz="2200" dirty="0"/>
              <a:t>to research your topic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3018" y="1987990"/>
            <a:ext cx="4236847" cy="42368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63019" y="6266038"/>
            <a:ext cx="4236846" cy="47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“</a:t>
            </a:r>
            <a:r>
              <a:rPr lang="en-US" sz="1200" dirty="0">
                <a:hlinkClick r:id="rId4"/>
              </a:rPr>
              <a:t>And I thought we were friends</a:t>
            </a:r>
            <a:r>
              <a:rPr lang="en-US" sz="1200" dirty="0"/>
              <a:t>” by </a:t>
            </a:r>
            <a:r>
              <a:rPr lang="en-US" sz="1200" dirty="0" err="1"/>
              <a:t>hehedan</a:t>
            </a:r>
            <a:r>
              <a:rPr lang="en-US" sz="1200" dirty="0"/>
              <a:t>, </a:t>
            </a:r>
          </a:p>
          <a:p>
            <a:pPr algn="ctr"/>
            <a:r>
              <a:rPr lang="en-US" sz="1200" dirty="0"/>
              <a:t>CC BY-NC 2.0 </a:t>
            </a:r>
          </a:p>
        </p:txBody>
      </p:sp>
    </p:spTree>
    <p:extLst>
      <p:ext uri="{BB962C8B-B14F-4D97-AF65-F5344CB8AC3E}">
        <p14:creationId xmlns:p14="http://schemas.microsoft.com/office/powerpoint/2010/main" val="377982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8617" y="152400"/>
            <a:ext cx="8229600" cy="1295400"/>
          </a:xfrm>
          <a:noFill/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CA" dirty="0"/>
              <a:t>Court Systems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79023" y="1599474"/>
          <a:ext cx="8229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7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18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Court</a:t>
                      </a:r>
                      <a:r>
                        <a:rPr lang="en-CA" baseline="0" dirty="0"/>
                        <a:t> Systems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Superior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/>
                        <a:t>Major </a:t>
                      </a:r>
                      <a:r>
                        <a:rPr lang="en-CA" baseline="0" dirty="0"/>
                        <a:t>civil and criminal cases heard in this court. Most case law found in our in legal databases originates from this court system.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Inferior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baseline="0" dirty="0"/>
                        <a:t>A high volume of cases, including criminal cases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baseline="0" dirty="0"/>
                        <a:t>Often known as “provincial court”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baseline="0" dirty="0"/>
                        <a:t>Typical jurisdiction: small claims, traffic offences, criminal offences, family matters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Federal</a:t>
                      </a:r>
                    </a:p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baseline="0" dirty="0"/>
                        <a:t>Some designated matters go to federal court: e.g., c</a:t>
                      </a:r>
                      <a:r>
                        <a:rPr lang="en-CA" dirty="0"/>
                        <a:t>opyright, industrial</a:t>
                      </a:r>
                      <a:r>
                        <a:rPr lang="en-CA" baseline="0" dirty="0"/>
                        <a:t> design, patents, cases around the legality of federal gov’t actions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76846" y="5823566"/>
            <a:ext cx="8231777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CA" dirty="0"/>
              <a:t>Note: superior and inferior court structures and names will vary between provinces. Check websites, e.g., </a:t>
            </a:r>
            <a:r>
              <a:rPr lang="en-CA" dirty="0">
                <a:hlinkClick r:id="rId3"/>
              </a:rPr>
              <a:t>Provincial Court of British Columbia </a:t>
            </a:r>
            <a:endParaRPr lang="en-CA" dirty="0"/>
          </a:p>
        </p:txBody>
      </p:sp>
      <p:sp>
        <p:nvSpPr>
          <p:cNvPr id="7" name="Rectangle 6"/>
          <p:cNvSpPr/>
          <p:nvPr/>
        </p:nvSpPr>
        <p:spPr>
          <a:xfrm>
            <a:off x="6092734" y="6457890"/>
            <a:ext cx="47124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Table adapted from: Legal Research on the Web, Winter 2012 course material, </a:t>
            </a:r>
            <a:r>
              <a:rPr lang="en-US" sz="1000" dirty="0" err="1"/>
              <a:t>iSchool</a:t>
            </a:r>
            <a:r>
              <a:rPr lang="en-US" sz="1000" dirty="0"/>
              <a:t> Institute, Faculty of Information, University of Toronto</a:t>
            </a:r>
          </a:p>
        </p:txBody>
      </p:sp>
    </p:spTree>
    <p:extLst>
      <p:ext uri="{BB962C8B-B14F-4D97-AF65-F5344CB8AC3E}">
        <p14:creationId xmlns:p14="http://schemas.microsoft.com/office/powerpoint/2010/main" val="290113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CA" dirty="0"/>
              <a:t>Levels of Court: Superior Court System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1231630"/>
              </p:ext>
            </p:extLst>
          </p:nvPr>
        </p:nvGraphicFramePr>
        <p:xfrm>
          <a:off x="2292350" y="2286000"/>
          <a:ext cx="72898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74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2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Level</a:t>
                      </a:r>
                      <a:r>
                        <a:rPr lang="en-CA" baseline="0" dirty="0"/>
                        <a:t> of Court</a:t>
                      </a:r>
                      <a:endParaRPr lang="en-CA" dirty="0"/>
                    </a:p>
                  </a:txBody>
                  <a:tcPr marL="80998" marR="80998"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Examples</a:t>
                      </a:r>
                    </a:p>
                  </a:txBody>
                  <a:tcPr marL="80998" marR="809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1</a:t>
                      </a:r>
                      <a:r>
                        <a:rPr lang="en-CA" baseline="30000" dirty="0"/>
                        <a:t>st</a:t>
                      </a:r>
                      <a:r>
                        <a:rPr lang="en-CA" dirty="0"/>
                        <a:t> level:</a:t>
                      </a:r>
                      <a:r>
                        <a:rPr lang="en-CA" baseline="0" dirty="0"/>
                        <a:t> </a:t>
                      </a:r>
                      <a:r>
                        <a:rPr lang="en-CA" dirty="0"/>
                        <a:t>Trial Court</a:t>
                      </a:r>
                    </a:p>
                  </a:txBody>
                  <a:tcPr marL="80998" marR="80998"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British Columbia Supreme</a:t>
                      </a:r>
                      <a:r>
                        <a:rPr lang="en-CA" baseline="0" dirty="0"/>
                        <a:t> Court, Court of Queen’s Bench (Alberta), Ontario Superior Court of Justice</a:t>
                      </a:r>
                    </a:p>
                    <a:p>
                      <a:endParaRPr lang="en-CA" dirty="0"/>
                    </a:p>
                  </a:txBody>
                  <a:tcPr marL="80998" marR="8099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2</a:t>
                      </a:r>
                      <a:r>
                        <a:rPr lang="en-CA" baseline="30000" dirty="0"/>
                        <a:t>nd</a:t>
                      </a:r>
                      <a:r>
                        <a:rPr lang="en-CA" baseline="0" dirty="0"/>
                        <a:t> level: </a:t>
                      </a:r>
                      <a:r>
                        <a:rPr lang="en-CA" dirty="0"/>
                        <a:t>Appellate Court</a:t>
                      </a:r>
                    </a:p>
                  </a:txBody>
                  <a:tcPr marL="80998" marR="80998"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British Columbia Court of Appeal, Alberta Court of Appeal, Ontario Court of </a:t>
                      </a:r>
                      <a:r>
                        <a:rPr lang="en-CA" dirty="0" smtClean="0"/>
                        <a:t>Appeal</a:t>
                      </a:r>
                      <a:endParaRPr lang="en-CA" dirty="0"/>
                    </a:p>
                    <a:p>
                      <a:endParaRPr lang="en-CA" dirty="0"/>
                    </a:p>
                  </a:txBody>
                  <a:tcPr marL="80998" marR="8099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3</a:t>
                      </a:r>
                      <a:r>
                        <a:rPr lang="en-CA" baseline="30000" dirty="0"/>
                        <a:t>rd</a:t>
                      </a:r>
                      <a:r>
                        <a:rPr lang="en-CA" dirty="0"/>
                        <a:t> level: Supreme</a:t>
                      </a:r>
                      <a:r>
                        <a:rPr lang="en-CA" baseline="0" dirty="0"/>
                        <a:t> Court of Canada</a:t>
                      </a:r>
                      <a:endParaRPr lang="en-CA" dirty="0"/>
                    </a:p>
                  </a:txBody>
                  <a:tcPr marL="80998" marR="80998"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Supreme Court</a:t>
                      </a:r>
                      <a:r>
                        <a:rPr lang="en-CA" baseline="0" dirty="0"/>
                        <a:t> of Canada</a:t>
                      </a:r>
                    </a:p>
                    <a:p>
                      <a:endParaRPr lang="en-CA" dirty="0"/>
                    </a:p>
                  </a:txBody>
                  <a:tcPr marL="80998" marR="8099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09800" y="5791200"/>
            <a:ext cx="5943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50" dirty="0"/>
              <a:t>Table adapted from: </a:t>
            </a:r>
            <a:r>
              <a:rPr lang="en-CA" sz="1050" i="1" dirty="0"/>
              <a:t>Legal Research on the Web, </a:t>
            </a:r>
            <a:r>
              <a:rPr lang="en-CA" sz="1050" dirty="0"/>
              <a:t>Winter 2012 course material, </a:t>
            </a:r>
            <a:r>
              <a:rPr lang="en-CA" sz="1050" dirty="0" err="1"/>
              <a:t>iSchool</a:t>
            </a:r>
            <a:r>
              <a:rPr lang="en-CA" sz="1050" dirty="0"/>
              <a:t> Institute, Faculty of Information, University of Toronto</a:t>
            </a:r>
            <a:endParaRPr lang="en-CA" sz="1050" i="1" dirty="0"/>
          </a:p>
        </p:txBody>
      </p:sp>
    </p:spTree>
    <p:extLst>
      <p:ext uri="{BB962C8B-B14F-4D97-AF65-F5344CB8AC3E}">
        <p14:creationId xmlns:p14="http://schemas.microsoft.com/office/powerpoint/2010/main" val="405211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Court systems: Tribunals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1979373"/>
              </p:ext>
            </p:extLst>
          </p:nvPr>
        </p:nvGraphicFramePr>
        <p:xfrm>
          <a:off x="2209800" y="1905000"/>
          <a:ext cx="72898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4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1450">
                <a:tc gridSpan="2">
                  <a:txBody>
                    <a:bodyPr/>
                    <a:lstStyle/>
                    <a:p>
                      <a:r>
                        <a:rPr lang="en-CA" dirty="0"/>
                        <a:t>Administrative </a:t>
                      </a:r>
                      <a:r>
                        <a:rPr lang="en-CA" dirty="0" smtClean="0"/>
                        <a:t>Tribunals/Boards</a:t>
                      </a:r>
                      <a:r>
                        <a:rPr lang="en-CA" baseline="0" dirty="0" smtClean="0"/>
                        <a:t> -</a:t>
                      </a:r>
                      <a:r>
                        <a:rPr lang="en-CA" dirty="0" smtClean="0"/>
                        <a:t> Examples</a:t>
                      </a:r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r>
                        <a:rPr lang="en-CA" dirty="0"/>
                        <a:t>BC Labour Relations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BC Human Rights Tribunal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r>
                        <a:rPr lang="en-CA" dirty="0"/>
                        <a:t>Canada Industrial</a:t>
                      </a:r>
                      <a:r>
                        <a:rPr lang="en-CA" baseline="0" dirty="0"/>
                        <a:t> Labour Relations Board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Canada Human Rights Tribunal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r>
                        <a:rPr lang="en-CA" dirty="0"/>
                        <a:t>BC Employment Standards Tribunal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British Columbia Workers' Compensation Appeal Tribunal 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91813" y="4105724"/>
            <a:ext cx="721995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Administrative Tribunals are also a source of decided cases.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/>
              <a:t>Tribunals have adjudicative powers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/>
              <a:t>Regulate distinct areas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/>
              <a:t>Tribunal Board Members have area expertise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/>
              <a:t>Own rules of procedure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000" dirty="0"/>
              <a:t>Decisions formerly in print </a:t>
            </a:r>
            <a:r>
              <a:rPr lang="en-CA" sz="2000" dirty="0">
                <a:sym typeface="Wingdings" panose="05000000000000000000" pitchFamily="2" charset="2"/>
              </a:rPr>
              <a:t> moving online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47038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legal literature?</a:t>
            </a:r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228600" defTabSz="914400"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Char char="•"/>
            </a:pPr>
            <a:r>
              <a:rPr lang="en-CA" sz="2800" b="1" dirty="0">
                <a:solidFill>
                  <a:srgbClr val="CF543F"/>
                </a:solidFill>
              </a:rPr>
              <a:t>Primary legal literature</a:t>
            </a:r>
            <a:endParaRPr lang="en-CA" sz="2800" dirty="0">
              <a:solidFill>
                <a:srgbClr val="CF543F"/>
              </a:solidFill>
            </a:endParaRPr>
          </a:p>
          <a:p>
            <a:pPr marL="666900" lvl="1" indent="-228600" defTabSz="914400"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Char char="•"/>
            </a:pPr>
            <a:r>
              <a:rPr lang="en-CA" sz="2600" dirty="0">
                <a:solidFill>
                  <a:srgbClr val="CF543F"/>
                </a:solidFill>
              </a:rPr>
              <a:t>The source of the law itself</a:t>
            </a:r>
          </a:p>
          <a:p>
            <a:pPr marL="936900" lvl="2" indent="-228600" defTabSz="914400"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Char char="•"/>
            </a:pPr>
            <a:r>
              <a:rPr lang="en-CA" sz="2400" dirty="0">
                <a:solidFill>
                  <a:srgbClr val="564B3C"/>
                </a:solidFill>
              </a:rPr>
              <a:t>Case law / Judgments / Reasons for Decision (common law)</a:t>
            </a:r>
          </a:p>
          <a:p>
            <a:pPr marL="936900" lvl="2" indent="-228600" defTabSz="914400"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Char char="•"/>
            </a:pPr>
            <a:r>
              <a:rPr lang="en-CA" sz="2400" dirty="0">
                <a:solidFill>
                  <a:srgbClr val="564B3C"/>
                </a:solidFill>
              </a:rPr>
              <a:t>Legislation – Acts / Statutes, Regulations</a:t>
            </a:r>
            <a:endParaRPr lang="en-CA" sz="2400" dirty="0">
              <a:solidFill>
                <a:srgbClr val="CF543F"/>
              </a:solidFill>
            </a:endParaRPr>
          </a:p>
          <a:p>
            <a:pPr algn="l" eaLnBrk="1" hangingPunct="1"/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90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CA" sz="3600" dirty="0"/>
              <a:t>Case </a:t>
            </a:r>
            <a:r>
              <a:rPr lang="en-CA" sz="3600" dirty="0" err="1"/>
              <a:t>law</a:t>
            </a:r>
            <a:r>
              <a:rPr lang="en-CA" sz="3600" dirty="0" err="1">
                <a:solidFill>
                  <a:schemeClr val="accent1"/>
                </a:solidFill>
              </a:rPr>
              <a:t>Case</a:t>
            </a:r>
            <a:r>
              <a:rPr lang="en-CA" sz="3600" dirty="0">
                <a:solidFill>
                  <a:schemeClr val="accent1"/>
                </a:solidFill>
              </a:rPr>
              <a:t> </a:t>
            </a:r>
            <a:r>
              <a:rPr lang="en-CA" dirty="0">
                <a:solidFill>
                  <a:schemeClr val="accent1"/>
                </a:solidFill>
              </a:rPr>
              <a:t>Law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/>
              <a:t>The terms </a:t>
            </a:r>
            <a:r>
              <a:rPr lang="en-CA" sz="2800" i="1" dirty="0"/>
              <a:t>Case Law</a:t>
            </a:r>
            <a:r>
              <a:rPr lang="en-CA" sz="2800" dirty="0"/>
              <a:t>, </a:t>
            </a:r>
            <a:r>
              <a:rPr lang="en-CA" sz="2800" i="1" dirty="0"/>
              <a:t>Reasons for Decisions</a:t>
            </a:r>
            <a:r>
              <a:rPr lang="en-CA" sz="2800" dirty="0"/>
              <a:t>, </a:t>
            </a:r>
            <a:r>
              <a:rPr lang="en-CA" sz="2800" i="1" dirty="0"/>
              <a:t>Judgment</a:t>
            </a:r>
            <a:r>
              <a:rPr lang="en-CA" sz="2800" dirty="0"/>
              <a:t> (*no ‘e’!) are often used </a:t>
            </a:r>
            <a:r>
              <a:rPr lang="en-CA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interchangeably</a:t>
            </a:r>
          </a:p>
          <a:p>
            <a:r>
              <a:rPr lang="en-CA" sz="2800" dirty="0"/>
              <a:t>Main content of published case law and decisions should be </a:t>
            </a:r>
            <a:r>
              <a:rPr lang="en-CA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identical</a:t>
            </a:r>
            <a:r>
              <a:rPr lang="en-CA" sz="2800" dirty="0"/>
              <a:t>, regardless of source</a:t>
            </a:r>
          </a:p>
          <a:p>
            <a:r>
              <a:rPr lang="en-CA" sz="2800" dirty="0"/>
              <a:t>Case law/judgments available through both </a:t>
            </a:r>
            <a:r>
              <a:rPr lang="en-CA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free</a:t>
            </a:r>
            <a:r>
              <a:rPr lang="en-CA" sz="2800" dirty="0"/>
              <a:t> and </a:t>
            </a:r>
            <a:r>
              <a:rPr lang="en-CA" sz="2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subscription</a:t>
            </a:r>
            <a:r>
              <a:rPr lang="en-CA" sz="2800" dirty="0"/>
              <a:t> 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32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What is legal literature?</a:t>
            </a:r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0" indent="-228600" defTabSz="914400"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Char char="•"/>
            </a:pPr>
            <a:r>
              <a:rPr lang="en-CA" sz="2800" b="1" dirty="0">
                <a:solidFill>
                  <a:srgbClr val="CF543F"/>
                </a:solidFill>
              </a:rPr>
              <a:t>Secondary legal literature</a:t>
            </a:r>
          </a:p>
          <a:p>
            <a:pPr marL="666900" lvl="1" indent="-228600" defTabSz="914400"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Char char="•"/>
            </a:pPr>
            <a:r>
              <a:rPr lang="en-CA" sz="2600" b="1" dirty="0">
                <a:solidFill>
                  <a:srgbClr val="CF543F"/>
                </a:solidFill>
              </a:rPr>
              <a:t>Writing </a:t>
            </a:r>
            <a:r>
              <a:rPr lang="en-CA" sz="2600" b="1" i="1" dirty="0">
                <a:solidFill>
                  <a:srgbClr val="CF543F"/>
                </a:solidFill>
              </a:rPr>
              <a:t>about</a:t>
            </a:r>
            <a:r>
              <a:rPr lang="en-CA" sz="2600" b="1" dirty="0">
                <a:solidFill>
                  <a:srgbClr val="CF543F"/>
                </a:solidFill>
              </a:rPr>
              <a:t> the </a:t>
            </a:r>
            <a:r>
              <a:rPr lang="en-CA" sz="2600" b="1" dirty="0" smtClean="0">
                <a:solidFill>
                  <a:srgbClr val="CF543F"/>
                </a:solidFill>
              </a:rPr>
              <a:t>law, such as:</a:t>
            </a:r>
            <a:endParaRPr lang="en-CA" sz="2600" b="1" dirty="0">
              <a:solidFill>
                <a:srgbClr val="CF543F"/>
              </a:solidFill>
            </a:endParaRPr>
          </a:p>
          <a:p>
            <a:pPr marL="936900" lvl="2" indent="-228600" defTabSz="914400"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Char char="•"/>
            </a:pPr>
            <a:r>
              <a:rPr lang="en-CA" sz="2400" dirty="0">
                <a:solidFill>
                  <a:srgbClr val="564B3C"/>
                </a:solidFill>
              </a:rPr>
              <a:t>articles from academic legal journals</a:t>
            </a:r>
          </a:p>
          <a:p>
            <a:pPr marL="936900" lvl="2" indent="-228600" defTabSz="914400"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Char char="•"/>
            </a:pPr>
            <a:r>
              <a:rPr lang="en-CA" sz="2400" dirty="0">
                <a:solidFill>
                  <a:srgbClr val="564B3C"/>
                </a:solidFill>
              </a:rPr>
              <a:t>case commentary</a:t>
            </a:r>
          </a:p>
          <a:p>
            <a:pPr marL="936900" lvl="2" indent="-228600" defTabSz="914400"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Char char="•"/>
            </a:pPr>
            <a:r>
              <a:rPr lang="en-CA" sz="2400" dirty="0">
                <a:solidFill>
                  <a:srgbClr val="564B3C"/>
                </a:solidFill>
              </a:rPr>
              <a:t>newsletters and digests by legal experts</a:t>
            </a:r>
          </a:p>
          <a:p>
            <a:pPr marL="936900" lvl="2" indent="-228600" defTabSz="914400"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Char char="•"/>
            </a:pPr>
            <a:r>
              <a:rPr lang="en-CA" sz="2400" dirty="0">
                <a:solidFill>
                  <a:srgbClr val="564B3C"/>
                </a:solidFill>
              </a:rPr>
              <a:t>textbooks, books</a:t>
            </a:r>
          </a:p>
          <a:p>
            <a:pPr marL="936900" lvl="2" indent="-228600" defTabSz="914400"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Char char="•"/>
            </a:pPr>
            <a:r>
              <a:rPr lang="en-CA" sz="2400" dirty="0">
                <a:solidFill>
                  <a:srgbClr val="564B3C"/>
                </a:solidFill>
              </a:rPr>
              <a:t>other literature written about primary legal sources</a:t>
            </a:r>
          </a:p>
          <a:p>
            <a:pPr marL="666900" lvl="1" indent="-228600" defTabSz="914400">
              <a:spcAft>
                <a:spcPts val="0"/>
              </a:spcAft>
              <a:buClr>
                <a:srgbClr val="93A299"/>
              </a:buClr>
              <a:buSzTx/>
              <a:buFont typeface="Arial" pitchFamily="34" charset="0"/>
              <a:buChar char="•"/>
            </a:pPr>
            <a:r>
              <a:rPr lang="en-CA" sz="2600" dirty="0">
                <a:solidFill>
                  <a:srgbClr val="564B3C"/>
                </a:solidFill>
              </a:rPr>
              <a:t>Provides an understanding of legal issues and case law in </a:t>
            </a:r>
            <a:r>
              <a:rPr lang="en-CA" sz="2600" dirty="0">
                <a:solidFill>
                  <a:srgbClr val="CF543F"/>
                </a:solidFill>
              </a:rPr>
              <a:t>context</a:t>
            </a:r>
          </a:p>
          <a:p>
            <a:pPr algn="l" eaLnBrk="1" hangingPunct="1"/>
            <a:endParaRPr lang="en-US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51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law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400" dirty="0"/>
              <a:t>Significant </a:t>
            </a:r>
            <a:r>
              <a:rPr lang="en-CA" sz="2400" dirty="0">
                <a:solidFill>
                  <a:schemeClr val="accent3"/>
                </a:solidFill>
              </a:rPr>
              <a:t>overlapping coverage </a:t>
            </a:r>
            <a:r>
              <a:rPr lang="en-CA" sz="2400" dirty="0"/>
              <a:t>in case law cases covered in various databases</a:t>
            </a:r>
          </a:p>
          <a:p>
            <a:r>
              <a:rPr lang="en-CA" sz="2400" dirty="0">
                <a:solidFill>
                  <a:srgbClr val="FF0000"/>
                </a:solidFill>
              </a:rPr>
              <a:t>Free sources </a:t>
            </a:r>
            <a:r>
              <a:rPr lang="en-CA" sz="2400" dirty="0"/>
              <a:t>– namely, </a:t>
            </a:r>
            <a:r>
              <a:rPr lang="en-CA" sz="2400" dirty="0" err="1"/>
              <a:t>CanLII</a:t>
            </a:r>
            <a:r>
              <a:rPr lang="en-CA" sz="2400" dirty="0"/>
              <a:t> - are easily accessible</a:t>
            </a:r>
          </a:p>
          <a:p>
            <a:r>
              <a:rPr lang="en-CA" sz="2400" dirty="0">
                <a:solidFill>
                  <a:srgbClr val="FF0000"/>
                </a:solidFill>
              </a:rPr>
              <a:t>Subscription sources </a:t>
            </a:r>
            <a:r>
              <a:rPr lang="en-CA" sz="2400" dirty="0"/>
              <a:t>often include </a:t>
            </a:r>
            <a:r>
              <a:rPr lang="en-CA" sz="2400" dirty="0">
                <a:solidFill>
                  <a:srgbClr val="FF0000"/>
                </a:solidFill>
              </a:rPr>
              <a:t>value-added tools </a:t>
            </a:r>
            <a:r>
              <a:rPr lang="en-CA" sz="2400" dirty="0"/>
              <a:t>such as summarizing headnotes, subject classification, and research tools such as the Canadian Abridgment Digest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541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SFU 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B20F02"/>
      </a:accent1>
      <a:accent2>
        <a:srgbClr val="002060"/>
      </a:accent2>
      <a:accent3>
        <a:srgbClr val="FC493B"/>
      </a:accent3>
      <a:accent4>
        <a:srgbClr val="8D7654"/>
      </a:accent4>
      <a:accent5>
        <a:srgbClr val="7F5F52"/>
      </a:accent5>
      <a:accent6>
        <a:srgbClr val="B27D49"/>
      </a:accent6>
      <a:hlink>
        <a:srgbClr val="0070C0"/>
      </a:hlink>
      <a:folHlink>
        <a:srgbClr val="002060"/>
      </a:folHlink>
    </a:clrScheme>
    <a:fontScheme name="Century Gothic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3735</TotalTime>
  <Words>1608</Words>
  <Application>Microsoft Office PowerPoint</Application>
  <PresentationFormat>Widescreen</PresentationFormat>
  <Paragraphs>196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Wingdings</vt:lpstr>
      <vt:lpstr>Wingdings 2</vt:lpstr>
      <vt:lpstr>Dividend</vt:lpstr>
      <vt:lpstr>SFU Library</vt:lpstr>
      <vt:lpstr>Our agenda</vt:lpstr>
      <vt:lpstr>Court Systems</vt:lpstr>
      <vt:lpstr>Levels of Court: Superior Court System</vt:lpstr>
      <vt:lpstr>Court systems: Tribunals</vt:lpstr>
      <vt:lpstr>What is legal literature?</vt:lpstr>
      <vt:lpstr>Case lawCase Law</vt:lpstr>
      <vt:lpstr>What is legal literature?</vt:lpstr>
      <vt:lpstr>Case law databases</vt:lpstr>
      <vt:lpstr>Case law databases </vt:lpstr>
      <vt:lpstr>canlii</vt:lpstr>
      <vt:lpstr>Canlii</vt:lpstr>
      <vt:lpstr>Find a case or decision!</vt:lpstr>
      <vt:lpstr>Understanding case citations</vt:lpstr>
      <vt:lpstr>DEMO – finding a case in canlii </vt:lpstr>
      <vt:lpstr>Find a case by topic </vt:lpstr>
      <vt:lpstr>Finding cases by topic</vt:lpstr>
      <vt:lpstr>Practice time!</vt:lpstr>
      <vt:lpstr>Where to go for help</vt:lpstr>
    </vt:vector>
  </TitlesOfParts>
  <Company>Simon Fraser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Chloe Riley</dc:creator>
  <cp:lastModifiedBy>Yolanda Koscielski</cp:lastModifiedBy>
  <cp:revision>210</cp:revision>
  <cp:lastPrinted>2019-09-09T22:56:07Z</cp:lastPrinted>
  <dcterms:created xsi:type="dcterms:W3CDTF">2018-02-15T20:45:05Z</dcterms:created>
  <dcterms:modified xsi:type="dcterms:W3CDTF">2019-09-20T18:56:55Z</dcterms:modified>
</cp:coreProperties>
</file>