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6" r:id="rId2"/>
    <p:sldMasterId id="2147483674" r:id="rId3"/>
    <p:sldMasterId id="2147483661" r:id="rId4"/>
  </p:sldMasterIdLst>
  <p:notesMasterIdLst>
    <p:notesMasterId r:id="rId21"/>
  </p:notesMasterIdLst>
  <p:sldIdLst>
    <p:sldId id="256" r:id="rId5"/>
    <p:sldId id="275" r:id="rId6"/>
    <p:sldId id="276" r:id="rId7"/>
    <p:sldId id="277" r:id="rId8"/>
    <p:sldId id="278" r:id="rId9"/>
    <p:sldId id="280" r:id="rId10"/>
    <p:sldId id="284" r:id="rId11"/>
    <p:sldId id="268" r:id="rId12"/>
    <p:sldId id="267" r:id="rId13"/>
    <p:sldId id="285" r:id="rId14"/>
    <p:sldId id="257" r:id="rId15"/>
    <p:sldId id="258" r:id="rId16"/>
    <p:sldId id="286" r:id="rId17"/>
    <p:sldId id="281" r:id="rId18"/>
    <p:sldId id="282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Bodnar" initials="MB" lastIdx="1" clrIdx="0">
    <p:extLst>
      <p:ext uri="{19B8F6BF-5375-455C-9EA6-DF929625EA0E}">
        <p15:presenceInfo xmlns:p15="http://schemas.microsoft.com/office/powerpoint/2012/main" userId="S-1-5-21-3275671095-1950649569-3952301132-5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92E"/>
    <a:srgbClr val="645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919" autoAdjust="0"/>
  </p:normalViewPr>
  <p:slideViewPr>
    <p:cSldViewPr snapToGrid="0">
      <p:cViewPr>
        <p:scale>
          <a:sx n="66" d="100"/>
          <a:sy n="66" d="100"/>
        </p:scale>
        <p:origin x="355" y="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17C47C-E8C9-45CE-AA54-5B8DF1FE6CA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374044A-D78B-495B-B211-ADCA0791F838}">
      <dgm:prSet/>
      <dgm:spPr/>
      <dgm:t>
        <a:bodyPr/>
        <a:lstStyle/>
        <a:p>
          <a:r>
            <a:rPr lang="en-US"/>
            <a:t>Multiple databases and search and retrieval programs maintained by Computing in the Humanities and Social Sciences (CHASS) at the University of Toronto. </a:t>
          </a:r>
        </a:p>
      </dgm:t>
    </dgm:pt>
    <dgm:pt modelId="{9D324C6C-4216-4902-922B-C053D8539B07}" type="parTrans" cxnId="{B49418E5-5ADB-4F52-8254-82E5D8B50652}">
      <dgm:prSet/>
      <dgm:spPr/>
      <dgm:t>
        <a:bodyPr/>
        <a:lstStyle/>
        <a:p>
          <a:endParaRPr lang="en-US"/>
        </a:p>
      </dgm:t>
    </dgm:pt>
    <dgm:pt modelId="{7FCC6130-87DB-4CDB-B787-985DF00919EC}" type="sibTrans" cxnId="{B49418E5-5ADB-4F52-8254-82E5D8B50652}">
      <dgm:prSet/>
      <dgm:spPr/>
      <dgm:t>
        <a:bodyPr/>
        <a:lstStyle/>
        <a:p>
          <a:endParaRPr lang="en-US"/>
        </a:p>
      </dgm:t>
    </dgm:pt>
    <dgm:pt modelId="{FA412665-D629-404E-936B-480897124DBA}">
      <dgm:prSet/>
      <dgm:spPr/>
      <dgm:t>
        <a:bodyPr/>
        <a:lstStyle/>
        <a:p>
          <a:r>
            <a:rPr lang="en-US"/>
            <a:t>Access to the Census via the Census Analyzer and PUMFs*</a:t>
          </a:r>
        </a:p>
      </dgm:t>
    </dgm:pt>
    <dgm:pt modelId="{1A99F0EB-2469-4925-8DE0-DC1ECDB49EF4}" type="parTrans" cxnId="{94838C01-6ACC-4263-8813-2AFC4F28F3AA}">
      <dgm:prSet/>
      <dgm:spPr/>
      <dgm:t>
        <a:bodyPr/>
        <a:lstStyle/>
        <a:p>
          <a:endParaRPr lang="en-US"/>
        </a:p>
      </dgm:t>
    </dgm:pt>
    <dgm:pt modelId="{5222A5E7-F951-477F-A9D9-8F096AB3EF8F}" type="sibTrans" cxnId="{94838C01-6ACC-4263-8813-2AFC4F28F3AA}">
      <dgm:prSet/>
      <dgm:spPr/>
      <dgm:t>
        <a:bodyPr/>
        <a:lstStyle/>
        <a:p>
          <a:endParaRPr lang="en-US"/>
        </a:p>
      </dgm:t>
    </dgm:pt>
    <dgm:pt modelId="{6209D1E5-4ECF-4CAD-A1AB-FEBE225C85E4}">
      <dgm:prSet/>
      <dgm:spPr/>
      <dgm:t>
        <a:bodyPr/>
        <a:lstStyle/>
        <a:p>
          <a:r>
            <a:rPr lang="en-US"/>
            <a:t>Access to CANSIM data tables</a:t>
          </a:r>
        </a:p>
      </dgm:t>
    </dgm:pt>
    <dgm:pt modelId="{C4B2561C-EA41-4003-8614-27B37ED97D31}" type="parTrans" cxnId="{A73C9990-8A8A-4118-A14B-87816A706310}">
      <dgm:prSet/>
      <dgm:spPr/>
      <dgm:t>
        <a:bodyPr/>
        <a:lstStyle/>
        <a:p>
          <a:endParaRPr lang="en-US"/>
        </a:p>
      </dgm:t>
    </dgm:pt>
    <dgm:pt modelId="{89EECE33-EC7F-42A8-AE82-757E8EDE7CDA}" type="sibTrans" cxnId="{A73C9990-8A8A-4118-A14B-87816A706310}">
      <dgm:prSet/>
      <dgm:spPr/>
      <dgm:t>
        <a:bodyPr/>
        <a:lstStyle/>
        <a:p>
          <a:endParaRPr lang="en-US"/>
        </a:p>
      </dgm:t>
    </dgm:pt>
    <dgm:pt modelId="{7A79D300-67BD-45BC-A1F6-6DDD353938BB}" type="pres">
      <dgm:prSet presAssocID="{5617C47C-E8C9-45CE-AA54-5B8DF1FE6CA1}" presName="root" presStyleCnt="0">
        <dgm:presLayoutVars>
          <dgm:dir/>
          <dgm:resizeHandles val="exact"/>
        </dgm:presLayoutVars>
      </dgm:prSet>
      <dgm:spPr/>
    </dgm:pt>
    <dgm:pt modelId="{B1251F8D-DCFD-4A7E-A36F-54FBC2DA059F}" type="pres">
      <dgm:prSet presAssocID="{B374044A-D78B-495B-B211-ADCA0791F838}" presName="compNode" presStyleCnt="0"/>
      <dgm:spPr/>
    </dgm:pt>
    <dgm:pt modelId="{412FDCA0-C45E-44A9-B320-3338E36B2447}" type="pres">
      <dgm:prSet presAssocID="{B374044A-D78B-495B-B211-ADCA0791F838}" presName="bgRect" presStyleLbl="bgShp" presStyleIdx="0" presStyleCnt="3"/>
      <dgm:spPr/>
    </dgm:pt>
    <dgm:pt modelId="{C27592A1-4EB9-4BA9-BC22-86A056B6CB62}" type="pres">
      <dgm:prSet presAssocID="{B374044A-D78B-495B-B211-ADCA0791F83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792D4240-A5F9-4EF8-899B-150E0CD71283}" type="pres">
      <dgm:prSet presAssocID="{B374044A-D78B-495B-B211-ADCA0791F838}" presName="spaceRect" presStyleCnt="0"/>
      <dgm:spPr/>
    </dgm:pt>
    <dgm:pt modelId="{064E94F2-4A64-424E-B214-9B05C210B517}" type="pres">
      <dgm:prSet presAssocID="{B374044A-D78B-495B-B211-ADCA0791F838}" presName="parTx" presStyleLbl="revTx" presStyleIdx="0" presStyleCnt="3">
        <dgm:presLayoutVars>
          <dgm:chMax val="0"/>
          <dgm:chPref val="0"/>
        </dgm:presLayoutVars>
      </dgm:prSet>
      <dgm:spPr/>
    </dgm:pt>
    <dgm:pt modelId="{082B1661-3CFF-4835-B51B-9398C1C6A71C}" type="pres">
      <dgm:prSet presAssocID="{7FCC6130-87DB-4CDB-B787-985DF00919EC}" presName="sibTrans" presStyleCnt="0"/>
      <dgm:spPr/>
    </dgm:pt>
    <dgm:pt modelId="{22DDA88C-CB97-4D4E-AC11-C2F0BC023582}" type="pres">
      <dgm:prSet presAssocID="{FA412665-D629-404E-936B-480897124DBA}" presName="compNode" presStyleCnt="0"/>
      <dgm:spPr/>
    </dgm:pt>
    <dgm:pt modelId="{CB39C1CC-C40E-47A9-B2FD-FBE7A1FCCBCA}" type="pres">
      <dgm:prSet presAssocID="{FA412665-D629-404E-936B-480897124DBA}" presName="bgRect" presStyleLbl="bgShp" presStyleIdx="1" presStyleCnt="3"/>
      <dgm:spPr/>
    </dgm:pt>
    <dgm:pt modelId="{D9F4F775-AA89-4A68-AFCC-C5DE42B03D34}" type="pres">
      <dgm:prSet presAssocID="{FA412665-D629-404E-936B-480897124D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5DCD7A-C7E7-4224-9903-214DF09D88BB}" type="pres">
      <dgm:prSet presAssocID="{FA412665-D629-404E-936B-480897124DBA}" presName="spaceRect" presStyleCnt="0"/>
      <dgm:spPr/>
    </dgm:pt>
    <dgm:pt modelId="{C9478ACB-089B-4F89-A487-DC7D1F4881C7}" type="pres">
      <dgm:prSet presAssocID="{FA412665-D629-404E-936B-480897124DBA}" presName="parTx" presStyleLbl="revTx" presStyleIdx="1" presStyleCnt="3">
        <dgm:presLayoutVars>
          <dgm:chMax val="0"/>
          <dgm:chPref val="0"/>
        </dgm:presLayoutVars>
      </dgm:prSet>
      <dgm:spPr/>
    </dgm:pt>
    <dgm:pt modelId="{E2F57F1E-6652-48F2-BED4-2279DAB1ED56}" type="pres">
      <dgm:prSet presAssocID="{5222A5E7-F951-477F-A9D9-8F096AB3EF8F}" presName="sibTrans" presStyleCnt="0"/>
      <dgm:spPr/>
    </dgm:pt>
    <dgm:pt modelId="{CAA49496-6621-4E04-9D62-6C9C6345B305}" type="pres">
      <dgm:prSet presAssocID="{6209D1E5-4ECF-4CAD-A1AB-FEBE225C85E4}" presName="compNode" presStyleCnt="0"/>
      <dgm:spPr/>
    </dgm:pt>
    <dgm:pt modelId="{1E64F17E-68AF-41DB-8E88-B87768C5E24E}" type="pres">
      <dgm:prSet presAssocID="{6209D1E5-4ECF-4CAD-A1AB-FEBE225C85E4}" presName="bgRect" presStyleLbl="bgShp" presStyleIdx="2" presStyleCnt="3"/>
      <dgm:spPr/>
    </dgm:pt>
    <dgm:pt modelId="{A6B350C1-02A7-4CF0-86CB-11A6282D8EC7}" type="pres">
      <dgm:prSet presAssocID="{6209D1E5-4ECF-4CAD-A1AB-FEBE225C85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D5628EA9-6F85-4BCF-87AB-800D750F6CD1}" type="pres">
      <dgm:prSet presAssocID="{6209D1E5-4ECF-4CAD-A1AB-FEBE225C85E4}" presName="spaceRect" presStyleCnt="0"/>
      <dgm:spPr/>
    </dgm:pt>
    <dgm:pt modelId="{5C408A78-6724-4197-8685-353619FD5E49}" type="pres">
      <dgm:prSet presAssocID="{6209D1E5-4ECF-4CAD-A1AB-FEBE225C85E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4838C01-6ACC-4263-8813-2AFC4F28F3AA}" srcId="{5617C47C-E8C9-45CE-AA54-5B8DF1FE6CA1}" destId="{FA412665-D629-404E-936B-480897124DBA}" srcOrd="1" destOrd="0" parTransId="{1A99F0EB-2469-4925-8DE0-DC1ECDB49EF4}" sibTransId="{5222A5E7-F951-477F-A9D9-8F096AB3EF8F}"/>
    <dgm:cxn modelId="{C79F4C0A-FDB8-4127-8554-98C576C1DBA4}" type="presOf" srcId="{B374044A-D78B-495B-B211-ADCA0791F838}" destId="{064E94F2-4A64-424E-B214-9B05C210B517}" srcOrd="0" destOrd="0" presId="urn:microsoft.com/office/officeart/2018/2/layout/IconVerticalSolidList"/>
    <dgm:cxn modelId="{B18A5D22-32A7-4154-AFEB-E02D302EF569}" type="presOf" srcId="{FA412665-D629-404E-936B-480897124DBA}" destId="{C9478ACB-089B-4F89-A487-DC7D1F4881C7}" srcOrd="0" destOrd="0" presId="urn:microsoft.com/office/officeart/2018/2/layout/IconVerticalSolidList"/>
    <dgm:cxn modelId="{4815C554-F469-4055-A42E-524C66CA6E1F}" type="presOf" srcId="{6209D1E5-4ECF-4CAD-A1AB-FEBE225C85E4}" destId="{5C408A78-6724-4197-8685-353619FD5E49}" srcOrd="0" destOrd="0" presId="urn:microsoft.com/office/officeart/2018/2/layout/IconVerticalSolidList"/>
    <dgm:cxn modelId="{3D56E37E-6332-4F12-8E0F-43F4D3F6CC83}" type="presOf" srcId="{5617C47C-E8C9-45CE-AA54-5B8DF1FE6CA1}" destId="{7A79D300-67BD-45BC-A1F6-6DDD353938BB}" srcOrd="0" destOrd="0" presId="urn:microsoft.com/office/officeart/2018/2/layout/IconVerticalSolidList"/>
    <dgm:cxn modelId="{A73C9990-8A8A-4118-A14B-87816A706310}" srcId="{5617C47C-E8C9-45CE-AA54-5B8DF1FE6CA1}" destId="{6209D1E5-4ECF-4CAD-A1AB-FEBE225C85E4}" srcOrd="2" destOrd="0" parTransId="{C4B2561C-EA41-4003-8614-27B37ED97D31}" sibTransId="{89EECE33-EC7F-42A8-AE82-757E8EDE7CDA}"/>
    <dgm:cxn modelId="{B49418E5-5ADB-4F52-8254-82E5D8B50652}" srcId="{5617C47C-E8C9-45CE-AA54-5B8DF1FE6CA1}" destId="{B374044A-D78B-495B-B211-ADCA0791F838}" srcOrd="0" destOrd="0" parTransId="{9D324C6C-4216-4902-922B-C053D8539B07}" sibTransId="{7FCC6130-87DB-4CDB-B787-985DF00919EC}"/>
    <dgm:cxn modelId="{151A1539-1FA6-4BE6-A87D-5E9F898B5DE3}" type="presParOf" srcId="{7A79D300-67BD-45BC-A1F6-6DDD353938BB}" destId="{B1251F8D-DCFD-4A7E-A36F-54FBC2DA059F}" srcOrd="0" destOrd="0" presId="urn:microsoft.com/office/officeart/2018/2/layout/IconVerticalSolidList"/>
    <dgm:cxn modelId="{D037AF2B-5A2A-4DBC-9391-D7BAEA188CD5}" type="presParOf" srcId="{B1251F8D-DCFD-4A7E-A36F-54FBC2DA059F}" destId="{412FDCA0-C45E-44A9-B320-3338E36B2447}" srcOrd="0" destOrd="0" presId="urn:microsoft.com/office/officeart/2018/2/layout/IconVerticalSolidList"/>
    <dgm:cxn modelId="{94516E3D-3318-4DE8-8FB1-92C82DC2F0B8}" type="presParOf" srcId="{B1251F8D-DCFD-4A7E-A36F-54FBC2DA059F}" destId="{C27592A1-4EB9-4BA9-BC22-86A056B6CB62}" srcOrd="1" destOrd="0" presId="urn:microsoft.com/office/officeart/2018/2/layout/IconVerticalSolidList"/>
    <dgm:cxn modelId="{01DD11D9-3EFD-4A9D-92A0-BB9583C993ED}" type="presParOf" srcId="{B1251F8D-DCFD-4A7E-A36F-54FBC2DA059F}" destId="{792D4240-A5F9-4EF8-899B-150E0CD71283}" srcOrd="2" destOrd="0" presId="urn:microsoft.com/office/officeart/2018/2/layout/IconVerticalSolidList"/>
    <dgm:cxn modelId="{F80BB1BA-AF46-40E3-BB7B-A86158B3C9D8}" type="presParOf" srcId="{B1251F8D-DCFD-4A7E-A36F-54FBC2DA059F}" destId="{064E94F2-4A64-424E-B214-9B05C210B517}" srcOrd="3" destOrd="0" presId="urn:microsoft.com/office/officeart/2018/2/layout/IconVerticalSolidList"/>
    <dgm:cxn modelId="{4A9B7A1B-E523-4B05-B426-F069F77A5B0A}" type="presParOf" srcId="{7A79D300-67BD-45BC-A1F6-6DDD353938BB}" destId="{082B1661-3CFF-4835-B51B-9398C1C6A71C}" srcOrd="1" destOrd="0" presId="urn:microsoft.com/office/officeart/2018/2/layout/IconVerticalSolidList"/>
    <dgm:cxn modelId="{9BEF618F-386E-4FCB-AAE6-9F64BFAFA461}" type="presParOf" srcId="{7A79D300-67BD-45BC-A1F6-6DDD353938BB}" destId="{22DDA88C-CB97-4D4E-AC11-C2F0BC023582}" srcOrd="2" destOrd="0" presId="urn:microsoft.com/office/officeart/2018/2/layout/IconVerticalSolidList"/>
    <dgm:cxn modelId="{57856A0A-DDA7-44FE-8572-EE4633566750}" type="presParOf" srcId="{22DDA88C-CB97-4D4E-AC11-C2F0BC023582}" destId="{CB39C1CC-C40E-47A9-B2FD-FBE7A1FCCBCA}" srcOrd="0" destOrd="0" presId="urn:microsoft.com/office/officeart/2018/2/layout/IconVerticalSolidList"/>
    <dgm:cxn modelId="{024CE005-A7A8-4895-B1E7-2710EC08346E}" type="presParOf" srcId="{22DDA88C-CB97-4D4E-AC11-C2F0BC023582}" destId="{D9F4F775-AA89-4A68-AFCC-C5DE42B03D34}" srcOrd="1" destOrd="0" presId="urn:microsoft.com/office/officeart/2018/2/layout/IconVerticalSolidList"/>
    <dgm:cxn modelId="{F8B92D84-8B88-4A30-A63E-A882AA2D58FA}" type="presParOf" srcId="{22DDA88C-CB97-4D4E-AC11-C2F0BC023582}" destId="{415DCD7A-C7E7-4224-9903-214DF09D88BB}" srcOrd="2" destOrd="0" presId="urn:microsoft.com/office/officeart/2018/2/layout/IconVerticalSolidList"/>
    <dgm:cxn modelId="{3EABAAF4-AE9E-4BA1-A2FE-DFC587D9D4AF}" type="presParOf" srcId="{22DDA88C-CB97-4D4E-AC11-C2F0BC023582}" destId="{C9478ACB-089B-4F89-A487-DC7D1F4881C7}" srcOrd="3" destOrd="0" presId="urn:microsoft.com/office/officeart/2018/2/layout/IconVerticalSolidList"/>
    <dgm:cxn modelId="{856914AE-329F-4085-91BB-FA74D570FCEB}" type="presParOf" srcId="{7A79D300-67BD-45BC-A1F6-6DDD353938BB}" destId="{E2F57F1E-6652-48F2-BED4-2279DAB1ED56}" srcOrd="3" destOrd="0" presId="urn:microsoft.com/office/officeart/2018/2/layout/IconVerticalSolidList"/>
    <dgm:cxn modelId="{F0AC6053-5C05-4277-9CEB-7FC9A377E24A}" type="presParOf" srcId="{7A79D300-67BD-45BC-A1F6-6DDD353938BB}" destId="{CAA49496-6621-4E04-9D62-6C9C6345B305}" srcOrd="4" destOrd="0" presId="urn:microsoft.com/office/officeart/2018/2/layout/IconVerticalSolidList"/>
    <dgm:cxn modelId="{95FF20E7-2204-4B3C-92F6-B0F4283CDD9D}" type="presParOf" srcId="{CAA49496-6621-4E04-9D62-6C9C6345B305}" destId="{1E64F17E-68AF-41DB-8E88-B87768C5E24E}" srcOrd="0" destOrd="0" presId="urn:microsoft.com/office/officeart/2018/2/layout/IconVerticalSolidList"/>
    <dgm:cxn modelId="{5BE53971-B0F4-4F6C-9887-469A29C76FCC}" type="presParOf" srcId="{CAA49496-6621-4E04-9D62-6C9C6345B305}" destId="{A6B350C1-02A7-4CF0-86CB-11A6282D8EC7}" srcOrd="1" destOrd="0" presId="urn:microsoft.com/office/officeart/2018/2/layout/IconVerticalSolidList"/>
    <dgm:cxn modelId="{3E2F9D5D-B1B3-4C25-B9F7-CFB935786858}" type="presParOf" srcId="{CAA49496-6621-4E04-9D62-6C9C6345B305}" destId="{D5628EA9-6F85-4BCF-87AB-800D750F6CD1}" srcOrd="2" destOrd="0" presId="urn:microsoft.com/office/officeart/2018/2/layout/IconVerticalSolidList"/>
    <dgm:cxn modelId="{4D5A5494-38AB-4627-97AD-9CEF288B6728}" type="presParOf" srcId="{CAA49496-6621-4E04-9D62-6C9C6345B305}" destId="{5C408A78-6724-4197-8685-353619FD5E4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032C80-0E3F-4A23-AFD8-0D5FD01268E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C3E2A7E-9472-4B8B-BE8D-5E8A7EE4114E}">
      <dgm:prSet/>
      <dgm:spPr/>
      <dgm:t>
        <a:bodyPr/>
        <a:lstStyle/>
        <a:p>
          <a:r>
            <a:rPr lang="en-US"/>
            <a:t>The </a:t>
          </a:r>
          <a:r>
            <a:rPr lang="en-US" b="1"/>
            <a:t>Abacus Data Network</a:t>
          </a:r>
          <a:r>
            <a:rPr lang="en-US"/>
            <a:t> is a data repository collaboration involving Libraries at Simon Fraser University (SFU), the University of British Columbia (UBC), the University of Northern British Columbia (UNBC) and the University of Victoria (UVic).   </a:t>
          </a:r>
        </a:p>
      </dgm:t>
    </dgm:pt>
    <dgm:pt modelId="{871A7D48-766B-41A8-9FDF-881F8C737718}" type="parTrans" cxnId="{05903B24-9B56-487B-8CAE-4A13C54BD2C5}">
      <dgm:prSet/>
      <dgm:spPr/>
      <dgm:t>
        <a:bodyPr/>
        <a:lstStyle/>
        <a:p>
          <a:endParaRPr lang="en-US"/>
        </a:p>
      </dgm:t>
    </dgm:pt>
    <dgm:pt modelId="{A594E4AE-7138-4F16-87D3-96B1B7DE7031}" type="sibTrans" cxnId="{05903B24-9B56-487B-8CAE-4A13C54BD2C5}">
      <dgm:prSet/>
      <dgm:spPr/>
      <dgm:t>
        <a:bodyPr/>
        <a:lstStyle/>
        <a:p>
          <a:endParaRPr lang="en-US"/>
        </a:p>
      </dgm:t>
    </dgm:pt>
    <dgm:pt modelId="{C2DD6739-4F2E-4F23-93E6-08E3E5AF3254}">
      <dgm:prSet/>
      <dgm:spPr/>
      <dgm:t>
        <a:bodyPr/>
        <a:lstStyle/>
        <a:p>
          <a:r>
            <a:rPr lang="en-US"/>
            <a:t>Public Use Microdata Files (PUMFs)</a:t>
          </a:r>
        </a:p>
      </dgm:t>
    </dgm:pt>
    <dgm:pt modelId="{5F6F54EB-33C9-4646-B118-F3F6B03C54E5}" type="parTrans" cxnId="{940D9B72-49DA-477E-9C66-18AE045DEE5C}">
      <dgm:prSet/>
      <dgm:spPr/>
      <dgm:t>
        <a:bodyPr/>
        <a:lstStyle/>
        <a:p>
          <a:endParaRPr lang="en-US"/>
        </a:p>
      </dgm:t>
    </dgm:pt>
    <dgm:pt modelId="{CE351EC9-B02E-4B82-88AE-DBFAB821B710}" type="sibTrans" cxnId="{940D9B72-49DA-477E-9C66-18AE045DEE5C}">
      <dgm:prSet/>
      <dgm:spPr/>
      <dgm:t>
        <a:bodyPr/>
        <a:lstStyle/>
        <a:p>
          <a:endParaRPr lang="en-US"/>
        </a:p>
      </dgm:t>
    </dgm:pt>
    <dgm:pt modelId="{728754EF-4B6C-40A7-A405-CCE19468B96F}">
      <dgm:prSet/>
      <dgm:spPr/>
      <dgm:t>
        <a:bodyPr/>
        <a:lstStyle/>
        <a:p>
          <a:r>
            <a:rPr lang="en-US"/>
            <a:t>Postal Code Conversion File (PCCF): bring your own postal codes!</a:t>
          </a:r>
        </a:p>
      </dgm:t>
    </dgm:pt>
    <dgm:pt modelId="{03EE5730-79DC-45AF-96CB-5A410865EAF5}" type="parTrans" cxnId="{EF248DF9-F978-449E-87A3-EC8FFBC163B8}">
      <dgm:prSet/>
      <dgm:spPr/>
      <dgm:t>
        <a:bodyPr/>
        <a:lstStyle/>
        <a:p>
          <a:endParaRPr lang="en-US"/>
        </a:p>
      </dgm:t>
    </dgm:pt>
    <dgm:pt modelId="{F4E88F4C-8631-4282-A330-B83DF7BB0B18}" type="sibTrans" cxnId="{EF248DF9-F978-449E-87A3-EC8FFBC163B8}">
      <dgm:prSet/>
      <dgm:spPr/>
      <dgm:t>
        <a:bodyPr/>
        <a:lstStyle/>
        <a:p>
          <a:endParaRPr lang="en-US"/>
        </a:p>
      </dgm:t>
    </dgm:pt>
    <dgm:pt modelId="{0A2B3CD4-C701-45F7-946A-F73D4475AD16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BC Assessment Data</a:t>
          </a:r>
          <a:endParaRPr lang="en-US"/>
        </a:p>
      </dgm:t>
    </dgm:pt>
    <dgm:pt modelId="{A12BBDE0-AFC3-4C9A-98DF-E0C5EB2D6D69}" type="parTrans" cxnId="{945B3C4D-6EE6-49D8-B8B7-F3BA85CD3389}">
      <dgm:prSet/>
      <dgm:spPr/>
      <dgm:t>
        <a:bodyPr/>
        <a:lstStyle/>
        <a:p>
          <a:endParaRPr lang="en-US"/>
        </a:p>
      </dgm:t>
    </dgm:pt>
    <dgm:pt modelId="{45496E49-397E-4412-BC7A-C30CE6750F4C}" type="sibTrans" cxnId="{945B3C4D-6EE6-49D8-B8B7-F3BA85CD3389}">
      <dgm:prSet/>
      <dgm:spPr/>
      <dgm:t>
        <a:bodyPr/>
        <a:lstStyle/>
        <a:p>
          <a:endParaRPr lang="en-US"/>
        </a:p>
      </dgm:t>
    </dgm:pt>
    <dgm:pt modelId="{502A7832-D7AC-481F-B748-E2C562113B17}">
      <dgm:prSet/>
      <dgm:spPr/>
      <dgm:t>
        <a:bodyPr/>
        <a:lstStyle/>
        <a:p>
          <a:r>
            <a:rPr lang="en-US"/>
            <a:t>Open Data                              </a:t>
          </a:r>
        </a:p>
      </dgm:t>
    </dgm:pt>
    <dgm:pt modelId="{165535D5-D761-452C-A43E-0A36436C533C}" type="parTrans" cxnId="{CDF6540E-02F0-4DBC-A523-E9F6661807B0}">
      <dgm:prSet/>
      <dgm:spPr/>
      <dgm:t>
        <a:bodyPr/>
        <a:lstStyle/>
        <a:p>
          <a:endParaRPr lang="en-US"/>
        </a:p>
      </dgm:t>
    </dgm:pt>
    <dgm:pt modelId="{A7C38253-8AA7-43AE-A3B0-32F8026847F2}" type="sibTrans" cxnId="{CDF6540E-02F0-4DBC-A523-E9F6661807B0}">
      <dgm:prSet/>
      <dgm:spPr/>
      <dgm:t>
        <a:bodyPr/>
        <a:lstStyle/>
        <a:p>
          <a:endParaRPr lang="en-US"/>
        </a:p>
      </dgm:t>
    </dgm:pt>
    <dgm:pt modelId="{656ED590-C72C-43F4-9F52-DAA15AEF0843}" type="pres">
      <dgm:prSet presAssocID="{03032C80-0E3F-4A23-AFD8-0D5FD01268EF}" presName="outerComposite" presStyleCnt="0">
        <dgm:presLayoutVars>
          <dgm:chMax val="5"/>
          <dgm:dir/>
          <dgm:resizeHandles val="exact"/>
        </dgm:presLayoutVars>
      </dgm:prSet>
      <dgm:spPr/>
    </dgm:pt>
    <dgm:pt modelId="{AC40C4E8-D990-41C9-94F8-C47ED7AFF8F9}" type="pres">
      <dgm:prSet presAssocID="{03032C80-0E3F-4A23-AFD8-0D5FD01268EF}" presName="dummyMaxCanvas" presStyleCnt="0">
        <dgm:presLayoutVars/>
      </dgm:prSet>
      <dgm:spPr/>
    </dgm:pt>
    <dgm:pt modelId="{18F40AFE-9B07-4C95-90EF-F9287BE27EA8}" type="pres">
      <dgm:prSet presAssocID="{03032C80-0E3F-4A23-AFD8-0D5FD01268EF}" presName="FiveNodes_1" presStyleLbl="node1" presStyleIdx="0" presStyleCnt="5">
        <dgm:presLayoutVars>
          <dgm:bulletEnabled val="1"/>
        </dgm:presLayoutVars>
      </dgm:prSet>
      <dgm:spPr/>
    </dgm:pt>
    <dgm:pt modelId="{543FD679-6B5A-4349-B1D0-6446EEEA2BC4}" type="pres">
      <dgm:prSet presAssocID="{03032C80-0E3F-4A23-AFD8-0D5FD01268EF}" presName="FiveNodes_2" presStyleLbl="node1" presStyleIdx="1" presStyleCnt="5">
        <dgm:presLayoutVars>
          <dgm:bulletEnabled val="1"/>
        </dgm:presLayoutVars>
      </dgm:prSet>
      <dgm:spPr/>
    </dgm:pt>
    <dgm:pt modelId="{2A795A76-CAAC-4AB8-BA0C-900EA5650804}" type="pres">
      <dgm:prSet presAssocID="{03032C80-0E3F-4A23-AFD8-0D5FD01268EF}" presName="FiveNodes_3" presStyleLbl="node1" presStyleIdx="2" presStyleCnt="5">
        <dgm:presLayoutVars>
          <dgm:bulletEnabled val="1"/>
        </dgm:presLayoutVars>
      </dgm:prSet>
      <dgm:spPr/>
    </dgm:pt>
    <dgm:pt modelId="{D269F4E2-7F97-4590-BB70-61BBBD243D9D}" type="pres">
      <dgm:prSet presAssocID="{03032C80-0E3F-4A23-AFD8-0D5FD01268EF}" presName="FiveNodes_4" presStyleLbl="node1" presStyleIdx="3" presStyleCnt="5">
        <dgm:presLayoutVars>
          <dgm:bulletEnabled val="1"/>
        </dgm:presLayoutVars>
      </dgm:prSet>
      <dgm:spPr/>
    </dgm:pt>
    <dgm:pt modelId="{9CE38440-329F-4294-979F-4F6FACC842DB}" type="pres">
      <dgm:prSet presAssocID="{03032C80-0E3F-4A23-AFD8-0D5FD01268EF}" presName="FiveNodes_5" presStyleLbl="node1" presStyleIdx="4" presStyleCnt="5">
        <dgm:presLayoutVars>
          <dgm:bulletEnabled val="1"/>
        </dgm:presLayoutVars>
      </dgm:prSet>
      <dgm:spPr/>
    </dgm:pt>
    <dgm:pt modelId="{84A52B9E-A0A8-4D43-A029-833B295FD23B}" type="pres">
      <dgm:prSet presAssocID="{03032C80-0E3F-4A23-AFD8-0D5FD01268EF}" presName="FiveConn_1-2" presStyleLbl="fgAccFollowNode1" presStyleIdx="0" presStyleCnt="4">
        <dgm:presLayoutVars>
          <dgm:bulletEnabled val="1"/>
        </dgm:presLayoutVars>
      </dgm:prSet>
      <dgm:spPr/>
    </dgm:pt>
    <dgm:pt modelId="{503B079D-CD1D-4942-9721-4673DB1DD052}" type="pres">
      <dgm:prSet presAssocID="{03032C80-0E3F-4A23-AFD8-0D5FD01268EF}" presName="FiveConn_2-3" presStyleLbl="fgAccFollowNode1" presStyleIdx="1" presStyleCnt="4">
        <dgm:presLayoutVars>
          <dgm:bulletEnabled val="1"/>
        </dgm:presLayoutVars>
      </dgm:prSet>
      <dgm:spPr/>
    </dgm:pt>
    <dgm:pt modelId="{A5522FFE-C856-42B2-8833-9D5ED71C652C}" type="pres">
      <dgm:prSet presAssocID="{03032C80-0E3F-4A23-AFD8-0D5FD01268EF}" presName="FiveConn_3-4" presStyleLbl="fgAccFollowNode1" presStyleIdx="2" presStyleCnt="4">
        <dgm:presLayoutVars>
          <dgm:bulletEnabled val="1"/>
        </dgm:presLayoutVars>
      </dgm:prSet>
      <dgm:spPr/>
    </dgm:pt>
    <dgm:pt modelId="{6A91995B-178B-47FB-9B6A-610F3494E46E}" type="pres">
      <dgm:prSet presAssocID="{03032C80-0E3F-4A23-AFD8-0D5FD01268EF}" presName="FiveConn_4-5" presStyleLbl="fgAccFollowNode1" presStyleIdx="3" presStyleCnt="4">
        <dgm:presLayoutVars>
          <dgm:bulletEnabled val="1"/>
        </dgm:presLayoutVars>
      </dgm:prSet>
      <dgm:spPr/>
    </dgm:pt>
    <dgm:pt modelId="{B699F7D3-D739-4EB2-A03F-8CB34538C952}" type="pres">
      <dgm:prSet presAssocID="{03032C80-0E3F-4A23-AFD8-0D5FD01268EF}" presName="FiveNodes_1_text" presStyleLbl="node1" presStyleIdx="4" presStyleCnt="5">
        <dgm:presLayoutVars>
          <dgm:bulletEnabled val="1"/>
        </dgm:presLayoutVars>
      </dgm:prSet>
      <dgm:spPr/>
    </dgm:pt>
    <dgm:pt modelId="{689866DE-9D56-4D87-8506-6B41BBB6FF01}" type="pres">
      <dgm:prSet presAssocID="{03032C80-0E3F-4A23-AFD8-0D5FD01268EF}" presName="FiveNodes_2_text" presStyleLbl="node1" presStyleIdx="4" presStyleCnt="5">
        <dgm:presLayoutVars>
          <dgm:bulletEnabled val="1"/>
        </dgm:presLayoutVars>
      </dgm:prSet>
      <dgm:spPr/>
    </dgm:pt>
    <dgm:pt modelId="{990763E3-7015-44D6-AACC-C08766B38BA0}" type="pres">
      <dgm:prSet presAssocID="{03032C80-0E3F-4A23-AFD8-0D5FD01268EF}" presName="FiveNodes_3_text" presStyleLbl="node1" presStyleIdx="4" presStyleCnt="5">
        <dgm:presLayoutVars>
          <dgm:bulletEnabled val="1"/>
        </dgm:presLayoutVars>
      </dgm:prSet>
      <dgm:spPr/>
    </dgm:pt>
    <dgm:pt modelId="{7BF0A1ED-14E0-4B62-B08D-267D34FA39D6}" type="pres">
      <dgm:prSet presAssocID="{03032C80-0E3F-4A23-AFD8-0D5FD01268EF}" presName="FiveNodes_4_text" presStyleLbl="node1" presStyleIdx="4" presStyleCnt="5">
        <dgm:presLayoutVars>
          <dgm:bulletEnabled val="1"/>
        </dgm:presLayoutVars>
      </dgm:prSet>
      <dgm:spPr/>
    </dgm:pt>
    <dgm:pt modelId="{F1D1381E-00B3-4734-B2C7-8A8678CB00CC}" type="pres">
      <dgm:prSet presAssocID="{03032C80-0E3F-4A23-AFD8-0D5FD01268E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DF6540E-02F0-4DBC-A523-E9F6661807B0}" srcId="{03032C80-0E3F-4A23-AFD8-0D5FD01268EF}" destId="{502A7832-D7AC-481F-B748-E2C562113B17}" srcOrd="4" destOrd="0" parTransId="{165535D5-D761-452C-A43E-0A36436C533C}" sibTransId="{A7C38253-8AA7-43AE-A3B0-32F8026847F2}"/>
    <dgm:cxn modelId="{4DA4AF0F-0998-449E-B344-141481775CAE}" type="presOf" srcId="{45496E49-397E-4412-BC7A-C30CE6750F4C}" destId="{6A91995B-178B-47FB-9B6A-610F3494E46E}" srcOrd="0" destOrd="0" presId="urn:microsoft.com/office/officeart/2005/8/layout/vProcess5"/>
    <dgm:cxn modelId="{05903B24-9B56-487B-8CAE-4A13C54BD2C5}" srcId="{03032C80-0E3F-4A23-AFD8-0D5FD01268EF}" destId="{FC3E2A7E-9472-4B8B-BE8D-5E8A7EE4114E}" srcOrd="0" destOrd="0" parTransId="{871A7D48-766B-41A8-9FDF-881F8C737718}" sibTransId="{A594E4AE-7138-4F16-87D3-96B1B7DE7031}"/>
    <dgm:cxn modelId="{E9A4E032-E382-4680-A0F5-28F4294B686D}" type="presOf" srcId="{C2DD6739-4F2E-4F23-93E6-08E3E5AF3254}" destId="{689866DE-9D56-4D87-8506-6B41BBB6FF01}" srcOrd="1" destOrd="0" presId="urn:microsoft.com/office/officeart/2005/8/layout/vProcess5"/>
    <dgm:cxn modelId="{1934F636-898E-499D-B386-B5B197E8F50E}" type="presOf" srcId="{728754EF-4B6C-40A7-A405-CCE19468B96F}" destId="{990763E3-7015-44D6-AACC-C08766B38BA0}" srcOrd="1" destOrd="0" presId="urn:microsoft.com/office/officeart/2005/8/layout/vProcess5"/>
    <dgm:cxn modelId="{6C58183A-9603-439D-ACBD-BB4A4D1FA9E9}" type="presOf" srcId="{0A2B3CD4-C701-45F7-946A-F73D4475AD16}" destId="{D269F4E2-7F97-4590-BB70-61BBBD243D9D}" srcOrd="0" destOrd="0" presId="urn:microsoft.com/office/officeart/2005/8/layout/vProcess5"/>
    <dgm:cxn modelId="{945B3C4D-6EE6-49D8-B8B7-F3BA85CD3389}" srcId="{03032C80-0E3F-4A23-AFD8-0D5FD01268EF}" destId="{0A2B3CD4-C701-45F7-946A-F73D4475AD16}" srcOrd="3" destOrd="0" parTransId="{A12BBDE0-AFC3-4C9A-98DF-E0C5EB2D6D69}" sibTransId="{45496E49-397E-4412-BC7A-C30CE6750F4C}"/>
    <dgm:cxn modelId="{F6249650-BE9A-4BC0-81E4-A99B275F8CBF}" type="presOf" srcId="{C2DD6739-4F2E-4F23-93E6-08E3E5AF3254}" destId="{543FD679-6B5A-4349-B1D0-6446EEEA2BC4}" srcOrd="0" destOrd="0" presId="urn:microsoft.com/office/officeart/2005/8/layout/vProcess5"/>
    <dgm:cxn modelId="{940D9B72-49DA-477E-9C66-18AE045DEE5C}" srcId="{03032C80-0E3F-4A23-AFD8-0D5FD01268EF}" destId="{C2DD6739-4F2E-4F23-93E6-08E3E5AF3254}" srcOrd="1" destOrd="0" parTransId="{5F6F54EB-33C9-4646-B118-F3F6B03C54E5}" sibTransId="{CE351EC9-B02E-4B82-88AE-DBFAB821B710}"/>
    <dgm:cxn modelId="{9A89D77E-13D7-431B-AD52-161183CFB3F5}" type="presOf" srcId="{F4E88F4C-8631-4282-A330-B83DF7BB0B18}" destId="{A5522FFE-C856-42B2-8833-9D5ED71C652C}" srcOrd="0" destOrd="0" presId="urn:microsoft.com/office/officeart/2005/8/layout/vProcess5"/>
    <dgm:cxn modelId="{F6F13A8A-7CEC-4C1D-8B6B-D74F5E35BAFE}" type="presOf" srcId="{FC3E2A7E-9472-4B8B-BE8D-5E8A7EE4114E}" destId="{B699F7D3-D739-4EB2-A03F-8CB34538C952}" srcOrd="1" destOrd="0" presId="urn:microsoft.com/office/officeart/2005/8/layout/vProcess5"/>
    <dgm:cxn modelId="{265F2890-36BE-4A49-8E5D-AFE3E010B9C4}" type="presOf" srcId="{03032C80-0E3F-4A23-AFD8-0D5FD01268EF}" destId="{656ED590-C72C-43F4-9F52-DAA15AEF0843}" srcOrd="0" destOrd="0" presId="urn:microsoft.com/office/officeart/2005/8/layout/vProcess5"/>
    <dgm:cxn modelId="{8C378F9C-808F-440D-A312-873935118F6A}" type="presOf" srcId="{0A2B3CD4-C701-45F7-946A-F73D4475AD16}" destId="{7BF0A1ED-14E0-4B62-B08D-267D34FA39D6}" srcOrd="1" destOrd="0" presId="urn:microsoft.com/office/officeart/2005/8/layout/vProcess5"/>
    <dgm:cxn modelId="{0D5496C2-DF29-44A6-A6B9-D4945BEAD04A}" type="presOf" srcId="{A594E4AE-7138-4F16-87D3-96B1B7DE7031}" destId="{84A52B9E-A0A8-4D43-A029-833B295FD23B}" srcOrd="0" destOrd="0" presId="urn:microsoft.com/office/officeart/2005/8/layout/vProcess5"/>
    <dgm:cxn modelId="{D760ECC3-5C27-4550-9456-E2294BDCD324}" type="presOf" srcId="{728754EF-4B6C-40A7-A405-CCE19468B96F}" destId="{2A795A76-CAAC-4AB8-BA0C-900EA5650804}" srcOrd="0" destOrd="0" presId="urn:microsoft.com/office/officeart/2005/8/layout/vProcess5"/>
    <dgm:cxn modelId="{FA4F91C4-8089-427A-BABF-6FDE4F6679CC}" type="presOf" srcId="{FC3E2A7E-9472-4B8B-BE8D-5E8A7EE4114E}" destId="{18F40AFE-9B07-4C95-90EF-F9287BE27EA8}" srcOrd="0" destOrd="0" presId="urn:microsoft.com/office/officeart/2005/8/layout/vProcess5"/>
    <dgm:cxn modelId="{8C9605D8-F99E-4E6F-BB51-F98278AD041A}" type="presOf" srcId="{CE351EC9-B02E-4B82-88AE-DBFAB821B710}" destId="{503B079D-CD1D-4942-9721-4673DB1DD052}" srcOrd="0" destOrd="0" presId="urn:microsoft.com/office/officeart/2005/8/layout/vProcess5"/>
    <dgm:cxn modelId="{024377E5-496E-417A-9690-74B2F881CF70}" type="presOf" srcId="{502A7832-D7AC-481F-B748-E2C562113B17}" destId="{F1D1381E-00B3-4734-B2C7-8A8678CB00CC}" srcOrd="1" destOrd="0" presId="urn:microsoft.com/office/officeart/2005/8/layout/vProcess5"/>
    <dgm:cxn modelId="{EF248DF9-F978-449E-87A3-EC8FFBC163B8}" srcId="{03032C80-0E3F-4A23-AFD8-0D5FD01268EF}" destId="{728754EF-4B6C-40A7-A405-CCE19468B96F}" srcOrd="2" destOrd="0" parTransId="{03EE5730-79DC-45AF-96CB-5A410865EAF5}" sibTransId="{F4E88F4C-8631-4282-A330-B83DF7BB0B18}"/>
    <dgm:cxn modelId="{A63A44FD-0CD0-46EE-832B-26D19A180ED5}" type="presOf" srcId="{502A7832-D7AC-481F-B748-E2C562113B17}" destId="{9CE38440-329F-4294-979F-4F6FACC842DB}" srcOrd="0" destOrd="0" presId="urn:microsoft.com/office/officeart/2005/8/layout/vProcess5"/>
    <dgm:cxn modelId="{1F49077F-A470-4E15-9DF1-D5D1FE84A16B}" type="presParOf" srcId="{656ED590-C72C-43F4-9F52-DAA15AEF0843}" destId="{AC40C4E8-D990-41C9-94F8-C47ED7AFF8F9}" srcOrd="0" destOrd="0" presId="urn:microsoft.com/office/officeart/2005/8/layout/vProcess5"/>
    <dgm:cxn modelId="{02403D72-B745-48E8-877C-0E3F9776EB3D}" type="presParOf" srcId="{656ED590-C72C-43F4-9F52-DAA15AEF0843}" destId="{18F40AFE-9B07-4C95-90EF-F9287BE27EA8}" srcOrd="1" destOrd="0" presId="urn:microsoft.com/office/officeart/2005/8/layout/vProcess5"/>
    <dgm:cxn modelId="{0FEC35A7-9635-4070-AB66-D1B51A334D69}" type="presParOf" srcId="{656ED590-C72C-43F4-9F52-DAA15AEF0843}" destId="{543FD679-6B5A-4349-B1D0-6446EEEA2BC4}" srcOrd="2" destOrd="0" presId="urn:microsoft.com/office/officeart/2005/8/layout/vProcess5"/>
    <dgm:cxn modelId="{45DF548F-E1C4-4187-9725-EBC2310AD937}" type="presParOf" srcId="{656ED590-C72C-43F4-9F52-DAA15AEF0843}" destId="{2A795A76-CAAC-4AB8-BA0C-900EA5650804}" srcOrd="3" destOrd="0" presId="urn:microsoft.com/office/officeart/2005/8/layout/vProcess5"/>
    <dgm:cxn modelId="{556F449E-DCA9-47C9-8FCA-BE428DDDAF8B}" type="presParOf" srcId="{656ED590-C72C-43F4-9F52-DAA15AEF0843}" destId="{D269F4E2-7F97-4590-BB70-61BBBD243D9D}" srcOrd="4" destOrd="0" presId="urn:microsoft.com/office/officeart/2005/8/layout/vProcess5"/>
    <dgm:cxn modelId="{B410297A-78B5-42CE-85F8-803CEBCA7DE1}" type="presParOf" srcId="{656ED590-C72C-43F4-9F52-DAA15AEF0843}" destId="{9CE38440-329F-4294-979F-4F6FACC842DB}" srcOrd="5" destOrd="0" presId="urn:microsoft.com/office/officeart/2005/8/layout/vProcess5"/>
    <dgm:cxn modelId="{26F788C6-6B3A-4DBF-9680-12F6D7AA92BE}" type="presParOf" srcId="{656ED590-C72C-43F4-9F52-DAA15AEF0843}" destId="{84A52B9E-A0A8-4D43-A029-833B295FD23B}" srcOrd="6" destOrd="0" presId="urn:microsoft.com/office/officeart/2005/8/layout/vProcess5"/>
    <dgm:cxn modelId="{8A366199-EFFC-49B1-B47D-8D54D3AA25BF}" type="presParOf" srcId="{656ED590-C72C-43F4-9F52-DAA15AEF0843}" destId="{503B079D-CD1D-4942-9721-4673DB1DD052}" srcOrd="7" destOrd="0" presId="urn:microsoft.com/office/officeart/2005/8/layout/vProcess5"/>
    <dgm:cxn modelId="{1F2813F0-DAC9-40FB-B2F2-0D44B27941F3}" type="presParOf" srcId="{656ED590-C72C-43F4-9F52-DAA15AEF0843}" destId="{A5522FFE-C856-42B2-8833-9D5ED71C652C}" srcOrd="8" destOrd="0" presId="urn:microsoft.com/office/officeart/2005/8/layout/vProcess5"/>
    <dgm:cxn modelId="{8A873B83-73B9-4F0D-B1E0-1F0002D12D34}" type="presParOf" srcId="{656ED590-C72C-43F4-9F52-DAA15AEF0843}" destId="{6A91995B-178B-47FB-9B6A-610F3494E46E}" srcOrd="9" destOrd="0" presId="urn:microsoft.com/office/officeart/2005/8/layout/vProcess5"/>
    <dgm:cxn modelId="{DB69D790-2400-451E-B9E1-6B547745D975}" type="presParOf" srcId="{656ED590-C72C-43F4-9F52-DAA15AEF0843}" destId="{B699F7D3-D739-4EB2-A03F-8CB34538C952}" srcOrd="10" destOrd="0" presId="urn:microsoft.com/office/officeart/2005/8/layout/vProcess5"/>
    <dgm:cxn modelId="{7E9980FA-4E05-46A4-B48A-D82B8F67A8E0}" type="presParOf" srcId="{656ED590-C72C-43F4-9F52-DAA15AEF0843}" destId="{689866DE-9D56-4D87-8506-6B41BBB6FF01}" srcOrd="11" destOrd="0" presId="urn:microsoft.com/office/officeart/2005/8/layout/vProcess5"/>
    <dgm:cxn modelId="{9FD6685A-C167-4E99-A167-F8C77BF05DE9}" type="presParOf" srcId="{656ED590-C72C-43F4-9F52-DAA15AEF0843}" destId="{990763E3-7015-44D6-AACC-C08766B38BA0}" srcOrd="12" destOrd="0" presId="urn:microsoft.com/office/officeart/2005/8/layout/vProcess5"/>
    <dgm:cxn modelId="{B97D638B-EDD4-4888-A821-7F876F369465}" type="presParOf" srcId="{656ED590-C72C-43F4-9F52-DAA15AEF0843}" destId="{7BF0A1ED-14E0-4B62-B08D-267D34FA39D6}" srcOrd="13" destOrd="0" presId="urn:microsoft.com/office/officeart/2005/8/layout/vProcess5"/>
    <dgm:cxn modelId="{A3F2ED01-40C1-4592-B86C-C88B510F561A}" type="presParOf" srcId="{656ED590-C72C-43F4-9F52-DAA15AEF0843}" destId="{F1D1381E-00B3-4734-B2C7-8A8678CB00C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FDCA0-C45E-44A9-B320-3338E36B2447}">
      <dsp:nvSpPr>
        <dsp:cNvPr id="0" name=""/>
        <dsp:cNvSpPr/>
      </dsp:nvSpPr>
      <dsp:spPr>
        <a:xfrm>
          <a:off x="0" y="673"/>
          <a:ext cx="6364224" cy="15749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7592A1-4EB9-4BA9-BC22-86A056B6CB62}">
      <dsp:nvSpPr>
        <dsp:cNvPr id="0" name=""/>
        <dsp:cNvSpPr/>
      </dsp:nvSpPr>
      <dsp:spPr>
        <a:xfrm>
          <a:off x="476436" y="355047"/>
          <a:ext cx="866247" cy="866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E94F2-4A64-424E-B214-9B05C210B517}">
      <dsp:nvSpPr>
        <dsp:cNvPr id="0" name=""/>
        <dsp:cNvSpPr/>
      </dsp:nvSpPr>
      <dsp:spPr>
        <a:xfrm>
          <a:off x="1819120" y="673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Multiple databases and search and retrieval programs maintained by Computing in the Humanities and Social Sciences (CHASS) at the University of Toronto. </a:t>
          </a:r>
        </a:p>
      </dsp:txBody>
      <dsp:txXfrm>
        <a:off x="1819120" y="673"/>
        <a:ext cx="4545103" cy="1574995"/>
      </dsp:txXfrm>
    </dsp:sp>
    <dsp:sp modelId="{CB39C1CC-C40E-47A9-B2FD-FBE7A1FCCBCA}">
      <dsp:nvSpPr>
        <dsp:cNvPr id="0" name=""/>
        <dsp:cNvSpPr/>
      </dsp:nvSpPr>
      <dsp:spPr>
        <a:xfrm>
          <a:off x="0" y="1969418"/>
          <a:ext cx="6364224" cy="157499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4F775-AA89-4A68-AFCC-C5DE42B03D34}">
      <dsp:nvSpPr>
        <dsp:cNvPr id="0" name=""/>
        <dsp:cNvSpPr/>
      </dsp:nvSpPr>
      <dsp:spPr>
        <a:xfrm>
          <a:off x="476436" y="2323792"/>
          <a:ext cx="866247" cy="866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478ACB-089B-4F89-A487-DC7D1F4881C7}">
      <dsp:nvSpPr>
        <dsp:cNvPr id="0" name=""/>
        <dsp:cNvSpPr/>
      </dsp:nvSpPr>
      <dsp:spPr>
        <a:xfrm>
          <a:off x="1819120" y="1969418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Access to the Census via the Census Analyzer and PUMFs*</a:t>
          </a:r>
        </a:p>
      </dsp:txBody>
      <dsp:txXfrm>
        <a:off x="1819120" y="1969418"/>
        <a:ext cx="4545103" cy="1574995"/>
      </dsp:txXfrm>
    </dsp:sp>
    <dsp:sp modelId="{1E64F17E-68AF-41DB-8E88-B87768C5E24E}">
      <dsp:nvSpPr>
        <dsp:cNvPr id="0" name=""/>
        <dsp:cNvSpPr/>
      </dsp:nvSpPr>
      <dsp:spPr>
        <a:xfrm>
          <a:off x="0" y="3938162"/>
          <a:ext cx="6364224" cy="15749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350C1-02A7-4CF0-86CB-11A6282D8EC7}">
      <dsp:nvSpPr>
        <dsp:cNvPr id="0" name=""/>
        <dsp:cNvSpPr/>
      </dsp:nvSpPr>
      <dsp:spPr>
        <a:xfrm>
          <a:off x="476436" y="4292537"/>
          <a:ext cx="866247" cy="866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408A78-6724-4197-8685-353619FD5E49}">
      <dsp:nvSpPr>
        <dsp:cNvPr id="0" name=""/>
        <dsp:cNvSpPr/>
      </dsp:nvSpPr>
      <dsp:spPr>
        <a:xfrm>
          <a:off x="1819120" y="3938162"/>
          <a:ext cx="4545103" cy="1574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687" tIns="166687" rIns="166687" bIns="166687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Access to CANSIM data tables</a:t>
          </a:r>
        </a:p>
      </dsp:txBody>
      <dsp:txXfrm>
        <a:off x="1819120" y="3938162"/>
        <a:ext cx="4545103" cy="15749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40AFE-9B07-4C95-90EF-F9287BE27EA8}">
      <dsp:nvSpPr>
        <dsp:cNvPr id="0" name=""/>
        <dsp:cNvSpPr/>
      </dsp:nvSpPr>
      <dsp:spPr>
        <a:xfrm>
          <a:off x="0" y="0"/>
          <a:ext cx="6941396" cy="715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The </a:t>
          </a:r>
          <a:r>
            <a:rPr lang="en-US" sz="1300" b="1" kern="1200"/>
            <a:t>Abacus Data Network</a:t>
          </a:r>
          <a:r>
            <a:rPr lang="en-US" sz="1300" kern="1200"/>
            <a:t> is a data repository collaboration involving Libraries at Simon Fraser University (SFU), the University of British Columbia (UBC), the University of Northern British Columbia (UNBC) and the University of Victoria (UVic).   </a:t>
          </a:r>
        </a:p>
      </dsp:txBody>
      <dsp:txXfrm>
        <a:off x="20951" y="20951"/>
        <a:ext cx="6085817" cy="673418"/>
      </dsp:txXfrm>
    </dsp:sp>
    <dsp:sp modelId="{543FD679-6B5A-4349-B1D0-6446EEEA2BC4}">
      <dsp:nvSpPr>
        <dsp:cNvPr id="0" name=""/>
        <dsp:cNvSpPr/>
      </dsp:nvSpPr>
      <dsp:spPr>
        <a:xfrm>
          <a:off x="518351" y="814669"/>
          <a:ext cx="6941396" cy="715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Public Use Microdata Files (PUMFs)</a:t>
          </a:r>
        </a:p>
      </dsp:txBody>
      <dsp:txXfrm>
        <a:off x="539302" y="835620"/>
        <a:ext cx="5916184" cy="673418"/>
      </dsp:txXfrm>
    </dsp:sp>
    <dsp:sp modelId="{2A795A76-CAAC-4AB8-BA0C-900EA5650804}">
      <dsp:nvSpPr>
        <dsp:cNvPr id="0" name=""/>
        <dsp:cNvSpPr/>
      </dsp:nvSpPr>
      <dsp:spPr>
        <a:xfrm>
          <a:off x="1036702" y="1629339"/>
          <a:ext cx="6941396" cy="715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Postal Code Conversion File (PCCF): bring your own postal codes!</a:t>
          </a:r>
        </a:p>
      </dsp:txBody>
      <dsp:txXfrm>
        <a:off x="1057653" y="1650290"/>
        <a:ext cx="5916184" cy="673418"/>
      </dsp:txXfrm>
    </dsp:sp>
    <dsp:sp modelId="{D269F4E2-7F97-4590-BB70-61BBBD243D9D}">
      <dsp:nvSpPr>
        <dsp:cNvPr id="0" name=""/>
        <dsp:cNvSpPr/>
      </dsp:nvSpPr>
      <dsp:spPr>
        <a:xfrm>
          <a:off x="1555052" y="2444010"/>
          <a:ext cx="6941396" cy="715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Calibri Light" panose="020F0302020204030204"/>
            </a:rPr>
            <a:t>BC Assessment Data</a:t>
          </a:r>
          <a:endParaRPr lang="en-US" sz="1300" kern="1200"/>
        </a:p>
      </dsp:txBody>
      <dsp:txXfrm>
        <a:off x="1576003" y="2464961"/>
        <a:ext cx="5916184" cy="673418"/>
      </dsp:txXfrm>
    </dsp:sp>
    <dsp:sp modelId="{9CE38440-329F-4294-979F-4F6FACC842DB}">
      <dsp:nvSpPr>
        <dsp:cNvPr id="0" name=""/>
        <dsp:cNvSpPr/>
      </dsp:nvSpPr>
      <dsp:spPr>
        <a:xfrm>
          <a:off x="2073404" y="3258679"/>
          <a:ext cx="6941396" cy="7153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Open Data                              </a:t>
          </a:r>
        </a:p>
      </dsp:txBody>
      <dsp:txXfrm>
        <a:off x="2094355" y="3279630"/>
        <a:ext cx="5916184" cy="673418"/>
      </dsp:txXfrm>
    </dsp:sp>
    <dsp:sp modelId="{84A52B9E-A0A8-4D43-A029-833B295FD23B}">
      <dsp:nvSpPr>
        <dsp:cNvPr id="0" name=""/>
        <dsp:cNvSpPr/>
      </dsp:nvSpPr>
      <dsp:spPr>
        <a:xfrm>
          <a:off x="6476437" y="522581"/>
          <a:ext cx="464958" cy="464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6581053" y="522581"/>
        <a:ext cx="255726" cy="349881"/>
      </dsp:txXfrm>
    </dsp:sp>
    <dsp:sp modelId="{503B079D-CD1D-4942-9721-4673DB1DD052}">
      <dsp:nvSpPr>
        <dsp:cNvPr id="0" name=""/>
        <dsp:cNvSpPr/>
      </dsp:nvSpPr>
      <dsp:spPr>
        <a:xfrm>
          <a:off x="6994789" y="1337251"/>
          <a:ext cx="464958" cy="464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099405" y="1337251"/>
        <a:ext cx="255726" cy="349881"/>
      </dsp:txXfrm>
    </dsp:sp>
    <dsp:sp modelId="{A5522FFE-C856-42B2-8833-9D5ED71C652C}">
      <dsp:nvSpPr>
        <dsp:cNvPr id="0" name=""/>
        <dsp:cNvSpPr/>
      </dsp:nvSpPr>
      <dsp:spPr>
        <a:xfrm>
          <a:off x="7513140" y="2139999"/>
          <a:ext cx="464958" cy="464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7617756" y="2139999"/>
        <a:ext cx="255726" cy="349881"/>
      </dsp:txXfrm>
    </dsp:sp>
    <dsp:sp modelId="{6A91995B-178B-47FB-9B6A-610F3494E46E}">
      <dsp:nvSpPr>
        <dsp:cNvPr id="0" name=""/>
        <dsp:cNvSpPr/>
      </dsp:nvSpPr>
      <dsp:spPr>
        <a:xfrm>
          <a:off x="8031490" y="2962617"/>
          <a:ext cx="464958" cy="46495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8136106" y="2962617"/>
        <a:ext cx="255726" cy="349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A5D11-11D7-4B80-BCB6-F5BB74812A9B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06284-413A-4463-8C80-53583E296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1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230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45c09f6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Archived datasets get assigned DOIs for example. Data papers, data notes, etc.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New data management policies coming soon from Tri-Agencies. Many journals already have lists of best practices.  </a:t>
            </a:r>
            <a:endParaRPr/>
          </a:p>
        </p:txBody>
      </p:sp>
      <p:sp>
        <p:nvSpPr>
          <p:cNvPr id="108" name="Google Shape;108;g445c09f6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27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90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7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64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998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0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6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1338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406284-413A-4463-8C80-53583E2960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028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" name="Google Shape;4096;g115419445a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7" name="Google Shape;4097;g115419445a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1400" dirty="0">
                <a:solidFill>
                  <a:schemeClr val="dk1"/>
                </a:solidFill>
              </a:rPr>
              <a:t>CANSIM  (</a:t>
            </a:r>
            <a:r>
              <a:rPr lang="en" sz="1400" b="1" dirty="0">
                <a:solidFill>
                  <a:schemeClr val="dk1"/>
                </a:solidFill>
              </a:rPr>
              <a:t>CANadian Socioeconomic Information Management) </a:t>
            </a:r>
            <a:r>
              <a:rPr lang="en" sz="1400" dirty="0">
                <a:solidFill>
                  <a:schemeClr val="dk1"/>
                </a:solidFill>
              </a:rPr>
              <a:t>comprehensive socioeconomic database with 36 million time series that cover every aspect of Canadians’ lives. 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Google Shape;4103;g1159b027122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4" name="Google Shape;4104;g1159b027122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access lies on a spectrum from public-use to strongly restricted-use (with Data Use Agreements, or secure data enclaves, or other controls). </a:t>
            </a:r>
            <a:endParaRPr/>
          </a:p>
        </p:txBody>
      </p:sp>
      <p:sp>
        <p:nvSpPr>
          <p:cNvPr id="97" name="Google Shape;9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b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0" y="5500702"/>
            <a:ext cx="12192000" cy="1588"/>
          </a:xfrm>
          <a:prstGeom prst="line">
            <a:avLst/>
          </a:prstGeom>
          <a:ln w="19050" cmpd="sng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98EC60-37DE-8F46-BAC4-B382D557DFC4}"/>
              </a:ext>
            </a:extLst>
          </p:cNvPr>
          <p:cNvSpPr txBox="1"/>
          <p:nvPr userDrawn="1"/>
        </p:nvSpPr>
        <p:spPr>
          <a:xfrm>
            <a:off x="8007408" y="5807623"/>
            <a:ext cx="3583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Need help?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Ask a Librarian!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ts val="120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www.lib.sfu.ca/help/ask-us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93DAE-FC92-495C-8295-E76669D35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2" y="5866393"/>
            <a:ext cx="3034967" cy="6826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13FE7F-2CC8-42F8-BD8E-0FC5CE18C3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7483" y="5770808"/>
            <a:ext cx="837034" cy="83703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25C317F-5AEB-4D44-976E-1248EC29B581}"/>
              </a:ext>
            </a:extLst>
          </p:cNvPr>
          <p:cNvSpPr txBox="1"/>
          <p:nvPr userDrawn="1"/>
        </p:nvSpPr>
        <p:spPr>
          <a:xfrm>
            <a:off x="6532157" y="5884566"/>
            <a:ext cx="1274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 Searching</a:t>
            </a: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62D887-3549-4A92-9598-1154BD1568CC}"/>
              </a:ext>
            </a:extLst>
          </p:cNvPr>
          <p:cNvSpPr txBox="1"/>
          <p:nvPr userDrawn="1"/>
        </p:nvSpPr>
        <p:spPr>
          <a:xfrm>
            <a:off x="4753155" y="5886838"/>
            <a:ext cx="906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ts val="1200"/>
              </a:spcAft>
            </a:pP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</a:t>
            </a:r>
            <a:b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900</a:t>
            </a:r>
            <a:endParaRPr lang="en-US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7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E9E9F-15F0-460A-960F-8A0141A44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3DFF-E2B8-4A03-A8C9-A6479D821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9CF93-CF6F-4475-A311-FAC0035CF6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1523E-8828-4231-BB04-AD952987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9768F-9428-428A-8B87-C1E5545F5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01704-B5BD-4F92-8FD7-11A0A5215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F800-2881-4991-B0A9-5C7FE1947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1EA206-227E-48C3-9834-D1531C245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50BFA5-98D3-48EF-9794-69BA130359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3FDC0-1F0D-454D-AC90-342D4848E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68491-0FF2-47FB-979D-3E0FBF27B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579AF-58F0-4283-9174-0EBBBE337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351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E03F7-5101-4E4E-8349-3938F690E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F0B1BC-0773-4E9E-847B-BA8B4EF8C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0D616-8C6D-4C58-ABDB-E2B9E7504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C21C4-21F2-41B0-B97A-69B336968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2DF2D-6F5A-4CC7-ACA5-9D4FE350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9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E9DB86-2527-46A8-A01B-6752E096AB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591E85-36A5-4D5F-AE1E-09AAABA55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7A0903-4550-4BB9-9D70-EC7E383BF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F4232-DE27-40FF-B4C9-A39BDAA34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35942-7D87-4B82-92C5-859B1826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7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957733" y="985833"/>
            <a:ext cx="90148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957733" y="2311400"/>
            <a:ext cx="9014800" cy="3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▪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grpSp>
        <p:nvGrpSpPr>
          <p:cNvPr id="1566" name="Google Shape;1566;p5"/>
          <p:cNvGrpSpPr/>
          <p:nvPr/>
        </p:nvGrpSpPr>
        <p:grpSpPr>
          <a:xfrm rot="10800000">
            <a:off x="11801983" y="38276"/>
            <a:ext cx="352016" cy="6781736"/>
            <a:chOff x="5307800" y="238125"/>
            <a:chExt cx="271925" cy="5238750"/>
          </a:xfrm>
        </p:grpSpPr>
        <p:sp>
          <p:nvSpPr>
            <p:cNvPr id="1567" name="Google Shape;1567;p5"/>
            <p:cNvSpPr/>
            <p:nvPr/>
          </p:nvSpPr>
          <p:spPr>
            <a:xfrm>
              <a:off x="5307800" y="2381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8" name="Google Shape;1568;p5"/>
            <p:cNvSpPr/>
            <p:nvPr/>
          </p:nvSpPr>
          <p:spPr>
            <a:xfrm>
              <a:off x="5307800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69" name="Google Shape;1569;p5"/>
            <p:cNvSpPr/>
            <p:nvPr/>
          </p:nvSpPr>
          <p:spPr>
            <a:xfrm>
              <a:off x="5307800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0" name="Google Shape;1570;p5"/>
            <p:cNvSpPr/>
            <p:nvPr/>
          </p:nvSpPr>
          <p:spPr>
            <a:xfrm>
              <a:off x="5307800" y="6896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1" name="Google Shape;1571;p5"/>
            <p:cNvSpPr/>
            <p:nvPr/>
          </p:nvSpPr>
          <p:spPr>
            <a:xfrm>
              <a:off x="5307800" y="8401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2" name="Google Shape;1572;p5"/>
            <p:cNvSpPr/>
            <p:nvPr/>
          </p:nvSpPr>
          <p:spPr>
            <a:xfrm>
              <a:off x="5307800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3" name="Google Shape;1573;p5"/>
            <p:cNvSpPr/>
            <p:nvPr/>
          </p:nvSpPr>
          <p:spPr>
            <a:xfrm>
              <a:off x="5307800" y="11411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4" name="Google Shape;1574;p5"/>
            <p:cNvSpPr/>
            <p:nvPr/>
          </p:nvSpPr>
          <p:spPr>
            <a:xfrm>
              <a:off x="5307800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5" name="Google Shape;1575;p5"/>
            <p:cNvSpPr/>
            <p:nvPr/>
          </p:nvSpPr>
          <p:spPr>
            <a:xfrm>
              <a:off x="5307800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6" name="Google Shape;1576;p5"/>
            <p:cNvSpPr/>
            <p:nvPr/>
          </p:nvSpPr>
          <p:spPr>
            <a:xfrm>
              <a:off x="5307800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7" name="Google Shape;1577;p5"/>
            <p:cNvSpPr/>
            <p:nvPr/>
          </p:nvSpPr>
          <p:spPr>
            <a:xfrm>
              <a:off x="5307800" y="17432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8" name="Google Shape;1578;p5"/>
            <p:cNvSpPr/>
            <p:nvPr/>
          </p:nvSpPr>
          <p:spPr>
            <a:xfrm>
              <a:off x="5307800" y="18937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79" name="Google Shape;1579;p5"/>
            <p:cNvSpPr/>
            <p:nvPr/>
          </p:nvSpPr>
          <p:spPr>
            <a:xfrm>
              <a:off x="5307800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0" name="Google Shape;1580;p5"/>
            <p:cNvSpPr/>
            <p:nvPr/>
          </p:nvSpPr>
          <p:spPr>
            <a:xfrm>
              <a:off x="5307800" y="21947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1" name="Google Shape;1581;p5"/>
            <p:cNvSpPr/>
            <p:nvPr/>
          </p:nvSpPr>
          <p:spPr>
            <a:xfrm>
              <a:off x="5307800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2" name="Google Shape;1582;p5"/>
            <p:cNvSpPr/>
            <p:nvPr/>
          </p:nvSpPr>
          <p:spPr>
            <a:xfrm>
              <a:off x="5307800" y="24957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3" name="Google Shape;1583;p5"/>
            <p:cNvSpPr/>
            <p:nvPr/>
          </p:nvSpPr>
          <p:spPr>
            <a:xfrm>
              <a:off x="5307800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4" name="Google Shape;1584;p5"/>
            <p:cNvSpPr/>
            <p:nvPr/>
          </p:nvSpPr>
          <p:spPr>
            <a:xfrm>
              <a:off x="5307800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5" name="Google Shape;1585;p5"/>
            <p:cNvSpPr/>
            <p:nvPr/>
          </p:nvSpPr>
          <p:spPr>
            <a:xfrm>
              <a:off x="5307800" y="29473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6" name="Google Shape;1586;p5"/>
            <p:cNvSpPr/>
            <p:nvPr/>
          </p:nvSpPr>
          <p:spPr>
            <a:xfrm>
              <a:off x="5307800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7" name="Google Shape;1587;p5"/>
            <p:cNvSpPr/>
            <p:nvPr/>
          </p:nvSpPr>
          <p:spPr>
            <a:xfrm>
              <a:off x="5307800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8" name="Google Shape;1588;p5"/>
            <p:cNvSpPr/>
            <p:nvPr/>
          </p:nvSpPr>
          <p:spPr>
            <a:xfrm>
              <a:off x="5307800" y="33988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89" name="Google Shape;1589;p5"/>
            <p:cNvSpPr/>
            <p:nvPr/>
          </p:nvSpPr>
          <p:spPr>
            <a:xfrm>
              <a:off x="5307800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0" name="Google Shape;1590;p5"/>
            <p:cNvSpPr/>
            <p:nvPr/>
          </p:nvSpPr>
          <p:spPr>
            <a:xfrm>
              <a:off x="5307800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1" name="Google Shape;1591;p5"/>
            <p:cNvSpPr/>
            <p:nvPr/>
          </p:nvSpPr>
          <p:spPr>
            <a:xfrm>
              <a:off x="5307800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2" name="Google Shape;1592;p5"/>
            <p:cNvSpPr/>
            <p:nvPr/>
          </p:nvSpPr>
          <p:spPr>
            <a:xfrm>
              <a:off x="5307800" y="40008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3" name="Google Shape;1593;p5"/>
            <p:cNvSpPr/>
            <p:nvPr/>
          </p:nvSpPr>
          <p:spPr>
            <a:xfrm>
              <a:off x="5307800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4" name="Google Shape;1594;p5"/>
            <p:cNvSpPr/>
            <p:nvPr/>
          </p:nvSpPr>
          <p:spPr>
            <a:xfrm>
              <a:off x="5307800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5" name="Google Shape;1595;p5"/>
            <p:cNvSpPr/>
            <p:nvPr/>
          </p:nvSpPr>
          <p:spPr>
            <a:xfrm>
              <a:off x="5307800" y="44524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6" name="Google Shape;1596;p5"/>
            <p:cNvSpPr/>
            <p:nvPr/>
          </p:nvSpPr>
          <p:spPr>
            <a:xfrm>
              <a:off x="5307800" y="46029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7" name="Google Shape;1597;p5"/>
            <p:cNvSpPr/>
            <p:nvPr/>
          </p:nvSpPr>
          <p:spPr>
            <a:xfrm>
              <a:off x="5307800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8" name="Google Shape;1598;p5"/>
            <p:cNvSpPr/>
            <p:nvPr/>
          </p:nvSpPr>
          <p:spPr>
            <a:xfrm>
              <a:off x="5307800" y="49039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99" name="Google Shape;1599;p5"/>
            <p:cNvSpPr/>
            <p:nvPr/>
          </p:nvSpPr>
          <p:spPr>
            <a:xfrm>
              <a:off x="5307800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0" name="Google Shape;1600;p5"/>
            <p:cNvSpPr/>
            <p:nvPr/>
          </p:nvSpPr>
          <p:spPr>
            <a:xfrm>
              <a:off x="5307800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1" name="Google Shape;1601;p5"/>
            <p:cNvSpPr/>
            <p:nvPr/>
          </p:nvSpPr>
          <p:spPr>
            <a:xfrm>
              <a:off x="5307800" y="53554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2" name="Google Shape;1602;p5"/>
            <p:cNvSpPr/>
            <p:nvPr/>
          </p:nvSpPr>
          <p:spPr>
            <a:xfrm>
              <a:off x="54583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3" name="Google Shape;1603;p5"/>
            <p:cNvSpPr/>
            <p:nvPr/>
          </p:nvSpPr>
          <p:spPr>
            <a:xfrm>
              <a:off x="54583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4" name="Google Shape;1604;p5"/>
            <p:cNvSpPr/>
            <p:nvPr/>
          </p:nvSpPr>
          <p:spPr>
            <a:xfrm>
              <a:off x="54583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5" name="Google Shape;1605;p5"/>
            <p:cNvSpPr/>
            <p:nvPr/>
          </p:nvSpPr>
          <p:spPr>
            <a:xfrm>
              <a:off x="54583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6" name="Google Shape;1606;p5"/>
            <p:cNvSpPr/>
            <p:nvPr/>
          </p:nvSpPr>
          <p:spPr>
            <a:xfrm>
              <a:off x="54583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7" name="Google Shape;1607;p5"/>
            <p:cNvSpPr/>
            <p:nvPr/>
          </p:nvSpPr>
          <p:spPr>
            <a:xfrm>
              <a:off x="54583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8" name="Google Shape;1608;p5"/>
            <p:cNvSpPr/>
            <p:nvPr/>
          </p:nvSpPr>
          <p:spPr>
            <a:xfrm>
              <a:off x="54583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09" name="Google Shape;1609;p5"/>
            <p:cNvSpPr/>
            <p:nvPr/>
          </p:nvSpPr>
          <p:spPr>
            <a:xfrm>
              <a:off x="54583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0" name="Google Shape;1610;p5"/>
            <p:cNvSpPr/>
            <p:nvPr/>
          </p:nvSpPr>
          <p:spPr>
            <a:xfrm>
              <a:off x="54583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1" name="Google Shape;1611;p5"/>
            <p:cNvSpPr/>
            <p:nvPr/>
          </p:nvSpPr>
          <p:spPr>
            <a:xfrm>
              <a:off x="54583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2" name="Google Shape;1612;p5"/>
            <p:cNvSpPr/>
            <p:nvPr/>
          </p:nvSpPr>
          <p:spPr>
            <a:xfrm>
              <a:off x="54583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3" name="Google Shape;1613;p5"/>
            <p:cNvSpPr/>
            <p:nvPr/>
          </p:nvSpPr>
          <p:spPr>
            <a:xfrm>
              <a:off x="54583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4" name="Google Shape;1614;p5"/>
            <p:cNvSpPr/>
            <p:nvPr/>
          </p:nvSpPr>
          <p:spPr>
            <a:xfrm>
              <a:off x="54583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5" name="Google Shape;1615;p5"/>
            <p:cNvSpPr/>
            <p:nvPr/>
          </p:nvSpPr>
          <p:spPr>
            <a:xfrm>
              <a:off x="54583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6" name="Google Shape;1616;p5"/>
            <p:cNvSpPr/>
            <p:nvPr/>
          </p:nvSpPr>
          <p:spPr>
            <a:xfrm>
              <a:off x="54583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7" name="Google Shape;1617;p5"/>
            <p:cNvSpPr/>
            <p:nvPr/>
          </p:nvSpPr>
          <p:spPr>
            <a:xfrm>
              <a:off x="54583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8" name="Google Shape;1618;p5"/>
            <p:cNvSpPr/>
            <p:nvPr/>
          </p:nvSpPr>
          <p:spPr>
            <a:xfrm>
              <a:off x="54583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19" name="Google Shape;1619;p5"/>
            <p:cNvSpPr/>
            <p:nvPr/>
          </p:nvSpPr>
          <p:spPr>
            <a:xfrm>
              <a:off x="54583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0" name="Google Shape;1620;p5"/>
            <p:cNvSpPr/>
            <p:nvPr/>
          </p:nvSpPr>
          <p:spPr>
            <a:xfrm>
              <a:off x="54583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1" name="Google Shape;1621;p5"/>
            <p:cNvSpPr/>
            <p:nvPr/>
          </p:nvSpPr>
          <p:spPr>
            <a:xfrm>
              <a:off x="54583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2" name="Google Shape;1622;p5"/>
            <p:cNvSpPr/>
            <p:nvPr/>
          </p:nvSpPr>
          <p:spPr>
            <a:xfrm>
              <a:off x="54583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3" name="Google Shape;1623;p5"/>
            <p:cNvSpPr/>
            <p:nvPr/>
          </p:nvSpPr>
          <p:spPr>
            <a:xfrm>
              <a:off x="54583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24" name="Google Shape;1624;p5"/>
          <p:cNvGrpSpPr/>
          <p:nvPr/>
        </p:nvGrpSpPr>
        <p:grpSpPr>
          <a:xfrm rot="10800000">
            <a:off x="10438095" y="38276"/>
            <a:ext cx="1521044" cy="6781736"/>
            <a:chOff x="5458325" y="238125"/>
            <a:chExt cx="1174975" cy="5238750"/>
          </a:xfrm>
        </p:grpSpPr>
        <p:sp>
          <p:nvSpPr>
            <p:cNvPr id="1625" name="Google Shape;1625;p5"/>
            <p:cNvSpPr/>
            <p:nvPr/>
          </p:nvSpPr>
          <p:spPr>
            <a:xfrm>
              <a:off x="54583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6" name="Google Shape;1626;p5"/>
            <p:cNvSpPr/>
            <p:nvPr/>
          </p:nvSpPr>
          <p:spPr>
            <a:xfrm>
              <a:off x="54583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7" name="Google Shape;1627;p5"/>
            <p:cNvSpPr/>
            <p:nvPr/>
          </p:nvSpPr>
          <p:spPr>
            <a:xfrm>
              <a:off x="54583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8" name="Google Shape;1628;p5"/>
            <p:cNvSpPr/>
            <p:nvPr/>
          </p:nvSpPr>
          <p:spPr>
            <a:xfrm>
              <a:off x="54583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29" name="Google Shape;1629;p5"/>
            <p:cNvSpPr/>
            <p:nvPr/>
          </p:nvSpPr>
          <p:spPr>
            <a:xfrm>
              <a:off x="54583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0" name="Google Shape;1630;p5"/>
            <p:cNvSpPr/>
            <p:nvPr/>
          </p:nvSpPr>
          <p:spPr>
            <a:xfrm>
              <a:off x="54583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1" name="Google Shape;1631;p5"/>
            <p:cNvSpPr/>
            <p:nvPr/>
          </p:nvSpPr>
          <p:spPr>
            <a:xfrm>
              <a:off x="54583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2" name="Google Shape;1632;p5"/>
            <p:cNvSpPr/>
            <p:nvPr/>
          </p:nvSpPr>
          <p:spPr>
            <a:xfrm>
              <a:off x="54583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3" name="Google Shape;1633;p5"/>
            <p:cNvSpPr/>
            <p:nvPr/>
          </p:nvSpPr>
          <p:spPr>
            <a:xfrm>
              <a:off x="54583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4" name="Google Shape;1634;p5"/>
            <p:cNvSpPr/>
            <p:nvPr/>
          </p:nvSpPr>
          <p:spPr>
            <a:xfrm>
              <a:off x="54583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5" name="Google Shape;1635;p5"/>
            <p:cNvSpPr/>
            <p:nvPr/>
          </p:nvSpPr>
          <p:spPr>
            <a:xfrm>
              <a:off x="54583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6" name="Google Shape;1636;p5"/>
            <p:cNvSpPr/>
            <p:nvPr/>
          </p:nvSpPr>
          <p:spPr>
            <a:xfrm>
              <a:off x="54583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7" name="Google Shape;1637;p5"/>
            <p:cNvSpPr/>
            <p:nvPr/>
          </p:nvSpPr>
          <p:spPr>
            <a:xfrm>
              <a:off x="54583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8" name="Google Shape;1638;p5"/>
            <p:cNvSpPr/>
            <p:nvPr/>
          </p:nvSpPr>
          <p:spPr>
            <a:xfrm>
              <a:off x="560882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39" name="Google Shape;1639;p5"/>
            <p:cNvSpPr/>
            <p:nvPr/>
          </p:nvSpPr>
          <p:spPr>
            <a:xfrm>
              <a:off x="560882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0" name="Google Shape;1640;p5"/>
            <p:cNvSpPr/>
            <p:nvPr/>
          </p:nvSpPr>
          <p:spPr>
            <a:xfrm>
              <a:off x="560882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1" name="Google Shape;1641;p5"/>
            <p:cNvSpPr/>
            <p:nvPr/>
          </p:nvSpPr>
          <p:spPr>
            <a:xfrm>
              <a:off x="560882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2" name="Google Shape;1642;p5"/>
            <p:cNvSpPr/>
            <p:nvPr/>
          </p:nvSpPr>
          <p:spPr>
            <a:xfrm>
              <a:off x="560882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3" name="Google Shape;1643;p5"/>
            <p:cNvSpPr/>
            <p:nvPr/>
          </p:nvSpPr>
          <p:spPr>
            <a:xfrm>
              <a:off x="560882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4" name="Google Shape;1644;p5"/>
            <p:cNvSpPr/>
            <p:nvPr/>
          </p:nvSpPr>
          <p:spPr>
            <a:xfrm>
              <a:off x="560882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5" name="Google Shape;1645;p5"/>
            <p:cNvSpPr/>
            <p:nvPr/>
          </p:nvSpPr>
          <p:spPr>
            <a:xfrm>
              <a:off x="560882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6" name="Google Shape;1646;p5"/>
            <p:cNvSpPr/>
            <p:nvPr/>
          </p:nvSpPr>
          <p:spPr>
            <a:xfrm>
              <a:off x="560882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7" name="Google Shape;1647;p5"/>
            <p:cNvSpPr/>
            <p:nvPr/>
          </p:nvSpPr>
          <p:spPr>
            <a:xfrm>
              <a:off x="560882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8" name="Google Shape;1648;p5"/>
            <p:cNvSpPr/>
            <p:nvPr/>
          </p:nvSpPr>
          <p:spPr>
            <a:xfrm>
              <a:off x="560882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49" name="Google Shape;1649;p5"/>
            <p:cNvSpPr/>
            <p:nvPr/>
          </p:nvSpPr>
          <p:spPr>
            <a:xfrm>
              <a:off x="560882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0" name="Google Shape;1650;p5"/>
            <p:cNvSpPr/>
            <p:nvPr/>
          </p:nvSpPr>
          <p:spPr>
            <a:xfrm>
              <a:off x="560882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1" name="Google Shape;1651;p5"/>
            <p:cNvSpPr/>
            <p:nvPr/>
          </p:nvSpPr>
          <p:spPr>
            <a:xfrm>
              <a:off x="560882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2" name="Google Shape;1652;p5"/>
            <p:cNvSpPr/>
            <p:nvPr/>
          </p:nvSpPr>
          <p:spPr>
            <a:xfrm>
              <a:off x="560882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3" name="Google Shape;1653;p5"/>
            <p:cNvSpPr/>
            <p:nvPr/>
          </p:nvSpPr>
          <p:spPr>
            <a:xfrm>
              <a:off x="560882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4" name="Google Shape;1654;p5"/>
            <p:cNvSpPr/>
            <p:nvPr/>
          </p:nvSpPr>
          <p:spPr>
            <a:xfrm>
              <a:off x="560882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5" name="Google Shape;1655;p5"/>
            <p:cNvSpPr/>
            <p:nvPr/>
          </p:nvSpPr>
          <p:spPr>
            <a:xfrm>
              <a:off x="560882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6" name="Google Shape;1656;p5"/>
            <p:cNvSpPr/>
            <p:nvPr/>
          </p:nvSpPr>
          <p:spPr>
            <a:xfrm>
              <a:off x="560882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7" name="Google Shape;1657;p5"/>
            <p:cNvSpPr/>
            <p:nvPr/>
          </p:nvSpPr>
          <p:spPr>
            <a:xfrm>
              <a:off x="560882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8" name="Google Shape;1658;p5"/>
            <p:cNvSpPr/>
            <p:nvPr/>
          </p:nvSpPr>
          <p:spPr>
            <a:xfrm>
              <a:off x="560882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59" name="Google Shape;1659;p5"/>
            <p:cNvSpPr/>
            <p:nvPr/>
          </p:nvSpPr>
          <p:spPr>
            <a:xfrm>
              <a:off x="560882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0" name="Google Shape;1660;p5"/>
            <p:cNvSpPr/>
            <p:nvPr/>
          </p:nvSpPr>
          <p:spPr>
            <a:xfrm>
              <a:off x="560882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1" name="Google Shape;1661;p5"/>
            <p:cNvSpPr/>
            <p:nvPr/>
          </p:nvSpPr>
          <p:spPr>
            <a:xfrm>
              <a:off x="560882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2" name="Google Shape;1662;p5"/>
            <p:cNvSpPr/>
            <p:nvPr/>
          </p:nvSpPr>
          <p:spPr>
            <a:xfrm>
              <a:off x="560882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3" name="Google Shape;1663;p5"/>
            <p:cNvSpPr/>
            <p:nvPr/>
          </p:nvSpPr>
          <p:spPr>
            <a:xfrm>
              <a:off x="560882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4" name="Google Shape;1664;p5"/>
            <p:cNvSpPr/>
            <p:nvPr/>
          </p:nvSpPr>
          <p:spPr>
            <a:xfrm>
              <a:off x="560882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5" name="Google Shape;1665;p5"/>
            <p:cNvSpPr/>
            <p:nvPr/>
          </p:nvSpPr>
          <p:spPr>
            <a:xfrm>
              <a:off x="560882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6" name="Google Shape;1666;p5"/>
            <p:cNvSpPr/>
            <p:nvPr/>
          </p:nvSpPr>
          <p:spPr>
            <a:xfrm>
              <a:off x="560882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7" name="Google Shape;1667;p5"/>
            <p:cNvSpPr/>
            <p:nvPr/>
          </p:nvSpPr>
          <p:spPr>
            <a:xfrm>
              <a:off x="560882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8" name="Google Shape;1668;p5"/>
            <p:cNvSpPr/>
            <p:nvPr/>
          </p:nvSpPr>
          <p:spPr>
            <a:xfrm>
              <a:off x="560882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69" name="Google Shape;1669;p5"/>
            <p:cNvSpPr/>
            <p:nvPr/>
          </p:nvSpPr>
          <p:spPr>
            <a:xfrm>
              <a:off x="57593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0" name="Google Shape;1670;p5"/>
            <p:cNvSpPr/>
            <p:nvPr/>
          </p:nvSpPr>
          <p:spPr>
            <a:xfrm>
              <a:off x="57593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1" name="Google Shape;1671;p5"/>
            <p:cNvSpPr/>
            <p:nvPr/>
          </p:nvSpPr>
          <p:spPr>
            <a:xfrm>
              <a:off x="57593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2" name="Google Shape;1672;p5"/>
            <p:cNvSpPr/>
            <p:nvPr/>
          </p:nvSpPr>
          <p:spPr>
            <a:xfrm>
              <a:off x="57593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3" name="Google Shape;1673;p5"/>
            <p:cNvSpPr/>
            <p:nvPr/>
          </p:nvSpPr>
          <p:spPr>
            <a:xfrm>
              <a:off x="57593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4" name="Google Shape;1674;p5"/>
            <p:cNvSpPr/>
            <p:nvPr/>
          </p:nvSpPr>
          <p:spPr>
            <a:xfrm>
              <a:off x="57593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5" name="Google Shape;1675;p5"/>
            <p:cNvSpPr/>
            <p:nvPr/>
          </p:nvSpPr>
          <p:spPr>
            <a:xfrm>
              <a:off x="57593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6" name="Google Shape;1676;p5"/>
            <p:cNvSpPr/>
            <p:nvPr/>
          </p:nvSpPr>
          <p:spPr>
            <a:xfrm>
              <a:off x="57593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7" name="Google Shape;1677;p5"/>
            <p:cNvSpPr/>
            <p:nvPr/>
          </p:nvSpPr>
          <p:spPr>
            <a:xfrm>
              <a:off x="57593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8" name="Google Shape;1678;p5"/>
            <p:cNvSpPr/>
            <p:nvPr/>
          </p:nvSpPr>
          <p:spPr>
            <a:xfrm>
              <a:off x="57593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79" name="Google Shape;1679;p5"/>
            <p:cNvSpPr/>
            <p:nvPr/>
          </p:nvSpPr>
          <p:spPr>
            <a:xfrm>
              <a:off x="57593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0" name="Google Shape;1680;p5"/>
            <p:cNvSpPr/>
            <p:nvPr/>
          </p:nvSpPr>
          <p:spPr>
            <a:xfrm>
              <a:off x="59098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1" name="Google Shape;1681;p5"/>
            <p:cNvSpPr/>
            <p:nvPr/>
          </p:nvSpPr>
          <p:spPr>
            <a:xfrm>
              <a:off x="5909850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2" name="Google Shape;1682;p5"/>
            <p:cNvSpPr/>
            <p:nvPr/>
          </p:nvSpPr>
          <p:spPr>
            <a:xfrm>
              <a:off x="59098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3" name="Google Shape;1683;p5"/>
            <p:cNvSpPr/>
            <p:nvPr/>
          </p:nvSpPr>
          <p:spPr>
            <a:xfrm>
              <a:off x="6060375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4" name="Google Shape;1684;p5"/>
            <p:cNvSpPr/>
            <p:nvPr/>
          </p:nvSpPr>
          <p:spPr>
            <a:xfrm>
              <a:off x="62108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5" name="Google Shape;1685;p5"/>
            <p:cNvSpPr/>
            <p:nvPr/>
          </p:nvSpPr>
          <p:spPr>
            <a:xfrm>
              <a:off x="62108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6" name="Google Shape;1686;p5"/>
            <p:cNvSpPr/>
            <p:nvPr/>
          </p:nvSpPr>
          <p:spPr>
            <a:xfrm>
              <a:off x="651190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687" name="Google Shape;1687;p5"/>
          <p:cNvGrpSpPr/>
          <p:nvPr/>
        </p:nvGrpSpPr>
        <p:grpSpPr>
          <a:xfrm rot="10800000">
            <a:off x="10243269" y="38276"/>
            <a:ext cx="1326185" cy="6586909"/>
            <a:chOff x="5759350" y="388625"/>
            <a:chExt cx="1024450" cy="5088250"/>
          </a:xfrm>
        </p:grpSpPr>
        <p:sp>
          <p:nvSpPr>
            <p:cNvPr id="1688" name="Google Shape;1688;p5"/>
            <p:cNvSpPr/>
            <p:nvPr/>
          </p:nvSpPr>
          <p:spPr>
            <a:xfrm>
              <a:off x="57593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89" name="Google Shape;1689;p5"/>
            <p:cNvSpPr/>
            <p:nvPr/>
          </p:nvSpPr>
          <p:spPr>
            <a:xfrm>
              <a:off x="57593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0" name="Google Shape;1690;p5"/>
            <p:cNvSpPr/>
            <p:nvPr/>
          </p:nvSpPr>
          <p:spPr>
            <a:xfrm>
              <a:off x="575935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1" name="Google Shape;1691;p5"/>
            <p:cNvSpPr/>
            <p:nvPr/>
          </p:nvSpPr>
          <p:spPr>
            <a:xfrm>
              <a:off x="57593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2" name="Google Shape;1692;p5"/>
            <p:cNvSpPr/>
            <p:nvPr/>
          </p:nvSpPr>
          <p:spPr>
            <a:xfrm>
              <a:off x="57593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3" name="Google Shape;1693;p5"/>
            <p:cNvSpPr/>
            <p:nvPr/>
          </p:nvSpPr>
          <p:spPr>
            <a:xfrm>
              <a:off x="57593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4" name="Google Shape;1694;p5"/>
            <p:cNvSpPr/>
            <p:nvPr/>
          </p:nvSpPr>
          <p:spPr>
            <a:xfrm>
              <a:off x="57593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5" name="Google Shape;1695;p5"/>
            <p:cNvSpPr/>
            <p:nvPr/>
          </p:nvSpPr>
          <p:spPr>
            <a:xfrm>
              <a:off x="59098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6" name="Google Shape;1696;p5"/>
            <p:cNvSpPr/>
            <p:nvPr/>
          </p:nvSpPr>
          <p:spPr>
            <a:xfrm>
              <a:off x="5909850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7" name="Google Shape;1697;p5"/>
            <p:cNvSpPr/>
            <p:nvPr/>
          </p:nvSpPr>
          <p:spPr>
            <a:xfrm>
              <a:off x="590985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8" name="Google Shape;1698;p5"/>
            <p:cNvSpPr/>
            <p:nvPr/>
          </p:nvSpPr>
          <p:spPr>
            <a:xfrm>
              <a:off x="5909850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699" name="Google Shape;1699;p5"/>
            <p:cNvSpPr/>
            <p:nvPr/>
          </p:nvSpPr>
          <p:spPr>
            <a:xfrm>
              <a:off x="59098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0" name="Google Shape;1700;p5"/>
            <p:cNvSpPr/>
            <p:nvPr/>
          </p:nvSpPr>
          <p:spPr>
            <a:xfrm>
              <a:off x="59098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1" name="Google Shape;1701;p5"/>
            <p:cNvSpPr/>
            <p:nvPr/>
          </p:nvSpPr>
          <p:spPr>
            <a:xfrm>
              <a:off x="590985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2" name="Google Shape;1702;p5"/>
            <p:cNvSpPr/>
            <p:nvPr/>
          </p:nvSpPr>
          <p:spPr>
            <a:xfrm>
              <a:off x="59098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3" name="Google Shape;1703;p5"/>
            <p:cNvSpPr/>
            <p:nvPr/>
          </p:nvSpPr>
          <p:spPr>
            <a:xfrm>
              <a:off x="59098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4" name="Google Shape;1704;p5"/>
            <p:cNvSpPr/>
            <p:nvPr/>
          </p:nvSpPr>
          <p:spPr>
            <a:xfrm>
              <a:off x="59098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5" name="Google Shape;1705;p5"/>
            <p:cNvSpPr/>
            <p:nvPr/>
          </p:nvSpPr>
          <p:spPr>
            <a:xfrm>
              <a:off x="5909850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6" name="Google Shape;1706;p5"/>
            <p:cNvSpPr/>
            <p:nvPr/>
          </p:nvSpPr>
          <p:spPr>
            <a:xfrm>
              <a:off x="590985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7" name="Google Shape;1707;p5"/>
            <p:cNvSpPr/>
            <p:nvPr/>
          </p:nvSpPr>
          <p:spPr>
            <a:xfrm>
              <a:off x="59098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8" name="Google Shape;1708;p5"/>
            <p:cNvSpPr/>
            <p:nvPr/>
          </p:nvSpPr>
          <p:spPr>
            <a:xfrm>
              <a:off x="59098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09" name="Google Shape;1709;p5"/>
            <p:cNvSpPr/>
            <p:nvPr/>
          </p:nvSpPr>
          <p:spPr>
            <a:xfrm>
              <a:off x="5909850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0" name="Google Shape;1710;p5"/>
            <p:cNvSpPr/>
            <p:nvPr/>
          </p:nvSpPr>
          <p:spPr>
            <a:xfrm>
              <a:off x="59098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1" name="Google Shape;1711;p5"/>
            <p:cNvSpPr/>
            <p:nvPr/>
          </p:nvSpPr>
          <p:spPr>
            <a:xfrm>
              <a:off x="590985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2" name="Google Shape;1712;p5"/>
            <p:cNvSpPr/>
            <p:nvPr/>
          </p:nvSpPr>
          <p:spPr>
            <a:xfrm>
              <a:off x="59098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3" name="Google Shape;1713;p5"/>
            <p:cNvSpPr/>
            <p:nvPr/>
          </p:nvSpPr>
          <p:spPr>
            <a:xfrm>
              <a:off x="590985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4" name="Google Shape;1714;p5"/>
            <p:cNvSpPr/>
            <p:nvPr/>
          </p:nvSpPr>
          <p:spPr>
            <a:xfrm>
              <a:off x="60603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5" name="Google Shape;1715;p5"/>
            <p:cNvSpPr/>
            <p:nvPr/>
          </p:nvSpPr>
          <p:spPr>
            <a:xfrm>
              <a:off x="60603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6" name="Google Shape;1716;p5"/>
            <p:cNvSpPr/>
            <p:nvPr/>
          </p:nvSpPr>
          <p:spPr>
            <a:xfrm>
              <a:off x="60603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7" name="Google Shape;1717;p5"/>
            <p:cNvSpPr/>
            <p:nvPr/>
          </p:nvSpPr>
          <p:spPr>
            <a:xfrm>
              <a:off x="60603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8" name="Google Shape;1718;p5"/>
            <p:cNvSpPr/>
            <p:nvPr/>
          </p:nvSpPr>
          <p:spPr>
            <a:xfrm>
              <a:off x="6060375" y="14422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19" name="Google Shape;1719;p5"/>
            <p:cNvSpPr/>
            <p:nvPr/>
          </p:nvSpPr>
          <p:spPr>
            <a:xfrm>
              <a:off x="60603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0" name="Google Shape;1720;p5"/>
            <p:cNvSpPr/>
            <p:nvPr/>
          </p:nvSpPr>
          <p:spPr>
            <a:xfrm>
              <a:off x="6060375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1" name="Google Shape;1721;p5"/>
            <p:cNvSpPr/>
            <p:nvPr/>
          </p:nvSpPr>
          <p:spPr>
            <a:xfrm>
              <a:off x="60603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2" name="Google Shape;1722;p5"/>
            <p:cNvSpPr/>
            <p:nvPr/>
          </p:nvSpPr>
          <p:spPr>
            <a:xfrm>
              <a:off x="60603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3" name="Google Shape;1723;p5"/>
            <p:cNvSpPr/>
            <p:nvPr/>
          </p:nvSpPr>
          <p:spPr>
            <a:xfrm>
              <a:off x="60603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4" name="Google Shape;1724;p5"/>
            <p:cNvSpPr/>
            <p:nvPr/>
          </p:nvSpPr>
          <p:spPr>
            <a:xfrm>
              <a:off x="6060375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5" name="Google Shape;1725;p5"/>
            <p:cNvSpPr/>
            <p:nvPr/>
          </p:nvSpPr>
          <p:spPr>
            <a:xfrm>
              <a:off x="60603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6" name="Google Shape;1726;p5"/>
            <p:cNvSpPr/>
            <p:nvPr/>
          </p:nvSpPr>
          <p:spPr>
            <a:xfrm>
              <a:off x="6060375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7" name="Google Shape;1727;p5"/>
            <p:cNvSpPr/>
            <p:nvPr/>
          </p:nvSpPr>
          <p:spPr>
            <a:xfrm>
              <a:off x="60603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8" name="Google Shape;1728;p5"/>
            <p:cNvSpPr/>
            <p:nvPr/>
          </p:nvSpPr>
          <p:spPr>
            <a:xfrm>
              <a:off x="60603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29" name="Google Shape;1729;p5"/>
            <p:cNvSpPr/>
            <p:nvPr/>
          </p:nvSpPr>
          <p:spPr>
            <a:xfrm>
              <a:off x="60603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0" name="Google Shape;1730;p5"/>
            <p:cNvSpPr/>
            <p:nvPr/>
          </p:nvSpPr>
          <p:spPr>
            <a:xfrm>
              <a:off x="60603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1" name="Google Shape;1731;p5"/>
            <p:cNvSpPr/>
            <p:nvPr/>
          </p:nvSpPr>
          <p:spPr>
            <a:xfrm>
              <a:off x="6060375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2" name="Google Shape;1732;p5"/>
            <p:cNvSpPr/>
            <p:nvPr/>
          </p:nvSpPr>
          <p:spPr>
            <a:xfrm>
              <a:off x="60603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3" name="Google Shape;1733;p5"/>
            <p:cNvSpPr/>
            <p:nvPr/>
          </p:nvSpPr>
          <p:spPr>
            <a:xfrm>
              <a:off x="60603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4" name="Google Shape;1734;p5"/>
            <p:cNvSpPr/>
            <p:nvPr/>
          </p:nvSpPr>
          <p:spPr>
            <a:xfrm>
              <a:off x="60603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5" name="Google Shape;1735;p5"/>
            <p:cNvSpPr/>
            <p:nvPr/>
          </p:nvSpPr>
          <p:spPr>
            <a:xfrm>
              <a:off x="60603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6" name="Google Shape;1736;p5"/>
            <p:cNvSpPr/>
            <p:nvPr/>
          </p:nvSpPr>
          <p:spPr>
            <a:xfrm>
              <a:off x="60603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7" name="Google Shape;1737;p5"/>
            <p:cNvSpPr/>
            <p:nvPr/>
          </p:nvSpPr>
          <p:spPr>
            <a:xfrm>
              <a:off x="60603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8" name="Google Shape;1738;p5"/>
            <p:cNvSpPr/>
            <p:nvPr/>
          </p:nvSpPr>
          <p:spPr>
            <a:xfrm>
              <a:off x="6060375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39" name="Google Shape;1739;p5"/>
            <p:cNvSpPr/>
            <p:nvPr/>
          </p:nvSpPr>
          <p:spPr>
            <a:xfrm>
              <a:off x="6060375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0" name="Google Shape;1740;p5"/>
            <p:cNvSpPr/>
            <p:nvPr/>
          </p:nvSpPr>
          <p:spPr>
            <a:xfrm>
              <a:off x="6210875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1" name="Google Shape;1741;p5"/>
            <p:cNvSpPr/>
            <p:nvPr/>
          </p:nvSpPr>
          <p:spPr>
            <a:xfrm>
              <a:off x="6210875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2" name="Google Shape;1742;p5"/>
            <p:cNvSpPr/>
            <p:nvPr/>
          </p:nvSpPr>
          <p:spPr>
            <a:xfrm>
              <a:off x="62108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3" name="Google Shape;1743;p5"/>
            <p:cNvSpPr/>
            <p:nvPr/>
          </p:nvSpPr>
          <p:spPr>
            <a:xfrm>
              <a:off x="6210875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4" name="Google Shape;1744;p5"/>
            <p:cNvSpPr/>
            <p:nvPr/>
          </p:nvSpPr>
          <p:spPr>
            <a:xfrm>
              <a:off x="6210875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5" name="Google Shape;1745;p5"/>
            <p:cNvSpPr/>
            <p:nvPr/>
          </p:nvSpPr>
          <p:spPr>
            <a:xfrm>
              <a:off x="62108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6" name="Google Shape;1746;p5"/>
            <p:cNvSpPr/>
            <p:nvPr/>
          </p:nvSpPr>
          <p:spPr>
            <a:xfrm>
              <a:off x="62108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7" name="Google Shape;1747;p5"/>
            <p:cNvSpPr/>
            <p:nvPr/>
          </p:nvSpPr>
          <p:spPr>
            <a:xfrm>
              <a:off x="6210875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8" name="Google Shape;1748;p5"/>
            <p:cNvSpPr/>
            <p:nvPr/>
          </p:nvSpPr>
          <p:spPr>
            <a:xfrm>
              <a:off x="6210875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49" name="Google Shape;1749;p5"/>
            <p:cNvSpPr/>
            <p:nvPr/>
          </p:nvSpPr>
          <p:spPr>
            <a:xfrm>
              <a:off x="621087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0" name="Google Shape;1750;p5"/>
            <p:cNvSpPr/>
            <p:nvPr/>
          </p:nvSpPr>
          <p:spPr>
            <a:xfrm>
              <a:off x="6210875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1" name="Google Shape;1751;p5"/>
            <p:cNvSpPr/>
            <p:nvPr/>
          </p:nvSpPr>
          <p:spPr>
            <a:xfrm>
              <a:off x="6210875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2" name="Google Shape;1752;p5"/>
            <p:cNvSpPr/>
            <p:nvPr/>
          </p:nvSpPr>
          <p:spPr>
            <a:xfrm>
              <a:off x="6210875" y="35493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3" name="Google Shape;1753;p5"/>
            <p:cNvSpPr/>
            <p:nvPr/>
          </p:nvSpPr>
          <p:spPr>
            <a:xfrm>
              <a:off x="62108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4" name="Google Shape;1754;p5"/>
            <p:cNvSpPr/>
            <p:nvPr/>
          </p:nvSpPr>
          <p:spPr>
            <a:xfrm>
              <a:off x="621087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5" name="Google Shape;1755;p5"/>
            <p:cNvSpPr/>
            <p:nvPr/>
          </p:nvSpPr>
          <p:spPr>
            <a:xfrm>
              <a:off x="6210875" y="43019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6" name="Google Shape;1756;p5"/>
            <p:cNvSpPr/>
            <p:nvPr/>
          </p:nvSpPr>
          <p:spPr>
            <a:xfrm>
              <a:off x="6210875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7" name="Google Shape;1757;p5"/>
            <p:cNvSpPr/>
            <p:nvPr/>
          </p:nvSpPr>
          <p:spPr>
            <a:xfrm>
              <a:off x="6210875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8" name="Google Shape;1758;p5"/>
            <p:cNvSpPr/>
            <p:nvPr/>
          </p:nvSpPr>
          <p:spPr>
            <a:xfrm>
              <a:off x="6210875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59" name="Google Shape;1759;p5"/>
            <p:cNvSpPr/>
            <p:nvPr/>
          </p:nvSpPr>
          <p:spPr>
            <a:xfrm>
              <a:off x="6210875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0" name="Google Shape;1760;p5"/>
            <p:cNvSpPr/>
            <p:nvPr/>
          </p:nvSpPr>
          <p:spPr>
            <a:xfrm>
              <a:off x="6361375" y="3886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1" name="Google Shape;1761;p5"/>
            <p:cNvSpPr/>
            <p:nvPr/>
          </p:nvSpPr>
          <p:spPr>
            <a:xfrm>
              <a:off x="6361375" y="53912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2" name="Google Shape;1762;p5"/>
            <p:cNvSpPr/>
            <p:nvPr/>
          </p:nvSpPr>
          <p:spPr>
            <a:xfrm>
              <a:off x="6361375" y="9906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3" name="Google Shape;1763;p5"/>
            <p:cNvSpPr/>
            <p:nvPr/>
          </p:nvSpPr>
          <p:spPr>
            <a:xfrm>
              <a:off x="6361375" y="12917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4" name="Google Shape;1764;p5"/>
            <p:cNvSpPr/>
            <p:nvPr/>
          </p:nvSpPr>
          <p:spPr>
            <a:xfrm>
              <a:off x="6361375" y="15927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5" name="Google Shape;1765;p5"/>
            <p:cNvSpPr/>
            <p:nvPr/>
          </p:nvSpPr>
          <p:spPr>
            <a:xfrm>
              <a:off x="6361375" y="20442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6" name="Google Shape;1766;p5"/>
            <p:cNvSpPr/>
            <p:nvPr/>
          </p:nvSpPr>
          <p:spPr>
            <a:xfrm>
              <a:off x="6361375" y="23452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7" name="Google Shape;1767;p5"/>
            <p:cNvSpPr/>
            <p:nvPr/>
          </p:nvSpPr>
          <p:spPr>
            <a:xfrm>
              <a:off x="6361375" y="27968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8" name="Google Shape;1768;p5"/>
            <p:cNvSpPr/>
            <p:nvPr/>
          </p:nvSpPr>
          <p:spPr>
            <a:xfrm>
              <a:off x="6361375" y="30978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69" name="Google Shape;1769;p5"/>
            <p:cNvSpPr/>
            <p:nvPr/>
          </p:nvSpPr>
          <p:spPr>
            <a:xfrm>
              <a:off x="6361375" y="324832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0" name="Google Shape;1770;p5"/>
            <p:cNvSpPr/>
            <p:nvPr/>
          </p:nvSpPr>
          <p:spPr>
            <a:xfrm>
              <a:off x="6361375" y="35493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1" name="Google Shape;1771;p5"/>
            <p:cNvSpPr/>
            <p:nvPr/>
          </p:nvSpPr>
          <p:spPr>
            <a:xfrm>
              <a:off x="6361375" y="36998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2" name="Google Shape;1772;p5"/>
            <p:cNvSpPr/>
            <p:nvPr/>
          </p:nvSpPr>
          <p:spPr>
            <a:xfrm>
              <a:off x="6361375" y="38503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3" name="Google Shape;1773;p5"/>
            <p:cNvSpPr/>
            <p:nvPr/>
          </p:nvSpPr>
          <p:spPr>
            <a:xfrm>
              <a:off x="6361375" y="41514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4" name="Google Shape;1774;p5"/>
            <p:cNvSpPr/>
            <p:nvPr/>
          </p:nvSpPr>
          <p:spPr>
            <a:xfrm>
              <a:off x="6361375" y="43019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5" name="Google Shape;1775;p5"/>
            <p:cNvSpPr/>
            <p:nvPr/>
          </p:nvSpPr>
          <p:spPr>
            <a:xfrm>
              <a:off x="6361375" y="475345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6" name="Google Shape;1776;p5"/>
            <p:cNvSpPr/>
            <p:nvPr/>
          </p:nvSpPr>
          <p:spPr>
            <a:xfrm>
              <a:off x="6361375" y="505445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7" name="Google Shape;1777;p5"/>
            <p:cNvSpPr/>
            <p:nvPr/>
          </p:nvSpPr>
          <p:spPr>
            <a:xfrm>
              <a:off x="6361375" y="5204975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8" name="Google Shape;1778;p5"/>
            <p:cNvSpPr/>
            <p:nvPr/>
          </p:nvSpPr>
          <p:spPr>
            <a:xfrm>
              <a:off x="651190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79" name="Google Shape;1779;p5"/>
            <p:cNvSpPr/>
            <p:nvPr/>
          </p:nvSpPr>
          <p:spPr>
            <a:xfrm>
              <a:off x="6511900" y="12917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0" name="Google Shape;1780;p5"/>
            <p:cNvSpPr/>
            <p:nvPr/>
          </p:nvSpPr>
          <p:spPr>
            <a:xfrm>
              <a:off x="651190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1" name="Google Shape;1781;p5"/>
            <p:cNvSpPr/>
            <p:nvPr/>
          </p:nvSpPr>
          <p:spPr>
            <a:xfrm>
              <a:off x="6511900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2" name="Google Shape;1782;p5"/>
            <p:cNvSpPr/>
            <p:nvPr/>
          </p:nvSpPr>
          <p:spPr>
            <a:xfrm>
              <a:off x="6511900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3" name="Google Shape;1783;p5"/>
            <p:cNvSpPr/>
            <p:nvPr/>
          </p:nvSpPr>
          <p:spPr>
            <a:xfrm>
              <a:off x="651190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4" name="Google Shape;1784;p5"/>
            <p:cNvSpPr/>
            <p:nvPr/>
          </p:nvSpPr>
          <p:spPr>
            <a:xfrm>
              <a:off x="651190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5" name="Google Shape;1785;p5"/>
            <p:cNvSpPr/>
            <p:nvPr/>
          </p:nvSpPr>
          <p:spPr>
            <a:xfrm>
              <a:off x="6511900" y="52049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6" name="Google Shape;1786;p5"/>
            <p:cNvSpPr/>
            <p:nvPr/>
          </p:nvSpPr>
          <p:spPr>
            <a:xfrm>
              <a:off x="666240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7" name="Google Shape;1787;p5"/>
            <p:cNvSpPr/>
            <p:nvPr/>
          </p:nvSpPr>
          <p:spPr>
            <a:xfrm>
              <a:off x="666240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88" name="Google Shape;1788;p5"/>
            <p:cNvSpPr/>
            <p:nvPr/>
          </p:nvSpPr>
          <p:spPr>
            <a:xfrm>
              <a:off x="6662400" y="26462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grpSp>
        <p:nvGrpSpPr>
          <p:cNvPr id="1789" name="Google Shape;1789;p5"/>
          <p:cNvGrpSpPr/>
          <p:nvPr/>
        </p:nvGrpSpPr>
        <p:grpSpPr>
          <a:xfrm rot="10800000">
            <a:off x="10243269" y="38276"/>
            <a:ext cx="1521044" cy="6781736"/>
            <a:chOff x="5608825" y="238125"/>
            <a:chExt cx="1174975" cy="5238750"/>
          </a:xfrm>
        </p:grpSpPr>
        <p:sp>
          <p:nvSpPr>
            <p:cNvPr id="1790" name="Google Shape;1790;p5"/>
            <p:cNvSpPr/>
            <p:nvPr/>
          </p:nvSpPr>
          <p:spPr>
            <a:xfrm>
              <a:off x="560882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1" name="Google Shape;1791;p5"/>
            <p:cNvSpPr/>
            <p:nvPr/>
          </p:nvSpPr>
          <p:spPr>
            <a:xfrm>
              <a:off x="560882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2" name="Google Shape;1792;p5"/>
            <p:cNvSpPr/>
            <p:nvPr/>
          </p:nvSpPr>
          <p:spPr>
            <a:xfrm>
              <a:off x="5608825" y="27968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3" name="Google Shape;1793;p5"/>
            <p:cNvSpPr/>
            <p:nvPr/>
          </p:nvSpPr>
          <p:spPr>
            <a:xfrm>
              <a:off x="5608825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4" name="Google Shape;1794;p5"/>
            <p:cNvSpPr/>
            <p:nvPr/>
          </p:nvSpPr>
          <p:spPr>
            <a:xfrm>
              <a:off x="5759350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5" name="Google Shape;1795;p5"/>
            <p:cNvSpPr/>
            <p:nvPr/>
          </p:nvSpPr>
          <p:spPr>
            <a:xfrm>
              <a:off x="5759350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6" name="Google Shape;1796;p5"/>
            <p:cNvSpPr/>
            <p:nvPr/>
          </p:nvSpPr>
          <p:spPr>
            <a:xfrm>
              <a:off x="57593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7" name="Google Shape;1797;p5"/>
            <p:cNvSpPr/>
            <p:nvPr/>
          </p:nvSpPr>
          <p:spPr>
            <a:xfrm>
              <a:off x="57593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8" name="Google Shape;1798;p5"/>
            <p:cNvSpPr/>
            <p:nvPr/>
          </p:nvSpPr>
          <p:spPr>
            <a:xfrm>
              <a:off x="5759350" y="17432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799" name="Google Shape;1799;p5"/>
            <p:cNvSpPr/>
            <p:nvPr/>
          </p:nvSpPr>
          <p:spPr>
            <a:xfrm>
              <a:off x="5759350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0" name="Google Shape;1800;p5"/>
            <p:cNvSpPr/>
            <p:nvPr/>
          </p:nvSpPr>
          <p:spPr>
            <a:xfrm>
              <a:off x="57593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1" name="Google Shape;1801;p5"/>
            <p:cNvSpPr/>
            <p:nvPr/>
          </p:nvSpPr>
          <p:spPr>
            <a:xfrm>
              <a:off x="57593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2" name="Google Shape;1802;p5"/>
            <p:cNvSpPr/>
            <p:nvPr/>
          </p:nvSpPr>
          <p:spPr>
            <a:xfrm>
              <a:off x="5759350" y="29473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3" name="Google Shape;1803;p5"/>
            <p:cNvSpPr/>
            <p:nvPr/>
          </p:nvSpPr>
          <p:spPr>
            <a:xfrm>
              <a:off x="5759350" y="30978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4" name="Google Shape;1804;p5"/>
            <p:cNvSpPr/>
            <p:nvPr/>
          </p:nvSpPr>
          <p:spPr>
            <a:xfrm>
              <a:off x="5759350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5" name="Google Shape;1805;p5"/>
            <p:cNvSpPr/>
            <p:nvPr/>
          </p:nvSpPr>
          <p:spPr>
            <a:xfrm>
              <a:off x="5759350" y="38503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6" name="Google Shape;1806;p5"/>
            <p:cNvSpPr/>
            <p:nvPr/>
          </p:nvSpPr>
          <p:spPr>
            <a:xfrm>
              <a:off x="5759350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7" name="Google Shape;1807;p5"/>
            <p:cNvSpPr/>
            <p:nvPr/>
          </p:nvSpPr>
          <p:spPr>
            <a:xfrm>
              <a:off x="5759350" y="44524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8" name="Google Shape;1808;p5"/>
            <p:cNvSpPr/>
            <p:nvPr/>
          </p:nvSpPr>
          <p:spPr>
            <a:xfrm>
              <a:off x="57593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09" name="Google Shape;1809;p5"/>
            <p:cNvSpPr/>
            <p:nvPr/>
          </p:nvSpPr>
          <p:spPr>
            <a:xfrm>
              <a:off x="57593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0" name="Google Shape;1810;p5"/>
            <p:cNvSpPr/>
            <p:nvPr/>
          </p:nvSpPr>
          <p:spPr>
            <a:xfrm>
              <a:off x="5759350" y="505445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1" name="Google Shape;1811;p5"/>
            <p:cNvSpPr/>
            <p:nvPr/>
          </p:nvSpPr>
          <p:spPr>
            <a:xfrm>
              <a:off x="5909850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2" name="Google Shape;1812;p5"/>
            <p:cNvSpPr/>
            <p:nvPr/>
          </p:nvSpPr>
          <p:spPr>
            <a:xfrm>
              <a:off x="5909850" y="53912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3" name="Google Shape;1813;p5"/>
            <p:cNvSpPr/>
            <p:nvPr/>
          </p:nvSpPr>
          <p:spPr>
            <a:xfrm>
              <a:off x="5909850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4" name="Google Shape;1814;p5"/>
            <p:cNvSpPr/>
            <p:nvPr/>
          </p:nvSpPr>
          <p:spPr>
            <a:xfrm>
              <a:off x="5909850" y="9906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5" name="Google Shape;1815;p5"/>
            <p:cNvSpPr/>
            <p:nvPr/>
          </p:nvSpPr>
          <p:spPr>
            <a:xfrm>
              <a:off x="5909850" y="1592700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6" name="Google Shape;1816;p5"/>
            <p:cNvSpPr/>
            <p:nvPr/>
          </p:nvSpPr>
          <p:spPr>
            <a:xfrm>
              <a:off x="5909850" y="21947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7" name="Google Shape;1817;p5"/>
            <p:cNvSpPr/>
            <p:nvPr/>
          </p:nvSpPr>
          <p:spPr>
            <a:xfrm>
              <a:off x="5909850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8" name="Google Shape;1818;p5"/>
            <p:cNvSpPr/>
            <p:nvPr/>
          </p:nvSpPr>
          <p:spPr>
            <a:xfrm>
              <a:off x="5909850" y="24957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19" name="Google Shape;1819;p5"/>
            <p:cNvSpPr/>
            <p:nvPr/>
          </p:nvSpPr>
          <p:spPr>
            <a:xfrm>
              <a:off x="5909850" y="33988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0" name="Google Shape;1820;p5"/>
            <p:cNvSpPr/>
            <p:nvPr/>
          </p:nvSpPr>
          <p:spPr>
            <a:xfrm>
              <a:off x="5909850" y="415140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1" name="Google Shape;1821;p5"/>
            <p:cNvSpPr/>
            <p:nvPr/>
          </p:nvSpPr>
          <p:spPr>
            <a:xfrm>
              <a:off x="5909850" y="46029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2" name="Google Shape;1822;p5"/>
            <p:cNvSpPr/>
            <p:nvPr/>
          </p:nvSpPr>
          <p:spPr>
            <a:xfrm>
              <a:off x="5909850" y="47534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3" name="Google Shape;1823;p5"/>
            <p:cNvSpPr/>
            <p:nvPr/>
          </p:nvSpPr>
          <p:spPr>
            <a:xfrm>
              <a:off x="5909850" y="53554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4" name="Google Shape;1824;p5"/>
            <p:cNvSpPr/>
            <p:nvPr/>
          </p:nvSpPr>
          <p:spPr>
            <a:xfrm>
              <a:off x="60603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5" name="Google Shape;1825;p5"/>
            <p:cNvSpPr/>
            <p:nvPr/>
          </p:nvSpPr>
          <p:spPr>
            <a:xfrm>
              <a:off x="6060375" y="3886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6" name="Google Shape;1826;p5"/>
            <p:cNvSpPr/>
            <p:nvPr/>
          </p:nvSpPr>
          <p:spPr>
            <a:xfrm>
              <a:off x="6060375" y="8401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7" name="Google Shape;1827;p5"/>
            <p:cNvSpPr/>
            <p:nvPr/>
          </p:nvSpPr>
          <p:spPr>
            <a:xfrm>
              <a:off x="6060375" y="11411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8" name="Google Shape;1828;p5"/>
            <p:cNvSpPr/>
            <p:nvPr/>
          </p:nvSpPr>
          <p:spPr>
            <a:xfrm>
              <a:off x="6060375" y="18937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29" name="Google Shape;1829;p5"/>
            <p:cNvSpPr/>
            <p:nvPr/>
          </p:nvSpPr>
          <p:spPr>
            <a:xfrm>
              <a:off x="6060375" y="20442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0" name="Google Shape;1830;p5"/>
            <p:cNvSpPr/>
            <p:nvPr/>
          </p:nvSpPr>
          <p:spPr>
            <a:xfrm>
              <a:off x="60603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0" y="0"/>
                  </a:moveTo>
                  <a:lnTo>
                    <a:pt x="0" y="4855"/>
                  </a:lnTo>
                  <a:lnTo>
                    <a:pt x="4855" y="4855"/>
                  </a:lnTo>
                  <a:lnTo>
                    <a:pt x="48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1" name="Google Shape;1831;p5"/>
            <p:cNvSpPr/>
            <p:nvPr/>
          </p:nvSpPr>
          <p:spPr>
            <a:xfrm>
              <a:off x="6060375" y="4000875"/>
              <a:ext cx="121400" cy="121425"/>
            </a:xfrm>
            <a:custGeom>
              <a:avLst/>
              <a:gdLst/>
              <a:ahLst/>
              <a:cxnLst/>
              <a:rect l="l" t="t" r="r" b="b"/>
              <a:pathLst>
                <a:path w="4856" h="4857" extrusionOk="0">
                  <a:moveTo>
                    <a:pt x="0" y="1"/>
                  </a:moveTo>
                  <a:lnTo>
                    <a:pt x="0" y="4856"/>
                  </a:lnTo>
                  <a:lnTo>
                    <a:pt x="4855" y="4856"/>
                  </a:lnTo>
                  <a:lnTo>
                    <a:pt x="485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2" name="Google Shape;1832;p5"/>
            <p:cNvSpPr/>
            <p:nvPr/>
          </p:nvSpPr>
          <p:spPr>
            <a:xfrm>
              <a:off x="6210875" y="2381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3" name="Google Shape;1833;p5"/>
            <p:cNvSpPr/>
            <p:nvPr/>
          </p:nvSpPr>
          <p:spPr>
            <a:xfrm>
              <a:off x="6210875" y="6896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4" name="Google Shape;1834;p5"/>
            <p:cNvSpPr/>
            <p:nvPr/>
          </p:nvSpPr>
          <p:spPr>
            <a:xfrm>
              <a:off x="6210875" y="23452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5" name="Google Shape;1835;p5"/>
            <p:cNvSpPr/>
            <p:nvPr/>
          </p:nvSpPr>
          <p:spPr>
            <a:xfrm>
              <a:off x="6210875" y="324832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6" name="Google Shape;1836;p5"/>
            <p:cNvSpPr/>
            <p:nvPr/>
          </p:nvSpPr>
          <p:spPr>
            <a:xfrm>
              <a:off x="6210875" y="3699875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0"/>
                  </a:moveTo>
                  <a:lnTo>
                    <a:pt x="1" y="4855"/>
                  </a:lnTo>
                  <a:lnTo>
                    <a:pt x="4856" y="4855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7" name="Google Shape;1837;p5"/>
            <p:cNvSpPr/>
            <p:nvPr/>
          </p:nvSpPr>
          <p:spPr>
            <a:xfrm>
              <a:off x="6361375" y="1442200"/>
              <a:ext cx="121425" cy="121400"/>
            </a:xfrm>
            <a:custGeom>
              <a:avLst/>
              <a:gdLst/>
              <a:ahLst/>
              <a:cxnLst/>
              <a:rect l="l" t="t" r="r" b="b"/>
              <a:pathLst>
                <a:path w="4857" h="4856" extrusionOk="0">
                  <a:moveTo>
                    <a:pt x="1" y="0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8" name="Google Shape;1838;p5"/>
            <p:cNvSpPr/>
            <p:nvPr/>
          </p:nvSpPr>
          <p:spPr>
            <a:xfrm>
              <a:off x="6361375" y="2646275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839" name="Google Shape;1839;p5"/>
            <p:cNvSpPr/>
            <p:nvPr/>
          </p:nvSpPr>
          <p:spPr>
            <a:xfrm>
              <a:off x="6662400" y="49039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1" y="1"/>
                  </a:moveTo>
                  <a:lnTo>
                    <a:pt x="1" y="4856"/>
                  </a:lnTo>
                  <a:lnTo>
                    <a:pt x="4856" y="4856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122041" y="6293601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956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b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0" y="5500702"/>
            <a:ext cx="12192000" cy="1588"/>
          </a:xfrm>
          <a:prstGeom prst="line">
            <a:avLst/>
          </a:prstGeom>
          <a:ln w="19050" cmpd="sng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98EC60-37DE-8F46-BAC4-B382D557DFC4}"/>
              </a:ext>
            </a:extLst>
          </p:cNvPr>
          <p:cNvSpPr txBox="1"/>
          <p:nvPr userDrawn="1"/>
        </p:nvSpPr>
        <p:spPr>
          <a:xfrm>
            <a:off x="8007408" y="5807623"/>
            <a:ext cx="3583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Need help?</a:t>
            </a: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Ask a Librarian!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www.lib.sfu.ca/help/ask-us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93DAE-FC92-495C-8295-E76669D35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2" y="5866393"/>
            <a:ext cx="3034967" cy="682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BA50B-AA59-41F5-8B9E-6CFAFCC4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40" y="5866393"/>
            <a:ext cx="682678" cy="682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B64C1D-FB89-4F6D-910E-238D9030A999}"/>
              </a:ext>
            </a:extLst>
          </p:cNvPr>
          <p:cNvSpPr txBox="1"/>
          <p:nvPr userDrawn="1"/>
        </p:nvSpPr>
        <p:spPr>
          <a:xfrm>
            <a:off x="6150883" y="5866393"/>
            <a:ext cx="11547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3-Minute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14838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32049-7AFD-4BD5-A6B0-97394F6FC4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41203-7D30-4C0C-BECD-9C22EA12BC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CF86E-B9A7-4069-8094-725407E93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98C45-2D84-46B8-BEFD-6C003AB45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3CB89-B3CD-4BAB-8D4B-8F62172A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01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B9D5F-BA39-4BFE-A352-8A2F879F7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A3DD7-BFA1-4725-8613-6301D3CAF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82A60-5F85-470C-A58F-F6980AFE1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5698B-7470-438E-ABE1-934760735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9E905-933D-4B16-8F80-C71A3F77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909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A332-F1FB-4F3E-9E06-625549A4B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DEB1-C75D-45D8-AA50-C3132B662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CB5F3-6AFC-422A-9FD3-B1B46517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FBC1F-40A1-4F24-BBBA-93C3EB4DD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EC9A3-B964-4EB4-9FC4-31A582C24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6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BD689-D7FB-4888-8D6B-4A63861B9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AD298-27FA-47CE-B9D9-5DE313849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C21DB-A43A-4186-B072-FEC7ED785B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CFE311-7158-4534-97A8-E9373391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99DD53-80D7-4C46-BA2A-EDEE440CC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5E0F9-D7C3-4419-A6E7-6C3DBDE6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7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b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rot="10800000">
            <a:off x="0" y="5500702"/>
            <a:ext cx="12192000" cy="1588"/>
          </a:xfrm>
          <a:prstGeom prst="line">
            <a:avLst/>
          </a:prstGeom>
          <a:ln w="19050" cmpd="sng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A98EC60-37DE-8F46-BAC4-B382D557DFC4}"/>
              </a:ext>
            </a:extLst>
          </p:cNvPr>
          <p:cNvSpPr txBox="1"/>
          <p:nvPr userDrawn="1"/>
        </p:nvSpPr>
        <p:spPr>
          <a:xfrm>
            <a:off x="8007408" y="5807623"/>
            <a:ext cx="35838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ts val="1200"/>
              </a:spcAft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Need help?</a:t>
            </a:r>
            <a:r>
              <a:rPr lang="en-US" i="1">
                <a:latin typeface="Arial" panose="020B0604020202020204" pitchFamily="34" charset="0"/>
                <a:cs typeface="Arial" panose="020B0604020202020204" pitchFamily="34" charset="0"/>
              </a:rPr>
              <a:t> Ask a Librarian!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spcBef>
                <a:spcPct val="0"/>
              </a:spcBef>
              <a:spcAft>
                <a:spcPts val="1200"/>
              </a:spcAft>
            </a:pPr>
            <a:r>
              <a:rPr lang="en-US">
                <a:solidFill>
                  <a:prstClr val="black"/>
                </a:solidFill>
                <a:latin typeface="Arial" charset="0"/>
              </a:rPr>
              <a:t>www.lib.sfu.ca/help/ask-us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693DAE-FC92-495C-8295-E76669D351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02" y="5866393"/>
            <a:ext cx="3034967" cy="682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ABA50B-AA59-41F5-8B9E-6CFAFCC4E4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5729" y="5783682"/>
            <a:ext cx="765389" cy="765389"/>
          </a:xfrm>
          <a:prstGeom prst="rect">
            <a:avLst/>
          </a:prstGeom>
        </p:spPr>
      </p:pic>
      <p:sp>
        <p:nvSpPr>
          <p:cNvPr id="14" name="Double Brace 13">
            <a:extLst>
              <a:ext uri="{FF2B5EF4-FFF2-40B4-BE49-F238E27FC236}">
                <a16:creationId xmlns:a16="http://schemas.microsoft.com/office/drawing/2014/main" id="{5062CC7E-EE3C-4752-BA23-C05028D5D792}"/>
              </a:ext>
            </a:extLst>
          </p:cNvPr>
          <p:cNvSpPr/>
          <p:nvPr userDrawn="1"/>
        </p:nvSpPr>
        <p:spPr>
          <a:xfrm>
            <a:off x="9758680" y="250158"/>
            <a:ext cx="1752600" cy="1215403"/>
          </a:xfrm>
          <a:prstGeom prst="bracePair">
            <a:avLst>
              <a:gd name="adj" fmla="val 8769"/>
            </a:avLst>
          </a:prstGeom>
          <a:noFill/>
          <a:ln w="41275">
            <a:solidFill>
              <a:srgbClr val="A619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B64C1D-FB89-4F6D-910E-238D9030A999}"/>
              </a:ext>
            </a:extLst>
          </p:cNvPr>
          <p:cNvSpPr txBox="1"/>
          <p:nvPr userDrawn="1"/>
        </p:nvSpPr>
        <p:spPr>
          <a:xfrm>
            <a:off x="6096000" y="5843210"/>
            <a:ext cx="1236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Bus/Econ</a:t>
            </a:r>
            <a:b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94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1BFE3-232F-49E4-981B-4EC5242F3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EE971-AF45-4418-839D-E9926D68B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85B2AF-C064-432D-A0D4-0E8B71BD95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90A0B-28AE-4A69-B6C5-37B0B9332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B2DB69-53D6-473B-8556-B5CC3FB81C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6E9394-A5B9-421B-A7F7-1F9A1C6BC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F0EC1-75B6-4031-A44D-EB3F8993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C94402-8D42-4C66-AE5F-42FEE7D1F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9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CAFA7-3DF1-452F-BC70-959F3F34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69CB2-384D-4008-9B98-F0661EF5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E0FB4-962E-42E6-8431-A5AD72A06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13E40-4CF1-4776-A3AE-C6884910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624F18-D4F8-4BB2-BDD4-316EA2F4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78B52C-D805-4A84-9A08-DB3313582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FA6F5-E2F9-4C5C-9C21-3D673B6D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59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862B-484D-46A4-BEEE-30BBE9DAA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D038B-30C9-4783-99C1-C4EE7FDFB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34753-9C98-4064-91F9-D9C934457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34BDB4-53AC-4240-9D7F-A7B89432F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C82AB9-E550-4D9C-A355-03E566B69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E86C6-93B3-4D91-B34B-BD327A794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50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64F10-1C8B-4A6B-A451-A36033D67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6E995-EF83-4504-8E8A-52B13E0CA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CA1FCA-8BFD-4584-959F-9173EE433A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C427B-F059-41E4-90DB-B8DF2DB1F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28CE88-7F1D-4140-A82E-20048CCF1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ABE46-BC20-4E52-AE27-CFBE4B8D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06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26EC2-45D9-48D5-BDCF-486BE4F11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F6E2B-6EA8-4432-BA36-01138A596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C8C2-B124-4CB5-9C7B-14E5BAD7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089129-28E2-4FD5-AE2E-8F4612BE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7C096-4891-407B-AF49-9FE9AD63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32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A8C15C-03BD-4617-B45F-6C37FF864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2A642-EEA8-4F80-995E-77521C68B3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31A22-9203-4766-AC2E-F5063C34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57341D-F013-4951-A6EB-8CD13D2F5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FBC0D-0D03-44AE-B0FF-433439EF1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9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4CA13-A923-43AB-8F2C-9DF5D63C83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746F0-A582-4ED6-A1DB-F3D4FE18EB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E5AA8-7DA5-4BFD-A555-F046BDB0D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FA81C4-3F89-4904-AF4E-1035B4B7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3916-3182-459B-8EC4-DDAE4E0D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1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AA2A4-106F-4D7A-ACE9-B0DF720E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618A6-D5ED-4599-9F4C-B7633F598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05BCD-3AD5-4AA9-8BA0-88AFF08EF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7231E-A92C-4A67-9D00-61B2930E6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DCCCC-2EE4-49C9-8AC9-3915A718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350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3AA96-37C6-4FB5-B4B1-82CC6E4E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E6BD5-506E-465A-81C6-24302B97C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B85F29-5288-47D8-B3EE-07C5B393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9AFA4-9741-4211-A2FF-77894654B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2472C-186F-454B-BDC1-BEE65AFFE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8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3BB33-5EDB-45A7-A354-0D1A68D39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F97662-76FF-42B1-BEE1-5B9398762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8C13DC-20DD-4A91-B246-1A6CDD6C6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17F1E-8EC9-475A-8A01-58C040021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6A47F4-A166-49D2-AA1C-3FB53383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54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9380-CCBC-4A5F-8253-93316785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33EB-B726-43A1-9B99-C98796594C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E9586-3D75-43AD-8334-68271734BC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C1F316-7FCA-4250-93FC-487B3FD5F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D9CB2-A213-48C7-B5CF-AAB9E2642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F1052-4DD5-4F84-9936-A3D20DD3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474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4109-78A0-433E-9CE9-07A896D7A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75E36-1B83-45A8-9ECA-6E998577E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B0808-4FEC-4323-A456-CF15DE81E5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B4F30-20CE-434F-AA4E-D945CAC6D7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71AFEB-8725-449D-B5FA-DD83C6F7E3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07C5E-4063-479D-81AC-5146DDF9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05992-22E4-421E-B072-AF8D651A7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A2AD2D-A1C6-4AE2-90E1-E58A3C3D2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590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B528E-5388-47F6-AB12-A03293185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B45950-5ABC-4C1C-A704-CC94DEDE0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00A6FE-9E27-4218-BF5A-2A4412664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C8E1A-5E2D-4BBE-B925-B47B4530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45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C86413-7FE4-4BFB-8416-C77F2E363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7091C4-571F-4562-8251-18D4AEDF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05A451-D850-41DA-8880-A341645F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17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E3C1-4B48-4B48-84EF-1519ADD1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47BFE-539F-4166-B9CE-05E31BE6D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18B028-B417-4876-BB6D-B1DBA9F16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F5452-0588-4E0D-855D-656BEF106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F71B4-D6D1-4DC4-8B8B-7CB89BA9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6CF91C-BE17-4F4E-95DB-8D7A1EA0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775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380D0-95A0-4622-8AE6-B82EB98B0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9FCD39-8F07-4DD0-843B-962BA9134B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F65EA-60A1-4CF8-8389-4407C0650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13EF48-A82A-483E-815C-082CEE0F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EDACC6-26E2-4730-B571-6B47083B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008DA-59C1-4ACB-8A93-79D45B75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679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CB61-E227-49C5-BFA0-5510C037C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7E40C6-581F-4487-B673-1C92D2C52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EB1DB3-E45E-41AD-8468-59DF529C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37AF-044E-478E-B98F-A4AFB5C73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1108F-FCC9-4E9F-ADBF-95A59B3FA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9622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2EB2FD-56A8-442F-9C02-E21E283C79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F0B0F9-57E6-47C3-990F-7D975D7BF4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596E5-D3F3-42BE-B87C-947168BE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DFBFA-804D-467C-9DAF-2470EB6F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BA1127-F18E-4711-8915-65AE59F2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8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14A8C-DE0B-44B8-B963-685FCF94C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DC084-FE61-44D7-8021-AA5BC8B59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DD424-2809-4DFF-936A-D04735BD7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8A3F0-1CAD-4881-B618-A5CEED88B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EA7CBE-9074-4D25-B960-A33E2D278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2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C9DFC-FBD9-403B-A768-1E4103AAF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A4D17-71A2-4C0A-87DD-E09EEAC17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54625-9D80-4904-8E75-E9A05E9E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6DCA2-B911-4C26-B965-60A09EEA7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5797E-1FEA-4FA3-809B-51CE24A6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04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650E3-1F6B-4150-A2F5-EC5E6D6AA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AE69E-A60E-4CC8-881E-0FACBE88A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D07B3-4456-42A6-82B0-7B301114A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4B729-5B23-4F40-AAFE-41B50BB07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D7AEBE-EA38-4097-A9D7-C8DE357B5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16011-F63A-484D-BD84-CFF4131E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4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A5489-03F2-421A-B20F-5FF438EA8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3C2D5-0482-46B5-887D-962B5E51F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C6041-D640-4F0A-9C9D-EA1AF1629F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9C065A-8324-41EC-88C9-C64428D239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029BB-C49B-4440-97CD-D5639745FC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F4B559-ADB5-4E3C-B84A-EAADBF34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BCB20-DB7D-421E-88F8-AA5F1664D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B8984-0337-4625-9AC0-5B2773F0D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8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31343-B636-4F10-8DC1-1A9A13754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0CBA1-6E66-4AEE-84E6-4FF9AA521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F1B3F9-53DA-4053-9F06-5A7B9EC8A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C7C1ED-ED9F-45C2-AC55-624A259B8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1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4EC39D-249A-403B-A29F-DF0F542E2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76E4-58DC-4993-B1CF-62AFCD7E8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1BD56A-173D-4F5E-9750-660AF2FC4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7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95C70-03A5-470A-9FC6-5D437537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B43B-4E4B-4344-BACC-26F7C095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F8C9C-5746-493D-B074-AEF8C1469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2A17-BC03-4FAE-B61A-096604D3A48D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897D7-77F2-4842-AEB4-245AA336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D840-F072-42A7-86C4-55CCB9EDA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C05CA-DCF1-4605-BF3E-46A5FFCA65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1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3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8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95C70-03A5-470A-9FC6-5D4375373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AB43B-4E4B-4344-BACC-26F7C095D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F8C9C-5746-493D-B074-AEF8C1469C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8E2A17-BC03-4FAE-B61A-096604D3A48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897D7-77F2-4842-AEB4-245AA33619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DD840-F072-42A7-86C4-55CCB9EDA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C05CA-DCF1-4605-BF3E-46A5FFCA65F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182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69FC64-8600-48B7-8B65-2C0605C8D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E1C98-68A5-4F9D-A1CE-74517EAD5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25C93-D0CF-4478-BD67-4F5EE33A9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64954-155F-4095-BE51-B88C54FEF133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E0509-40AD-4EBD-B557-62EEAC58A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E867C-C0E7-4EC3-BE3A-8A653E449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1E84E-7F3D-40A7-B201-4DF0DC3F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1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05646A-93DF-47A2-B2D8-25A2E3A58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BC0B3-018E-43D7-AE3D-9B412E47F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7204C1-0D2A-4215-8AE6-4A683B1DF8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D5A19-BB09-4B74-88EF-F18F946E122F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9E487-FCF9-4BB6-BFFC-3CFB2560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63040-EE29-473D-92F3-6B6584F18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17CAC-693F-40D9-BA49-C87DEF4A0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2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b.sfu.ca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hyperlink" Target="https://databases.lib.sfu.ca/record/61318828430003610/Sage-Data" TargetMode="External"/><Relationship Id="rId18" Type="http://schemas.openxmlformats.org/officeDocument/2006/relationships/image" Target="../media/image40.jpeg"/><Relationship Id="rId26" Type="http://schemas.openxmlformats.org/officeDocument/2006/relationships/image" Target="../media/image44.jpeg"/><Relationship Id="rId3" Type="http://schemas.openxmlformats.org/officeDocument/2006/relationships/hyperlink" Target="https://databases.lib.sfu.ca/record/61245147900003610/Inter-University-Consortium-for-Political-and-Social-Research-(ICPSR)" TargetMode="External"/><Relationship Id="rId21" Type="http://schemas.openxmlformats.org/officeDocument/2006/relationships/hyperlink" Target="https://databases.lib.sfu.ca/record/61245146820003610/IMD-World-Competitiveness-Online" TargetMode="External"/><Relationship Id="rId34" Type="http://schemas.openxmlformats.org/officeDocument/2006/relationships/image" Target="../media/image48.png"/><Relationship Id="rId7" Type="http://schemas.openxmlformats.org/officeDocument/2006/relationships/hyperlink" Target="https://data.un.org/" TargetMode="External"/><Relationship Id="rId12" Type="http://schemas.openxmlformats.org/officeDocument/2006/relationships/image" Target="../media/image37.png"/><Relationship Id="rId17" Type="http://schemas.openxmlformats.org/officeDocument/2006/relationships/hyperlink" Target="https://www.oecd.org/en/data.html" TargetMode="External"/><Relationship Id="rId25" Type="http://schemas.openxmlformats.org/officeDocument/2006/relationships/hyperlink" Target="https://opendata.vancouver.ca/pages/home/" TargetMode="External"/><Relationship Id="rId33" Type="http://schemas.openxmlformats.org/officeDocument/2006/relationships/hyperlink" Target="https://www.ipums.org/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9.png"/><Relationship Id="rId20" Type="http://schemas.openxmlformats.org/officeDocument/2006/relationships/image" Target="../media/image41.jpeg"/><Relationship Id="rId29" Type="http://schemas.openxmlformats.org/officeDocument/2006/relationships/hyperlink" Target="https://databases.lib.sfu.ca/record/61245145890003610/Refinitiv-Eikon-and-Datastrea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11" Type="http://schemas.openxmlformats.org/officeDocument/2006/relationships/hyperlink" Target="https://databases.lib.sfu.ca/record/61245146000003610/Statista" TargetMode="External"/><Relationship Id="rId24" Type="http://schemas.openxmlformats.org/officeDocument/2006/relationships/image" Target="../media/image43.jpeg"/><Relationship Id="rId32" Type="http://schemas.openxmlformats.org/officeDocument/2006/relationships/image" Target="../media/image47.png"/><Relationship Id="rId5" Type="http://schemas.openxmlformats.org/officeDocument/2006/relationships/hyperlink" Target="https://www.nber.org/research/data?page=1&amp;perPage=50" TargetMode="External"/><Relationship Id="rId15" Type="http://schemas.openxmlformats.org/officeDocument/2006/relationships/hyperlink" Target="https://databases.lib.sfu.ca/record/61280619560003610/SandP-Capital-IQ" TargetMode="External"/><Relationship Id="rId23" Type="http://schemas.openxmlformats.org/officeDocument/2006/relationships/hyperlink" Target="https://data.gov/" TargetMode="External"/><Relationship Id="rId28" Type="http://schemas.openxmlformats.org/officeDocument/2006/relationships/image" Target="../media/image45.png"/><Relationship Id="rId10" Type="http://schemas.openxmlformats.org/officeDocument/2006/relationships/image" Target="../media/image36.jpeg"/><Relationship Id="rId19" Type="http://schemas.openxmlformats.org/officeDocument/2006/relationships/hyperlink" Target="https://fred.stlouisfed.org/" TargetMode="External"/><Relationship Id="rId31" Type="http://schemas.openxmlformats.org/officeDocument/2006/relationships/hyperlink" Target="https://www.imf.org/en/Data" TargetMode="External"/><Relationship Id="rId4" Type="http://schemas.openxmlformats.org/officeDocument/2006/relationships/image" Target="../media/image33.jpeg"/><Relationship Id="rId9" Type="http://schemas.openxmlformats.org/officeDocument/2006/relationships/hyperlink" Target="https://www.pewresearch.org/short-reads/2021/10/22/how-to-access-pew-research-center-survey-data/" TargetMode="External"/><Relationship Id="rId14" Type="http://schemas.openxmlformats.org/officeDocument/2006/relationships/image" Target="../media/image38.jpeg"/><Relationship Id="rId22" Type="http://schemas.openxmlformats.org/officeDocument/2006/relationships/image" Target="../media/image42.jpeg"/><Relationship Id="rId27" Type="http://schemas.openxmlformats.org/officeDocument/2006/relationships/hyperlink" Target="https://databases.lib.sfu.ca/record/61245145400003610/WRDS-:-account-holder-access" TargetMode="External"/><Relationship Id="rId30" Type="http://schemas.openxmlformats.org/officeDocument/2006/relationships/image" Target="../media/image46.png"/><Relationship Id="rId8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hyperlink" Target="https://academic.oup.com/jeea/article/21/6/2518/7079134?login=false" TargetMode="External"/><Relationship Id="rId7" Type="http://schemas.openxmlformats.org/officeDocument/2006/relationships/hyperlink" Target="http://proxy.lib.sfu.ca/login?url=https://search.ebscohost.com/login.aspx?direct=true&amp;db=ecn&amp;AN=2094439&amp;site=ehost-live" TargetMode="External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3.png"/><Relationship Id="rId5" Type="http://schemas.openxmlformats.org/officeDocument/2006/relationships/hyperlink" Target="https://scholar.google.ca/scholar?hl=en&amp;as_sdt=0%2C5&amp;inst=10441630620217902552&amp;q=%22Carbon+Taxation+and+Greenflation%3A+Evidence+from+Europe+and+Canada%22&amp;btnG=" TargetMode="External"/><Relationship Id="rId10" Type="http://schemas.openxmlformats.org/officeDocument/2006/relationships/image" Target="../media/image52.png"/><Relationship Id="rId4" Type="http://schemas.openxmlformats.org/officeDocument/2006/relationships/image" Target="../media/image49.png"/><Relationship Id="rId9" Type="http://schemas.openxmlformats.org/officeDocument/2006/relationships/hyperlink" Target="https://ideas.repec.org/p/gii/giihei/heidwp17-2021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sfu-primo.hosted.exlibrisgroup.com/permalink/f/usv8m3/01SFUL_ALMA51509566350003611" TargetMode="External"/><Relationship Id="rId3" Type="http://schemas.openxmlformats.org/officeDocument/2006/relationships/image" Target="../media/image5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lib.sfu.ca/help/research-assistance/subject/business/buec-buzz/economist-archive-expanded" TargetMode="External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0" Type="http://schemas.openxmlformats.org/officeDocument/2006/relationships/hyperlink" Target="https://sfu-primo.hosted.exlibrisgroup.com/permalink/f/1u29dis/TN_cdi_askewsholts_vlebooks_9783662659458" TargetMode="External"/><Relationship Id="rId4" Type="http://schemas.openxmlformats.org/officeDocument/2006/relationships/hyperlink" Target="https://databases.lib.sfu.ca/record/61262349610003610/Sage-Research-Methods-Online" TargetMode="External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9.sv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.sfu.ca/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hyperlink" Target="https://databases.lib.sfu.ca/record/61245148090003610/Abacus-Data-Network" TargetMode="External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hyperlink" Target="https://www.lib.sfu.ca/" TargetMode="External"/><Relationship Id="rId4" Type="http://schemas.openxmlformats.org/officeDocument/2006/relationships/image" Target="../media/image25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D9F533-517C-4C0C-BBCE-6FA7DE60D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71962" y="409467"/>
            <a:ext cx="1391864" cy="13918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1444725" y="409467"/>
            <a:ext cx="8552051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Finding data &amp; articles efficiently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ECON 900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F333D-2DA8-4786-B293-D9941BA74BEC}"/>
              </a:ext>
            </a:extLst>
          </p:cNvPr>
          <p:cNvSpPr txBox="1"/>
          <p:nvPr/>
        </p:nvSpPr>
        <p:spPr>
          <a:xfrm>
            <a:off x="0" y="2702155"/>
            <a:ext cx="6096000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 Bodnar</a:t>
            </a:r>
            <a:br>
              <a:rPr lang="en-US" sz="2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Economics &amp; Business </a:t>
            </a:r>
            <a:br>
              <a:rPr lang="en-US" sz="2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Librarian</a:t>
            </a:r>
            <a:br>
              <a:rPr lang="en-US" sz="2400" b="1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solidFill>
                  <a:srgbClr val="A619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mbodnar@sfu.ca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84066F-DDD5-43F6-8F8B-4D309292B821}"/>
              </a:ext>
            </a:extLst>
          </p:cNvPr>
          <p:cNvSpPr txBox="1"/>
          <p:nvPr/>
        </p:nvSpPr>
        <p:spPr>
          <a:xfrm>
            <a:off x="6096000" y="2702154"/>
            <a:ext cx="6096000" cy="1824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Carla Graebner</a:t>
            </a:r>
            <a:b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Librarian for Data Services &amp; Government Information</a:t>
            </a:r>
            <a:br>
              <a:rPr lang="en-US" sz="24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A6192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cgraebne@sfu.ca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09A0B-BDB4-4CD8-BB9D-ACD4C790CCFA}"/>
              </a:ext>
            </a:extLst>
          </p:cNvPr>
          <p:cNvSpPr txBox="1"/>
          <p:nvPr/>
        </p:nvSpPr>
        <p:spPr>
          <a:xfrm>
            <a:off x="5720751" y="2906480"/>
            <a:ext cx="750498" cy="83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A6192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1358814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9A1AF55F-2EC1-1296-CA4E-1FF20975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312" y="258199"/>
            <a:ext cx="11441374" cy="511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66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 txBox="1">
            <a:spLocks noGrp="1"/>
          </p:cNvSpPr>
          <p:nvPr>
            <p:ph type="title"/>
          </p:nvPr>
        </p:nvSpPr>
        <p:spPr>
          <a:xfrm>
            <a:off x="981300" y="685699"/>
            <a:ext cx="9491400" cy="8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4200" b="1">
                <a:latin typeface="Raleway"/>
                <a:ea typeface="Raleway"/>
                <a:cs typeface="Raleway"/>
                <a:sym typeface="Raleway"/>
              </a:rPr>
              <a:t>What</a:t>
            </a:r>
            <a:r>
              <a:rPr lang="en-US" sz="4200">
                <a:latin typeface="Raleway"/>
                <a:ea typeface="Raleway"/>
                <a:cs typeface="Raleway"/>
                <a:sym typeface="Raleway"/>
              </a:rPr>
              <a:t> is</a:t>
            </a:r>
            <a:r>
              <a:rPr lang="en-US" sz="4200" i="0" u="none" strike="noStrike" cap="none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research data </a:t>
            </a:r>
            <a:r>
              <a:rPr lang="en-US" sz="4200">
                <a:latin typeface="Raleway"/>
                <a:ea typeface="Raleway"/>
                <a:cs typeface="Raleway"/>
                <a:sym typeface="Raleway"/>
              </a:rPr>
              <a:t>management?</a:t>
            </a:r>
            <a:endParaRPr sz="4200" i="0" u="none" strike="noStrike" cap="none">
              <a:solidFill>
                <a:srgbClr val="0C0C0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0" name="Google Shape;100;p14"/>
          <p:cNvSpPr txBox="1">
            <a:spLocks noGrp="1"/>
          </p:cNvSpPr>
          <p:nvPr>
            <p:ph idx="1"/>
          </p:nvPr>
        </p:nvSpPr>
        <p:spPr>
          <a:xfrm>
            <a:off x="981300" y="1855974"/>
            <a:ext cx="10729500" cy="44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-US" sz="2400" b="1">
                <a:latin typeface="Raleway"/>
                <a:ea typeface="Raleway"/>
                <a:cs typeface="Raleway"/>
                <a:sym typeface="Raleway"/>
              </a:rPr>
              <a:t>Research Data:</a:t>
            </a: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 materials created, generated, or collected as part of a research project.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 b="1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latin typeface="Raleway"/>
                <a:ea typeface="Raleway"/>
                <a:cs typeface="Raleway"/>
                <a:sym typeface="Raleway"/>
              </a:rPr>
              <a:t>Research Data Management:</a:t>
            </a: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 the steps taken to ensure your data remains safe, persists, and is accessible in the long-term.</a:t>
            </a: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2400">
              <a:latin typeface="Raleway"/>
              <a:ea typeface="Raleway"/>
              <a:cs typeface="Raleway"/>
              <a:sym typeface="Raleway"/>
            </a:endParaRPr>
          </a:p>
          <a:p>
            <a:pPr marL="91440" lvl="0" indent="0" algn="l" rtl="0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endParaRPr sz="300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2800"/>
          </a:p>
          <a:p>
            <a:pPr marL="338137" marR="0" lvl="0" indent="-198437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/>
          </a:p>
          <a:p>
            <a:pPr marL="338138" marR="0" lvl="0" indent="-198438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None/>
            </a:pPr>
            <a:endParaRPr/>
          </a:p>
          <a:p>
            <a:pPr marL="91440" marR="0" lvl="0" indent="482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Questrial"/>
              <a:buNone/>
            </a:pPr>
            <a:endParaRPr sz="22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01" name="Google Shape;10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5440" y="3182612"/>
            <a:ext cx="1388745" cy="1659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7363" y="3188737"/>
            <a:ext cx="1618488" cy="1647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95713" y="3184724"/>
            <a:ext cx="1506108" cy="165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03425" y="3184724"/>
            <a:ext cx="1406805" cy="1655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111825" y="3266412"/>
            <a:ext cx="1682496" cy="1491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body" idx="4294967295"/>
          </p:nvPr>
        </p:nvSpPr>
        <p:spPr>
          <a:xfrm>
            <a:off x="1498169" y="1929541"/>
            <a:ext cx="10045700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3434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Data has research value, just as publications do. </a:t>
            </a:r>
            <a:endParaRPr lang="en-US" sz="2400">
              <a:latin typeface="Raleway"/>
              <a:ea typeface="Raleway"/>
              <a:cs typeface="Raleway"/>
            </a:endParaRPr>
          </a:p>
          <a:p>
            <a:pPr marL="43434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Increase your visibility and impact: data can be cited, too! </a:t>
            </a:r>
            <a:endParaRPr sz="2400">
              <a:latin typeface="Raleway"/>
              <a:ea typeface="Raleway"/>
              <a:cs typeface="Raleway"/>
            </a:endParaRPr>
          </a:p>
          <a:p>
            <a:pPr marL="43434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R</a:t>
            </a:r>
            <a:r>
              <a:rPr lang="en-US" sz="24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etention of data </a:t>
            </a: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e</a:t>
            </a:r>
            <a:r>
              <a:rPr lang="en-US" sz="24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nables both verification of results and new insights. </a:t>
            </a:r>
            <a:endParaRPr sz="24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43434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4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Encourages</a:t>
            </a:r>
            <a:r>
              <a:rPr lang="en-US" sz="2400" i="0" u="none" strike="noStrike" cap="none">
                <a:solidFill>
                  <a:srgbClr val="FF0000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-US" sz="240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collaboration. </a:t>
            </a:r>
            <a:endParaRPr sz="2400" i="0" u="none" strike="noStrike" cap="none">
              <a:solidFill>
                <a:schemeClr val="dk1"/>
              </a:solidFill>
              <a:latin typeface="Raleway"/>
              <a:ea typeface="Raleway"/>
              <a:cs typeface="Raleway"/>
            </a:endParaRPr>
          </a:p>
          <a:p>
            <a:pPr marL="434340" lvl="0" indent="-3429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400">
                <a:latin typeface="Raleway"/>
                <a:ea typeface="Raleway"/>
                <a:cs typeface="Raleway"/>
                <a:sym typeface="Raleway"/>
              </a:rPr>
              <a:t>Required by granting agencies and publishers. </a:t>
            </a:r>
            <a:endParaRPr sz="2400">
              <a:latin typeface="Raleway"/>
              <a:ea typeface="Raleway"/>
              <a:cs typeface="Raleway"/>
            </a:endParaRPr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 idx="4294967295"/>
          </p:nvPr>
        </p:nvSpPr>
        <p:spPr>
          <a:xfrm>
            <a:off x="0" y="662393"/>
            <a:ext cx="11820068" cy="101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4200" b="1" dirty="0">
                <a:latin typeface="Raleway"/>
                <a:ea typeface="Raleway"/>
                <a:cs typeface="Raleway"/>
                <a:sym typeface="Raleway"/>
              </a:rPr>
              <a:t>Why</a:t>
            </a:r>
            <a:r>
              <a:rPr lang="en-US" sz="4200" dirty="0">
                <a:latin typeface="Raleway"/>
                <a:ea typeface="Raleway"/>
                <a:cs typeface="Raleway"/>
                <a:sym typeface="Raleway"/>
              </a:rPr>
              <a:t> is</a:t>
            </a:r>
            <a:r>
              <a:rPr lang="en-US" sz="4200" i="0" u="none" strike="noStrike" cap="none" dirty="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research data </a:t>
            </a:r>
            <a:r>
              <a:rPr lang="en-US" sz="4200" dirty="0">
                <a:latin typeface="Raleway"/>
                <a:ea typeface="Raleway"/>
                <a:cs typeface="Raleway"/>
                <a:sym typeface="Raleway"/>
              </a:rPr>
              <a:t>management</a:t>
            </a:r>
            <a:r>
              <a:rPr lang="en-US" sz="4200" i="0" u="none" strike="noStrike" cap="none" dirty="0">
                <a:solidFill>
                  <a:srgbClr val="0C0C0C"/>
                </a:solidFill>
                <a:latin typeface="Raleway"/>
                <a:ea typeface="Raleway"/>
                <a:cs typeface="Raleway"/>
                <a:sym typeface="Raleway"/>
              </a:rPr>
              <a:t> important</a:t>
            </a:r>
            <a:r>
              <a:rPr lang="en-US" sz="4200" dirty="0">
                <a:latin typeface="Raleway"/>
                <a:ea typeface="Raleway"/>
                <a:cs typeface="Raleway"/>
                <a:sym typeface="Raleway"/>
              </a:rPr>
              <a:t>?</a:t>
            </a:r>
            <a:endParaRPr sz="4200" dirty="0"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Font typeface="Questrial"/>
              <a:buNone/>
            </a:pPr>
            <a:r>
              <a:rPr lang="en-US" sz="2400" dirty="0">
                <a:latin typeface="Raleway"/>
                <a:ea typeface="Raleway"/>
                <a:cs typeface="Raleway"/>
                <a:sym typeface="Raleway"/>
              </a:rPr>
              <a:t> (an incomplete list!)</a:t>
            </a: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earch engine for a library&#10;&#10;Description automatically generated">
            <a:extLst>
              <a:ext uri="{FF2B5EF4-FFF2-40B4-BE49-F238E27FC236}">
                <a16:creationId xmlns:a16="http://schemas.microsoft.com/office/drawing/2014/main" id="{54877E46-0D0F-5B67-F131-C5FD6A9B6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909" y="975624"/>
            <a:ext cx="8063554" cy="3849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E8E2B-83AA-1428-3161-30BAABDA71D0}"/>
              </a:ext>
            </a:extLst>
          </p:cNvPr>
          <p:cNvSpPr txBox="1"/>
          <p:nvPr/>
        </p:nvSpPr>
        <p:spPr>
          <a:xfrm>
            <a:off x="290438" y="1568372"/>
            <a:ext cx="309801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ea typeface="Calibri"/>
                <a:cs typeface="Calibri"/>
                <a:hlinkClick r:id="rId3"/>
              </a:rPr>
              <a:t>SFU Library: Data &amp; GIS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62301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0" y="250444"/>
            <a:ext cx="659130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Data: sources &amp; tips (part 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815CF3-43B9-4A97-A670-5B6F4182A9EF}"/>
              </a:ext>
            </a:extLst>
          </p:cNvPr>
          <p:cNvSpPr txBox="1"/>
          <p:nvPr/>
        </p:nvSpPr>
        <p:spPr>
          <a:xfrm>
            <a:off x="5039360" y="1680092"/>
            <a:ext cx="211328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SFU Library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E4ED3A-3C30-445E-945E-9A5708F9AC40}"/>
              </a:ext>
            </a:extLst>
          </p:cNvPr>
          <p:cNvSpPr txBox="1"/>
          <p:nvPr/>
        </p:nvSpPr>
        <p:spPr>
          <a:xfrm>
            <a:off x="5039360" y="2993254"/>
            <a:ext cx="2113280" cy="95410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/>
              <a:t>*Free </a:t>
            </a:r>
          </a:p>
          <a:p>
            <a:pPr algn="ctr"/>
            <a:r>
              <a:rPr lang="en-US" sz="2800" b="1"/>
              <a:t>resources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92DBCA4-1E06-4EC0-A0CA-D456D14FA14A}"/>
              </a:ext>
            </a:extLst>
          </p:cNvPr>
          <p:cNvSpPr txBox="1"/>
          <p:nvPr/>
        </p:nvSpPr>
        <p:spPr>
          <a:xfrm>
            <a:off x="5039360" y="2203312"/>
            <a:ext cx="211328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A6192E"/>
                </a:solidFill>
              </a:rPr>
              <a:t>+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20D17CA-53F4-47A5-A58C-58C58B28D162}"/>
              </a:ext>
            </a:extLst>
          </p:cNvPr>
          <p:cNvSpPr/>
          <p:nvPr/>
        </p:nvSpPr>
        <p:spPr>
          <a:xfrm>
            <a:off x="4709159" y="1442721"/>
            <a:ext cx="2773682" cy="2682240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A619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hlinkClick r:id="rId3"/>
            <a:extLst>
              <a:ext uri="{FF2B5EF4-FFF2-40B4-BE49-F238E27FC236}">
                <a16:creationId xmlns:a16="http://schemas.microsoft.com/office/drawing/2014/main" id="{A7739A09-7E75-49B6-820B-DA093D4B0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34" y="3733316"/>
            <a:ext cx="1859700" cy="629016"/>
          </a:xfrm>
          <a:prstGeom prst="rect">
            <a:avLst/>
          </a:prstGeom>
        </p:spPr>
      </p:pic>
      <p:pic>
        <p:nvPicPr>
          <p:cNvPr id="21" name="Picture 20">
            <a:hlinkClick r:id="rId5"/>
            <a:extLst>
              <a:ext uri="{FF2B5EF4-FFF2-40B4-BE49-F238E27FC236}">
                <a16:creationId xmlns:a16="http://schemas.microsoft.com/office/drawing/2014/main" id="{FF72635A-F66F-4057-A3F0-4448B551D7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07" y="2145531"/>
            <a:ext cx="1295400" cy="563880"/>
          </a:xfrm>
          <a:prstGeom prst="rect">
            <a:avLst/>
          </a:prstGeom>
        </p:spPr>
      </p:pic>
      <p:pic>
        <p:nvPicPr>
          <p:cNvPr id="22" name="Picture 21">
            <a:hlinkClick r:id="rId7"/>
            <a:extLst>
              <a:ext uri="{FF2B5EF4-FFF2-40B4-BE49-F238E27FC236}">
                <a16:creationId xmlns:a16="http://schemas.microsoft.com/office/drawing/2014/main" id="{01BEE318-0BEE-41F3-BC4F-5B140664BD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858" y="2236126"/>
            <a:ext cx="1859700" cy="796146"/>
          </a:xfrm>
          <a:prstGeom prst="rect">
            <a:avLst/>
          </a:prstGeom>
        </p:spPr>
      </p:pic>
      <p:pic>
        <p:nvPicPr>
          <p:cNvPr id="23" name="Picture 22">
            <a:hlinkClick r:id="rId9"/>
            <a:extLst>
              <a:ext uri="{FF2B5EF4-FFF2-40B4-BE49-F238E27FC236}">
                <a16:creationId xmlns:a16="http://schemas.microsoft.com/office/drawing/2014/main" id="{A2AD23E0-F522-46CB-9EBF-287C64C82C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10" y="2779881"/>
            <a:ext cx="1287780" cy="723900"/>
          </a:xfrm>
          <a:prstGeom prst="rect">
            <a:avLst/>
          </a:prstGeom>
        </p:spPr>
      </p:pic>
      <p:pic>
        <p:nvPicPr>
          <p:cNvPr id="25" name="Picture 24">
            <a:hlinkClick r:id="rId11"/>
            <a:extLst>
              <a:ext uri="{FF2B5EF4-FFF2-40B4-BE49-F238E27FC236}">
                <a16:creationId xmlns:a16="http://schemas.microsoft.com/office/drawing/2014/main" id="{1C08E4F8-CD8B-4806-9F3A-79858859DB6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40" y="1305289"/>
            <a:ext cx="1788774" cy="632806"/>
          </a:xfrm>
          <a:prstGeom prst="rect">
            <a:avLst/>
          </a:prstGeom>
        </p:spPr>
      </p:pic>
      <p:pic>
        <p:nvPicPr>
          <p:cNvPr id="26" name="Picture 25">
            <a:hlinkClick r:id="rId13"/>
            <a:extLst>
              <a:ext uri="{FF2B5EF4-FFF2-40B4-BE49-F238E27FC236}">
                <a16:creationId xmlns:a16="http://schemas.microsoft.com/office/drawing/2014/main" id="{CBDB269F-D1C6-454D-8213-CE75BB10D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8" y="1545299"/>
            <a:ext cx="2001450" cy="740262"/>
          </a:xfrm>
          <a:prstGeom prst="rect">
            <a:avLst/>
          </a:prstGeom>
        </p:spPr>
      </p:pic>
      <p:pic>
        <p:nvPicPr>
          <p:cNvPr id="27" name="Picture 26">
            <a:hlinkClick r:id="rId15"/>
            <a:extLst>
              <a:ext uri="{FF2B5EF4-FFF2-40B4-BE49-F238E27FC236}">
                <a16:creationId xmlns:a16="http://schemas.microsoft.com/office/drawing/2014/main" id="{49EAD792-3BA4-4B2A-BCA5-9D27D05748D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537" y="1554971"/>
            <a:ext cx="1369048" cy="758175"/>
          </a:xfrm>
          <a:prstGeom prst="rect">
            <a:avLst/>
          </a:prstGeom>
        </p:spPr>
      </p:pic>
      <p:pic>
        <p:nvPicPr>
          <p:cNvPr id="28" name="Picture 27">
            <a:hlinkClick r:id="rId17"/>
            <a:extLst>
              <a:ext uri="{FF2B5EF4-FFF2-40B4-BE49-F238E27FC236}">
                <a16:creationId xmlns:a16="http://schemas.microsoft.com/office/drawing/2014/main" id="{8DB663A7-5170-42FA-BD5B-DE9B3DBF88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73" y="2605382"/>
            <a:ext cx="1409646" cy="745099"/>
          </a:xfrm>
          <a:prstGeom prst="rect">
            <a:avLst/>
          </a:prstGeom>
        </p:spPr>
      </p:pic>
      <p:pic>
        <p:nvPicPr>
          <p:cNvPr id="29" name="Picture 28">
            <a:hlinkClick r:id="rId19"/>
            <a:extLst>
              <a:ext uri="{FF2B5EF4-FFF2-40B4-BE49-F238E27FC236}">
                <a16:creationId xmlns:a16="http://schemas.microsoft.com/office/drawing/2014/main" id="{9777EB81-57AB-46BD-87B8-4EEF86C6FF0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59" y="1224845"/>
            <a:ext cx="1557529" cy="656871"/>
          </a:xfrm>
          <a:prstGeom prst="rect">
            <a:avLst/>
          </a:prstGeom>
        </p:spPr>
      </p:pic>
      <p:pic>
        <p:nvPicPr>
          <p:cNvPr id="31" name="Picture 30">
            <a:hlinkClick r:id="rId21"/>
            <a:extLst>
              <a:ext uri="{FF2B5EF4-FFF2-40B4-BE49-F238E27FC236}">
                <a16:creationId xmlns:a16="http://schemas.microsoft.com/office/drawing/2014/main" id="{3F92575D-F557-4489-87AB-BA2B8E674C3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528" y="3343417"/>
            <a:ext cx="1066948" cy="651152"/>
          </a:xfrm>
          <a:prstGeom prst="rect">
            <a:avLst/>
          </a:prstGeom>
        </p:spPr>
      </p:pic>
      <p:pic>
        <p:nvPicPr>
          <p:cNvPr id="32" name="Picture 31">
            <a:hlinkClick r:id="rId23"/>
            <a:extLst>
              <a:ext uri="{FF2B5EF4-FFF2-40B4-BE49-F238E27FC236}">
                <a16:creationId xmlns:a16="http://schemas.microsoft.com/office/drawing/2014/main" id="{CFFF5357-B2B2-4FE2-9CC4-683DA65B0044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2087" y="2993240"/>
            <a:ext cx="1844040" cy="571500"/>
          </a:xfrm>
          <a:prstGeom prst="rect">
            <a:avLst/>
          </a:prstGeom>
        </p:spPr>
      </p:pic>
      <p:pic>
        <p:nvPicPr>
          <p:cNvPr id="33" name="Picture 32">
            <a:hlinkClick r:id="rId25"/>
            <a:extLst>
              <a:ext uri="{FF2B5EF4-FFF2-40B4-BE49-F238E27FC236}">
                <a16:creationId xmlns:a16="http://schemas.microsoft.com/office/drawing/2014/main" id="{22ED1B0F-23C5-4401-8574-02B88E0418E6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754" y="4663395"/>
            <a:ext cx="2406623" cy="543614"/>
          </a:xfrm>
          <a:prstGeom prst="rect">
            <a:avLst/>
          </a:prstGeom>
        </p:spPr>
      </p:pic>
      <p:pic>
        <p:nvPicPr>
          <p:cNvPr id="3" name="Picture 2">
            <a:hlinkClick r:id="rId27"/>
            <a:extLst>
              <a:ext uri="{FF2B5EF4-FFF2-40B4-BE49-F238E27FC236}">
                <a16:creationId xmlns:a16="http://schemas.microsoft.com/office/drawing/2014/main" id="{4E78A238-B747-463A-8D35-471A8FF45F5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025" y="529544"/>
            <a:ext cx="2060695" cy="607169"/>
          </a:xfrm>
          <a:prstGeom prst="rect">
            <a:avLst/>
          </a:prstGeom>
        </p:spPr>
      </p:pic>
      <p:pic>
        <p:nvPicPr>
          <p:cNvPr id="6" name="Picture 5">
            <a:hlinkClick r:id="rId29"/>
            <a:extLst>
              <a:ext uri="{FF2B5EF4-FFF2-40B4-BE49-F238E27FC236}">
                <a16:creationId xmlns:a16="http://schemas.microsoft.com/office/drawing/2014/main" id="{2EE65198-66D2-4F3B-BEDC-CB7B8CE1CE8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690" y="4124961"/>
            <a:ext cx="2096604" cy="885233"/>
          </a:xfrm>
          <a:prstGeom prst="rect">
            <a:avLst/>
          </a:prstGeom>
        </p:spPr>
      </p:pic>
      <p:pic>
        <p:nvPicPr>
          <p:cNvPr id="34" name="Picture 33">
            <a:hlinkClick r:id="rId31"/>
            <a:extLst>
              <a:ext uri="{FF2B5EF4-FFF2-40B4-BE49-F238E27FC236}">
                <a16:creationId xmlns:a16="http://schemas.microsoft.com/office/drawing/2014/main" id="{329CEECA-C7DA-474B-A01A-18AF117C80E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279" y="4429561"/>
            <a:ext cx="3832361" cy="483489"/>
          </a:xfrm>
          <a:prstGeom prst="rect">
            <a:avLst/>
          </a:prstGeom>
        </p:spPr>
      </p:pic>
      <p:pic>
        <p:nvPicPr>
          <p:cNvPr id="2" name="Picture 1" descr="A white letter on a blue background&#10;&#10;Description automatically generated">
            <a:hlinkClick r:id="rId33"/>
            <a:extLst>
              <a:ext uri="{FF2B5EF4-FFF2-40B4-BE49-F238E27FC236}">
                <a16:creationId xmlns:a16="http://schemas.microsoft.com/office/drawing/2014/main" id="{601C0F03-4254-82CB-03C2-5FC612628C0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438331" y="381852"/>
            <a:ext cx="1726442" cy="49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154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0" y="250444"/>
            <a:ext cx="758190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Articles: mining interconnections</a:t>
            </a:r>
          </a:p>
        </p:txBody>
      </p:sp>
      <p:pic>
        <p:nvPicPr>
          <p:cNvPr id="7" name="Picture 6">
            <a:hlinkClick r:id="rId3"/>
            <a:extLst>
              <a:ext uri="{FF2B5EF4-FFF2-40B4-BE49-F238E27FC236}">
                <a16:creationId xmlns:a16="http://schemas.microsoft.com/office/drawing/2014/main" id="{77A2CEE7-A0B4-46E1-BC23-F31283D16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527" y="1320873"/>
            <a:ext cx="5190724" cy="1686600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83201FD2-2C76-41D6-AC06-C0AE2B2DCA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06" y="2203599"/>
            <a:ext cx="2487409" cy="831568"/>
          </a:xfrm>
          <a:prstGeom prst="rect">
            <a:avLst/>
          </a:prstGeom>
        </p:spPr>
      </p:pic>
      <p:pic>
        <p:nvPicPr>
          <p:cNvPr id="11" name="Picture 10">
            <a:hlinkClick r:id="rId7"/>
            <a:extLst>
              <a:ext uri="{FF2B5EF4-FFF2-40B4-BE49-F238E27FC236}">
                <a16:creationId xmlns:a16="http://schemas.microsoft.com/office/drawing/2014/main" id="{CC9DD0C7-CBA3-462C-911F-1B1A748E3D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42" y="3357571"/>
            <a:ext cx="4813570" cy="1530087"/>
          </a:xfrm>
          <a:prstGeom prst="rect">
            <a:avLst/>
          </a:prstGeom>
        </p:spPr>
      </p:pic>
      <p:pic>
        <p:nvPicPr>
          <p:cNvPr id="13" name="Picture 12">
            <a:hlinkClick r:id="rId9"/>
            <a:extLst>
              <a:ext uri="{FF2B5EF4-FFF2-40B4-BE49-F238E27FC236}">
                <a16:creationId xmlns:a16="http://schemas.microsoft.com/office/drawing/2014/main" id="{D41A4910-0989-4BB4-9EAA-9DD72AB46E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72" y="1265337"/>
            <a:ext cx="1590476" cy="86666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CBD37E-D2C0-4056-B9AE-A9F82915DC47}"/>
              </a:ext>
            </a:extLst>
          </p:cNvPr>
          <p:cNvSpPr txBox="1"/>
          <p:nvPr/>
        </p:nvSpPr>
        <p:spPr>
          <a:xfrm>
            <a:off x="8433069" y="846102"/>
            <a:ext cx="2093914" cy="2308324"/>
          </a:xfrm>
          <a:prstGeom prst="rect">
            <a:avLst/>
          </a:prstGeom>
          <a:noFill/>
          <a:ln w="28575">
            <a:solidFill>
              <a:srgbClr val="A6192E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A6192E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References</a:t>
            </a:r>
          </a:p>
          <a:p>
            <a:pPr marL="342900" indent="-342900">
              <a:buClr>
                <a:srgbClr val="A6192E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Citations</a:t>
            </a:r>
          </a:p>
          <a:p>
            <a:pPr marL="342900" indent="-342900">
              <a:buClr>
                <a:srgbClr val="A6192E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Authors</a:t>
            </a:r>
          </a:p>
          <a:p>
            <a:pPr marL="342900" indent="-342900">
              <a:buClr>
                <a:srgbClr val="A6192E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Sources</a:t>
            </a:r>
          </a:p>
          <a:p>
            <a:pPr marL="342900" indent="-342900">
              <a:buClr>
                <a:srgbClr val="A6192E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Subjects</a:t>
            </a:r>
          </a:p>
          <a:p>
            <a:pPr marL="342900" indent="-342900">
              <a:buClr>
                <a:srgbClr val="A6192E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Terms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4BD8B09-C609-4541-BB32-866668A138D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3548" y="385632"/>
            <a:ext cx="1224992" cy="1224992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3FD2F909-9096-430F-9893-BCDB6956F9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08" y="3357571"/>
            <a:ext cx="5112922" cy="185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6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0" y="250444"/>
            <a:ext cx="758190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Extra if time…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CBD37E-D2C0-4056-B9AE-A9F82915DC47}"/>
              </a:ext>
            </a:extLst>
          </p:cNvPr>
          <p:cNvSpPr txBox="1"/>
          <p:nvPr/>
        </p:nvSpPr>
        <p:spPr>
          <a:xfrm>
            <a:off x="7460719" y="4321612"/>
            <a:ext cx="1473715" cy="523220"/>
          </a:xfrm>
          <a:prstGeom prst="rect">
            <a:avLst/>
          </a:prstGeom>
          <a:noFill/>
          <a:ln w="28575">
            <a:solidFill>
              <a:srgbClr val="A6192E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A6192E"/>
              </a:buClr>
            </a:pPr>
            <a:r>
              <a:rPr lang="en-US" sz="2800" b="1" dirty="0"/>
              <a:t>Other?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4BD8B09-C609-4541-BB32-866668A13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53548" y="385632"/>
            <a:ext cx="1224992" cy="1224992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18799814-F195-4C06-8372-FA6CA29A98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183" y="1388160"/>
            <a:ext cx="3560459" cy="1001624"/>
          </a:xfrm>
          <a:prstGeom prst="rect">
            <a:avLst/>
          </a:prstGeom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95FB5667-68C4-4195-8C07-F662C63DA9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050" y="2566381"/>
            <a:ext cx="2594724" cy="1518261"/>
          </a:xfrm>
          <a:prstGeom prst="rect">
            <a:avLst/>
          </a:prstGeom>
        </p:spPr>
      </p:pic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27CE6404-9CCA-4CED-957C-AE64EA830C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86295" y="1388160"/>
            <a:ext cx="2278700" cy="3456672"/>
          </a:xfrm>
          <a:prstGeom prst="rect">
            <a:avLst/>
          </a:prstGeom>
        </p:spPr>
      </p:pic>
      <p:pic>
        <p:nvPicPr>
          <p:cNvPr id="5" name="Picture 4">
            <a:hlinkClick r:id="rId10"/>
            <a:extLst>
              <a:ext uri="{FF2B5EF4-FFF2-40B4-BE49-F238E27FC236}">
                <a16:creationId xmlns:a16="http://schemas.microsoft.com/office/drawing/2014/main" id="{306EB29D-4708-4361-874D-55F107325A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33" y="1457609"/>
            <a:ext cx="2203964" cy="327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0" y="250444"/>
            <a:ext cx="3257006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Goals &amp; plans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7E20A-9E2A-4A6F-9A15-C161DF944FD4}"/>
              </a:ext>
            </a:extLst>
          </p:cNvPr>
          <p:cNvSpPr txBox="1"/>
          <p:nvPr/>
        </p:nvSpPr>
        <p:spPr>
          <a:xfrm>
            <a:off x="1628503" y="1742411"/>
            <a:ext cx="5328565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619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Familiarity, not mastery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E424B6-A536-4C09-98A7-11FCAE9E5810}"/>
              </a:ext>
            </a:extLst>
          </p:cNvPr>
          <p:cNvSpPr txBox="1"/>
          <p:nvPr/>
        </p:nvSpPr>
        <p:spPr>
          <a:xfrm>
            <a:off x="1628502" y="2438343"/>
            <a:ext cx="1056349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619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issues </a:t>
            </a:r>
            <a:r>
              <a:rPr lang="en-US" sz="2400" b="1" dirty="0">
                <a:solidFill>
                  <a:srgbClr val="A61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Statistics Canada </a:t>
            </a:r>
            <a:r>
              <a:rPr lang="en-US" sz="2400" b="1" dirty="0">
                <a:solidFill>
                  <a:srgbClr val="A61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RDM </a:t>
            </a:r>
            <a:r>
              <a:rPr lang="en-US" sz="2400" b="1" dirty="0">
                <a:solidFill>
                  <a:srgbClr val="A61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key data sources </a:t>
            </a:r>
            <a:r>
              <a:rPr lang="en-US" sz="2400" b="1" dirty="0">
                <a:solidFill>
                  <a:srgbClr val="A61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beyond…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1574F-F0D4-4094-8DFA-125F3D103C17}"/>
              </a:ext>
            </a:extLst>
          </p:cNvPr>
          <p:cNvSpPr txBox="1"/>
          <p:nvPr/>
        </p:nvSpPr>
        <p:spPr>
          <a:xfrm>
            <a:off x="1628503" y="3087998"/>
            <a:ext cx="5805242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619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Articles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: mining the interconnections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4D9362-8802-4574-877D-77DC24727338}"/>
              </a:ext>
            </a:extLst>
          </p:cNvPr>
          <p:cNvSpPr txBox="1"/>
          <p:nvPr/>
        </p:nvSpPr>
        <p:spPr>
          <a:xfrm>
            <a:off x="1628503" y="3783930"/>
            <a:ext cx="9031322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A6192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SFU Library services &amp; resources: Research Commons </a:t>
            </a:r>
            <a:r>
              <a:rPr lang="en-US" sz="2400" b="1">
                <a:solidFill>
                  <a:srgbClr val="A61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Sage Research Methods </a:t>
            </a:r>
            <a:r>
              <a:rPr lang="en-US" sz="2400" b="1">
                <a:solidFill>
                  <a:srgbClr val="A619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12" name="Graphic 11" descr="Checklist with solid fill">
            <a:extLst>
              <a:ext uri="{FF2B5EF4-FFF2-40B4-BE49-F238E27FC236}">
                <a16:creationId xmlns:a16="http://schemas.microsoft.com/office/drawing/2014/main" id="{C0FF532A-CD4A-4196-BCE4-32A91B2A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50286" y="363766"/>
            <a:ext cx="1483265" cy="148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0" y="250444"/>
            <a:ext cx="3257006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Data: realism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0FF532A-CD4A-4196-BCE4-32A91B2A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286" y="363766"/>
            <a:ext cx="1483265" cy="148326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5126082-A8AA-4098-8650-56A192F0AA3B}"/>
              </a:ext>
            </a:extLst>
          </p:cNvPr>
          <p:cNvGrpSpPr/>
          <p:nvPr/>
        </p:nvGrpSpPr>
        <p:grpSpPr>
          <a:xfrm>
            <a:off x="3002695" y="411480"/>
            <a:ext cx="5290292" cy="4801879"/>
            <a:chOff x="3002695" y="411480"/>
            <a:chExt cx="5290292" cy="480187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0A103DA-9419-4931-B2AA-7FF4AA3922C2}"/>
                </a:ext>
              </a:extLst>
            </p:cNvPr>
            <p:cNvSpPr/>
            <p:nvPr/>
          </p:nvSpPr>
          <p:spPr>
            <a:xfrm>
              <a:off x="3002695" y="411480"/>
              <a:ext cx="5290292" cy="4801879"/>
            </a:xfrm>
            <a:prstGeom prst="ellipse">
              <a:avLst/>
            </a:prstGeom>
            <a:noFill/>
            <a:ln w="76200">
              <a:solidFill>
                <a:srgbClr val="A619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0A8D8B-B3DE-4511-AAEA-6A672A1FC120}"/>
                </a:ext>
              </a:extLst>
            </p:cNvPr>
            <p:cNvSpPr txBox="1"/>
            <p:nvPr/>
          </p:nvSpPr>
          <p:spPr>
            <a:xfrm>
              <a:off x="4310692" y="614309"/>
              <a:ext cx="2769041" cy="1033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Every possible topic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89CDD27-23B8-4DFC-81EB-FE0E40317AE1}"/>
              </a:ext>
            </a:extLst>
          </p:cNvPr>
          <p:cNvGrpSpPr/>
          <p:nvPr/>
        </p:nvGrpSpPr>
        <p:grpSpPr>
          <a:xfrm>
            <a:off x="3880646" y="1592501"/>
            <a:ext cx="3534389" cy="3603834"/>
            <a:chOff x="4525505" y="2355742"/>
            <a:chExt cx="2433234" cy="24156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D456A7C-2E51-48F5-B52D-8F11AFD98D92}"/>
                </a:ext>
              </a:extLst>
            </p:cNvPr>
            <p:cNvSpPr/>
            <p:nvPr/>
          </p:nvSpPr>
          <p:spPr>
            <a:xfrm>
              <a:off x="4525505" y="2355742"/>
              <a:ext cx="2433234" cy="2415668"/>
            </a:xfrm>
            <a:prstGeom prst="ellipse">
              <a:avLst/>
            </a:prstGeom>
            <a:noFill/>
            <a:ln w="76200">
              <a:solidFill>
                <a:srgbClr val="A619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917B0D-41FF-42A5-A3B1-74E4FF6572E2}"/>
                </a:ext>
              </a:extLst>
            </p:cNvPr>
            <p:cNvSpPr txBox="1"/>
            <p:nvPr/>
          </p:nvSpPr>
          <p:spPr>
            <a:xfrm>
              <a:off x="4959120" y="2435792"/>
              <a:ext cx="1626119" cy="639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Data</a:t>
              </a:r>
            </a:p>
            <a:p>
              <a:pPr algn="ctr"/>
              <a:r>
                <a:rPr lang="en-US" sz="2800"/>
                <a:t>collected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95924E6-CA67-49EB-9A3F-22816BF6C278}"/>
              </a:ext>
            </a:extLst>
          </p:cNvPr>
          <p:cNvGrpSpPr/>
          <p:nvPr/>
        </p:nvGrpSpPr>
        <p:grpSpPr>
          <a:xfrm>
            <a:off x="4318566" y="2691423"/>
            <a:ext cx="2626307" cy="2454653"/>
            <a:chOff x="4318566" y="2691423"/>
            <a:chExt cx="2626307" cy="245465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69851DA-214C-48BA-90DE-647B91A2A111}"/>
                </a:ext>
              </a:extLst>
            </p:cNvPr>
            <p:cNvSpPr/>
            <p:nvPr/>
          </p:nvSpPr>
          <p:spPr>
            <a:xfrm>
              <a:off x="4318566" y="2691423"/>
              <a:ext cx="2626307" cy="2454653"/>
            </a:xfrm>
            <a:prstGeom prst="ellipse">
              <a:avLst/>
            </a:prstGeom>
            <a:noFill/>
            <a:ln w="76200">
              <a:solidFill>
                <a:srgbClr val="A619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4F829EE-3E6D-4923-857F-60B43AF5B9DB}"/>
                </a:ext>
              </a:extLst>
            </p:cNvPr>
            <p:cNvSpPr txBox="1"/>
            <p:nvPr/>
          </p:nvSpPr>
          <p:spPr>
            <a:xfrm>
              <a:off x="4786927" y="2972188"/>
              <a:ext cx="18076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/>
                <a:t>Published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5DF3D4-BFD1-4FC8-A624-2E7BCE0F425C}"/>
              </a:ext>
            </a:extLst>
          </p:cNvPr>
          <p:cNvGrpSpPr/>
          <p:nvPr/>
        </p:nvGrpSpPr>
        <p:grpSpPr>
          <a:xfrm>
            <a:off x="901996" y="1744860"/>
            <a:ext cx="9912576" cy="2968349"/>
            <a:chOff x="901996" y="1744860"/>
            <a:chExt cx="9912576" cy="296834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5357D84-DB9E-4E14-B413-627BDF75E6E7}"/>
                </a:ext>
              </a:extLst>
            </p:cNvPr>
            <p:cNvGrpSpPr/>
            <p:nvPr/>
          </p:nvGrpSpPr>
          <p:grpSpPr>
            <a:xfrm>
              <a:off x="5877724" y="1794480"/>
              <a:ext cx="4936848" cy="2918729"/>
              <a:chOff x="5877724" y="1794480"/>
              <a:chExt cx="4936848" cy="2918729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2486181-1817-4CA5-96B3-DA4189568157}"/>
                  </a:ext>
                </a:extLst>
              </p:cNvPr>
              <p:cNvSpPr txBox="1"/>
              <p:nvPr/>
            </p:nvSpPr>
            <p:spPr>
              <a:xfrm>
                <a:off x="8592757" y="1794480"/>
                <a:ext cx="222181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/>
                  <a:t>Affordable</a:t>
                </a:r>
                <a:br>
                  <a:rPr lang="en-US" sz="2800"/>
                </a:br>
                <a:r>
                  <a:rPr lang="en-US" sz="2800"/>
                  <a:t>for </a:t>
                </a:r>
              </a:p>
              <a:p>
                <a:pPr algn="ctr"/>
                <a:r>
                  <a:rPr lang="en-US" sz="2800"/>
                  <a:t>libraries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758D3DB-A2FF-4131-AB1E-BDB21229DAD1}"/>
                  </a:ext>
                </a:extLst>
              </p:cNvPr>
              <p:cNvSpPr/>
              <p:nvPr/>
            </p:nvSpPr>
            <p:spPr>
              <a:xfrm>
                <a:off x="5877724" y="3906434"/>
                <a:ext cx="793314" cy="806775"/>
              </a:xfrm>
              <a:prstGeom prst="ellipse">
                <a:avLst/>
              </a:prstGeom>
              <a:noFill/>
              <a:ln w="76200">
                <a:solidFill>
                  <a:srgbClr val="A619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A9009E7-31D0-494C-BB31-9DF38F3242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17640" y="2413000"/>
                <a:ext cx="2280920" cy="1531678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6BA27C1-C5B8-49E1-BD29-1F3ADF616BDF}"/>
                </a:ext>
              </a:extLst>
            </p:cNvPr>
            <p:cNvGrpSpPr/>
            <p:nvPr/>
          </p:nvGrpSpPr>
          <p:grpSpPr>
            <a:xfrm>
              <a:off x="901996" y="1744860"/>
              <a:ext cx="4606450" cy="2728739"/>
              <a:chOff x="901996" y="1744860"/>
              <a:chExt cx="4606450" cy="2728739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250F7B9-AFDD-4A2E-92B3-444E4EC1B3F2}"/>
                  </a:ext>
                </a:extLst>
              </p:cNvPr>
              <p:cNvSpPr/>
              <p:nvPr/>
            </p:nvSpPr>
            <p:spPr>
              <a:xfrm>
                <a:off x="4726065" y="3666824"/>
                <a:ext cx="782381" cy="806775"/>
              </a:xfrm>
              <a:prstGeom prst="ellipse">
                <a:avLst/>
              </a:prstGeom>
              <a:noFill/>
              <a:ln w="76200">
                <a:solidFill>
                  <a:srgbClr val="A6192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3E961F2-1DC7-45CF-9DBA-400668E5AB39}"/>
                  </a:ext>
                </a:extLst>
              </p:cNvPr>
              <p:cNvGrpSpPr/>
              <p:nvPr/>
            </p:nvGrpSpPr>
            <p:grpSpPr>
              <a:xfrm>
                <a:off x="901996" y="1744860"/>
                <a:ext cx="3767892" cy="2173888"/>
                <a:chOff x="1175627" y="2252971"/>
                <a:chExt cx="3854262" cy="2153525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2326F6AA-A1C2-4315-8EBB-CAFE71FD4859}"/>
                    </a:ext>
                  </a:extLst>
                </p:cNvPr>
                <p:cNvSpPr txBox="1"/>
                <p:nvPr/>
              </p:nvSpPr>
              <p:spPr>
                <a:xfrm>
                  <a:off x="1175627" y="2252971"/>
                  <a:ext cx="1565329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/>
                    <a:t>Free</a:t>
                  </a:r>
                </a:p>
              </p:txBody>
            </p: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4B372E73-5771-457B-B81D-B50968FD7A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11150" y="2692928"/>
                  <a:ext cx="2618739" cy="1713568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399552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0" y="250444"/>
            <a:ext cx="393700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Data: parameters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0FF532A-CD4A-4196-BCE4-32A91B2A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286" y="363766"/>
            <a:ext cx="1483265" cy="14832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E2D952A6-39CB-4C83-8EA3-7409005DD7CE}"/>
              </a:ext>
            </a:extLst>
          </p:cNvPr>
          <p:cNvSpPr txBox="1"/>
          <p:nvPr/>
        </p:nvSpPr>
        <p:spPr>
          <a:xfrm>
            <a:off x="2361577" y="1534745"/>
            <a:ext cx="9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/>
              <a:t>Time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D32983-C544-4198-9C39-27A291305C06}"/>
              </a:ext>
            </a:extLst>
          </p:cNvPr>
          <p:cNvSpPr txBox="1"/>
          <p:nvPr/>
        </p:nvSpPr>
        <p:spPr>
          <a:xfrm>
            <a:off x="1249057" y="2798654"/>
            <a:ext cx="206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/>
              <a:t>Geography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BB372A5-01B4-4B17-A468-593F30E4AA39}"/>
              </a:ext>
            </a:extLst>
          </p:cNvPr>
          <p:cNvSpPr txBox="1"/>
          <p:nvPr/>
        </p:nvSpPr>
        <p:spPr>
          <a:xfrm>
            <a:off x="2361576" y="4007956"/>
            <a:ext cx="9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/>
              <a:t>Topic</a:t>
            </a:r>
          </a:p>
        </p:txBody>
      </p:sp>
      <p:pic>
        <p:nvPicPr>
          <p:cNvPr id="48" name="Graphic 47" descr="Daily calendar with solid fill">
            <a:extLst>
              <a:ext uri="{FF2B5EF4-FFF2-40B4-BE49-F238E27FC236}">
                <a16:creationId xmlns:a16="http://schemas.microsoft.com/office/drawing/2014/main" id="{DEBA8749-A40B-48BA-A363-28CA91D5A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2457" y="1470106"/>
            <a:ext cx="541741" cy="541741"/>
          </a:xfrm>
          <a:prstGeom prst="rect">
            <a:avLst/>
          </a:prstGeom>
        </p:spPr>
      </p:pic>
      <p:pic>
        <p:nvPicPr>
          <p:cNvPr id="49" name="Graphic 48" descr="Clock with solid fill">
            <a:extLst>
              <a:ext uri="{FF2B5EF4-FFF2-40B4-BE49-F238E27FC236}">
                <a16:creationId xmlns:a16="http://schemas.microsoft.com/office/drawing/2014/main" id="{F177D208-1EA0-4BF1-9085-880525346A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4463" y="1470106"/>
            <a:ext cx="574669" cy="574669"/>
          </a:xfrm>
          <a:prstGeom prst="rect">
            <a:avLst/>
          </a:prstGeom>
        </p:spPr>
      </p:pic>
      <p:pic>
        <p:nvPicPr>
          <p:cNvPr id="50" name="Graphic 49" descr="Map with pin with solid fill">
            <a:extLst>
              <a:ext uri="{FF2B5EF4-FFF2-40B4-BE49-F238E27FC236}">
                <a16:creationId xmlns:a16="http://schemas.microsoft.com/office/drawing/2014/main" id="{5966BE40-62FD-41C5-9DF2-A5C58FDBA1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820" y="2697044"/>
            <a:ext cx="726440" cy="726440"/>
          </a:xfrm>
          <a:prstGeom prst="rect">
            <a:avLst/>
          </a:prstGeom>
        </p:spPr>
      </p:pic>
      <p:pic>
        <p:nvPicPr>
          <p:cNvPr id="51" name="Graphic 50" descr="Help with solid fill">
            <a:extLst>
              <a:ext uri="{FF2B5EF4-FFF2-40B4-BE49-F238E27FC236}">
                <a16:creationId xmlns:a16="http://schemas.microsoft.com/office/drawing/2014/main" id="{EB5E7C5C-4C43-46E9-830E-59818B7505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8192" y="3920351"/>
            <a:ext cx="612861" cy="612861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5B588C0D-2D26-4F98-A5B4-12D49AF8ECE7}"/>
              </a:ext>
            </a:extLst>
          </p:cNvPr>
          <p:cNvSpPr txBox="1"/>
          <p:nvPr/>
        </p:nvSpPr>
        <p:spPr>
          <a:xfrm>
            <a:off x="3684664" y="1534745"/>
            <a:ext cx="535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Range</a:t>
            </a:r>
            <a:r>
              <a:rPr lang="en-US" sz="2800"/>
              <a:t>: 10 </a:t>
            </a:r>
            <a:r>
              <a:rPr lang="en-US" sz="2800" err="1"/>
              <a:t>yrs</a:t>
            </a:r>
            <a:r>
              <a:rPr lang="en-US" sz="2800"/>
              <a:t>? 12 months?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043D99-A97F-46BA-9D52-F46CACD18291}"/>
              </a:ext>
            </a:extLst>
          </p:cNvPr>
          <p:cNvSpPr txBox="1"/>
          <p:nvPr/>
        </p:nvSpPr>
        <p:spPr>
          <a:xfrm>
            <a:off x="3684664" y="2006620"/>
            <a:ext cx="4773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Frequency</a:t>
            </a:r>
            <a:r>
              <a:rPr lang="en-US" sz="2800"/>
              <a:t>: Annual? Daily?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67CA36E-415B-49BF-8A44-EFBA244D7BE0}"/>
              </a:ext>
            </a:extLst>
          </p:cNvPr>
          <p:cNvSpPr txBox="1"/>
          <p:nvPr/>
        </p:nvSpPr>
        <p:spPr>
          <a:xfrm>
            <a:off x="3684664" y="2799080"/>
            <a:ext cx="6963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Scope</a:t>
            </a:r>
            <a:r>
              <a:rPr lang="en-US" sz="2800"/>
              <a:t>:</a:t>
            </a:r>
            <a:r>
              <a:rPr lang="en-US" sz="2800" i="1"/>
              <a:t> </a:t>
            </a:r>
            <a:r>
              <a:rPr lang="en-US" sz="2800"/>
              <a:t>Global? National? Local?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264F769-D860-4C6C-BD72-03E6D890D8C3}"/>
              </a:ext>
            </a:extLst>
          </p:cNvPr>
          <p:cNvSpPr txBox="1"/>
          <p:nvPr/>
        </p:nvSpPr>
        <p:spPr>
          <a:xfrm>
            <a:off x="3684664" y="3321874"/>
            <a:ext cx="7262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Granularity</a:t>
            </a:r>
            <a:r>
              <a:rPr lang="en-US" sz="2800"/>
              <a:t>: Every country? All towns over 10K?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7536B94-A9B0-4A35-8821-3F9C9C6CA728}"/>
              </a:ext>
            </a:extLst>
          </p:cNvPr>
          <p:cNvSpPr txBox="1"/>
          <p:nvPr/>
        </p:nvSpPr>
        <p:spPr>
          <a:xfrm>
            <a:off x="3684664" y="4007956"/>
            <a:ext cx="7262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Financial data? Demographics? </a:t>
            </a:r>
            <a:br>
              <a:rPr lang="en-US" sz="2800"/>
            </a:br>
            <a:r>
              <a:rPr lang="en-US" sz="2800"/>
              <a:t>Economic indicators? Opinions? </a:t>
            </a:r>
          </a:p>
        </p:txBody>
      </p:sp>
    </p:spTree>
    <p:extLst>
      <p:ext uri="{BB962C8B-B14F-4D97-AF65-F5344CB8AC3E}">
        <p14:creationId xmlns:p14="http://schemas.microsoft.com/office/powerpoint/2010/main" val="412241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0" y="250444"/>
            <a:ext cx="393700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Data: flexibility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0FF532A-CD4A-4196-BCE4-32A91B2A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286" y="363766"/>
            <a:ext cx="1483265" cy="1483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35BD1A1-4302-4D1E-A689-5E981B0705FA}"/>
              </a:ext>
            </a:extLst>
          </p:cNvPr>
          <p:cNvSpPr txBox="1"/>
          <p:nvPr/>
        </p:nvSpPr>
        <p:spPr>
          <a:xfrm>
            <a:off x="2361577" y="1534745"/>
            <a:ext cx="9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/>
              <a:t>Time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FF605D-53CE-4DC8-B81B-7360DE0F5217}"/>
              </a:ext>
            </a:extLst>
          </p:cNvPr>
          <p:cNvSpPr txBox="1"/>
          <p:nvPr/>
        </p:nvSpPr>
        <p:spPr>
          <a:xfrm>
            <a:off x="1249057" y="2798654"/>
            <a:ext cx="2063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/>
              <a:t>Geography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580CF8-85C8-404E-B006-7BBE2B65DAFC}"/>
              </a:ext>
            </a:extLst>
          </p:cNvPr>
          <p:cNvSpPr txBox="1"/>
          <p:nvPr/>
        </p:nvSpPr>
        <p:spPr>
          <a:xfrm>
            <a:off x="2361576" y="4007956"/>
            <a:ext cx="95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/>
              <a:t>Topic</a:t>
            </a:r>
          </a:p>
        </p:txBody>
      </p:sp>
      <p:pic>
        <p:nvPicPr>
          <p:cNvPr id="19" name="Graphic 18" descr="Daily calendar with solid fill">
            <a:extLst>
              <a:ext uri="{FF2B5EF4-FFF2-40B4-BE49-F238E27FC236}">
                <a16:creationId xmlns:a16="http://schemas.microsoft.com/office/drawing/2014/main" id="{A37CF51C-6207-4D15-8374-8F275F706D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2457" y="1470106"/>
            <a:ext cx="541741" cy="541741"/>
          </a:xfrm>
          <a:prstGeom prst="rect">
            <a:avLst/>
          </a:prstGeom>
        </p:spPr>
      </p:pic>
      <p:pic>
        <p:nvPicPr>
          <p:cNvPr id="20" name="Graphic 19" descr="Clock with solid fill">
            <a:extLst>
              <a:ext uri="{FF2B5EF4-FFF2-40B4-BE49-F238E27FC236}">
                <a16:creationId xmlns:a16="http://schemas.microsoft.com/office/drawing/2014/main" id="{985880FC-F198-45AC-8D8A-1068F4066E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24463" y="1470106"/>
            <a:ext cx="574669" cy="574669"/>
          </a:xfrm>
          <a:prstGeom prst="rect">
            <a:avLst/>
          </a:prstGeom>
        </p:spPr>
      </p:pic>
      <p:pic>
        <p:nvPicPr>
          <p:cNvPr id="21" name="Graphic 20" descr="Map with pin with solid fill">
            <a:extLst>
              <a:ext uri="{FF2B5EF4-FFF2-40B4-BE49-F238E27FC236}">
                <a16:creationId xmlns:a16="http://schemas.microsoft.com/office/drawing/2014/main" id="{A60ABCA2-FCCA-42F6-9EE8-5541C64C8D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8820" y="2697044"/>
            <a:ext cx="726440" cy="726440"/>
          </a:xfrm>
          <a:prstGeom prst="rect">
            <a:avLst/>
          </a:prstGeom>
        </p:spPr>
      </p:pic>
      <p:pic>
        <p:nvPicPr>
          <p:cNvPr id="22" name="Graphic 21" descr="Help with solid fill">
            <a:extLst>
              <a:ext uri="{FF2B5EF4-FFF2-40B4-BE49-F238E27FC236}">
                <a16:creationId xmlns:a16="http://schemas.microsoft.com/office/drawing/2014/main" id="{2868DD1E-788A-4525-A401-4FA0945DEC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68192" y="3920351"/>
            <a:ext cx="612861" cy="6128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647B06E-4A3B-43B0-BD88-171B4F5B8F9B}"/>
              </a:ext>
            </a:extLst>
          </p:cNvPr>
          <p:cNvSpPr txBox="1"/>
          <p:nvPr/>
        </p:nvSpPr>
        <p:spPr>
          <a:xfrm>
            <a:off x="3715144" y="1534745"/>
            <a:ext cx="535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Range : </a:t>
            </a:r>
            <a:r>
              <a:rPr lang="en-US" sz="2800"/>
              <a:t>shorter? older?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6162D8-DD73-44DC-8CD4-A994FBEA4FD5}"/>
              </a:ext>
            </a:extLst>
          </p:cNvPr>
          <p:cNvSpPr txBox="1"/>
          <p:nvPr/>
        </p:nvSpPr>
        <p:spPr>
          <a:xfrm>
            <a:off x="3715144" y="2044775"/>
            <a:ext cx="6510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Frequency: </a:t>
            </a:r>
            <a:r>
              <a:rPr lang="en-US" sz="2800"/>
              <a:t>quarterly instead of monthly?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B00BD5-F8CF-482D-94EE-870BB9D0467E}"/>
              </a:ext>
            </a:extLst>
          </p:cNvPr>
          <p:cNvSpPr txBox="1"/>
          <p:nvPr/>
        </p:nvSpPr>
        <p:spPr>
          <a:xfrm>
            <a:off x="3711207" y="2798654"/>
            <a:ext cx="5407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Scope</a:t>
            </a:r>
            <a:r>
              <a:rPr lang="en-US" sz="2800"/>
              <a:t>:</a:t>
            </a:r>
            <a:r>
              <a:rPr lang="en-US" sz="2800" i="1"/>
              <a:t> </a:t>
            </a:r>
            <a:r>
              <a:rPr lang="en-US" sz="2800"/>
              <a:t>reduce to </a:t>
            </a:r>
            <a:r>
              <a:rPr lang="en-US" sz="2800" i="1"/>
              <a:t>selected</a:t>
            </a:r>
            <a:r>
              <a:rPr lang="en-US" sz="2800"/>
              <a:t> areas?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99CABB-6915-43E0-B205-C785B5CBF36A}"/>
              </a:ext>
            </a:extLst>
          </p:cNvPr>
          <p:cNvSpPr txBox="1"/>
          <p:nvPr/>
        </p:nvSpPr>
        <p:spPr>
          <a:xfrm>
            <a:off x="3711207" y="3982548"/>
            <a:ext cx="6387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Realism</a:t>
            </a:r>
            <a:r>
              <a:rPr lang="en-US" sz="2800"/>
              <a:t>: what’s </a:t>
            </a:r>
            <a:r>
              <a:rPr lang="en-US" sz="2800" i="1"/>
              <a:t>close enough</a:t>
            </a:r>
            <a:r>
              <a:rPr lang="en-US" sz="2800"/>
              <a:t> for inferences, estimates, assumptions…?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F14A98C-D4EB-4BF8-9480-5375CC2A1325}"/>
              </a:ext>
            </a:extLst>
          </p:cNvPr>
          <p:cNvSpPr txBox="1"/>
          <p:nvPr/>
        </p:nvSpPr>
        <p:spPr>
          <a:xfrm>
            <a:off x="3702938" y="3290923"/>
            <a:ext cx="575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/>
              <a:t>Granularity: </a:t>
            </a:r>
            <a:r>
              <a:rPr lang="en-US" sz="2800"/>
              <a:t>expand to </a:t>
            </a:r>
            <a:r>
              <a:rPr lang="en-US" sz="2800" i="1"/>
              <a:t>larger</a:t>
            </a:r>
            <a:r>
              <a:rPr lang="en-US" sz="2800"/>
              <a:t> areas?</a:t>
            </a:r>
          </a:p>
        </p:txBody>
      </p:sp>
    </p:spTree>
    <p:extLst>
      <p:ext uri="{BB962C8B-B14F-4D97-AF65-F5344CB8AC3E}">
        <p14:creationId xmlns:p14="http://schemas.microsoft.com/office/powerpoint/2010/main" val="20426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1462C-98DD-474D-B909-E01E5EC2E750}"/>
              </a:ext>
            </a:extLst>
          </p:cNvPr>
          <p:cNvSpPr txBox="1"/>
          <p:nvPr/>
        </p:nvSpPr>
        <p:spPr>
          <a:xfrm>
            <a:off x="0" y="250444"/>
            <a:ext cx="3937000" cy="628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Data: publishers 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0FF532A-CD4A-4196-BCE4-32A91B2A8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286" y="363766"/>
            <a:ext cx="1483265" cy="1483265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CB28CEC5-D4E6-4C26-8A3A-5FAE18890BE1}"/>
              </a:ext>
            </a:extLst>
          </p:cNvPr>
          <p:cNvGrpSpPr/>
          <p:nvPr/>
        </p:nvGrpSpPr>
        <p:grpSpPr>
          <a:xfrm>
            <a:off x="1831340" y="1782501"/>
            <a:ext cx="8100060" cy="523220"/>
            <a:chOff x="1831340" y="1472621"/>
            <a:chExt cx="8100060" cy="52322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6C932D5-BDB4-4961-AF6E-7D1B46830B37}"/>
                </a:ext>
              </a:extLst>
            </p:cNvPr>
            <p:cNvSpPr txBox="1"/>
            <p:nvPr/>
          </p:nvSpPr>
          <p:spPr>
            <a:xfrm>
              <a:off x="1831340" y="1472621"/>
              <a:ext cx="29286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/>
                <a:t>Governments: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5E72B7-792F-4F18-8E7D-B009C1DA1660}"/>
                </a:ext>
              </a:extLst>
            </p:cNvPr>
            <p:cNvSpPr txBox="1"/>
            <p:nvPr/>
          </p:nvSpPr>
          <p:spPr>
            <a:xfrm>
              <a:off x="4759960" y="1472621"/>
              <a:ext cx="5171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local, regional, provincial, national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2C9B4C-F1B6-4F6D-875C-9DA68B2A1541}"/>
              </a:ext>
            </a:extLst>
          </p:cNvPr>
          <p:cNvGrpSpPr/>
          <p:nvPr/>
        </p:nvGrpSpPr>
        <p:grpSpPr>
          <a:xfrm>
            <a:off x="198120" y="2427661"/>
            <a:ext cx="9733280" cy="527701"/>
            <a:chOff x="198120" y="2117781"/>
            <a:chExt cx="9733280" cy="52770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2A91FF-301C-4EDC-82E5-62C935315F22}"/>
                </a:ext>
              </a:extLst>
            </p:cNvPr>
            <p:cNvSpPr txBox="1"/>
            <p:nvPr/>
          </p:nvSpPr>
          <p:spPr>
            <a:xfrm>
              <a:off x="198120" y="2117781"/>
              <a:ext cx="4561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/>
                <a:t>Intergovernmental agencies: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CFE19B8-8303-4AA1-AF25-66A05CE79C0A}"/>
                </a:ext>
              </a:extLst>
            </p:cNvPr>
            <p:cNvSpPr txBox="1"/>
            <p:nvPr/>
          </p:nvSpPr>
          <p:spPr>
            <a:xfrm>
              <a:off x="4759960" y="2122262"/>
              <a:ext cx="5171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IMF, UN, OECD, WRI…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A0C6C10-BA0C-4F7D-BC74-07CE5C3D9F99}"/>
              </a:ext>
            </a:extLst>
          </p:cNvPr>
          <p:cNvGrpSpPr/>
          <p:nvPr/>
        </p:nvGrpSpPr>
        <p:grpSpPr>
          <a:xfrm>
            <a:off x="480060" y="3072821"/>
            <a:ext cx="9451340" cy="527701"/>
            <a:chOff x="480060" y="2762941"/>
            <a:chExt cx="9451340" cy="52770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DFF2A27-67A4-4434-99A9-80E6D826CAB9}"/>
                </a:ext>
              </a:extLst>
            </p:cNvPr>
            <p:cNvSpPr txBox="1"/>
            <p:nvPr/>
          </p:nvSpPr>
          <p:spPr>
            <a:xfrm>
              <a:off x="480060" y="2762941"/>
              <a:ext cx="427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/>
                <a:t>Academic researchers: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0C2BC8-B987-4C25-AEDB-1C361ACD47D6}"/>
                </a:ext>
              </a:extLst>
            </p:cNvPr>
            <p:cNvSpPr txBox="1"/>
            <p:nvPr/>
          </p:nvSpPr>
          <p:spPr>
            <a:xfrm>
              <a:off x="4759960" y="2767422"/>
              <a:ext cx="51714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Data repositories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894170E-1766-4FA0-9A80-E58BBCA4A24C}"/>
              </a:ext>
            </a:extLst>
          </p:cNvPr>
          <p:cNvGrpSpPr/>
          <p:nvPr/>
        </p:nvGrpSpPr>
        <p:grpSpPr>
          <a:xfrm>
            <a:off x="480060" y="3688072"/>
            <a:ext cx="9451340" cy="954107"/>
            <a:chOff x="480060" y="3378192"/>
            <a:chExt cx="9451340" cy="954107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FA14C38-83E5-4347-839D-FC6010C71FD2}"/>
                </a:ext>
              </a:extLst>
            </p:cNvPr>
            <p:cNvSpPr txBox="1"/>
            <p:nvPr/>
          </p:nvSpPr>
          <p:spPr>
            <a:xfrm>
              <a:off x="480060" y="3378192"/>
              <a:ext cx="4279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b="1"/>
                <a:t>And beyond: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4F5D209-DCCF-4F74-AFB3-8E12E68B15FE}"/>
                </a:ext>
              </a:extLst>
            </p:cNvPr>
            <p:cNvSpPr txBox="1"/>
            <p:nvPr/>
          </p:nvSpPr>
          <p:spPr>
            <a:xfrm>
              <a:off x="4759960" y="3378192"/>
              <a:ext cx="51714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/>
                <a:t>Polling firms, think tanks, research institutes, associations…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50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ess continuum and confidentiality challenge">
            <a:extLst>
              <a:ext uri="{FF2B5EF4-FFF2-40B4-BE49-F238E27FC236}">
                <a16:creationId xmlns:a16="http://schemas.microsoft.com/office/drawing/2014/main" id="{6C1A5356-DD9F-9C65-01A1-0190FCE57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774" y="1202188"/>
            <a:ext cx="6781800" cy="3438525"/>
          </a:xfrm>
          <a:prstGeom prst="rect">
            <a:avLst/>
          </a:prstGeom>
        </p:spPr>
      </p:pic>
      <p:sp>
        <p:nvSpPr>
          <p:cNvPr id="3" name="Arrow: Pentagon 2">
            <a:extLst>
              <a:ext uri="{FF2B5EF4-FFF2-40B4-BE49-F238E27FC236}">
                <a16:creationId xmlns:a16="http://schemas.microsoft.com/office/drawing/2014/main" id="{BCEF3685-A479-BC7A-8997-7BC09CC69B99}"/>
              </a:ext>
            </a:extLst>
          </p:cNvPr>
          <p:cNvSpPr/>
          <p:nvPr/>
        </p:nvSpPr>
        <p:spPr>
          <a:xfrm>
            <a:off x="781317" y="1556901"/>
            <a:ext cx="2915694" cy="2383173"/>
          </a:xfrm>
          <a:prstGeom prst="homePlate">
            <a:avLst/>
          </a:prstGeom>
          <a:solidFill>
            <a:srgbClr val="A6192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cs typeface="Calibri"/>
              </a:rPr>
              <a:t>Continuum of Access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2840FA-DC2C-DE1B-BEAB-A85548A4F632}"/>
              </a:ext>
            </a:extLst>
          </p:cNvPr>
          <p:cNvSpPr txBox="1"/>
          <p:nvPr/>
        </p:nvSpPr>
        <p:spPr>
          <a:xfrm>
            <a:off x="600241" y="329164"/>
            <a:ext cx="555707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>
                <a:latin typeface="Arial"/>
                <a:cs typeface="Calibri"/>
              </a:rPr>
              <a:t>Statistics Canada</a:t>
            </a:r>
            <a:endParaRPr lang="en-US" sz="3200" b="1">
              <a:latin typeface="Arial"/>
            </a:endParaRPr>
          </a:p>
        </p:txBody>
      </p:sp>
      <p:sp>
        <p:nvSpPr>
          <p:cNvPr id="6" name="Google Shape;208;p30">
            <a:extLst>
              <a:ext uri="{FF2B5EF4-FFF2-40B4-BE49-F238E27FC236}">
                <a16:creationId xmlns:a16="http://schemas.microsoft.com/office/drawing/2014/main" id="{E58D7EBC-C340-DC66-C427-B8B3E7056989}"/>
              </a:ext>
            </a:extLst>
          </p:cNvPr>
          <p:cNvSpPr/>
          <p:nvPr/>
        </p:nvSpPr>
        <p:spPr>
          <a:xfrm rot="-5400000">
            <a:off x="6705324" y="-952386"/>
            <a:ext cx="675069" cy="4306381"/>
          </a:xfrm>
          <a:prstGeom prst="righ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7DEE6D-6463-638A-B622-92CC583068D6}"/>
              </a:ext>
            </a:extLst>
          </p:cNvPr>
          <p:cNvSpPr txBox="1"/>
          <p:nvPr/>
        </p:nvSpPr>
        <p:spPr>
          <a:xfrm>
            <a:off x="6507718" y="323619"/>
            <a:ext cx="18007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cs typeface="Calibri"/>
              </a:rPr>
              <a:t>Library</a:t>
            </a:r>
            <a:endParaRPr lang="en-US" sz="2400"/>
          </a:p>
        </p:txBody>
      </p:sp>
      <p:sp>
        <p:nvSpPr>
          <p:cNvPr id="8" name="Google Shape;208;p30">
            <a:extLst>
              <a:ext uri="{FF2B5EF4-FFF2-40B4-BE49-F238E27FC236}">
                <a16:creationId xmlns:a16="http://schemas.microsoft.com/office/drawing/2014/main" id="{E58D7EBC-C340-DC66-C427-B8B3E7056989}"/>
              </a:ext>
            </a:extLst>
          </p:cNvPr>
          <p:cNvSpPr/>
          <p:nvPr/>
        </p:nvSpPr>
        <p:spPr>
          <a:xfrm rot="5400000">
            <a:off x="10128638" y="3824328"/>
            <a:ext cx="834292" cy="1554084"/>
          </a:xfrm>
          <a:prstGeom prst="righ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rgbClr val="E066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AF252-91F8-D63D-476E-09201A642E84}"/>
              </a:ext>
            </a:extLst>
          </p:cNvPr>
          <p:cNvSpPr txBox="1"/>
          <p:nvPr/>
        </p:nvSpPr>
        <p:spPr>
          <a:xfrm>
            <a:off x="8839211" y="5020723"/>
            <a:ext cx="339296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>
                <a:cs typeface="Calibri"/>
              </a:rPr>
              <a:t>Research Data Centre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10378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Google Shape;4099;p34"/>
          <p:cNvSpPr txBox="1">
            <a:spLocks noGrp="1"/>
          </p:cNvSpPr>
          <p:nvPr>
            <p:ph type="title" idx="4294967295"/>
          </p:nvPr>
        </p:nvSpPr>
        <p:spPr>
          <a:xfrm>
            <a:off x="523164" y="343184"/>
            <a:ext cx="3602038" cy="452596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Bef>
                <a:spcPct val="0"/>
              </a:spcBef>
            </a:pPr>
            <a:endParaRPr lang="en-US" sz="4000" kern="1200">
              <a:solidFill>
                <a:schemeClr val="tx1"/>
              </a:solidFill>
              <a:highlight>
                <a:srgbClr val="FFFFFF"/>
              </a:highlight>
              <a:latin typeface="+mj-lt"/>
              <a:ea typeface="+mj-ea"/>
              <a:cs typeface="+mj-cs"/>
              <a:sym typeface="Roboto"/>
            </a:endParaRPr>
          </a:p>
          <a:p>
            <a:pPr>
              <a:spcBef>
                <a:spcPct val="0"/>
              </a:spcBef>
            </a:pPr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CHASS: Computing in the Humanities and Social Sciences Data Centre</a:t>
            </a:r>
          </a:p>
        </p:txBody>
      </p:sp>
      <p:sp>
        <p:nvSpPr>
          <p:cNvPr id="4101" name="Google Shape;4101;p34"/>
          <p:cNvSpPr txBox="1">
            <a:spLocks noGrp="1"/>
          </p:cNvSpPr>
          <p:nvPr>
            <p:ph type="sldNum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>
              <a:spcAft>
                <a:spcPts val="600"/>
              </a:spcAft>
            </a:pPr>
            <a:fld id="{00000000-1234-1234-1234-123412341234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4103" name="Google Shape;4100;p34">
            <a:extLst>
              <a:ext uri="{FF2B5EF4-FFF2-40B4-BE49-F238E27FC236}">
                <a16:creationId xmlns:a16="http://schemas.microsoft.com/office/drawing/2014/main" id="{4BB4B992-23A2-E741-6F5A-008A164FD6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992965"/>
              </p:ext>
            </p:extLst>
          </p:nvPr>
        </p:nvGraphicFramePr>
        <p:xfrm>
          <a:off x="5269401" y="5641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06539B-F227-8F85-92AA-8BDA89B1CC9C}"/>
              </a:ext>
            </a:extLst>
          </p:cNvPr>
          <p:cNvSpPr txBox="1"/>
          <p:nvPr/>
        </p:nvSpPr>
        <p:spPr>
          <a:xfrm>
            <a:off x="10925578" y="6273084"/>
            <a:ext cx="2414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  <a:hlinkClick r:id="rId8"/>
              </a:rPr>
              <a:t>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Google Shape;4106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768" y="331468"/>
            <a:ext cx="3240633" cy="1200233"/>
          </a:xfrm>
          <a:prstGeom prst="rect">
            <a:avLst/>
          </a:prstGeom>
          <a:noFill/>
          <a:ln>
            <a:noFill/>
          </a:ln>
        </p:spPr>
      </p:pic>
      <p:sp>
        <p:nvSpPr>
          <p:cNvPr id="4108" name="Google Shape;4108;p35"/>
          <p:cNvSpPr txBox="1">
            <a:spLocks noGrp="1"/>
          </p:cNvSpPr>
          <p:nvPr>
            <p:ph type="sldNum" idx="4294967295"/>
          </p:nvPr>
        </p:nvSpPr>
        <p:spPr>
          <a:xfrm>
            <a:off x="0" y="6292850"/>
            <a:ext cx="731838" cy="52546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graphicFrame>
        <p:nvGraphicFramePr>
          <p:cNvPr id="4114" name="Google Shape;4107;p35">
            <a:extLst>
              <a:ext uri="{FF2B5EF4-FFF2-40B4-BE49-F238E27FC236}">
                <a16:creationId xmlns:a16="http://schemas.microsoft.com/office/drawing/2014/main" id="{A7415E88-63BF-704B-D481-5B255E1948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702227"/>
              </p:ext>
            </p:extLst>
          </p:nvPr>
        </p:nvGraphicFramePr>
        <p:xfrm>
          <a:off x="2662547" y="1536484"/>
          <a:ext cx="9014800" cy="397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C0BBF3F-C2FE-4612-AB98-16E25E1A1D24}"/>
              </a:ext>
            </a:extLst>
          </p:cNvPr>
          <p:cNvSpPr txBox="1"/>
          <p:nvPr/>
        </p:nvSpPr>
        <p:spPr>
          <a:xfrm>
            <a:off x="10120648" y="6369676"/>
            <a:ext cx="24147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ea typeface="Calibri"/>
                <a:cs typeface="Calibri"/>
                <a:hlinkClick r:id="rId10"/>
              </a:rPr>
              <a:t>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78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606</Words>
  <Application>Microsoft Office PowerPoint</Application>
  <PresentationFormat>Widescreen</PresentationFormat>
  <Paragraphs>110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Calibri Light</vt:lpstr>
      <vt:lpstr>Questrial</vt:lpstr>
      <vt:lpstr>Raleway</vt:lpstr>
      <vt:lpstr>Office Theme</vt:lpstr>
      <vt:lpstr>1_Office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CHASS: Computing in the Humanities and Social Sciences Data Centre</vt:lpstr>
      <vt:lpstr>PowerPoint Presentation</vt:lpstr>
      <vt:lpstr>PowerPoint Presentation</vt:lpstr>
      <vt:lpstr>What is research data management?</vt:lpstr>
      <vt:lpstr>Why is research data management important?  (an incomplete list!)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Bodnar</dc:creator>
  <cp:lastModifiedBy>Mark Bodnar</cp:lastModifiedBy>
  <cp:revision>11</cp:revision>
  <dcterms:created xsi:type="dcterms:W3CDTF">2022-06-27T17:59:33Z</dcterms:created>
  <dcterms:modified xsi:type="dcterms:W3CDTF">2024-10-28T22:22:49Z</dcterms:modified>
</cp:coreProperties>
</file>