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0" r:id="rId1"/>
  </p:sldMasterIdLst>
  <p:notesMasterIdLst>
    <p:notesMasterId r:id="rId31"/>
  </p:notesMasterIdLst>
  <p:sldIdLst>
    <p:sldId id="256" r:id="rId2"/>
    <p:sldId id="300" r:id="rId3"/>
    <p:sldId id="353" r:id="rId4"/>
    <p:sldId id="303" r:id="rId5"/>
    <p:sldId id="321" r:id="rId6"/>
    <p:sldId id="270" r:id="rId7"/>
    <p:sldId id="347" r:id="rId8"/>
    <p:sldId id="349" r:id="rId9"/>
    <p:sldId id="350" r:id="rId10"/>
    <p:sldId id="323" r:id="rId11"/>
    <p:sldId id="327" r:id="rId12"/>
    <p:sldId id="354" r:id="rId13"/>
    <p:sldId id="355" r:id="rId14"/>
    <p:sldId id="333" r:id="rId15"/>
    <p:sldId id="322" r:id="rId16"/>
    <p:sldId id="357" r:id="rId17"/>
    <p:sldId id="351" r:id="rId18"/>
    <p:sldId id="358" r:id="rId19"/>
    <p:sldId id="319" r:id="rId20"/>
    <p:sldId id="348" r:id="rId21"/>
    <p:sldId id="320" r:id="rId22"/>
    <p:sldId id="359" r:id="rId23"/>
    <p:sldId id="280" r:id="rId24"/>
    <p:sldId id="339" r:id="rId25"/>
    <p:sldId id="338" r:id="rId26"/>
    <p:sldId id="356" r:id="rId27"/>
    <p:sldId id="259" r:id="rId28"/>
    <p:sldId id="260" r:id="rId29"/>
    <p:sldId id="308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42907-A4C2-4C10-9176-EF46A5AAD790}">
          <p14:sldIdLst>
            <p14:sldId id="256"/>
            <p14:sldId id="300"/>
            <p14:sldId id="353"/>
            <p14:sldId id="303"/>
            <p14:sldId id="321"/>
            <p14:sldId id="270"/>
            <p14:sldId id="347"/>
            <p14:sldId id="349"/>
            <p14:sldId id="350"/>
            <p14:sldId id="323"/>
            <p14:sldId id="327"/>
            <p14:sldId id="354"/>
            <p14:sldId id="355"/>
            <p14:sldId id="333"/>
            <p14:sldId id="322"/>
            <p14:sldId id="357"/>
            <p14:sldId id="351"/>
            <p14:sldId id="358"/>
            <p14:sldId id="319"/>
            <p14:sldId id="348"/>
            <p14:sldId id="320"/>
            <p14:sldId id="359"/>
            <p14:sldId id="280"/>
            <p14:sldId id="339"/>
            <p14:sldId id="338"/>
            <p14:sldId id="356"/>
            <p14:sldId id="259"/>
            <p14:sldId id="260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Riley" initials="CR" lastIdx="1" clrIdx="0">
    <p:extLst>
      <p:ext uri="{19B8F6BF-5375-455C-9EA6-DF929625EA0E}">
        <p15:presenceInfo xmlns:p15="http://schemas.microsoft.com/office/powerpoint/2012/main" userId="Chloe Ri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8" autoAdjust="0"/>
    <p:restoredTop sz="69683" autoAdjust="0"/>
  </p:normalViewPr>
  <p:slideViewPr>
    <p:cSldViewPr snapToGrid="0">
      <p:cViewPr varScale="1">
        <p:scale>
          <a:sx n="68" d="100"/>
          <a:sy n="68" d="100"/>
        </p:scale>
        <p:origin x="165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7BD33-A6C2-4B01-AF5E-38C8C8AE6A6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0655D-613E-4F1A-8EE1-9C8E96EF18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Icebreaker Exercise</a:t>
          </a:r>
        </a:p>
      </dgm:t>
    </dgm:pt>
    <dgm:pt modelId="{C4CC4CDF-BD6B-4504-B549-EE4F11ED377E}" type="parTrans" cxnId="{225C43A4-881A-48C5-BBFE-623F5ED58849}">
      <dgm:prSet/>
      <dgm:spPr/>
      <dgm:t>
        <a:bodyPr/>
        <a:lstStyle/>
        <a:p>
          <a:endParaRPr lang="en-US"/>
        </a:p>
      </dgm:t>
    </dgm:pt>
    <dgm:pt modelId="{844568F3-6FD9-472C-9154-6DEC68968A9B}" type="sibTrans" cxnId="{225C43A4-881A-48C5-BBFE-623F5ED58849}">
      <dgm:prSet/>
      <dgm:spPr/>
      <dgm:t>
        <a:bodyPr/>
        <a:lstStyle/>
        <a:p>
          <a:endParaRPr lang="en-US"/>
        </a:p>
      </dgm:t>
    </dgm:pt>
    <dgm:pt modelId="{467FD218-AF7E-4FDB-9B06-83FC37E16E5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Resources for CRIM</a:t>
          </a:r>
        </a:p>
      </dgm:t>
    </dgm:pt>
    <dgm:pt modelId="{3936260F-AB47-4B06-87B4-823C140E2FF7}" type="parTrans" cxnId="{0EB40ECC-A7B7-456B-B300-935B02289804}">
      <dgm:prSet/>
      <dgm:spPr/>
      <dgm:t>
        <a:bodyPr/>
        <a:lstStyle/>
        <a:p>
          <a:endParaRPr lang="en-US"/>
        </a:p>
      </dgm:t>
    </dgm:pt>
    <dgm:pt modelId="{7C04BDF3-A48D-481A-A097-64297EA7D901}" type="sibTrans" cxnId="{0EB40ECC-A7B7-456B-B300-935B02289804}">
      <dgm:prSet/>
      <dgm:spPr/>
      <dgm:t>
        <a:bodyPr/>
        <a:lstStyle/>
        <a:p>
          <a:endParaRPr lang="en-US"/>
        </a:p>
      </dgm:t>
    </dgm:pt>
    <dgm:pt modelId="{ACD89062-98FC-4253-9AC2-BF10DF9C85A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Search strategies</a:t>
          </a:r>
        </a:p>
      </dgm:t>
    </dgm:pt>
    <dgm:pt modelId="{BB8342D1-CE7B-4D02-9E47-56ED9CFB557D}" type="parTrans" cxnId="{DCDB9BBF-63C4-47DA-A03B-D2F210F511A5}">
      <dgm:prSet/>
      <dgm:spPr/>
      <dgm:t>
        <a:bodyPr/>
        <a:lstStyle/>
        <a:p>
          <a:endParaRPr lang="en-US"/>
        </a:p>
      </dgm:t>
    </dgm:pt>
    <dgm:pt modelId="{7E54B599-246B-48A9-81A2-1172E1E243F1}" type="sibTrans" cxnId="{DCDB9BBF-63C4-47DA-A03B-D2F210F511A5}">
      <dgm:prSet/>
      <dgm:spPr/>
      <dgm:t>
        <a:bodyPr/>
        <a:lstStyle/>
        <a:p>
          <a:endParaRPr lang="en-US"/>
        </a:p>
      </dgm:t>
    </dgm:pt>
    <dgm:pt modelId="{3336C1EB-23B7-449F-8109-91CC0954A679}" type="pres">
      <dgm:prSet presAssocID="{9EE7BD33-A6C2-4B01-AF5E-38C8C8AE6A6F}" presName="root" presStyleCnt="0">
        <dgm:presLayoutVars>
          <dgm:dir/>
          <dgm:resizeHandles val="exact"/>
        </dgm:presLayoutVars>
      </dgm:prSet>
      <dgm:spPr/>
    </dgm:pt>
    <dgm:pt modelId="{7BEB0705-85BD-4BD5-8F0A-5EF9DB0F2DC0}" type="pres">
      <dgm:prSet presAssocID="{F940655D-613E-4F1A-8EE1-9C8E96EF18D7}" presName="compNode" presStyleCnt="0"/>
      <dgm:spPr/>
    </dgm:pt>
    <dgm:pt modelId="{E8045FFF-8335-4496-BBF5-F98E0583877F}" type="pres">
      <dgm:prSet presAssocID="{F940655D-613E-4F1A-8EE1-9C8E96EF18D7}" presName="iconBgRect" presStyleLbl="bgShp" presStyleIdx="0" presStyleCnt="3"/>
      <dgm:spPr/>
    </dgm:pt>
    <dgm:pt modelId="{2BA27F07-39DC-42A5-8459-518D5F0A4F55}" type="pres">
      <dgm:prSet presAssocID="{F940655D-613E-4F1A-8EE1-9C8E96EF18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880366E-F5BC-430C-92FE-7BDEA42B2376}" type="pres">
      <dgm:prSet presAssocID="{F940655D-613E-4F1A-8EE1-9C8E96EF18D7}" presName="spaceRect" presStyleCnt="0"/>
      <dgm:spPr/>
    </dgm:pt>
    <dgm:pt modelId="{453E6ED9-A04B-4D20-8D4C-482DD361B0A7}" type="pres">
      <dgm:prSet presAssocID="{F940655D-613E-4F1A-8EE1-9C8E96EF18D7}" presName="textRect" presStyleLbl="revTx" presStyleIdx="0" presStyleCnt="3">
        <dgm:presLayoutVars>
          <dgm:chMax val="1"/>
          <dgm:chPref val="1"/>
        </dgm:presLayoutVars>
      </dgm:prSet>
      <dgm:spPr/>
    </dgm:pt>
    <dgm:pt modelId="{4C67F791-02B9-4606-9913-245199EDDEA6}" type="pres">
      <dgm:prSet presAssocID="{844568F3-6FD9-472C-9154-6DEC68968A9B}" presName="sibTrans" presStyleCnt="0"/>
      <dgm:spPr/>
    </dgm:pt>
    <dgm:pt modelId="{1D2BCA86-F8EF-422A-AA99-ECD504BA3277}" type="pres">
      <dgm:prSet presAssocID="{467FD218-AF7E-4FDB-9B06-83FC37E16E51}" presName="compNode" presStyleCnt="0"/>
      <dgm:spPr/>
    </dgm:pt>
    <dgm:pt modelId="{3376EB27-C15E-4E94-9C65-BFEB8875D3E2}" type="pres">
      <dgm:prSet presAssocID="{467FD218-AF7E-4FDB-9B06-83FC37E16E51}" presName="iconBgRect" presStyleLbl="bgShp" presStyleIdx="1" presStyleCnt="3"/>
      <dgm:spPr/>
    </dgm:pt>
    <dgm:pt modelId="{954C7B50-C01E-4DC7-AF06-6C8899169FDD}" type="pres">
      <dgm:prSet presAssocID="{467FD218-AF7E-4FDB-9B06-83FC37E16E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9A8F8C9-1A5A-4532-8CDC-2C081983DE55}" type="pres">
      <dgm:prSet presAssocID="{467FD218-AF7E-4FDB-9B06-83FC37E16E51}" presName="spaceRect" presStyleCnt="0"/>
      <dgm:spPr/>
    </dgm:pt>
    <dgm:pt modelId="{A3691C6D-E00F-47FD-B0F0-9A0C3B7502BE}" type="pres">
      <dgm:prSet presAssocID="{467FD218-AF7E-4FDB-9B06-83FC37E16E51}" presName="textRect" presStyleLbl="revTx" presStyleIdx="1" presStyleCnt="3">
        <dgm:presLayoutVars>
          <dgm:chMax val="1"/>
          <dgm:chPref val="1"/>
        </dgm:presLayoutVars>
      </dgm:prSet>
      <dgm:spPr/>
    </dgm:pt>
    <dgm:pt modelId="{6728B128-7E8C-491A-88BF-28CD3A25CAAE}" type="pres">
      <dgm:prSet presAssocID="{7C04BDF3-A48D-481A-A097-64297EA7D901}" presName="sibTrans" presStyleCnt="0"/>
      <dgm:spPr/>
    </dgm:pt>
    <dgm:pt modelId="{303A0650-1CF0-4908-B1C1-39858494F48A}" type="pres">
      <dgm:prSet presAssocID="{ACD89062-98FC-4253-9AC2-BF10DF9C85A6}" presName="compNode" presStyleCnt="0"/>
      <dgm:spPr/>
    </dgm:pt>
    <dgm:pt modelId="{8614BC96-570F-4F43-BE54-D003FD14F6DD}" type="pres">
      <dgm:prSet presAssocID="{ACD89062-98FC-4253-9AC2-BF10DF9C85A6}" presName="iconBgRect" presStyleLbl="bgShp" presStyleIdx="2" presStyleCnt="3"/>
      <dgm:spPr/>
    </dgm:pt>
    <dgm:pt modelId="{4D11855A-4264-4A72-BDBA-2BD2BF9E59FB}" type="pres">
      <dgm:prSet presAssocID="{ACD89062-98FC-4253-9AC2-BF10DF9C85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0C0F0C9-416A-4CE3-A68B-894E6F35105B}" type="pres">
      <dgm:prSet presAssocID="{ACD89062-98FC-4253-9AC2-BF10DF9C85A6}" presName="spaceRect" presStyleCnt="0"/>
      <dgm:spPr/>
    </dgm:pt>
    <dgm:pt modelId="{9FC0FE84-0350-4D2D-AA1C-32D86EAEACFB}" type="pres">
      <dgm:prSet presAssocID="{ACD89062-98FC-4253-9AC2-BF10DF9C85A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1082637-9631-48EE-BBC8-CC4313ECFBB5}" type="presOf" srcId="{F940655D-613E-4F1A-8EE1-9C8E96EF18D7}" destId="{453E6ED9-A04B-4D20-8D4C-482DD361B0A7}" srcOrd="0" destOrd="0" presId="urn:microsoft.com/office/officeart/2018/5/layout/IconCircleLabelList"/>
    <dgm:cxn modelId="{3BE0828B-F161-41C5-93D3-415F54E22A94}" type="presOf" srcId="{9EE7BD33-A6C2-4B01-AF5E-38C8C8AE6A6F}" destId="{3336C1EB-23B7-449F-8109-91CC0954A679}" srcOrd="0" destOrd="0" presId="urn:microsoft.com/office/officeart/2018/5/layout/IconCircleLabelList"/>
    <dgm:cxn modelId="{225C43A4-881A-48C5-BBFE-623F5ED58849}" srcId="{9EE7BD33-A6C2-4B01-AF5E-38C8C8AE6A6F}" destId="{F940655D-613E-4F1A-8EE1-9C8E96EF18D7}" srcOrd="0" destOrd="0" parTransId="{C4CC4CDF-BD6B-4504-B549-EE4F11ED377E}" sibTransId="{844568F3-6FD9-472C-9154-6DEC68968A9B}"/>
    <dgm:cxn modelId="{DCDB9BBF-63C4-47DA-A03B-D2F210F511A5}" srcId="{9EE7BD33-A6C2-4B01-AF5E-38C8C8AE6A6F}" destId="{ACD89062-98FC-4253-9AC2-BF10DF9C85A6}" srcOrd="2" destOrd="0" parTransId="{BB8342D1-CE7B-4D02-9E47-56ED9CFB557D}" sibTransId="{7E54B599-246B-48A9-81A2-1172E1E243F1}"/>
    <dgm:cxn modelId="{0EB40ECC-A7B7-456B-B300-935B02289804}" srcId="{9EE7BD33-A6C2-4B01-AF5E-38C8C8AE6A6F}" destId="{467FD218-AF7E-4FDB-9B06-83FC37E16E51}" srcOrd="1" destOrd="0" parTransId="{3936260F-AB47-4B06-87B4-823C140E2FF7}" sibTransId="{7C04BDF3-A48D-481A-A097-64297EA7D901}"/>
    <dgm:cxn modelId="{454234D9-2579-4EBA-965E-D90D86888EF7}" type="presOf" srcId="{ACD89062-98FC-4253-9AC2-BF10DF9C85A6}" destId="{9FC0FE84-0350-4D2D-AA1C-32D86EAEACFB}" srcOrd="0" destOrd="0" presId="urn:microsoft.com/office/officeart/2018/5/layout/IconCircleLabelList"/>
    <dgm:cxn modelId="{E1C20DDC-34B3-4AA2-AE60-1C4E241D6E35}" type="presOf" srcId="{467FD218-AF7E-4FDB-9B06-83FC37E16E51}" destId="{A3691C6D-E00F-47FD-B0F0-9A0C3B7502BE}" srcOrd="0" destOrd="0" presId="urn:microsoft.com/office/officeart/2018/5/layout/IconCircleLabelList"/>
    <dgm:cxn modelId="{50C8037A-19E2-4045-8B49-27A1717A1CE1}" type="presParOf" srcId="{3336C1EB-23B7-449F-8109-91CC0954A679}" destId="{7BEB0705-85BD-4BD5-8F0A-5EF9DB0F2DC0}" srcOrd="0" destOrd="0" presId="urn:microsoft.com/office/officeart/2018/5/layout/IconCircleLabelList"/>
    <dgm:cxn modelId="{EADA5176-728B-4D63-9E03-14B60BFBCBBB}" type="presParOf" srcId="{7BEB0705-85BD-4BD5-8F0A-5EF9DB0F2DC0}" destId="{E8045FFF-8335-4496-BBF5-F98E0583877F}" srcOrd="0" destOrd="0" presId="urn:microsoft.com/office/officeart/2018/5/layout/IconCircleLabelList"/>
    <dgm:cxn modelId="{1DF34D14-C85B-426D-A856-04EDE669B18E}" type="presParOf" srcId="{7BEB0705-85BD-4BD5-8F0A-5EF9DB0F2DC0}" destId="{2BA27F07-39DC-42A5-8459-518D5F0A4F55}" srcOrd="1" destOrd="0" presId="urn:microsoft.com/office/officeart/2018/5/layout/IconCircleLabelList"/>
    <dgm:cxn modelId="{08F6D457-2EA3-4AC5-8268-5A276018A668}" type="presParOf" srcId="{7BEB0705-85BD-4BD5-8F0A-5EF9DB0F2DC0}" destId="{B880366E-F5BC-430C-92FE-7BDEA42B2376}" srcOrd="2" destOrd="0" presId="urn:microsoft.com/office/officeart/2018/5/layout/IconCircleLabelList"/>
    <dgm:cxn modelId="{DDB3D503-6300-431B-A68B-1EDADA509C63}" type="presParOf" srcId="{7BEB0705-85BD-4BD5-8F0A-5EF9DB0F2DC0}" destId="{453E6ED9-A04B-4D20-8D4C-482DD361B0A7}" srcOrd="3" destOrd="0" presId="urn:microsoft.com/office/officeart/2018/5/layout/IconCircleLabelList"/>
    <dgm:cxn modelId="{B01F657B-8087-4455-BFAD-9D2A154D8C5F}" type="presParOf" srcId="{3336C1EB-23B7-449F-8109-91CC0954A679}" destId="{4C67F791-02B9-4606-9913-245199EDDEA6}" srcOrd="1" destOrd="0" presId="urn:microsoft.com/office/officeart/2018/5/layout/IconCircleLabelList"/>
    <dgm:cxn modelId="{42707E1E-0440-41C0-B04D-4E77EAD5073A}" type="presParOf" srcId="{3336C1EB-23B7-449F-8109-91CC0954A679}" destId="{1D2BCA86-F8EF-422A-AA99-ECD504BA3277}" srcOrd="2" destOrd="0" presId="urn:microsoft.com/office/officeart/2018/5/layout/IconCircleLabelList"/>
    <dgm:cxn modelId="{243E91CA-E127-4854-AB11-C1BFE4DB5AB1}" type="presParOf" srcId="{1D2BCA86-F8EF-422A-AA99-ECD504BA3277}" destId="{3376EB27-C15E-4E94-9C65-BFEB8875D3E2}" srcOrd="0" destOrd="0" presId="urn:microsoft.com/office/officeart/2018/5/layout/IconCircleLabelList"/>
    <dgm:cxn modelId="{7FE66D79-707C-4593-B845-785B3D751567}" type="presParOf" srcId="{1D2BCA86-F8EF-422A-AA99-ECD504BA3277}" destId="{954C7B50-C01E-4DC7-AF06-6C8899169FDD}" srcOrd="1" destOrd="0" presId="urn:microsoft.com/office/officeart/2018/5/layout/IconCircleLabelList"/>
    <dgm:cxn modelId="{82D731EF-1A90-451E-9E8E-6D8DB12BC2F2}" type="presParOf" srcId="{1D2BCA86-F8EF-422A-AA99-ECD504BA3277}" destId="{89A8F8C9-1A5A-4532-8CDC-2C081983DE55}" srcOrd="2" destOrd="0" presId="urn:microsoft.com/office/officeart/2018/5/layout/IconCircleLabelList"/>
    <dgm:cxn modelId="{9F2A2241-12E0-44DD-8EFB-300EE1959D82}" type="presParOf" srcId="{1D2BCA86-F8EF-422A-AA99-ECD504BA3277}" destId="{A3691C6D-E00F-47FD-B0F0-9A0C3B7502BE}" srcOrd="3" destOrd="0" presId="urn:microsoft.com/office/officeart/2018/5/layout/IconCircleLabelList"/>
    <dgm:cxn modelId="{3226DE65-7372-4726-B54F-0BE88EE00150}" type="presParOf" srcId="{3336C1EB-23B7-449F-8109-91CC0954A679}" destId="{6728B128-7E8C-491A-88BF-28CD3A25CAAE}" srcOrd="3" destOrd="0" presId="urn:microsoft.com/office/officeart/2018/5/layout/IconCircleLabelList"/>
    <dgm:cxn modelId="{7B346B2A-EEBA-4B50-BC5A-15E9137D6D02}" type="presParOf" srcId="{3336C1EB-23B7-449F-8109-91CC0954A679}" destId="{303A0650-1CF0-4908-B1C1-39858494F48A}" srcOrd="4" destOrd="0" presId="urn:microsoft.com/office/officeart/2018/5/layout/IconCircleLabelList"/>
    <dgm:cxn modelId="{FBAE990B-0FB6-4FAC-BFB1-9FAB29232067}" type="presParOf" srcId="{303A0650-1CF0-4908-B1C1-39858494F48A}" destId="{8614BC96-570F-4F43-BE54-D003FD14F6DD}" srcOrd="0" destOrd="0" presId="urn:microsoft.com/office/officeart/2018/5/layout/IconCircleLabelList"/>
    <dgm:cxn modelId="{4BEB2C83-6342-4338-8285-EFE77D625439}" type="presParOf" srcId="{303A0650-1CF0-4908-B1C1-39858494F48A}" destId="{4D11855A-4264-4A72-BDBA-2BD2BF9E59FB}" srcOrd="1" destOrd="0" presId="urn:microsoft.com/office/officeart/2018/5/layout/IconCircleLabelList"/>
    <dgm:cxn modelId="{133BD104-8DA9-4B66-B323-B5E877EE3E8E}" type="presParOf" srcId="{303A0650-1CF0-4908-B1C1-39858494F48A}" destId="{A0C0F0C9-416A-4CE3-A68B-894E6F35105B}" srcOrd="2" destOrd="0" presId="urn:microsoft.com/office/officeart/2018/5/layout/IconCircleLabelList"/>
    <dgm:cxn modelId="{AD9CC191-5CFF-4948-9810-D9F88BB9B13F}" type="presParOf" srcId="{303A0650-1CF0-4908-B1C1-39858494F48A}" destId="{9FC0FE84-0350-4D2D-AA1C-32D86EAEACF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9696A-13B3-4DCF-BE25-A909B04B74F5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C44C3B-ACAD-4D61-9805-775EEF653A29}">
      <dgm:prSet/>
      <dgm:spPr/>
      <dgm:t>
        <a:bodyPr/>
        <a:lstStyle/>
        <a:p>
          <a:r>
            <a:rPr lang="en-US" dirty="0"/>
            <a:t>PsycINFO</a:t>
          </a:r>
        </a:p>
      </dgm:t>
    </dgm:pt>
    <dgm:pt modelId="{92127CA6-5E7C-4E1D-9CAF-C329A2296F6B}" type="parTrans" cxnId="{4AB9A01A-2CD2-475E-A412-E7D8E3901F29}">
      <dgm:prSet/>
      <dgm:spPr/>
      <dgm:t>
        <a:bodyPr/>
        <a:lstStyle/>
        <a:p>
          <a:endParaRPr lang="en-US"/>
        </a:p>
      </dgm:t>
    </dgm:pt>
    <dgm:pt modelId="{A3BCC218-1437-4393-8C4D-1D598F1B8B19}" type="sibTrans" cxnId="{4AB9A01A-2CD2-475E-A412-E7D8E3901F29}">
      <dgm:prSet/>
      <dgm:spPr/>
      <dgm:t>
        <a:bodyPr/>
        <a:lstStyle/>
        <a:p>
          <a:endParaRPr lang="en-US"/>
        </a:p>
      </dgm:t>
    </dgm:pt>
    <dgm:pt modelId="{85D76E8E-89B9-4BA5-89F4-C648EF7CA1F1}">
      <dgm:prSet/>
      <dgm:spPr/>
      <dgm:t>
        <a:bodyPr/>
        <a:lstStyle/>
        <a:p>
          <a:r>
            <a:rPr lang="en-US" dirty="0"/>
            <a:t>(pandemic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epidemic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coronavirus)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(dogs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cats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animals)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(depression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anxiety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stress) </a:t>
          </a:r>
          <a:r>
            <a:rPr lang="en-US" b="1" dirty="0"/>
            <a:t>(147 results)</a:t>
          </a:r>
        </a:p>
      </dgm:t>
    </dgm:pt>
    <dgm:pt modelId="{05530201-7F37-4567-8B00-488F9CCFB67C}" type="parTrans" cxnId="{1536B73C-9E02-4B48-80EA-032282BE4331}">
      <dgm:prSet/>
      <dgm:spPr/>
      <dgm:t>
        <a:bodyPr/>
        <a:lstStyle/>
        <a:p>
          <a:endParaRPr lang="en-US"/>
        </a:p>
      </dgm:t>
    </dgm:pt>
    <dgm:pt modelId="{F0CE34F6-CA1D-46CD-8A7E-CA7FE55E06E5}" type="sibTrans" cxnId="{1536B73C-9E02-4B48-80EA-032282BE4331}">
      <dgm:prSet/>
      <dgm:spPr/>
      <dgm:t>
        <a:bodyPr/>
        <a:lstStyle/>
        <a:p>
          <a:endParaRPr lang="en-US"/>
        </a:p>
      </dgm:t>
    </dgm:pt>
    <dgm:pt modelId="{94338D30-9089-4C46-BA15-A75382E29140}">
      <dgm:prSet/>
      <dgm:spPr/>
      <dgm:t>
        <a:bodyPr/>
        <a:lstStyle/>
        <a:p>
          <a:r>
            <a:rPr lang="en-US" dirty="0"/>
            <a:t>Dogs pandemic depression </a:t>
          </a:r>
          <a:r>
            <a:rPr lang="en-US" b="1" dirty="0"/>
            <a:t>(312 results)</a:t>
          </a:r>
        </a:p>
      </dgm:t>
    </dgm:pt>
    <dgm:pt modelId="{CFD194B5-0089-455B-A369-C82672EFC087}" type="parTrans" cxnId="{40AE44D1-5508-4930-9882-9F7556055DDC}">
      <dgm:prSet/>
      <dgm:spPr/>
      <dgm:t>
        <a:bodyPr/>
        <a:lstStyle/>
        <a:p>
          <a:endParaRPr lang="en-US"/>
        </a:p>
      </dgm:t>
    </dgm:pt>
    <dgm:pt modelId="{447735D6-6BA6-4B66-BC8F-CD886A480855}" type="sibTrans" cxnId="{40AE44D1-5508-4930-9882-9F7556055DDC}">
      <dgm:prSet/>
      <dgm:spPr/>
      <dgm:t>
        <a:bodyPr/>
        <a:lstStyle/>
        <a:p>
          <a:endParaRPr lang="en-US"/>
        </a:p>
      </dgm:t>
    </dgm:pt>
    <dgm:pt modelId="{C526CB82-2829-43AD-8C32-BEFC888CF056}">
      <dgm:prSet/>
      <dgm:spPr/>
      <dgm:t>
        <a:bodyPr/>
        <a:lstStyle/>
        <a:p>
          <a:r>
            <a:rPr lang="en-US" dirty="0"/>
            <a:t>Dogs </a:t>
          </a:r>
          <a:r>
            <a:rPr lang="en-US" b="0" dirty="0">
              <a:highlight>
                <a:srgbClr val="FFFF00"/>
              </a:highlight>
            </a:rPr>
            <a:t>OR</a:t>
          </a:r>
          <a:r>
            <a:rPr lang="en-US" dirty="0"/>
            <a:t> pandemic </a:t>
          </a:r>
          <a:r>
            <a:rPr lang="en-US" dirty="0">
              <a:highlight>
                <a:srgbClr val="FFFF00"/>
              </a:highlight>
            </a:rPr>
            <a:t>OR</a:t>
          </a:r>
          <a:r>
            <a:rPr lang="en-US" dirty="0"/>
            <a:t> depression </a:t>
          </a:r>
          <a:r>
            <a:rPr lang="en-US" b="1" dirty="0"/>
            <a:t>(403,498 results)</a:t>
          </a:r>
        </a:p>
      </dgm:t>
    </dgm:pt>
    <dgm:pt modelId="{FC2F7705-18FD-44C4-8397-A3134EEB285D}" type="parTrans" cxnId="{099B5537-2D4F-473D-8598-C4A7BB8F3FA4}">
      <dgm:prSet/>
      <dgm:spPr/>
      <dgm:t>
        <a:bodyPr/>
        <a:lstStyle/>
        <a:p>
          <a:endParaRPr lang="en-US"/>
        </a:p>
      </dgm:t>
    </dgm:pt>
    <dgm:pt modelId="{F11C788A-CA33-4367-8336-760FA846D6BF}" type="sibTrans" cxnId="{099B5537-2D4F-473D-8598-C4A7BB8F3FA4}">
      <dgm:prSet/>
      <dgm:spPr/>
      <dgm:t>
        <a:bodyPr/>
        <a:lstStyle/>
        <a:p>
          <a:endParaRPr lang="en-US"/>
        </a:p>
      </dgm:t>
    </dgm:pt>
    <dgm:pt modelId="{939140F3-033D-471C-9A15-AB28671DA0E8}">
      <dgm:prSet/>
      <dgm:spPr/>
      <dgm:t>
        <a:bodyPr/>
        <a:lstStyle/>
        <a:p>
          <a:r>
            <a:rPr lang="en-US" dirty="0"/>
            <a:t>Dogs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pandemic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depression </a:t>
          </a:r>
          <a:r>
            <a:rPr lang="en-US" b="1" dirty="0"/>
            <a:t>(7 results)</a:t>
          </a:r>
        </a:p>
      </dgm:t>
    </dgm:pt>
    <dgm:pt modelId="{B81ADE7E-D6E5-4F3E-8584-2F0F42C7138D}" type="parTrans" cxnId="{A649CE17-3F02-4A97-B24E-4EF8B9134984}">
      <dgm:prSet/>
      <dgm:spPr/>
      <dgm:t>
        <a:bodyPr/>
        <a:lstStyle/>
        <a:p>
          <a:endParaRPr lang="en-US"/>
        </a:p>
      </dgm:t>
    </dgm:pt>
    <dgm:pt modelId="{2E726260-0314-458B-B8E0-5A2C7C4025F7}" type="sibTrans" cxnId="{A649CE17-3F02-4A97-B24E-4EF8B9134984}">
      <dgm:prSet/>
      <dgm:spPr/>
      <dgm:t>
        <a:bodyPr/>
        <a:lstStyle/>
        <a:p>
          <a:endParaRPr lang="en-US"/>
        </a:p>
      </dgm:t>
    </dgm:pt>
    <dgm:pt modelId="{151E169B-4DC5-4261-A6CF-CC842AF2F2A0}" type="pres">
      <dgm:prSet presAssocID="{CA09696A-13B3-4DCF-BE25-A909B04B74F5}" presName="vert0" presStyleCnt="0">
        <dgm:presLayoutVars>
          <dgm:dir/>
          <dgm:animOne val="branch"/>
          <dgm:animLvl val="lvl"/>
        </dgm:presLayoutVars>
      </dgm:prSet>
      <dgm:spPr/>
    </dgm:pt>
    <dgm:pt modelId="{2008C352-AB3F-4E46-A78F-F0068706B8FF}" type="pres">
      <dgm:prSet presAssocID="{3AC44C3B-ACAD-4D61-9805-775EEF653A29}" presName="thickLine" presStyleLbl="alignNode1" presStyleIdx="0" presStyleCnt="1"/>
      <dgm:spPr/>
    </dgm:pt>
    <dgm:pt modelId="{AFAC8983-2902-4A5A-92AB-0B44FA47A9B5}" type="pres">
      <dgm:prSet presAssocID="{3AC44C3B-ACAD-4D61-9805-775EEF653A29}" presName="horz1" presStyleCnt="0"/>
      <dgm:spPr/>
    </dgm:pt>
    <dgm:pt modelId="{DD2B3B70-F5CB-4F3E-B07E-69F5078D8F59}" type="pres">
      <dgm:prSet presAssocID="{3AC44C3B-ACAD-4D61-9805-775EEF653A29}" presName="tx1" presStyleLbl="revTx" presStyleIdx="0" presStyleCnt="5"/>
      <dgm:spPr/>
    </dgm:pt>
    <dgm:pt modelId="{194CD2B8-6225-4897-B9B3-01D889AEB92E}" type="pres">
      <dgm:prSet presAssocID="{3AC44C3B-ACAD-4D61-9805-775EEF653A29}" presName="vert1" presStyleCnt="0"/>
      <dgm:spPr/>
    </dgm:pt>
    <dgm:pt modelId="{FBE23EC1-735C-4836-8BCC-9F6E0786B1C9}" type="pres">
      <dgm:prSet presAssocID="{85D76E8E-89B9-4BA5-89F4-C648EF7CA1F1}" presName="vertSpace2a" presStyleCnt="0"/>
      <dgm:spPr/>
    </dgm:pt>
    <dgm:pt modelId="{48CD62C1-E07D-4593-B18A-FED256CF06CB}" type="pres">
      <dgm:prSet presAssocID="{85D76E8E-89B9-4BA5-89F4-C648EF7CA1F1}" presName="horz2" presStyleCnt="0"/>
      <dgm:spPr/>
    </dgm:pt>
    <dgm:pt modelId="{E85A1228-E8BD-4B75-BF9E-16D1429D09D0}" type="pres">
      <dgm:prSet presAssocID="{85D76E8E-89B9-4BA5-89F4-C648EF7CA1F1}" presName="horzSpace2" presStyleCnt="0"/>
      <dgm:spPr/>
    </dgm:pt>
    <dgm:pt modelId="{C4BFBABF-AA9D-4FA2-A04E-3F0584E1AFCE}" type="pres">
      <dgm:prSet presAssocID="{85D76E8E-89B9-4BA5-89F4-C648EF7CA1F1}" presName="tx2" presStyleLbl="revTx" presStyleIdx="1" presStyleCnt="5"/>
      <dgm:spPr/>
    </dgm:pt>
    <dgm:pt modelId="{F000EE9F-2F46-4DEF-B5E6-7F288A131EA1}" type="pres">
      <dgm:prSet presAssocID="{85D76E8E-89B9-4BA5-89F4-C648EF7CA1F1}" presName="vert2" presStyleCnt="0"/>
      <dgm:spPr/>
    </dgm:pt>
    <dgm:pt modelId="{5DD4E607-DCC9-450C-A973-BDF007EADE3F}" type="pres">
      <dgm:prSet presAssocID="{85D76E8E-89B9-4BA5-89F4-C648EF7CA1F1}" presName="thinLine2b" presStyleLbl="callout" presStyleIdx="0" presStyleCnt="4"/>
      <dgm:spPr/>
    </dgm:pt>
    <dgm:pt modelId="{E3332CF9-4126-4969-8794-DA828FC62A83}" type="pres">
      <dgm:prSet presAssocID="{85D76E8E-89B9-4BA5-89F4-C648EF7CA1F1}" presName="vertSpace2b" presStyleCnt="0"/>
      <dgm:spPr/>
    </dgm:pt>
    <dgm:pt modelId="{F05487DE-CB17-483F-BA6C-92C50C2F811B}" type="pres">
      <dgm:prSet presAssocID="{94338D30-9089-4C46-BA15-A75382E29140}" presName="horz2" presStyleCnt="0"/>
      <dgm:spPr/>
    </dgm:pt>
    <dgm:pt modelId="{CAC6DF83-B1CC-4BD3-BB5F-CC5219693401}" type="pres">
      <dgm:prSet presAssocID="{94338D30-9089-4C46-BA15-A75382E29140}" presName="horzSpace2" presStyleCnt="0"/>
      <dgm:spPr/>
    </dgm:pt>
    <dgm:pt modelId="{EB6FF821-DCFA-4598-A19E-B7ED4852A6DE}" type="pres">
      <dgm:prSet presAssocID="{94338D30-9089-4C46-BA15-A75382E29140}" presName="tx2" presStyleLbl="revTx" presStyleIdx="2" presStyleCnt="5"/>
      <dgm:spPr/>
    </dgm:pt>
    <dgm:pt modelId="{3EAF7279-09CE-4290-AF57-057276EA6EC5}" type="pres">
      <dgm:prSet presAssocID="{94338D30-9089-4C46-BA15-A75382E29140}" presName="vert2" presStyleCnt="0"/>
      <dgm:spPr/>
    </dgm:pt>
    <dgm:pt modelId="{21CE3838-AD7F-48F6-9AFF-0FB59B099015}" type="pres">
      <dgm:prSet presAssocID="{94338D30-9089-4C46-BA15-A75382E29140}" presName="thinLine2b" presStyleLbl="callout" presStyleIdx="1" presStyleCnt="4"/>
      <dgm:spPr/>
    </dgm:pt>
    <dgm:pt modelId="{76A69091-53F1-4009-8A8C-8DC04BD2BAFC}" type="pres">
      <dgm:prSet presAssocID="{94338D30-9089-4C46-BA15-A75382E29140}" presName="vertSpace2b" presStyleCnt="0"/>
      <dgm:spPr/>
    </dgm:pt>
    <dgm:pt modelId="{ADA19ECB-4556-4CF3-B8AF-BFD7E8CE5F7A}" type="pres">
      <dgm:prSet presAssocID="{C526CB82-2829-43AD-8C32-BEFC888CF056}" presName="horz2" presStyleCnt="0"/>
      <dgm:spPr/>
    </dgm:pt>
    <dgm:pt modelId="{6144C3FC-575E-44AF-9250-8C7C710DB5B3}" type="pres">
      <dgm:prSet presAssocID="{C526CB82-2829-43AD-8C32-BEFC888CF056}" presName="horzSpace2" presStyleCnt="0"/>
      <dgm:spPr/>
    </dgm:pt>
    <dgm:pt modelId="{8529FD2B-8BE8-4EAC-9B9A-D0B2608639FF}" type="pres">
      <dgm:prSet presAssocID="{C526CB82-2829-43AD-8C32-BEFC888CF056}" presName="tx2" presStyleLbl="revTx" presStyleIdx="3" presStyleCnt="5"/>
      <dgm:spPr/>
    </dgm:pt>
    <dgm:pt modelId="{5A2F4A77-D4D8-4565-8650-01B3378AD33B}" type="pres">
      <dgm:prSet presAssocID="{C526CB82-2829-43AD-8C32-BEFC888CF056}" presName="vert2" presStyleCnt="0"/>
      <dgm:spPr/>
    </dgm:pt>
    <dgm:pt modelId="{768B2FB0-879A-4412-B8A9-8A1E01A2CDC5}" type="pres">
      <dgm:prSet presAssocID="{C526CB82-2829-43AD-8C32-BEFC888CF056}" presName="thinLine2b" presStyleLbl="callout" presStyleIdx="2" presStyleCnt="4"/>
      <dgm:spPr/>
    </dgm:pt>
    <dgm:pt modelId="{8CD8DA04-3603-45A5-8352-800AEC0481CB}" type="pres">
      <dgm:prSet presAssocID="{C526CB82-2829-43AD-8C32-BEFC888CF056}" presName="vertSpace2b" presStyleCnt="0"/>
      <dgm:spPr/>
    </dgm:pt>
    <dgm:pt modelId="{7D0D45C4-36C9-49B5-9F40-E91679ED891B}" type="pres">
      <dgm:prSet presAssocID="{939140F3-033D-471C-9A15-AB28671DA0E8}" presName="horz2" presStyleCnt="0"/>
      <dgm:spPr/>
    </dgm:pt>
    <dgm:pt modelId="{BD7E2BC5-DC22-4CA5-96B3-006336E31404}" type="pres">
      <dgm:prSet presAssocID="{939140F3-033D-471C-9A15-AB28671DA0E8}" presName="horzSpace2" presStyleCnt="0"/>
      <dgm:spPr/>
    </dgm:pt>
    <dgm:pt modelId="{BE23EDEE-92D1-4AB4-9D22-4B5EB16A14C1}" type="pres">
      <dgm:prSet presAssocID="{939140F3-033D-471C-9A15-AB28671DA0E8}" presName="tx2" presStyleLbl="revTx" presStyleIdx="4" presStyleCnt="5"/>
      <dgm:spPr/>
    </dgm:pt>
    <dgm:pt modelId="{9545D4F2-519D-4D84-8ACC-0E44BD17B749}" type="pres">
      <dgm:prSet presAssocID="{939140F3-033D-471C-9A15-AB28671DA0E8}" presName="vert2" presStyleCnt="0"/>
      <dgm:spPr/>
    </dgm:pt>
    <dgm:pt modelId="{96A69E79-E243-429D-99FE-FEC6102C59B1}" type="pres">
      <dgm:prSet presAssocID="{939140F3-033D-471C-9A15-AB28671DA0E8}" presName="thinLine2b" presStyleLbl="callout" presStyleIdx="3" presStyleCnt="4"/>
      <dgm:spPr/>
    </dgm:pt>
    <dgm:pt modelId="{C6056C10-C4DB-4F69-99D4-9ED6CEDCA06F}" type="pres">
      <dgm:prSet presAssocID="{939140F3-033D-471C-9A15-AB28671DA0E8}" presName="vertSpace2b" presStyleCnt="0"/>
      <dgm:spPr/>
    </dgm:pt>
  </dgm:ptLst>
  <dgm:cxnLst>
    <dgm:cxn modelId="{A649CE17-3F02-4A97-B24E-4EF8B9134984}" srcId="{3AC44C3B-ACAD-4D61-9805-775EEF653A29}" destId="{939140F3-033D-471C-9A15-AB28671DA0E8}" srcOrd="3" destOrd="0" parTransId="{B81ADE7E-D6E5-4F3E-8584-2F0F42C7138D}" sibTransId="{2E726260-0314-458B-B8E0-5A2C7C4025F7}"/>
    <dgm:cxn modelId="{4AB9A01A-2CD2-475E-A412-E7D8E3901F29}" srcId="{CA09696A-13B3-4DCF-BE25-A909B04B74F5}" destId="{3AC44C3B-ACAD-4D61-9805-775EEF653A29}" srcOrd="0" destOrd="0" parTransId="{92127CA6-5E7C-4E1D-9CAF-C329A2296F6B}" sibTransId="{A3BCC218-1437-4393-8C4D-1D598F1B8B19}"/>
    <dgm:cxn modelId="{099B5537-2D4F-473D-8598-C4A7BB8F3FA4}" srcId="{3AC44C3B-ACAD-4D61-9805-775EEF653A29}" destId="{C526CB82-2829-43AD-8C32-BEFC888CF056}" srcOrd="2" destOrd="0" parTransId="{FC2F7705-18FD-44C4-8397-A3134EEB285D}" sibTransId="{F11C788A-CA33-4367-8336-760FA846D6BF}"/>
    <dgm:cxn modelId="{1536B73C-9E02-4B48-80EA-032282BE4331}" srcId="{3AC44C3B-ACAD-4D61-9805-775EEF653A29}" destId="{85D76E8E-89B9-4BA5-89F4-C648EF7CA1F1}" srcOrd="0" destOrd="0" parTransId="{05530201-7F37-4567-8B00-488F9CCFB67C}" sibTransId="{F0CE34F6-CA1D-46CD-8A7E-CA7FE55E06E5}"/>
    <dgm:cxn modelId="{CF191E3E-B6A3-48C9-94D2-1221B99E18A7}" type="presOf" srcId="{C526CB82-2829-43AD-8C32-BEFC888CF056}" destId="{8529FD2B-8BE8-4EAC-9B9A-D0B2608639FF}" srcOrd="0" destOrd="0" presId="urn:microsoft.com/office/officeart/2008/layout/LinedList"/>
    <dgm:cxn modelId="{AFA29C4E-F26F-4BDD-B3D5-7FF4E73286B1}" type="presOf" srcId="{939140F3-033D-471C-9A15-AB28671DA0E8}" destId="{BE23EDEE-92D1-4AB4-9D22-4B5EB16A14C1}" srcOrd="0" destOrd="0" presId="urn:microsoft.com/office/officeart/2008/layout/LinedList"/>
    <dgm:cxn modelId="{BB9C695A-25A6-484A-B622-8BB5641DFA74}" type="presOf" srcId="{94338D30-9089-4C46-BA15-A75382E29140}" destId="{EB6FF821-DCFA-4598-A19E-B7ED4852A6DE}" srcOrd="0" destOrd="0" presId="urn:microsoft.com/office/officeart/2008/layout/LinedList"/>
    <dgm:cxn modelId="{3101B68E-0A48-4830-86AD-4BD12987FD8D}" type="presOf" srcId="{3AC44C3B-ACAD-4D61-9805-775EEF653A29}" destId="{DD2B3B70-F5CB-4F3E-B07E-69F5078D8F59}" srcOrd="0" destOrd="0" presId="urn:microsoft.com/office/officeart/2008/layout/LinedList"/>
    <dgm:cxn modelId="{0E5D199E-C31A-4A21-A54D-B81A37B86EBA}" type="presOf" srcId="{85D76E8E-89B9-4BA5-89F4-C648EF7CA1F1}" destId="{C4BFBABF-AA9D-4FA2-A04E-3F0584E1AFCE}" srcOrd="0" destOrd="0" presId="urn:microsoft.com/office/officeart/2008/layout/LinedList"/>
    <dgm:cxn modelId="{40AE44D1-5508-4930-9882-9F7556055DDC}" srcId="{3AC44C3B-ACAD-4D61-9805-775EEF653A29}" destId="{94338D30-9089-4C46-BA15-A75382E29140}" srcOrd="1" destOrd="0" parTransId="{CFD194B5-0089-455B-A369-C82672EFC087}" sibTransId="{447735D6-6BA6-4B66-BC8F-CD886A480855}"/>
    <dgm:cxn modelId="{A87EDEFB-84A9-461C-AB0A-87EBBB5A1FB2}" type="presOf" srcId="{CA09696A-13B3-4DCF-BE25-A909B04B74F5}" destId="{151E169B-4DC5-4261-A6CF-CC842AF2F2A0}" srcOrd="0" destOrd="0" presId="urn:microsoft.com/office/officeart/2008/layout/LinedList"/>
    <dgm:cxn modelId="{86EE0439-4F90-4963-9138-70C67C101F7C}" type="presParOf" srcId="{151E169B-4DC5-4261-A6CF-CC842AF2F2A0}" destId="{2008C352-AB3F-4E46-A78F-F0068706B8FF}" srcOrd="0" destOrd="0" presId="urn:microsoft.com/office/officeart/2008/layout/LinedList"/>
    <dgm:cxn modelId="{33897E7E-D526-4884-BEFB-A4FD4E30C5DE}" type="presParOf" srcId="{151E169B-4DC5-4261-A6CF-CC842AF2F2A0}" destId="{AFAC8983-2902-4A5A-92AB-0B44FA47A9B5}" srcOrd="1" destOrd="0" presId="urn:microsoft.com/office/officeart/2008/layout/LinedList"/>
    <dgm:cxn modelId="{F1A262BF-D390-4289-8BD6-F5ED1E30315F}" type="presParOf" srcId="{AFAC8983-2902-4A5A-92AB-0B44FA47A9B5}" destId="{DD2B3B70-F5CB-4F3E-B07E-69F5078D8F59}" srcOrd="0" destOrd="0" presId="urn:microsoft.com/office/officeart/2008/layout/LinedList"/>
    <dgm:cxn modelId="{52609C2E-4224-474B-8FC8-A9EA57E26179}" type="presParOf" srcId="{AFAC8983-2902-4A5A-92AB-0B44FA47A9B5}" destId="{194CD2B8-6225-4897-B9B3-01D889AEB92E}" srcOrd="1" destOrd="0" presId="urn:microsoft.com/office/officeart/2008/layout/LinedList"/>
    <dgm:cxn modelId="{05866452-7384-4FF3-966D-F0901B945186}" type="presParOf" srcId="{194CD2B8-6225-4897-B9B3-01D889AEB92E}" destId="{FBE23EC1-735C-4836-8BCC-9F6E0786B1C9}" srcOrd="0" destOrd="0" presId="urn:microsoft.com/office/officeart/2008/layout/LinedList"/>
    <dgm:cxn modelId="{B687797F-0B0A-471A-8A1A-159EB33F92C9}" type="presParOf" srcId="{194CD2B8-6225-4897-B9B3-01D889AEB92E}" destId="{48CD62C1-E07D-4593-B18A-FED256CF06CB}" srcOrd="1" destOrd="0" presId="urn:microsoft.com/office/officeart/2008/layout/LinedList"/>
    <dgm:cxn modelId="{15B7EC52-E4FF-4C1F-A507-03C414B7733C}" type="presParOf" srcId="{48CD62C1-E07D-4593-B18A-FED256CF06CB}" destId="{E85A1228-E8BD-4B75-BF9E-16D1429D09D0}" srcOrd="0" destOrd="0" presId="urn:microsoft.com/office/officeart/2008/layout/LinedList"/>
    <dgm:cxn modelId="{4BBA9149-2431-4B1D-86CD-E96E4AFC5E06}" type="presParOf" srcId="{48CD62C1-E07D-4593-B18A-FED256CF06CB}" destId="{C4BFBABF-AA9D-4FA2-A04E-3F0584E1AFCE}" srcOrd="1" destOrd="0" presId="urn:microsoft.com/office/officeart/2008/layout/LinedList"/>
    <dgm:cxn modelId="{4397F3E8-939B-40FF-AD14-A8F485D40AD8}" type="presParOf" srcId="{48CD62C1-E07D-4593-B18A-FED256CF06CB}" destId="{F000EE9F-2F46-4DEF-B5E6-7F288A131EA1}" srcOrd="2" destOrd="0" presId="urn:microsoft.com/office/officeart/2008/layout/LinedList"/>
    <dgm:cxn modelId="{DD6C8FFD-3523-4B3B-B71B-DC2A2F2AF7E9}" type="presParOf" srcId="{194CD2B8-6225-4897-B9B3-01D889AEB92E}" destId="{5DD4E607-DCC9-450C-A973-BDF007EADE3F}" srcOrd="2" destOrd="0" presId="urn:microsoft.com/office/officeart/2008/layout/LinedList"/>
    <dgm:cxn modelId="{316935A2-7D60-4171-89F1-A735535C6710}" type="presParOf" srcId="{194CD2B8-6225-4897-B9B3-01D889AEB92E}" destId="{E3332CF9-4126-4969-8794-DA828FC62A83}" srcOrd="3" destOrd="0" presId="urn:microsoft.com/office/officeart/2008/layout/LinedList"/>
    <dgm:cxn modelId="{B6560E4B-DD51-45E6-A0AF-53F3C6C8FEF5}" type="presParOf" srcId="{194CD2B8-6225-4897-B9B3-01D889AEB92E}" destId="{F05487DE-CB17-483F-BA6C-92C50C2F811B}" srcOrd="4" destOrd="0" presId="urn:microsoft.com/office/officeart/2008/layout/LinedList"/>
    <dgm:cxn modelId="{4AC0519A-84AC-4E4A-8F33-D521A66C0894}" type="presParOf" srcId="{F05487DE-CB17-483F-BA6C-92C50C2F811B}" destId="{CAC6DF83-B1CC-4BD3-BB5F-CC5219693401}" srcOrd="0" destOrd="0" presId="urn:microsoft.com/office/officeart/2008/layout/LinedList"/>
    <dgm:cxn modelId="{18AF254B-7BB6-4927-9DE6-BF9CFD33F912}" type="presParOf" srcId="{F05487DE-CB17-483F-BA6C-92C50C2F811B}" destId="{EB6FF821-DCFA-4598-A19E-B7ED4852A6DE}" srcOrd="1" destOrd="0" presId="urn:microsoft.com/office/officeart/2008/layout/LinedList"/>
    <dgm:cxn modelId="{F779057A-BBB1-4A09-8E62-EEF2BFAB5864}" type="presParOf" srcId="{F05487DE-CB17-483F-BA6C-92C50C2F811B}" destId="{3EAF7279-09CE-4290-AF57-057276EA6EC5}" srcOrd="2" destOrd="0" presId="urn:microsoft.com/office/officeart/2008/layout/LinedList"/>
    <dgm:cxn modelId="{0171ACAB-1E71-4C0E-98B7-880CDF122D2A}" type="presParOf" srcId="{194CD2B8-6225-4897-B9B3-01D889AEB92E}" destId="{21CE3838-AD7F-48F6-9AFF-0FB59B099015}" srcOrd="5" destOrd="0" presId="urn:microsoft.com/office/officeart/2008/layout/LinedList"/>
    <dgm:cxn modelId="{DFB80882-866D-425D-9AD0-DC7F787FF28D}" type="presParOf" srcId="{194CD2B8-6225-4897-B9B3-01D889AEB92E}" destId="{76A69091-53F1-4009-8A8C-8DC04BD2BAFC}" srcOrd="6" destOrd="0" presId="urn:microsoft.com/office/officeart/2008/layout/LinedList"/>
    <dgm:cxn modelId="{DDB2DCFC-0533-4601-991C-A1B05065E2CD}" type="presParOf" srcId="{194CD2B8-6225-4897-B9B3-01D889AEB92E}" destId="{ADA19ECB-4556-4CF3-B8AF-BFD7E8CE5F7A}" srcOrd="7" destOrd="0" presId="urn:microsoft.com/office/officeart/2008/layout/LinedList"/>
    <dgm:cxn modelId="{A035D735-24F5-419C-9C3C-E59144790354}" type="presParOf" srcId="{ADA19ECB-4556-4CF3-B8AF-BFD7E8CE5F7A}" destId="{6144C3FC-575E-44AF-9250-8C7C710DB5B3}" srcOrd="0" destOrd="0" presId="urn:microsoft.com/office/officeart/2008/layout/LinedList"/>
    <dgm:cxn modelId="{63F03A8A-AED3-4BF2-B38E-4B4515BA9653}" type="presParOf" srcId="{ADA19ECB-4556-4CF3-B8AF-BFD7E8CE5F7A}" destId="{8529FD2B-8BE8-4EAC-9B9A-D0B2608639FF}" srcOrd="1" destOrd="0" presId="urn:microsoft.com/office/officeart/2008/layout/LinedList"/>
    <dgm:cxn modelId="{88D35B50-D94D-4B3B-A34F-E3DBC82FDA46}" type="presParOf" srcId="{ADA19ECB-4556-4CF3-B8AF-BFD7E8CE5F7A}" destId="{5A2F4A77-D4D8-4565-8650-01B3378AD33B}" srcOrd="2" destOrd="0" presId="urn:microsoft.com/office/officeart/2008/layout/LinedList"/>
    <dgm:cxn modelId="{5CD6949C-9C62-43FB-96FD-BEE0E2987324}" type="presParOf" srcId="{194CD2B8-6225-4897-B9B3-01D889AEB92E}" destId="{768B2FB0-879A-4412-B8A9-8A1E01A2CDC5}" srcOrd="8" destOrd="0" presId="urn:microsoft.com/office/officeart/2008/layout/LinedList"/>
    <dgm:cxn modelId="{F1C88211-A535-4A61-8122-A6BFE33E0603}" type="presParOf" srcId="{194CD2B8-6225-4897-B9B3-01D889AEB92E}" destId="{8CD8DA04-3603-45A5-8352-800AEC0481CB}" srcOrd="9" destOrd="0" presId="urn:microsoft.com/office/officeart/2008/layout/LinedList"/>
    <dgm:cxn modelId="{F9D0AC61-5F5B-4293-B521-949329BF0A76}" type="presParOf" srcId="{194CD2B8-6225-4897-B9B3-01D889AEB92E}" destId="{7D0D45C4-36C9-49B5-9F40-E91679ED891B}" srcOrd="10" destOrd="0" presId="urn:microsoft.com/office/officeart/2008/layout/LinedList"/>
    <dgm:cxn modelId="{AC694726-B1BE-48DA-A8F0-A61CCC52CC37}" type="presParOf" srcId="{7D0D45C4-36C9-49B5-9F40-E91679ED891B}" destId="{BD7E2BC5-DC22-4CA5-96B3-006336E31404}" srcOrd="0" destOrd="0" presId="urn:microsoft.com/office/officeart/2008/layout/LinedList"/>
    <dgm:cxn modelId="{3A96E7CA-218B-4F92-AB47-D360B635D726}" type="presParOf" srcId="{7D0D45C4-36C9-49B5-9F40-E91679ED891B}" destId="{BE23EDEE-92D1-4AB4-9D22-4B5EB16A14C1}" srcOrd="1" destOrd="0" presId="urn:microsoft.com/office/officeart/2008/layout/LinedList"/>
    <dgm:cxn modelId="{0CD13462-6BBB-41A7-B0FD-BAE6F0533149}" type="presParOf" srcId="{7D0D45C4-36C9-49B5-9F40-E91679ED891B}" destId="{9545D4F2-519D-4D84-8ACC-0E44BD17B749}" srcOrd="2" destOrd="0" presId="urn:microsoft.com/office/officeart/2008/layout/LinedList"/>
    <dgm:cxn modelId="{20B2E1B1-4972-4A2B-8BB1-5D371E7550F1}" type="presParOf" srcId="{194CD2B8-6225-4897-B9B3-01D889AEB92E}" destId="{96A69E79-E243-429D-99FE-FEC6102C59B1}" srcOrd="11" destOrd="0" presId="urn:microsoft.com/office/officeart/2008/layout/LinedList"/>
    <dgm:cxn modelId="{8881EDCB-49DC-4B5B-96D9-3D2A3E561B4B}" type="presParOf" srcId="{194CD2B8-6225-4897-B9B3-01D889AEB92E}" destId="{C6056C10-C4DB-4F69-99D4-9ED6CEDCA06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037014-4D5B-4BFD-9503-823AB7ACDF4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1FA5F9-9255-4F67-9FDF-694551B091D7}">
      <dgm:prSet custT="1"/>
      <dgm:spPr/>
      <dgm:t>
        <a:bodyPr/>
        <a:lstStyle/>
        <a:p>
          <a:r>
            <a:rPr lang="en-US" sz="1800" dirty="0"/>
            <a:t>Use </a:t>
          </a:r>
          <a:r>
            <a:rPr lang="en-US" sz="1800" b="1" dirty="0"/>
            <a:t>AND</a:t>
          </a:r>
          <a:r>
            <a:rPr lang="en-US" sz="1800" dirty="0"/>
            <a:t> between keywords to narrow your search</a:t>
          </a:r>
        </a:p>
      </dgm:t>
    </dgm:pt>
    <dgm:pt modelId="{417D5D9D-CECC-47BF-AFE1-060099972121}" type="parTrans" cxnId="{05F9BC7D-0457-489E-A40D-43FE5F98C71F}">
      <dgm:prSet/>
      <dgm:spPr/>
      <dgm:t>
        <a:bodyPr/>
        <a:lstStyle/>
        <a:p>
          <a:endParaRPr lang="en-US"/>
        </a:p>
      </dgm:t>
    </dgm:pt>
    <dgm:pt modelId="{07D08080-27F1-4945-8468-DF187A9875B9}" type="sibTrans" cxnId="{05F9BC7D-0457-489E-A40D-43FE5F98C71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587B042-A16B-46BC-8E79-07FDD2BBF64A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/>
            <a:t>recidivism AND youth</a:t>
          </a:r>
          <a:endParaRPr lang="en-US" sz="1800" dirty="0"/>
        </a:p>
      </dgm:t>
    </dgm:pt>
    <dgm:pt modelId="{1913CC0B-5A31-496D-AE22-27895A8504D0}" type="parTrans" cxnId="{21ECDF14-6500-434E-A8FE-FB5919347C58}">
      <dgm:prSet/>
      <dgm:spPr/>
      <dgm:t>
        <a:bodyPr/>
        <a:lstStyle/>
        <a:p>
          <a:endParaRPr lang="en-US"/>
        </a:p>
      </dgm:t>
    </dgm:pt>
    <dgm:pt modelId="{FB48D87C-A73D-41DA-8E5B-1C7B4A0834B2}" type="sibTrans" cxnId="{21ECDF14-6500-434E-A8FE-FB5919347C58}">
      <dgm:prSet/>
      <dgm:spPr/>
      <dgm:t>
        <a:bodyPr/>
        <a:lstStyle/>
        <a:p>
          <a:endParaRPr lang="en-US"/>
        </a:p>
      </dgm:t>
    </dgm:pt>
    <dgm:pt modelId="{9C122500-F6CE-4E7B-9B3A-D3891A3A4DA6}">
      <dgm:prSet custT="1"/>
      <dgm:spPr/>
      <dgm:t>
        <a:bodyPr/>
        <a:lstStyle/>
        <a:p>
          <a:r>
            <a:rPr lang="en-US" sz="1600" dirty="0"/>
            <a:t>Use </a:t>
          </a:r>
          <a:r>
            <a:rPr lang="en-US" sz="1600" b="1" dirty="0"/>
            <a:t>OR</a:t>
          </a:r>
          <a:r>
            <a:rPr lang="en-US" sz="1600" dirty="0"/>
            <a:t> between related keywords to broaden your search</a:t>
          </a:r>
        </a:p>
      </dgm:t>
    </dgm:pt>
    <dgm:pt modelId="{4A8E6374-A714-46A7-AC5E-0623CFF2E7A9}" type="parTrans" cxnId="{2D494B38-B49C-4A7D-A940-33C4D9593A4D}">
      <dgm:prSet/>
      <dgm:spPr/>
      <dgm:t>
        <a:bodyPr/>
        <a:lstStyle/>
        <a:p>
          <a:endParaRPr lang="en-US"/>
        </a:p>
      </dgm:t>
    </dgm:pt>
    <dgm:pt modelId="{1E833614-1A60-4E0F-B6E9-DE83A95E2647}" type="sibTrans" cxnId="{2D494B38-B49C-4A7D-A940-33C4D9593A4D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EFAA76A1-6847-4461-B42C-44BD791B2472}">
      <dgm:prSet custT="1"/>
      <dgm:spPr/>
      <dgm:t>
        <a:bodyPr/>
        <a:lstStyle/>
        <a:p>
          <a:r>
            <a:rPr lang="en-US" sz="1600" dirty="0"/>
            <a:t>For example: </a:t>
          </a:r>
          <a:r>
            <a:rPr lang="en-US" sz="1600" b="1" dirty="0"/>
            <a:t>Aboriginal OR Indigenous OR First Nations</a:t>
          </a:r>
          <a:endParaRPr lang="en-US" sz="1600" dirty="0"/>
        </a:p>
      </dgm:t>
    </dgm:pt>
    <dgm:pt modelId="{7530E095-26E8-46F6-A3A6-41D8075D1D0C}" type="parTrans" cxnId="{17C8C87B-19F9-4F54-9EB2-83B2EF2CC6BB}">
      <dgm:prSet/>
      <dgm:spPr/>
      <dgm:t>
        <a:bodyPr/>
        <a:lstStyle/>
        <a:p>
          <a:endParaRPr lang="en-US"/>
        </a:p>
      </dgm:t>
    </dgm:pt>
    <dgm:pt modelId="{AE04C639-2E57-46D5-BC05-6779C7D16707}" type="sibTrans" cxnId="{17C8C87B-19F9-4F54-9EB2-83B2EF2CC6BB}">
      <dgm:prSet/>
      <dgm:spPr/>
      <dgm:t>
        <a:bodyPr/>
        <a:lstStyle/>
        <a:p>
          <a:endParaRPr lang="en-US"/>
        </a:p>
      </dgm:t>
    </dgm:pt>
    <dgm:pt modelId="{A804F495-8DD4-422A-982F-A3AE2F94651E}">
      <dgm:prSet custT="1"/>
      <dgm:spPr/>
      <dgm:t>
        <a:bodyPr/>
        <a:lstStyle/>
        <a:p>
          <a:r>
            <a:rPr lang="en-US" sz="1800" dirty="0"/>
            <a:t>Use </a:t>
          </a:r>
          <a:r>
            <a:rPr lang="en-US" sz="1800" b="1" dirty="0"/>
            <a:t>quotation marks </a:t>
          </a:r>
          <a:r>
            <a:rPr lang="en-US" sz="1800" dirty="0"/>
            <a:t>around an exact phrase</a:t>
          </a:r>
        </a:p>
      </dgm:t>
    </dgm:pt>
    <dgm:pt modelId="{A079881D-A13F-4C2F-80AF-611CE40B7083}" type="parTrans" cxnId="{BAA88C77-F56E-4F60-BFA6-5261FADEE593}">
      <dgm:prSet/>
      <dgm:spPr/>
      <dgm:t>
        <a:bodyPr/>
        <a:lstStyle/>
        <a:p>
          <a:endParaRPr lang="en-US"/>
        </a:p>
      </dgm:t>
    </dgm:pt>
    <dgm:pt modelId="{AD5736EF-3EBF-4231-AA29-FC0621C229B5}" type="sibTrans" cxnId="{BAA88C77-F56E-4F60-BFA6-5261FADEE59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0F85101-2C84-477D-AC46-8A813C541F38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/>
            <a:t>“young offender”</a:t>
          </a:r>
          <a:endParaRPr lang="en-US" sz="1800" dirty="0"/>
        </a:p>
      </dgm:t>
    </dgm:pt>
    <dgm:pt modelId="{B602337B-FAC2-46F6-8184-B4F9E2F3E6EB}" type="parTrans" cxnId="{8E143461-6021-4BF1-8E3E-3D5CF2270C5B}">
      <dgm:prSet/>
      <dgm:spPr/>
      <dgm:t>
        <a:bodyPr/>
        <a:lstStyle/>
        <a:p>
          <a:endParaRPr lang="en-US"/>
        </a:p>
      </dgm:t>
    </dgm:pt>
    <dgm:pt modelId="{A8184641-8888-4844-94E6-CA51E3F6BF5A}" type="sibTrans" cxnId="{8E143461-6021-4BF1-8E3E-3D5CF2270C5B}">
      <dgm:prSet/>
      <dgm:spPr/>
      <dgm:t>
        <a:bodyPr/>
        <a:lstStyle/>
        <a:p>
          <a:endParaRPr lang="en-US"/>
        </a:p>
      </dgm:t>
    </dgm:pt>
    <dgm:pt modelId="{DE83A405-B7E5-4EA6-921C-8224AA1973CE}">
      <dgm:prSet custT="1"/>
      <dgm:spPr/>
      <dgm:t>
        <a:bodyPr/>
        <a:lstStyle/>
        <a:p>
          <a:r>
            <a:rPr lang="en-US" sz="1800" dirty="0"/>
            <a:t>Use an </a:t>
          </a:r>
          <a:r>
            <a:rPr lang="en-US" sz="1800" b="1" dirty="0"/>
            <a:t>asterisk</a:t>
          </a:r>
          <a:r>
            <a:rPr lang="en-US" sz="1800" dirty="0"/>
            <a:t> (</a:t>
          </a:r>
          <a:r>
            <a:rPr lang="en-US" sz="1800" b="1" dirty="0"/>
            <a:t>*</a:t>
          </a:r>
          <a:r>
            <a:rPr lang="en-US" sz="1800" dirty="0"/>
            <a:t>) to find related terms</a:t>
          </a:r>
        </a:p>
      </dgm:t>
    </dgm:pt>
    <dgm:pt modelId="{BB143E90-D992-48B6-90C9-05C6C6381C21}" type="parTrans" cxnId="{D8D34D27-7E54-4BE9-A036-55D6F04F6F48}">
      <dgm:prSet/>
      <dgm:spPr/>
      <dgm:t>
        <a:bodyPr/>
        <a:lstStyle/>
        <a:p>
          <a:endParaRPr lang="en-US"/>
        </a:p>
      </dgm:t>
    </dgm:pt>
    <dgm:pt modelId="{38615603-7779-4B29-8A30-0D3145D8BEBA}" type="sibTrans" cxnId="{D8D34D27-7E54-4BE9-A036-55D6F04F6F4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DE9FD24-8CD9-4D75-9D0C-C07E76C1E342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 err="1"/>
            <a:t>Canad</a:t>
          </a:r>
          <a:r>
            <a:rPr lang="en-US" sz="1800" b="1" dirty="0"/>
            <a:t>* </a:t>
          </a:r>
          <a:r>
            <a:rPr lang="en-US" sz="1800" dirty="0"/>
            <a:t>retrieves: </a:t>
          </a:r>
          <a:r>
            <a:rPr lang="en-US" sz="1800" b="1" dirty="0"/>
            <a:t>Canada</a:t>
          </a:r>
          <a:r>
            <a:rPr lang="en-US" sz="1800" dirty="0"/>
            <a:t>, </a:t>
          </a:r>
          <a:r>
            <a:rPr lang="en-US" sz="1800" b="1" dirty="0"/>
            <a:t>Canadian</a:t>
          </a:r>
          <a:r>
            <a:rPr lang="en-US" sz="1800" dirty="0"/>
            <a:t>, etc. </a:t>
          </a:r>
        </a:p>
      </dgm:t>
    </dgm:pt>
    <dgm:pt modelId="{D2F709F4-5FD4-4534-88D1-043DF2F908DE}" type="parTrans" cxnId="{B254003C-409D-4630-840F-60392D13DAF4}">
      <dgm:prSet/>
      <dgm:spPr/>
      <dgm:t>
        <a:bodyPr/>
        <a:lstStyle/>
        <a:p>
          <a:endParaRPr lang="en-US"/>
        </a:p>
      </dgm:t>
    </dgm:pt>
    <dgm:pt modelId="{27AA9411-27E1-4FBB-9526-2E5813EDDF76}" type="sibTrans" cxnId="{B254003C-409D-4630-840F-60392D13DAF4}">
      <dgm:prSet/>
      <dgm:spPr/>
      <dgm:t>
        <a:bodyPr/>
        <a:lstStyle/>
        <a:p>
          <a:endParaRPr lang="en-US"/>
        </a:p>
      </dgm:t>
    </dgm:pt>
    <dgm:pt modelId="{DF43BCFC-5274-45E2-8A94-52781A1A66FE}" type="pres">
      <dgm:prSet presAssocID="{1C037014-4D5B-4BFD-9503-823AB7ACDF4A}" presName="Name0" presStyleCnt="0">
        <dgm:presLayoutVars>
          <dgm:animLvl val="lvl"/>
          <dgm:resizeHandles val="exact"/>
        </dgm:presLayoutVars>
      </dgm:prSet>
      <dgm:spPr/>
    </dgm:pt>
    <dgm:pt modelId="{681DB369-F229-4BA7-BF20-4A17399D9B94}" type="pres">
      <dgm:prSet presAssocID="{631FA5F9-9255-4F67-9FDF-694551B091D7}" presName="compositeNode" presStyleCnt="0">
        <dgm:presLayoutVars>
          <dgm:bulletEnabled val="1"/>
        </dgm:presLayoutVars>
      </dgm:prSet>
      <dgm:spPr/>
    </dgm:pt>
    <dgm:pt modelId="{CEB704BD-00EA-4726-ACEE-25D222B5F1B5}" type="pres">
      <dgm:prSet presAssocID="{631FA5F9-9255-4F67-9FDF-694551B091D7}" presName="bgRect" presStyleLbl="bgAccFollowNode1" presStyleIdx="0" presStyleCnt="4" custLinFactNeighborX="-120" custLinFactNeighborY="-1228"/>
      <dgm:spPr/>
    </dgm:pt>
    <dgm:pt modelId="{900AB726-F8D0-4F0D-8D81-2B4A7205FFB2}" type="pres">
      <dgm:prSet presAssocID="{07D08080-27F1-4945-8468-DF187A9875B9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040C8DA-A8D8-4A01-9D6D-E90D218B3D72}" type="pres">
      <dgm:prSet presAssocID="{631FA5F9-9255-4F67-9FDF-694551B091D7}" presName="bottomLine" presStyleLbl="alignNode1" presStyleIdx="1" presStyleCnt="8">
        <dgm:presLayoutVars/>
      </dgm:prSet>
      <dgm:spPr/>
    </dgm:pt>
    <dgm:pt modelId="{E5860C11-D6BF-4408-8CDC-BEB35CDF54A1}" type="pres">
      <dgm:prSet presAssocID="{631FA5F9-9255-4F67-9FDF-694551B091D7}" presName="nodeText" presStyleLbl="bgAccFollowNode1" presStyleIdx="0" presStyleCnt="4">
        <dgm:presLayoutVars>
          <dgm:bulletEnabled val="1"/>
        </dgm:presLayoutVars>
      </dgm:prSet>
      <dgm:spPr/>
    </dgm:pt>
    <dgm:pt modelId="{158EE7B7-32CA-41FD-821D-0E323173FBA0}" type="pres">
      <dgm:prSet presAssocID="{07D08080-27F1-4945-8468-DF187A9875B9}" presName="sibTrans" presStyleCnt="0"/>
      <dgm:spPr/>
    </dgm:pt>
    <dgm:pt modelId="{DB495DAE-B275-47C8-9529-FA3563014A19}" type="pres">
      <dgm:prSet presAssocID="{9C122500-F6CE-4E7B-9B3A-D3891A3A4DA6}" presName="compositeNode" presStyleCnt="0">
        <dgm:presLayoutVars>
          <dgm:bulletEnabled val="1"/>
        </dgm:presLayoutVars>
      </dgm:prSet>
      <dgm:spPr/>
    </dgm:pt>
    <dgm:pt modelId="{095E0084-E899-4E13-8FEE-0748EAB23293}" type="pres">
      <dgm:prSet presAssocID="{9C122500-F6CE-4E7B-9B3A-D3891A3A4DA6}" presName="bgRect" presStyleLbl="bgAccFollowNode1" presStyleIdx="1" presStyleCnt="4"/>
      <dgm:spPr/>
    </dgm:pt>
    <dgm:pt modelId="{7BEB185C-6AAF-4A50-BC7B-FF52766EE472}" type="pres">
      <dgm:prSet presAssocID="{1E833614-1A60-4E0F-B6E9-DE83A95E264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0E5BC402-2754-4CA4-A239-E6392EAB49BC}" type="pres">
      <dgm:prSet presAssocID="{9C122500-F6CE-4E7B-9B3A-D3891A3A4DA6}" presName="bottomLine" presStyleLbl="alignNode1" presStyleIdx="3" presStyleCnt="8">
        <dgm:presLayoutVars/>
      </dgm:prSet>
      <dgm:spPr/>
    </dgm:pt>
    <dgm:pt modelId="{B804D946-8288-4159-97E3-22A35D97E28B}" type="pres">
      <dgm:prSet presAssocID="{9C122500-F6CE-4E7B-9B3A-D3891A3A4DA6}" presName="nodeText" presStyleLbl="bgAccFollowNode1" presStyleIdx="1" presStyleCnt="4">
        <dgm:presLayoutVars>
          <dgm:bulletEnabled val="1"/>
        </dgm:presLayoutVars>
      </dgm:prSet>
      <dgm:spPr/>
    </dgm:pt>
    <dgm:pt modelId="{3620287F-77E0-41B9-949E-F2C0F62E4963}" type="pres">
      <dgm:prSet presAssocID="{1E833614-1A60-4E0F-B6E9-DE83A95E2647}" presName="sibTrans" presStyleCnt="0"/>
      <dgm:spPr/>
    </dgm:pt>
    <dgm:pt modelId="{47EE59E7-8702-4E71-8108-BCFC151A87BA}" type="pres">
      <dgm:prSet presAssocID="{A804F495-8DD4-422A-982F-A3AE2F94651E}" presName="compositeNode" presStyleCnt="0">
        <dgm:presLayoutVars>
          <dgm:bulletEnabled val="1"/>
        </dgm:presLayoutVars>
      </dgm:prSet>
      <dgm:spPr/>
    </dgm:pt>
    <dgm:pt modelId="{0337FF62-0258-45AC-AD7E-F3BB23ECF6C4}" type="pres">
      <dgm:prSet presAssocID="{A804F495-8DD4-422A-982F-A3AE2F94651E}" presName="bgRect" presStyleLbl="bgAccFollowNode1" presStyleIdx="2" presStyleCnt="4"/>
      <dgm:spPr/>
    </dgm:pt>
    <dgm:pt modelId="{E5636107-AB8F-47D3-9970-74FDDD39C178}" type="pres">
      <dgm:prSet presAssocID="{AD5736EF-3EBF-4231-AA29-FC0621C229B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2147B01D-3B94-45A4-AF02-5E270FE827A2}" type="pres">
      <dgm:prSet presAssocID="{A804F495-8DD4-422A-982F-A3AE2F94651E}" presName="bottomLine" presStyleLbl="alignNode1" presStyleIdx="5" presStyleCnt="8">
        <dgm:presLayoutVars/>
      </dgm:prSet>
      <dgm:spPr/>
    </dgm:pt>
    <dgm:pt modelId="{499F7662-E105-45BB-A1C9-D38EFE9CB122}" type="pres">
      <dgm:prSet presAssocID="{A804F495-8DD4-422A-982F-A3AE2F94651E}" presName="nodeText" presStyleLbl="bgAccFollowNode1" presStyleIdx="2" presStyleCnt="4">
        <dgm:presLayoutVars>
          <dgm:bulletEnabled val="1"/>
        </dgm:presLayoutVars>
      </dgm:prSet>
      <dgm:spPr/>
    </dgm:pt>
    <dgm:pt modelId="{47AA6245-7CA2-4C52-BA79-F751C66FEF58}" type="pres">
      <dgm:prSet presAssocID="{AD5736EF-3EBF-4231-AA29-FC0621C229B5}" presName="sibTrans" presStyleCnt="0"/>
      <dgm:spPr/>
    </dgm:pt>
    <dgm:pt modelId="{134520B9-C666-4002-82AF-93BF31FE83F3}" type="pres">
      <dgm:prSet presAssocID="{DE83A405-B7E5-4EA6-921C-8224AA1973CE}" presName="compositeNode" presStyleCnt="0">
        <dgm:presLayoutVars>
          <dgm:bulletEnabled val="1"/>
        </dgm:presLayoutVars>
      </dgm:prSet>
      <dgm:spPr/>
    </dgm:pt>
    <dgm:pt modelId="{8CA92830-4592-4B32-8E0D-430159AC6AEA}" type="pres">
      <dgm:prSet presAssocID="{DE83A405-B7E5-4EA6-921C-8224AA1973CE}" presName="bgRect" presStyleLbl="bgAccFollowNode1" presStyleIdx="3" presStyleCnt="4"/>
      <dgm:spPr/>
    </dgm:pt>
    <dgm:pt modelId="{B6440888-66BB-4910-98F1-79F8D7AA3DA1}" type="pres">
      <dgm:prSet presAssocID="{38615603-7779-4B29-8A30-0D3145D8BEBA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1462173-037F-445A-A778-AEF8645869BF}" type="pres">
      <dgm:prSet presAssocID="{DE83A405-B7E5-4EA6-921C-8224AA1973CE}" presName="bottomLine" presStyleLbl="alignNode1" presStyleIdx="7" presStyleCnt="8">
        <dgm:presLayoutVars/>
      </dgm:prSet>
      <dgm:spPr/>
    </dgm:pt>
    <dgm:pt modelId="{7AD4181E-D24E-44A6-A615-70DFBD3FD341}" type="pres">
      <dgm:prSet presAssocID="{DE83A405-B7E5-4EA6-921C-8224AA1973CE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19A1B203-90D2-4668-BD35-A1B21BC3ACEE}" type="presOf" srcId="{DE83A405-B7E5-4EA6-921C-8224AA1973CE}" destId="{7AD4181E-D24E-44A6-A615-70DFBD3FD341}" srcOrd="1" destOrd="0" presId="urn:microsoft.com/office/officeart/2016/7/layout/BasicLinearProcessNumbered"/>
    <dgm:cxn modelId="{21ECDF14-6500-434E-A8FE-FB5919347C58}" srcId="{631FA5F9-9255-4F67-9FDF-694551B091D7}" destId="{B587B042-A16B-46BC-8E79-07FDD2BBF64A}" srcOrd="0" destOrd="0" parTransId="{1913CC0B-5A31-496D-AE22-27895A8504D0}" sibTransId="{FB48D87C-A73D-41DA-8E5B-1C7B4A0834B2}"/>
    <dgm:cxn modelId="{D8D34D27-7E54-4BE9-A036-55D6F04F6F48}" srcId="{1C037014-4D5B-4BFD-9503-823AB7ACDF4A}" destId="{DE83A405-B7E5-4EA6-921C-8224AA1973CE}" srcOrd="3" destOrd="0" parTransId="{BB143E90-D992-48B6-90C9-05C6C6381C21}" sibTransId="{38615603-7779-4B29-8A30-0D3145D8BEBA}"/>
    <dgm:cxn modelId="{7DAD0435-DA56-4FC0-AB77-54806C409D28}" type="presOf" srcId="{9C122500-F6CE-4E7B-9B3A-D3891A3A4DA6}" destId="{B804D946-8288-4159-97E3-22A35D97E28B}" srcOrd="1" destOrd="0" presId="urn:microsoft.com/office/officeart/2016/7/layout/BasicLinearProcessNumbered"/>
    <dgm:cxn modelId="{2D494B38-B49C-4A7D-A940-33C4D9593A4D}" srcId="{1C037014-4D5B-4BFD-9503-823AB7ACDF4A}" destId="{9C122500-F6CE-4E7B-9B3A-D3891A3A4DA6}" srcOrd="1" destOrd="0" parTransId="{4A8E6374-A714-46A7-AC5E-0623CFF2E7A9}" sibTransId="{1E833614-1A60-4E0F-B6E9-DE83A95E2647}"/>
    <dgm:cxn modelId="{B254003C-409D-4630-840F-60392D13DAF4}" srcId="{DE83A405-B7E5-4EA6-921C-8224AA1973CE}" destId="{4DE9FD24-8CD9-4D75-9D0C-C07E76C1E342}" srcOrd="0" destOrd="0" parTransId="{D2F709F4-5FD4-4534-88D1-043DF2F908DE}" sibTransId="{27AA9411-27E1-4FBB-9526-2E5813EDDF76}"/>
    <dgm:cxn modelId="{0518443C-0BD7-4C32-AC20-B01BE524AD06}" type="presOf" srcId="{1C037014-4D5B-4BFD-9503-823AB7ACDF4A}" destId="{DF43BCFC-5274-45E2-8A94-52781A1A66FE}" srcOrd="0" destOrd="0" presId="urn:microsoft.com/office/officeart/2016/7/layout/BasicLinearProcessNumbered"/>
    <dgm:cxn modelId="{19830F5C-25AF-400F-BBFB-ABD8236338F0}" type="presOf" srcId="{EFAA76A1-6847-4461-B42C-44BD791B2472}" destId="{B804D946-8288-4159-97E3-22A35D97E28B}" srcOrd="0" destOrd="1" presId="urn:microsoft.com/office/officeart/2016/7/layout/BasicLinearProcessNumbered"/>
    <dgm:cxn modelId="{A96C0C61-323B-49F4-8D6F-14FFBB22E734}" type="presOf" srcId="{D0F85101-2C84-477D-AC46-8A813C541F38}" destId="{499F7662-E105-45BB-A1C9-D38EFE9CB122}" srcOrd="0" destOrd="1" presId="urn:microsoft.com/office/officeart/2016/7/layout/BasicLinearProcessNumbered"/>
    <dgm:cxn modelId="{8E143461-6021-4BF1-8E3E-3D5CF2270C5B}" srcId="{A804F495-8DD4-422A-982F-A3AE2F94651E}" destId="{D0F85101-2C84-477D-AC46-8A813C541F38}" srcOrd="0" destOrd="0" parTransId="{B602337B-FAC2-46F6-8184-B4F9E2F3E6EB}" sibTransId="{A8184641-8888-4844-94E6-CA51E3F6BF5A}"/>
    <dgm:cxn modelId="{BAA88C77-F56E-4F60-BFA6-5261FADEE593}" srcId="{1C037014-4D5B-4BFD-9503-823AB7ACDF4A}" destId="{A804F495-8DD4-422A-982F-A3AE2F94651E}" srcOrd="2" destOrd="0" parTransId="{A079881D-A13F-4C2F-80AF-611CE40B7083}" sibTransId="{AD5736EF-3EBF-4231-AA29-FC0621C229B5}"/>
    <dgm:cxn modelId="{CE4D4358-7E74-45B3-908C-F8C3A789C2AD}" type="presOf" srcId="{4DE9FD24-8CD9-4D75-9D0C-C07E76C1E342}" destId="{7AD4181E-D24E-44A6-A615-70DFBD3FD341}" srcOrd="0" destOrd="1" presId="urn:microsoft.com/office/officeart/2016/7/layout/BasicLinearProcessNumbered"/>
    <dgm:cxn modelId="{F125077B-AB25-4D42-AFC0-7AC340E7558D}" type="presOf" srcId="{B587B042-A16B-46BC-8E79-07FDD2BBF64A}" destId="{E5860C11-D6BF-4408-8CDC-BEB35CDF54A1}" srcOrd="0" destOrd="1" presId="urn:microsoft.com/office/officeart/2016/7/layout/BasicLinearProcessNumbered"/>
    <dgm:cxn modelId="{17C8C87B-19F9-4F54-9EB2-83B2EF2CC6BB}" srcId="{9C122500-F6CE-4E7B-9B3A-D3891A3A4DA6}" destId="{EFAA76A1-6847-4461-B42C-44BD791B2472}" srcOrd="0" destOrd="0" parTransId="{7530E095-26E8-46F6-A3A6-41D8075D1D0C}" sibTransId="{AE04C639-2E57-46D5-BC05-6779C7D16707}"/>
    <dgm:cxn modelId="{05F9BC7D-0457-489E-A40D-43FE5F98C71F}" srcId="{1C037014-4D5B-4BFD-9503-823AB7ACDF4A}" destId="{631FA5F9-9255-4F67-9FDF-694551B091D7}" srcOrd="0" destOrd="0" parTransId="{417D5D9D-CECC-47BF-AFE1-060099972121}" sibTransId="{07D08080-27F1-4945-8468-DF187A9875B9}"/>
    <dgm:cxn modelId="{56092286-86F5-49A2-9C29-E10433F0FD66}" type="presOf" srcId="{A804F495-8DD4-422A-982F-A3AE2F94651E}" destId="{0337FF62-0258-45AC-AD7E-F3BB23ECF6C4}" srcOrd="0" destOrd="0" presId="urn:microsoft.com/office/officeart/2016/7/layout/BasicLinearProcessNumbered"/>
    <dgm:cxn modelId="{13D14489-CA49-4D20-AFF4-84ECC3A1EC95}" type="presOf" srcId="{631FA5F9-9255-4F67-9FDF-694551B091D7}" destId="{E5860C11-D6BF-4408-8CDC-BEB35CDF54A1}" srcOrd="1" destOrd="0" presId="urn:microsoft.com/office/officeart/2016/7/layout/BasicLinearProcessNumbered"/>
    <dgm:cxn modelId="{E9F3969B-2E2F-4500-A233-33B40D2C869F}" type="presOf" srcId="{631FA5F9-9255-4F67-9FDF-694551B091D7}" destId="{CEB704BD-00EA-4726-ACEE-25D222B5F1B5}" srcOrd="0" destOrd="0" presId="urn:microsoft.com/office/officeart/2016/7/layout/BasicLinearProcessNumbered"/>
    <dgm:cxn modelId="{8364B1A0-0079-46BD-BF4F-5B9B267FCBE6}" type="presOf" srcId="{07D08080-27F1-4945-8468-DF187A9875B9}" destId="{900AB726-F8D0-4F0D-8D81-2B4A7205FFB2}" srcOrd="0" destOrd="0" presId="urn:microsoft.com/office/officeart/2016/7/layout/BasicLinearProcessNumbered"/>
    <dgm:cxn modelId="{38FEB1A1-6EBE-4DC3-A585-7125265D5DA1}" type="presOf" srcId="{AD5736EF-3EBF-4231-AA29-FC0621C229B5}" destId="{E5636107-AB8F-47D3-9970-74FDDD39C178}" srcOrd="0" destOrd="0" presId="urn:microsoft.com/office/officeart/2016/7/layout/BasicLinearProcessNumbered"/>
    <dgm:cxn modelId="{6EB37BB7-1542-4430-9CCD-36ABA9565003}" type="presOf" srcId="{38615603-7779-4B29-8A30-0D3145D8BEBA}" destId="{B6440888-66BB-4910-98F1-79F8D7AA3DA1}" srcOrd="0" destOrd="0" presId="urn:microsoft.com/office/officeart/2016/7/layout/BasicLinearProcessNumbered"/>
    <dgm:cxn modelId="{6F846ED7-FAD8-4BF1-9F58-4A516843A169}" type="presOf" srcId="{DE83A405-B7E5-4EA6-921C-8224AA1973CE}" destId="{8CA92830-4592-4B32-8E0D-430159AC6AEA}" srcOrd="0" destOrd="0" presId="urn:microsoft.com/office/officeart/2016/7/layout/BasicLinearProcessNumbered"/>
    <dgm:cxn modelId="{821B75D7-BEF9-4CAC-91AF-D71CD348BFB7}" type="presOf" srcId="{1E833614-1A60-4E0F-B6E9-DE83A95E2647}" destId="{7BEB185C-6AAF-4A50-BC7B-FF52766EE472}" srcOrd="0" destOrd="0" presId="urn:microsoft.com/office/officeart/2016/7/layout/BasicLinearProcessNumbered"/>
    <dgm:cxn modelId="{B4E3ABE0-E032-4A25-BF11-4BFD92344DEC}" type="presOf" srcId="{9C122500-F6CE-4E7B-9B3A-D3891A3A4DA6}" destId="{095E0084-E899-4E13-8FEE-0748EAB23293}" srcOrd="0" destOrd="0" presId="urn:microsoft.com/office/officeart/2016/7/layout/BasicLinearProcessNumbered"/>
    <dgm:cxn modelId="{6239E1E2-4B42-46FB-AFC3-1E48B0EC9D7E}" type="presOf" srcId="{A804F495-8DD4-422A-982F-A3AE2F94651E}" destId="{499F7662-E105-45BB-A1C9-D38EFE9CB122}" srcOrd="1" destOrd="0" presId="urn:microsoft.com/office/officeart/2016/7/layout/BasicLinearProcessNumbered"/>
    <dgm:cxn modelId="{4FB108F3-DFAB-48DC-A74A-FE3769F727A1}" type="presParOf" srcId="{DF43BCFC-5274-45E2-8A94-52781A1A66FE}" destId="{681DB369-F229-4BA7-BF20-4A17399D9B94}" srcOrd="0" destOrd="0" presId="urn:microsoft.com/office/officeart/2016/7/layout/BasicLinearProcessNumbered"/>
    <dgm:cxn modelId="{D04BBC3B-B746-4F17-B4E0-59D2BDC85C46}" type="presParOf" srcId="{681DB369-F229-4BA7-BF20-4A17399D9B94}" destId="{CEB704BD-00EA-4726-ACEE-25D222B5F1B5}" srcOrd="0" destOrd="0" presId="urn:microsoft.com/office/officeart/2016/7/layout/BasicLinearProcessNumbered"/>
    <dgm:cxn modelId="{47D16CB4-4850-417B-A125-A7EEA3B45856}" type="presParOf" srcId="{681DB369-F229-4BA7-BF20-4A17399D9B94}" destId="{900AB726-F8D0-4F0D-8D81-2B4A7205FFB2}" srcOrd="1" destOrd="0" presId="urn:microsoft.com/office/officeart/2016/7/layout/BasicLinearProcessNumbered"/>
    <dgm:cxn modelId="{A79F74B1-2091-4F81-8BA8-7DA6320B5D6C}" type="presParOf" srcId="{681DB369-F229-4BA7-BF20-4A17399D9B94}" destId="{7040C8DA-A8D8-4A01-9D6D-E90D218B3D72}" srcOrd="2" destOrd="0" presId="urn:microsoft.com/office/officeart/2016/7/layout/BasicLinearProcessNumbered"/>
    <dgm:cxn modelId="{E1EE6015-5BD9-4EC3-ABD8-4960FAA5E374}" type="presParOf" srcId="{681DB369-F229-4BA7-BF20-4A17399D9B94}" destId="{E5860C11-D6BF-4408-8CDC-BEB35CDF54A1}" srcOrd="3" destOrd="0" presId="urn:microsoft.com/office/officeart/2016/7/layout/BasicLinearProcessNumbered"/>
    <dgm:cxn modelId="{7B3B50ED-2AC2-4DC3-B7FF-15397112E048}" type="presParOf" srcId="{DF43BCFC-5274-45E2-8A94-52781A1A66FE}" destId="{158EE7B7-32CA-41FD-821D-0E323173FBA0}" srcOrd="1" destOrd="0" presId="urn:microsoft.com/office/officeart/2016/7/layout/BasicLinearProcessNumbered"/>
    <dgm:cxn modelId="{26558892-8F2A-426F-A0FC-895737354062}" type="presParOf" srcId="{DF43BCFC-5274-45E2-8A94-52781A1A66FE}" destId="{DB495DAE-B275-47C8-9529-FA3563014A19}" srcOrd="2" destOrd="0" presId="urn:microsoft.com/office/officeart/2016/7/layout/BasicLinearProcessNumbered"/>
    <dgm:cxn modelId="{B26BC037-F2B5-4486-961D-F6D2ED746764}" type="presParOf" srcId="{DB495DAE-B275-47C8-9529-FA3563014A19}" destId="{095E0084-E899-4E13-8FEE-0748EAB23293}" srcOrd="0" destOrd="0" presId="urn:microsoft.com/office/officeart/2016/7/layout/BasicLinearProcessNumbered"/>
    <dgm:cxn modelId="{4A54F6E6-2D89-4BBF-A050-2FE7DCA9963B}" type="presParOf" srcId="{DB495DAE-B275-47C8-9529-FA3563014A19}" destId="{7BEB185C-6AAF-4A50-BC7B-FF52766EE472}" srcOrd="1" destOrd="0" presId="urn:microsoft.com/office/officeart/2016/7/layout/BasicLinearProcessNumbered"/>
    <dgm:cxn modelId="{D2C2A554-0E64-49AA-8CED-E7616C5B547B}" type="presParOf" srcId="{DB495DAE-B275-47C8-9529-FA3563014A19}" destId="{0E5BC402-2754-4CA4-A239-E6392EAB49BC}" srcOrd="2" destOrd="0" presId="urn:microsoft.com/office/officeart/2016/7/layout/BasicLinearProcessNumbered"/>
    <dgm:cxn modelId="{AACAEB7A-3C6E-4348-826A-9868877792DC}" type="presParOf" srcId="{DB495DAE-B275-47C8-9529-FA3563014A19}" destId="{B804D946-8288-4159-97E3-22A35D97E28B}" srcOrd="3" destOrd="0" presId="urn:microsoft.com/office/officeart/2016/7/layout/BasicLinearProcessNumbered"/>
    <dgm:cxn modelId="{F302EA15-1876-4AE0-8F4B-CA3186520758}" type="presParOf" srcId="{DF43BCFC-5274-45E2-8A94-52781A1A66FE}" destId="{3620287F-77E0-41B9-949E-F2C0F62E4963}" srcOrd="3" destOrd="0" presId="urn:microsoft.com/office/officeart/2016/7/layout/BasicLinearProcessNumbered"/>
    <dgm:cxn modelId="{084D7447-BE3D-42C1-B768-BC3CA58FE612}" type="presParOf" srcId="{DF43BCFC-5274-45E2-8A94-52781A1A66FE}" destId="{47EE59E7-8702-4E71-8108-BCFC151A87BA}" srcOrd="4" destOrd="0" presId="urn:microsoft.com/office/officeart/2016/7/layout/BasicLinearProcessNumbered"/>
    <dgm:cxn modelId="{10859AA2-F3EA-4DA2-B356-860B9A39F640}" type="presParOf" srcId="{47EE59E7-8702-4E71-8108-BCFC151A87BA}" destId="{0337FF62-0258-45AC-AD7E-F3BB23ECF6C4}" srcOrd="0" destOrd="0" presId="urn:microsoft.com/office/officeart/2016/7/layout/BasicLinearProcessNumbered"/>
    <dgm:cxn modelId="{AA839ACC-50B4-4233-BFCE-DB0BEABB5126}" type="presParOf" srcId="{47EE59E7-8702-4E71-8108-BCFC151A87BA}" destId="{E5636107-AB8F-47D3-9970-74FDDD39C178}" srcOrd="1" destOrd="0" presId="urn:microsoft.com/office/officeart/2016/7/layout/BasicLinearProcessNumbered"/>
    <dgm:cxn modelId="{0BEDDFA0-53EC-4755-BC29-37CD18AAEDDC}" type="presParOf" srcId="{47EE59E7-8702-4E71-8108-BCFC151A87BA}" destId="{2147B01D-3B94-45A4-AF02-5E270FE827A2}" srcOrd="2" destOrd="0" presId="urn:microsoft.com/office/officeart/2016/7/layout/BasicLinearProcessNumbered"/>
    <dgm:cxn modelId="{6BE88E01-EF11-4892-A6E6-3B003442F1D1}" type="presParOf" srcId="{47EE59E7-8702-4E71-8108-BCFC151A87BA}" destId="{499F7662-E105-45BB-A1C9-D38EFE9CB122}" srcOrd="3" destOrd="0" presId="urn:microsoft.com/office/officeart/2016/7/layout/BasicLinearProcessNumbered"/>
    <dgm:cxn modelId="{683E70FA-9BA1-4388-A543-CF9557423B6D}" type="presParOf" srcId="{DF43BCFC-5274-45E2-8A94-52781A1A66FE}" destId="{47AA6245-7CA2-4C52-BA79-F751C66FEF58}" srcOrd="5" destOrd="0" presId="urn:microsoft.com/office/officeart/2016/7/layout/BasicLinearProcessNumbered"/>
    <dgm:cxn modelId="{E12BD935-E281-4A31-8AB1-CDE5FFFD88FE}" type="presParOf" srcId="{DF43BCFC-5274-45E2-8A94-52781A1A66FE}" destId="{134520B9-C666-4002-82AF-93BF31FE83F3}" srcOrd="6" destOrd="0" presId="urn:microsoft.com/office/officeart/2016/7/layout/BasicLinearProcessNumbered"/>
    <dgm:cxn modelId="{D595F35E-29B4-4577-89DB-01C777D25810}" type="presParOf" srcId="{134520B9-C666-4002-82AF-93BF31FE83F3}" destId="{8CA92830-4592-4B32-8E0D-430159AC6AEA}" srcOrd="0" destOrd="0" presId="urn:microsoft.com/office/officeart/2016/7/layout/BasicLinearProcessNumbered"/>
    <dgm:cxn modelId="{9DA6D220-7C53-47E2-9B47-6683E8A6A2B4}" type="presParOf" srcId="{134520B9-C666-4002-82AF-93BF31FE83F3}" destId="{B6440888-66BB-4910-98F1-79F8D7AA3DA1}" srcOrd="1" destOrd="0" presId="urn:microsoft.com/office/officeart/2016/7/layout/BasicLinearProcessNumbered"/>
    <dgm:cxn modelId="{41F9559D-9C06-4524-8C5B-A04CEA11F140}" type="presParOf" srcId="{134520B9-C666-4002-82AF-93BF31FE83F3}" destId="{71462173-037F-445A-A778-AEF8645869BF}" srcOrd="2" destOrd="0" presId="urn:microsoft.com/office/officeart/2016/7/layout/BasicLinearProcessNumbered"/>
    <dgm:cxn modelId="{6EBE69CC-6EDF-467D-85D1-938E6F4FFC2C}" type="presParOf" srcId="{134520B9-C666-4002-82AF-93BF31FE83F3}" destId="{7AD4181E-D24E-44A6-A615-70DFBD3FD34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45FFF-8335-4496-BBF5-F98E0583877F}">
      <dsp:nvSpPr>
        <dsp:cNvPr id="0" name=""/>
        <dsp:cNvSpPr/>
      </dsp:nvSpPr>
      <dsp:spPr>
        <a:xfrm>
          <a:off x="288297" y="939234"/>
          <a:ext cx="900703" cy="900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27F07-39DC-42A5-8459-518D5F0A4F55}">
      <dsp:nvSpPr>
        <dsp:cNvPr id="0" name=""/>
        <dsp:cNvSpPr/>
      </dsp:nvSpPr>
      <dsp:spPr>
        <a:xfrm>
          <a:off x="480251" y="1131187"/>
          <a:ext cx="516796" cy="5167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E6ED9-A04B-4D20-8D4C-482DD361B0A7}">
      <dsp:nvSpPr>
        <dsp:cNvPr id="0" name=""/>
        <dsp:cNvSpPr/>
      </dsp:nvSpPr>
      <dsp:spPr>
        <a:xfrm>
          <a:off x="368" y="2120484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Icebreaker Exercise</a:t>
          </a:r>
        </a:p>
      </dsp:txBody>
      <dsp:txXfrm>
        <a:off x="368" y="2120484"/>
        <a:ext cx="1476562" cy="590625"/>
      </dsp:txXfrm>
    </dsp:sp>
    <dsp:sp modelId="{3376EB27-C15E-4E94-9C65-BFEB8875D3E2}">
      <dsp:nvSpPr>
        <dsp:cNvPr id="0" name=""/>
        <dsp:cNvSpPr/>
      </dsp:nvSpPr>
      <dsp:spPr>
        <a:xfrm>
          <a:off x="2023258" y="939234"/>
          <a:ext cx="900703" cy="900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C7B50-C01E-4DC7-AF06-6C8899169FDD}">
      <dsp:nvSpPr>
        <dsp:cNvPr id="0" name=""/>
        <dsp:cNvSpPr/>
      </dsp:nvSpPr>
      <dsp:spPr>
        <a:xfrm>
          <a:off x="2215212" y="1131187"/>
          <a:ext cx="516796" cy="5167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91C6D-E00F-47FD-B0F0-9A0C3B7502BE}">
      <dsp:nvSpPr>
        <dsp:cNvPr id="0" name=""/>
        <dsp:cNvSpPr/>
      </dsp:nvSpPr>
      <dsp:spPr>
        <a:xfrm>
          <a:off x="1735329" y="2120484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Resources for CRIM</a:t>
          </a:r>
        </a:p>
      </dsp:txBody>
      <dsp:txXfrm>
        <a:off x="1735329" y="2120484"/>
        <a:ext cx="1476562" cy="590625"/>
      </dsp:txXfrm>
    </dsp:sp>
    <dsp:sp modelId="{8614BC96-570F-4F43-BE54-D003FD14F6DD}">
      <dsp:nvSpPr>
        <dsp:cNvPr id="0" name=""/>
        <dsp:cNvSpPr/>
      </dsp:nvSpPr>
      <dsp:spPr>
        <a:xfrm>
          <a:off x="3758219" y="939234"/>
          <a:ext cx="900703" cy="900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1855A-4264-4A72-BDBA-2BD2BF9E59FB}">
      <dsp:nvSpPr>
        <dsp:cNvPr id="0" name=""/>
        <dsp:cNvSpPr/>
      </dsp:nvSpPr>
      <dsp:spPr>
        <a:xfrm>
          <a:off x="3950173" y="1131187"/>
          <a:ext cx="516796" cy="5167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0FE84-0350-4D2D-AA1C-32D86EAEACFB}">
      <dsp:nvSpPr>
        <dsp:cNvPr id="0" name=""/>
        <dsp:cNvSpPr/>
      </dsp:nvSpPr>
      <dsp:spPr>
        <a:xfrm>
          <a:off x="3470290" y="2120484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Search strategies</a:t>
          </a:r>
        </a:p>
      </dsp:txBody>
      <dsp:txXfrm>
        <a:off x="3470290" y="2120484"/>
        <a:ext cx="1476562" cy="590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8C352-AB3F-4E46-A78F-F0068706B8FF}">
      <dsp:nvSpPr>
        <dsp:cNvPr id="0" name=""/>
        <dsp:cNvSpPr/>
      </dsp:nvSpPr>
      <dsp:spPr>
        <a:xfrm>
          <a:off x="0" y="0"/>
          <a:ext cx="1102961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2B3B70-F5CB-4F3E-B07E-69F5078D8F59}">
      <dsp:nvSpPr>
        <dsp:cNvPr id="0" name=""/>
        <dsp:cNvSpPr/>
      </dsp:nvSpPr>
      <dsp:spPr>
        <a:xfrm>
          <a:off x="0" y="0"/>
          <a:ext cx="2205923" cy="3678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PsycINFO</a:t>
          </a:r>
        </a:p>
      </dsp:txBody>
      <dsp:txXfrm>
        <a:off x="0" y="0"/>
        <a:ext cx="2205923" cy="3678303"/>
      </dsp:txXfrm>
    </dsp:sp>
    <dsp:sp modelId="{C4BFBABF-AA9D-4FA2-A04E-3F0584E1AFCE}">
      <dsp:nvSpPr>
        <dsp:cNvPr id="0" name=""/>
        <dsp:cNvSpPr/>
      </dsp:nvSpPr>
      <dsp:spPr>
        <a:xfrm>
          <a:off x="2371367" y="43239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(pandemic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epidemic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coronavirus)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(dogs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cats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animals)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(depression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anxiety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stress) </a:t>
          </a:r>
          <a:r>
            <a:rPr lang="en-US" sz="2200" b="1" kern="1200" dirty="0"/>
            <a:t>(147 results)</a:t>
          </a:r>
        </a:p>
      </dsp:txBody>
      <dsp:txXfrm>
        <a:off x="2371367" y="43239"/>
        <a:ext cx="8658247" cy="864796"/>
      </dsp:txXfrm>
    </dsp:sp>
    <dsp:sp modelId="{5DD4E607-DCC9-450C-A973-BDF007EADE3F}">
      <dsp:nvSpPr>
        <dsp:cNvPr id="0" name=""/>
        <dsp:cNvSpPr/>
      </dsp:nvSpPr>
      <dsp:spPr>
        <a:xfrm>
          <a:off x="2205923" y="908036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B6FF821-DCFA-4598-A19E-B7ED4852A6DE}">
      <dsp:nvSpPr>
        <dsp:cNvPr id="0" name=""/>
        <dsp:cNvSpPr/>
      </dsp:nvSpPr>
      <dsp:spPr>
        <a:xfrm>
          <a:off x="2371367" y="951275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Dogs pandemic depression </a:t>
          </a:r>
          <a:r>
            <a:rPr lang="en-US" sz="2200" b="1" kern="1200" dirty="0"/>
            <a:t>(312 results)</a:t>
          </a:r>
        </a:p>
      </dsp:txBody>
      <dsp:txXfrm>
        <a:off x="2371367" y="951275"/>
        <a:ext cx="8658247" cy="864796"/>
      </dsp:txXfrm>
    </dsp:sp>
    <dsp:sp modelId="{21CE3838-AD7F-48F6-9AFF-0FB59B099015}">
      <dsp:nvSpPr>
        <dsp:cNvPr id="0" name=""/>
        <dsp:cNvSpPr/>
      </dsp:nvSpPr>
      <dsp:spPr>
        <a:xfrm>
          <a:off x="2205923" y="1816072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529FD2B-8BE8-4EAC-9B9A-D0B2608639FF}">
      <dsp:nvSpPr>
        <dsp:cNvPr id="0" name=""/>
        <dsp:cNvSpPr/>
      </dsp:nvSpPr>
      <dsp:spPr>
        <a:xfrm>
          <a:off x="2371367" y="1859312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Dogs </a:t>
          </a:r>
          <a:r>
            <a:rPr lang="en-US" sz="2200" b="0" kern="1200" dirty="0">
              <a:highlight>
                <a:srgbClr val="FFFF00"/>
              </a:highlight>
            </a:rPr>
            <a:t>OR</a:t>
          </a:r>
          <a:r>
            <a:rPr lang="en-US" sz="2200" kern="1200" dirty="0"/>
            <a:t> pandemic </a:t>
          </a:r>
          <a:r>
            <a:rPr lang="en-US" sz="2200" kern="1200" dirty="0">
              <a:highlight>
                <a:srgbClr val="FFFF00"/>
              </a:highlight>
            </a:rPr>
            <a:t>OR</a:t>
          </a:r>
          <a:r>
            <a:rPr lang="en-US" sz="2200" kern="1200" dirty="0"/>
            <a:t> depression </a:t>
          </a:r>
          <a:r>
            <a:rPr lang="en-US" sz="2200" b="1" kern="1200" dirty="0"/>
            <a:t>(403,498 results)</a:t>
          </a:r>
        </a:p>
      </dsp:txBody>
      <dsp:txXfrm>
        <a:off x="2371367" y="1859312"/>
        <a:ext cx="8658247" cy="864796"/>
      </dsp:txXfrm>
    </dsp:sp>
    <dsp:sp modelId="{768B2FB0-879A-4412-B8A9-8A1E01A2CDC5}">
      <dsp:nvSpPr>
        <dsp:cNvPr id="0" name=""/>
        <dsp:cNvSpPr/>
      </dsp:nvSpPr>
      <dsp:spPr>
        <a:xfrm>
          <a:off x="2205923" y="2724108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E23EDEE-92D1-4AB4-9D22-4B5EB16A14C1}">
      <dsp:nvSpPr>
        <dsp:cNvPr id="0" name=""/>
        <dsp:cNvSpPr/>
      </dsp:nvSpPr>
      <dsp:spPr>
        <a:xfrm>
          <a:off x="2371367" y="2767348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Dogs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pandemic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depression </a:t>
          </a:r>
          <a:r>
            <a:rPr lang="en-US" sz="2200" b="1" kern="1200" dirty="0"/>
            <a:t>(7 results)</a:t>
          </a:r>
        </a:p>
      </dsp:txBody>
      <dsp:txXfrm>
        <a:off x="2371367" y="2767348"/>
        <a:ext cx="8658247" cy="864796"/>
      </dsp:txXfrm>
    </dsp:sp>
    <dsp:sp modelId="{96A69E79-E243-429D-99FE-FEC6102C59B1}">
      <dsp:nvSpPr>
        <dsp:cNvPr id="0" name=""/>
        <dsp:cNvSpPr/>
      </dsp:nvSpPr>
      <dsp:spPr>
        <a:xfrm>
          <a:off x="2205923" y="3632144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704BD-00EA-4726-ACEE-25D222B5F1B5}">
      <dsp:nvSpPr>
        <dsp:cNvPr id="0" name=""/>
        <dsp:cNvSpPr/>
      </dsp:nvSpPr>
      <dsp:spPr>
        <a:xfrm>
          <a:off x="157" y="340898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</a:t>
          </a:r>
          <a:r>
            <a:rPr lang="en-US" sz="1800" b="1" kern="1200" dirty="0"/>
            <a:t>AND</a:t>
          </a:r>
          <a:r>
            <a:rPr lang="en-US" sz="1800" kern="1200" dirty="0"/>
            <a:t> between keywords to narrow your search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/>
            <a:t>recidivism AND youth</a:t>
          </a:r>
          <a:endParaRPr lang="en-US" sz="1800" kern="1200" dirty="0"/>
        </a:p>
      </dsp:txBody>
      <dsp:txXfrm>
        <a:off x="157" y="1721715"/>
        <a:ext cx="2595519" cy="2180236"/>
      </dsp:txXfrm>
    </dsp:sp>
    <dsp:sp modelId="{900AB726-F8D0-4F0D-8D81-2B4A7205FFB2}">
      <dsp:nvSpPr>
        <dsp:cNvPr id="0" name=""/>
        <dsp:cNvSpPr/>
      </dsp:nvSpPr>
      <dsp:spPr>
        <a:xfrm>
          <a:off x="755972" y="748893"/>
          <a:ext cx="1090118" cy="10901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15616" y="908537"/>
        <a:ext cx="770830" cy="770830"/>
      </dsp:txXfrm>
    </dsp:sp>
    <dsp:sp modelId="{7040C8DA-A8D8-4A01-9D6D-E90D218B3D72}">
      <dsp:nvSpPr>
        <dsp:cNvPr id="0" name=""/>
        <dsp:cNvSpPr/>
      </dsp:nvSpPr>
      <dsp:spPr>
        <a:xfrm>
          <a:off x="3271" y="4019176"/>
          <a:ext cx="2595519" cy="72"/>
        </a:xfrm>
        <a:prstGeom prst="rect">
          <a:avLst/>
        </a:prstGeom>
        <a:solidFill>
          <a:schemeClr val="accent2">
            <a:hueOff val="-1848438"/>
            <a:satOff val="-431"/>
            <a:lumOff val="6023"/>
            <a:alphaOff val="0"/>
          </a:schemeClr>
        </a:solidFill>
        <a:ln w="22225" cap="rnd" cmpd="sng" algn="ctr">
          <a:solidFill>
            <a:schemeClr val="accent2">
              <a:hueOff val="-1848438"/>
              <a:satOff val="-431"/>
              <a:lumOff val="6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E0084-E899-4E13-8FEE-0748EAB23293}">
      <dsp:nvSpPr>
        <dsp:cNvPr id="0" name=""/>
        <dsp:cNvSpPr/>
      </dsp:nvSpPr>
      <dsp:spPr>
        <a:xfrm>
          <a:off x="2858343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4614885"/>
            <a:satOff val="29352"/>
            <a:lumOff val="3013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4614885"/>
              <a:satOff val="29352"/>
              <a:lumOff val="30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</a:t>
          </a:r>
          <a:r>
            <a:rPr lang="en-US" sz="1600" b="1" kern="1200" dirty="0"/>
            <a:t>OR</a:t>
          </a:r>
          <a:r>
            <a:rPr lang="en-US" sz="1600" kern="1200" dirty="0"/>
            <a:t> between related keywords to broaden your search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For example: </a:t>
          </a:r>
          <a:r>
            <a:rPr lang="en-US" sz="1600" b="1" kern="1200" dirty="0"/>
            <a:t>Aboriginal OR Indigenous OR First Nations</a:t>
          </a:r>
          <a:endParaRPr lang="en-US" sz="1600" kern="1200" dirty="0"/>
        </a:p>
      </dsp:txBody>
      <dsp:txXfrm>
        <a:off x="2858343" y="1766337"/>
        <a:ext cx="2595519" cy="2180236"/>
      </dsp:txXfrm>
    </dsp:sp>
    <dsp:sp modelId="{7BEB185C-6AAF-4A50-BC7B-FF52766EE472}">
      <dsp:nvSpPr>
        <dsp:cNvPr id="0" name=""/>
        <dsp:cNvSpPr/>
      </dsp:nvSpPr>
      <dsp:spPr>
        <a:xfrm>
          <a:off x="3611044" y="748893"/>
          <a:ext cx="1090118" cy="1090118"/>
        </a:xfrm>
        <a:prstGeom prst="ellipse">
          <a:avLst/>
        </a:prstGeom>
        <a:solidFill>
          <a:schemeClr val="accent2">
            <a:hueOff val="-3696876"/>
            <a:satOff val="-861"/>
            <a:lumOff val="12045"/>
            <a:alphaOff val="0"/>
          </a:schemeClr>
        </a:solidFill>
        <a:ln w="22225" cap="rnd" cmpd="sng" algn="ctr">
          <a:solidFill>
            <a:schemeClr val="accent2">
              <a:hueOff val="-3696876"/>
              <a:satOff val="-861"/>
              <a:lumOff val="12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3770688" y="908537"/>
        <a:ext cx="770830" cy="770830"/>
      </dsp:txXfrm>
    </dsp:sp>
    <dsp:sp modelId="{0E5BC402-2754-4CA4-A239-E6392EAB49BC}">
      <dsp:nvSpPr>
        <dsp:cNvPr id="0" name=""/>
        <dsp:cNvSpPr/>
      </dsp:nvSpPr>
      <dsp:spPr>
        <a:xfrm>
          <a:off x="2858343" y="4019176"/>
          <a:ext cx="2595519" cy="72"/>
        </a:xfrm>
        <a:prstGeom prst="rect">
          <a:avLst/>
        </a:prstGeom>
        <a:solidFill>
          <a:schemeClr val="accent2">
            <a:hueOff val="-5545314"/>
            <a:satOff val="-1292"/>
            <a:lumOff val="18068"/>
            <a:alphaOff val="0"/>
          </a:schemeClr>
        </a:solidFill>
        <a:ln w="22225" cap="rnd" cmpd="sng" algn="ctr">
          <a:solidFill>
            <a:schemeClr val="accent2">
              <a:hueOff val="-5545314"/>
              <a:satOff val="-1292"/>
              <a:lumOff val="18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7FF62-0258-45AC-AD7E-F3BB23ECF6C4}">
      <dsp:nvSpPr>
        <dsp:cNvPr id="0" name=""/>
        <dsp:cNvSpPr/>
      </dsp:nvSpPr>
      <dsp:spPr>
        <a:xfrm>
          <a:off x="5713415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9229771"/>
            <a:satOff val="58705"/>
            <a:lumOff val="6025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9229771"/>
              <a:satOff val="58705"/>
              <a:lumOff val="60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</a:t>
          </a:r>
          <a:r>
            <a:rPr lang="en-US" sz="1800" b="1" kern="1200" dirty="0"/>
            <a:t>quotation marks </a:t>
          </a:r>
          <a:r>
            <a:rPr lang="en-US" sz="1800" kern="1200" dirty="0"/>
            <a:t>around an exact phrase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/>
            <a:t>“young offender”</a:t>
          </a:r>
          <a:endParaRPr lang="en-US" sz="1800" kern="1200" dirty="0"/>
        </a:p>
      </dsp:txBody>
      <dsp:txXfrm>
        <a:off x="5713415" y="1766337"/>
        <a:ext cx="2595519" cy="2180236"/>
      </dsp:txXfrm>
    </dsp:sp>
    <dsp:sp modelId="{E5636107-AB8F-47D3-9970-74FDDD39C178}">
      <dsp:nvSpPr>
        <dsp:cNvPr id="0" name=""/>
        <dsp:cNvSpPr/>
      </dsp:nvSpPr>
      <dsp:spPr>
        <a:xfrm>
          <a:off x="6466116" y="748893"/>
          <a:ext cx="1090118" cy="1090118"/>
        </a:xfrm>
        <a:prstGeom prst="ellipse">
          <a:avLst/>
        </a:prstGeom>
        <a:solidFill>
          <a:schemeClr val="accent2">
            <a:hueOff val="-7393753"/>
            <a:satOff val="-1723"/>
            <a:lumOff val="24090"/>
            <a:alphaOff val="0"/>
          </a:schemeClr>
        </a:solidFill>
        <a:ln w="22225" cap="rnd" cmpd="sng" algn="ctr">
          <a:solidFill>
            <a:schemeClr val="accent2">
              <a:hueOff val="-7393753"/>
              <a:satOff val="-1723"/>
              <a:lumOff val="240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625760" y="908537"/>
        <a:ext cx="770830" cy="770830"/>
      </dsp:txXfrm>
    </dsp:sp>
    <dsp:sp modelId="{2147B01D-3B94-45A4-AF02-5E270FE827A2}">
      <dsp:nvSpPr>
        <dsp:cNvPr id="0" name=""/>
        <dsp:cNvSpPr/>
      </dsp:nvSpPr>
      <dsp:spPr>
        <a:xfrm>
          <a:off x="5713415" y="4019176"/>
          <a:ext cx="2595519" cy="72"/>
        </a:xfrm>
        <a:prstGeom prst="rect">
          <a:avLst/>
        </a:prstGeom>
        <a:solidFill>
          <a:schemeClr val="accent2">
            <a:hueOff val="-9242191"/>
            <a:satOff val="-2154"/>
            <a:lumOff val="30113"/>
            <a:alphaOff val="0"/>
          </a:schemeClr>
        </a:solidFill>
        <a:ln w="22225" cap="rnd" cmpd="sng" algn="ctr">
          <a:solidFill>
            <a:schemeClr val="accent2">
              <a:hueOff val="-9242191"/>
              <a:satOff val="-2154"/>
              <a:lumOff val="301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92830-4592-4B32-8E0D-430159AC6AEA}">
      <dsp:nvSpPr>
        <dsp:cNvPr id="0" name=""/>
        <dsp:cNvSpPr/>
      </dsp:nvSpPr>
      <dsp:spPr>
        <a:xfrm>
          <a:off x="8568487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13844656"/>
            <a:satOff val="88057"/>
            <a:lumOff val="9038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13844656"/>
              <a:satOff val="88057"/>
              <a:lumOff val="90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an </a:t>
          </a:r>
          <a:r>
            <a:rPr lang="en-US" sz="1800" b="1" kern="1200" dirty="0"/>
            <a:t>asterisk</a:t>
          </a:r>
          <a:r>
            <a:rPr lang="en-US" sz="1800" kern="1200" dirty="0"/>
            <a:t> (</a:t>
          </a:r>
          <a:r>
            <a:rPr lang="en-US" sz="1800" b="1" kern="1200" dirty="0"/>
            <a:t>*</a:t>
          </a:r>
          <a:r>
            <a:rPr lang="en-US" sz="1800" kern="1200" dirty="0"/>
            <a:t>) to find related terms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 err="1"/>
            <a:t>Canad</a:t>
          </a:r>
          <a:r>
            <a:rPr lang="en-US" sz="1800" b="1" kern="1200" dirty="0"/>
            <a:t>* </a:t>
          </a:r>
          <a:r>
            <a:rPr lang="en-US" sz="1800" kern="1200" dirty="0"/>
            <a:t>retrieves: </a:t>
          </a:r>
          <a:r>
            <a:rPr lang="en-US" sz="1800" b="1" kern="1200" dirty="0"/>
            <a:t>Canada</a:t>
          </a:r>
          <a:r>
            <a:rPr lang="en-US" sz="1800" kern="1200" dirty="0"/>
            <a:t>, </a:t>
          </a:r>
          <a:r>
            <a:rPr lang="en-US" sz="1800" b="1" kern="1200" dirty="0"/>
            <a:t>Canadian</a:t>
          </a:r>
          <a:r>
            <a:rPr lang="en-US" sz="1800" kern="1200" dirty="0"/>
            <a:t>, etc. </a:t>
          </a:r>
        </a:p>
      </dsp:txBody>
      <dsp:txXfrm>
        <a:off x="8568487" y="1766337"/>
        <a:ext cx="2595519" cy="2180236"/>
      </dsp:txXfrm>
    </dsp:sp>
    <dsp:sp modelId="{B6440888-66BB-4910-98F1-79F8D7AA3DA1}">
      <dsp:nvSpPr>
        <dsp:cNvPr id="0" name=""/>
        <dsp:cNvSpPr/>
      </dsp:nvSpPr>
      <dsp:spPr>
        <a:xfrm>
          <a:off x="9321188" y="748893"/>
          <a:ext cx="1090118" cy="1090118"/>
        </a:xfrm>
        <a:prstGeom prst="ellipse">
          <a:avLst/>
        </a:prstGeom>
        <a:solidFill>
          <a:schemeClr val="accent2">
            <a:hueOff val="-11090629"/>
            <a:satOff val="-2584"/>
            <a:lumOff val="36135"/>
            <a:alphaOff val="0"/>
          </a:schemeClr>
        </a:solidFill>
        <a:ln w="22225" cap="rnd" cmpd="sng" algn="ctr">
          <a:solidFill>
            <a:schemeClr val="accent2">
              <a:hueOff val="-11090629"/>
              <a:satOff val="-2584"/>
              <a:lumOff val="36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480832" y="908537"/>
        <a:ext cx="770830" cy="770830"/>
      </dsp:txXfrm>
    </dsp:sp>
    <dsp:sp modelId="{71462173-037F-445A-A778-AEF8645869BF}">
      <dsp:nvSpPr>
        <dsp:cNvPr id="0" name=""/>
        <dsp:cNvSpPr/>
      </dsp:nvSpPr>
      <dsp:spPr>
        <a:xfrm>
          <a:off x="8568487" y="4019176"/>
          <a:ext cx="2595519" cy="72"/>
        </a:xfrm>
        <a:prstGeom prst="rect">
          <a:avLst/>
        </a:prstGeom>
        <a:solidFill>
          <a:schemeClr val="accent2">
            <a:hueOff val="-12939066"/>
            <a:satOff val="-3015"/>
            <a:lumOff val="42158"/>
            <a:alphaOff val="0"/>
          </a:schemeClr>
        </a:solidFill>
        <a:ln w="22225" cap="rnd" cmpd="sng" algn="ctr">
          <a:solidFill>
            <a:schemeClr val="accent2">
              <a:hueOff val="-12939066"/>
              <a:satOff val="-3015"/>
              <a:lumOff val="42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68E6-F3FC-4CCB-B389-7800590151D7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75F25C-406D-475A-9CBD-9C97F69D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find/research-tools/libkey-nomad-browser-extensio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find/research-tools/libkey-nomad-browser-extensio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yolandak214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1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can now link to e-books in addition to journal articles.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 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your computer's internet browser (Safari, Chrome, Firefox, or Microsoft Edge) to be connected to articles 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e-books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from the library's holdings when navigating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7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can now link to e-books in addition to journal articles.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 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your computer's internet browser (Safari, Chrome, Firefox, or Microsoft Edge) to be connected to articles 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e-books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from the library's holdings when navigating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28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--database from last term?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92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TIP:  Where can I get this link?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effectLst/>
                <a:latin typeface="Source Sans Pro" panose="020B0503030403020204" pitchFamily="34" charset="0"/>
                <a:hlinkClick r:id="rId3"/>
              </a:rPr>
              <a:t>PollEv.com​/yolandak214</a:t>
            </a:r>
            <a:endParaRPr lang="en-US" sz="1200" b="1" i="0" dirty="0">
              <a:effectLst/>
              <a:latin typeface="Source Sans Pro" panose="020B0503030403020204" pitchFamily="34" charset="0"/>
            </a:endParaRPr>
          </a:p>
          <a:p>
            <a:endParaRPr lang="en-US" sz="3000" dirty="0"/>
          </a:p>
          <a:p>
            <a:pPr marL="0" indent="0">
              <a:buNone/>
            </a:pPr>
            <a:r>
              <a:rPr lang="en-US" sz="1200" dirty="0"/>
              <a:t>*present view + instructions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9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</a:t>
            </a:r>
            <a:r>
              <a:rPr lang="en-CA" dirty="0" err="1"/>
              <a:t>psycINFO</a:t>
            </a:r>
            <a:endParaRPr lang="en-CA" dirty="0"/>
          </a:p>
          <a:p>
            <a:r>
              <a:rPr lang="en-CA" dirty="0"/>
              <a:t>Dogs pandemic depression (312)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Dogs or pandemic or depression (</a:t>
            </a:r>
            <a:r>
              <a:rPr lang="en-CA" b="1" dirty="0"/>
              <a:t>403,498)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Dogs AND pandemic AND depression (7)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(pandemic OR epidemic OR coronavirus</a:t>
            </a:r>
            <a:r>
              <a:rPr lang="en-CA" b="0" dirty="0"/>
              <a:t>) AND (</a:t>
            </a:r>
            <a:r>
              <a:rPr lang="en-US" b="0" dirty="0"/>
              <a:t>dogs OR cats OR animals) </a:t>
            </a:r>
            <a:r>
              <a:rPr lang="en-CA" b="0" dirty="0"/>
              <a:t>AND (</a:t>
            </a:r>
            <a:r>
              <a:rPr lang="en-US" b="0" dirty="0"/>
              <a:t>depression OR anxiety OR stress) (147)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5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5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4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30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Area on library website dedicated to RDM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Note upcoming 3-session workshops in early November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19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Raleway"/>
                <a:cs typeface="Raleway"/>
                <a:sym typeface="Raleway"/>
              </a:rPr>
              <a:t>Consider early on in your research</a:t>
            </a:r>
          </a:p>
          <a:p>
            <a:pPr marL="171450" indent="-17145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Raleway"/>
                <a:cs typeface="Raleway"/>
                <a:sym typeface="Raleway"/>
              </a:rPr>
              <a:t>Increase your visibility and impact: data can be cited, too! </a:t>
            </a:r>
          </a:p>
          <a:p>
            <a:pPr marL="171450" indent="-17145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Raleway"/>
                <a:cs typeface="Raleway"/>
                <a:sym typeface="Raleway"/>
              </a:rPr>
              <a:t>Retention of data enables both verification of results and new insights</a:t>
            </a:r>
          </a:p>
          <a:p>
            <a:pPr marL="171450" indent="-17145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Raleway"/>
                <a:cs typeface="Raleway"/>
                <a:sym typeface="Raleway"/>
              </a:rPr>
              <a:t>Good practice to manage your data, especially if working with human participants</a:t>
            </a:r>
          </a:p>
          <a:p>
            <a:pPr marL="171450" indent="-17145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Raleway"/>
                <a:cs typeface="Raleway"/>
                <a:sym typeface="Raleway"/>
              </a:rPr>
              <a:t>Required by granting agencies, publishers, research institutions.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1331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 slides for key services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656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4676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Library Q –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0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0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21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37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3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6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6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8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4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71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  <p:sldLayoutId id="214748468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loe_riley@sfu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publish/scholarly-publishing/choic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bases.lib.sfu.ca/record/61245147420003610/Web-of-Science" TargetMode="External"/><Relationship Id="rId13" Type="http://schemas.openxmlformats.org/officeDocument/2006/relationships/hyperlink" Target="https://databases.lib.sfu.ca/record/61245147430003610/PsycTESTS" TargetMode="External"/><Relationship Id="rId3" Type="http://schemas.openxmlformats.org/officeDocument/2006/relationships/hyperlink" Target="https://databases.lib.sfu.ca/record/61245132160003610/Criminal-Justice-Abstracts-with-Full-Text" TargetMode="External"/><Relationship Id="rId7" Type="http://schemas.openxmlformats.org/officeDocument/2006/relationships/hyperlink" Target="https://databases.lib.sfu.ca/record/61245130890003610/CBCA-Complete" TargetMode="External"/><Relationship Id="rId12" Type="http://schemas.openxmlformats.org/officeDocument/2006/relationships/hyperlink" Target="https://databases.lib.sfu.ca/record/61262349610003610/Sage-Research-Methods-Onlin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49640003610/Medline-with-Full-Text-(EBSCO)" TargetMode="External"/><Relationship Id="rId11" Type="http://schemas.openxmlformats.org/officeDocument/2006/relationships/hyperlink" Target="https://databases.lib.sfu.ca/record/61245147640003610/Oxford-Bibliographies-Online" TargetMode="External"/><Relationship Id="rId5" Type="http://schemas.openxmlformats.org/officeDocument/2006/relationships/hyperlink" Target="https://databases.lib.sfu.ca/record/61273296720003610/FORENSICnetBASE-LawENFORCEMENTnetBASE" TargetMode="External"/><Relationship Id="rId15" Type="http://schemas.openxmlformats.org/officeDocument/2006/relationships/hyperlink" Target="https://summit.sfu.ca/collection/30014" TargetMode="External"/><Relationship Id="rId10" Type="http://schemas.openxmlformats.org/officeDocument/2006/relationships/hyperlink" Target="https://sfu-primo.hosted.exlibrisgroup.com/permalink/f/tmlsm4/01SFUL_ALMA51270144190003611" TargetMode="External"/><Relationship Id="rId4" Type="http://schemas.openxmlformats.org/officeDocument/2006/relationships/hyperlink" Target="https://databases.lib.sfu.ca/record/61245147970003610/PsycINFO" TargetMode="External"/><Relationship Id="rId9" Type="http://schemas.openxmlformats.org/officeDocument/2006/relationships/hyperlink" Target="https://databases.lib.sfu.ca/record/61245132290003610/Westlaw-Next-Canada" TargetMode="External"/><Relationship Id="rId14" Type="http://schemas.openxmlformats.org/officeDocument/2006/relationships/hyperlink" Target="https://databases.lib.sfu.ca/record/61245130660003610/Canada-Common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PollEv.com&#8203;/yolandak21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.sfu.ca/help/publish/scholarly-publishing/open-acces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.sfu.ca/help/publish/research-data-management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b.sfu.ca/about/branches-depts/rc/services/consultations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24.png"/><Relationship Id="rId7" Type="http://schemas.openxmlformats.org/officeDocument/2006/relationships/hyperlink" Target="https://www.lib.sfu.ca/about/branches-depts/rc/software-data-dh" TargetMode="Externa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ib.sfu.ca/about/branches-depts/rc/services/workshops" TargetMode="External"/><Relationship Id="rId11" Type="http://schemas.openxmlformats.org/officeDocument/2006/relationships/hyperlink" Target="https://www.lib.sfu.ca/about/branches-depts/rc" TargetMode="External"/><Relationship Id="rId5" Type="http://schemas.openxmlformats.org/officeDocument/2006/relationships/hyperlink" Target="https://www.lib.sfu.ca/about/branches-depts/rc/about/bookable-spaces" TargetMode="External"/><Relationship Id="rId10" Type="http://schemas.openxmlformats.org/officeDocument/2006/relationships/hyperlink" Target="https://www.lib.sfu.ca/help/publish/thesis/help" TargetMode="External"/><Relationship Id="rId4" Type="http://schemas.openxmlformats.org/officeDocument/2006/relationships/hyperlink" Target="https://www.lib.sfu.ca/about/branches-depts/rc/about#-the-research-commons-locations-and-spaces-" TargetMode="External"/><Relationship Id="rId9" Type="http://schemas.openxmlformats.org/officeDocument/2006/relationships/hyperlink" Target="https://www.lib.sfu.ca/about/branches-depts/rc/writing-theses/writing/writing-servic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hyperlink" Target="https://www.lib.sfu.ca/about/branches-depts/rc/services/consultations" TargetMode="External"/><Relationship Id="rId4" Type="http://schemas.openxmlformats.org/officeDocument/2006/relationships/hyperlink" Target="https://www.lib.sfu.ca/about/branches-depts/rc/services/workshop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ask-u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hyperlink" Target="mailto:libask@sfu.c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research-assistance/subject/criminolog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gital.lib.sfu.ca/northern-justice-society-native-crime-bibliograph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c.gov/aba/cataloging/classification/lcco/lcco_h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SFU Library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Criminology 860: Library research &amp; Literature reviews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1620" y="4876801"/>
            <a:ext cx="7633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Yolanda Koscielski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Librarian for Criminology, Philosophy &amp; Psychology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September 22, 2023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hlinkClick r:id="rId3"/>
              </a:rPr>
              <a:t>ysk6@sfu.ca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library/Catalogue search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81192" y="2650273"/>
            <a:ext cx="10937873" cy="378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+mn-lt"/>
              </a:rPr>
              <a:t>Tips</a:t>
            </a:r>
            <a:r>
              <a:rPr lang="en-US" sz="2400" dirty="0">
                <a:latin typeface="+mn-lt"/>
              </a:rPr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en-CA" sz="2400" i="1" dirty="0">
                <a:solidFill>
                  <a:schemeClr val="accent1"/>
                </a:solidFill>
              </a:rPr>
              <a:t>Expand results </a:t>
            </a:r>
            <a:r>
              <a:rPr lang="en-CA" sz="2400" i="1" dirty="0">
                <a:solidFill>
                  <a:schemeClr val="tx1"/>
                </a:solidFill>
              </a:rPr>
              <a:t>beyond Library Collection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i="1" dirty="0">
                <a:solidFill>
                  <a:schemeClr val="accent1"/>
                </a:solidFill>
              </a:rPr>
              <a:t>Browse Search </a:t>
            </a:r>
            <a:r>
              <a:rPr lang="en-US" sz="2400" dirty="0">
                <a:solidFill>
                  <a:schemeClr val="tx1"/>
                </a:solidFill>
              </a:rPr>
              <a:t>for known titles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A-Z journals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for specific journals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Browse books by </a:t>
            </a:r>
            <a:r>
              <a:rPr lang="en-US" sz="2400" dirty="0">
                <a:solidFill>
                  <a:schemeClr val="accent1"/>
                </a:solidFill>
              </a:rPr>
              <a:t>call number </a:t>
            </a:r>
            <a:r>
              <a:rPr lang="en-US" sz="2400" dirty="0">
                <a:solidFill>
                  <a:schemeClr val="tx1"/>
                </a:solidFill>
              </a:rPr>
              <a:t>/ topic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  <a:defRPr/>
            </a:pPr>
            <a:endParaRPr lang="en-CA" sz="1800" dirty="0">
              <a:latin typeface="+mn-lt"/>
            </a:endParaRPr>
          </a:p>
          <a:p>
            <a:pPr marL="457200" lvl="1" indent="0">
              <a:buNone/>
              <a:defRPr/>
            </a:pPr>
            <a:endParaRPr lang="en-CA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51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google scholar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803" y="2348171"/>
            <a:ext cx="4278734" cy="3678303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Strengths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High </a:t>
            </a:r>
            <a:r>
              <a:rPr lang="en-US" sz="2000" dirty="0">
                <a:solidFill>
                  <a:schemeClr val="accent1"/>
                </a:solidFill>
              </a:rPr>
              <a:t>volume</a:t>
            </a:r>
            <a:r>
              <a:rPr lang="en-US" sz="2000" dirty="0">
                <a:solidFill>
                  <a:schemeClr val="tx1"/>
                </a:solidFill>
              </a:rPr>
              <a:t>, popular articles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Generous</a:t>
            </a:r>
            <a:r>
              <a:rPr lang="en-US" sz="2000" dirty="0">
                <a:solidFill>
                  <a:schemeClr val="tx1"/>
                </a:solidFill>
              </a:rPr>
              <a:t> algorithm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Times cited </a:t>
            </a:r>
            <a:r>
              <a:rPr lang="en-US" sz="2000" dirty="0">
                <a:solidFill>
                  <a:schemeClr val="tx1"/>
                </a:solidFill>
              </a:rPr>
              <a:t>tool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Known-item</a:t>
            </a:r>
            <a:r>
              <a:rPr lang="en-US" sz="2000" dirty="0">
                <a:solidFill>
                  <a:schemeClr val="tx1"/>
                </a:solidFill>
              </a:rPr>
              <a:t> searching, unique terminology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Other</a:t>
            </a:r>
            <a:r>
              <a:rPr lang="en-US" sz="2000" dirty="0">
                <a:solidFill>
                  <a:schemeClr val="tx1"/>
                </a:solidFill>
              </a:rPr>
              <a:t> info:</a:t>
            </a:r>
          </a:p>
          <a:p>
            <a:pPr marL="955800"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Open Science Framework (OSF), Institutional Repositories, US case law, grey literature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Unusual to not check it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E66233-57E4-4F4E-86CD-240A18A1F5E6}"/>
              </a:ext>
            </a:extLst>
          </p:cNvPr>
          <p:cNvSpPr txBox="1">
            <a:spLocks/>
          </p:cNvSpPr>
          <p:nvPr/>
        </p:nvSpPr>
        <p:spPr>
          <a:xfrm>
            <a:off x="5184742" y="2253005"/>
            <a:ext cx="7145519" cy="4270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>
                <a:solidFill>
                  <a:schemeClr val="accent2"/>
                </a:solidFill>
              </a:rPr>
              <a:t>Weaknesses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No specific </a:t>
            </a:r>
            <a:r>
              <a:rPr lang="en-US" sz="1700" dirty="0">
                <a:solidFill>
                  <a:schemeClr val="accent1"/>
                </a:solidFill>
              </a:rPr>
              <a:t>discipline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Loss of </a:t>
            </a:r>
            <a:r>
              <a:rPr lang="en-US" sz="1700" dirty="0">
                <a:solidFill>
                  <a:schemeClr val="accent1"/>
                </a:solidFill>
              </a:rPr>
              <a:t>control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Mysterious </a:t>
            </a:r>
            <a:r>
              <a:rPr lang="en-US" sz="1700" dirty="0">
                <a:solidFill>
                  <a:schemeClr val="accent1"/>
                </a:solidFill>
              </a:rPr>
              <a:t>algorithms</a:t>
            </a:r>
            <a:r>
              <a:rPr lang="en-US" sz="1700" dirty="0">
                <a:solidFill>
                  <a:schemeClr val="tx1"/>
                </a:solidFill>
              </a:rPr>
              <a:t> + unknown source coverage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Searches are </a:t>
            </a:r>
            <a:r>
              <a:rPr lang="en-US" sz="1700" dirty="0">
                <a:solidFill>
                  <a:schemeClr val="accent1"/>
                </a:solidFill>
              </a:rPr>
              <a:t>optimized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Missing </a:t>
            </a:r>
            <a:r>
              <a:rPr lang="en-US" sz="1700" dirty="0">
                <a:solidFill>
                  <a:schemeClr val="accent1"/>
                </a:solidFill>
              </a:rPr>
              <a:t>deep</a:t>
            </a:r>
            <a:r>
              <a:rPr lang="en-US" sz="1700" dirty="0">
                <a:solidFill>
                  <a:schemeClr val="tx1"/>
                </a:solidFill>
              </a:rPr>
              <a:t> data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1"/>
                </a:solidFill>
              </a:rPr>
              <a:t>Popularity</a:t>
            </a:r>
            <a:r>
              <a:rPr lang="en-US" sz="1700" dirty="0">
                <a:solidFill>
                  <a:schemeClr val="tx1"/>
                </a:solidFill>
              </a:rPr>
              <a:t> prioritized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Predatory publishers</a:t>
            </a:r>
            <a:endParaRPr lang="en-US" sz="1700" dirty="0">
              <a:solidFill>
                <a:srgbClr val="0070C0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1"/>
                </a:solidFill>
              </a:rPr>
              <a:t>Payment prompted</a:t>
            </a:r>
          </a:p>
        </p:txBody>
      </p:sp>
    </p:spTree>
    <p:extLst>
      <p:ext uri="{BB962C8B-B14F-4D97-AF65-F5344CB8AC3E}">
        <p14:creationId xmlns:p14="http://schemas.microsoft.com/office/powerpoint/2010/main" val="231977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5E1C-9989-4F53-8CD7-DC5796AD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library resources – </a:t>
            </a:r>
            <a:r>
              <a:rPr lang="en-US" dirty="0" err="1"/>
              <a:t>libkey</a:t>
            </a:r>
            <a:r>
              <a:rPr lang="en-US" dirty="0"/>
              <a:t> nomad</a:t>
            </a:r>
          </a:p>
        </p:txBody>
      </p:sp>
      <p:pic>
        <p:nvPicPr>
          <p:cNvPr id="4" name="Content Placeholder 15" descr="Left panel depicts a sad orange cat in the rain wearing glasses with a text bubble showing a lock on top of paper and the back of a credit card. The right panel shows the same cat but under sunny skies with a happy expression and the lock unlocked with the LibKey Nomad replacing the credit card. Across both panels reads two lines: Running into paywalls and multistep workarounds? LibKey Nomad provides instant access to articles. ">
            <a:extLst>
              <a:ext uri="{FF2B5EF4-FFF2-40B4-BE49-F238E27FC236}">
                <a16:creationId xmlns:a16="http://schemas.microsoft.com/office/drawing/2014/main" id="{555523B0-F2CC-42E2-B4F3-285B5AD3E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3" y="2175622"/>
            <a:ext cx="7106987" cy="3997680"/>
          </a:xfr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41862-51A1-4BB4-A807-763320540A86}"/>
              </a:ext>
            </a:extLst>
          </p:cNvPr>
          <p:cNvSpPr txBox="1"/>
          <p:nvPr/>
        </p:nvSpPr>
        <p:spPr>
          <a:xfrm>
            <a:off x="7823214" y="2175622"/>
            <a:ext cx="33781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Running into paywalls and multi-step workarounds?</a:t>
            </a:r>
          </a:p>
          <a:p>
            <a:pPr defTabSz="685800"/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LibKey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Nomad provides instant access to articles.</a:t>
            </a:r>
          </a:p>
        </p:txBody>
      </p:sp>
      <p:pic>
        <p:nvPicPr>
          <p:cNvPr id="6" name="Picture 5" descr="A red and grey logo for SFU Library.&#10;">
            <a:extLst>
              <a:ext uri="{FF2B5EF4-FFF2-40B4-BE49-F238E27FC236}">
                <a16:creationId xmlns:a16="http://schemas.microsoft.com/office/drawing/2014/main" id="{EEEE9D46-FF27-43D9-92D9-D25E1FE7D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16" y="5540570"/>
            <a:ext cx="2125592" cy="478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52AC4E-0BF2-4A37-AACF-5157D6DA3633}"/>
              </a:ext>
            </a:extLst>
          </p:cNvPr>
          <p:cNvSpPr txBox="1"/>
          <p:nvPr/>
        </p:nvSpPr>
        <p:spPr>
          <a:xfrm>
            <a:off x="8052134" y="6173302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thirdiron.com/</a:t>
            </a:r>
            <a:r>
              <a:rPr lang="en-US" b="1" dirty="0" err="1"/>
              <a:t>downloadnomad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5E1C-9989-4F53-8CD7-DC5796AD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library resources – </a:t>
            </a:r>
            <a:r>
              <a:rPr lang="en-US" dirty="0" err="1"/>
              <a:t>libkey</a:t>
            </a:r>
            <a:r>
              <a:rPr lang="en-US" dirty="0"/>
              <a:t> nomad</a:t>
            </a:r>
          </a:p>
        </p:txBody>
      </p:sp>
      <p:pic>
        <p:nvPicPr>
          <p:cNvPr id="6" name="Picture 5" descr="A red and grey logo for SFU Library.&#10;">
            <a:extLst>
              <a:ext uri="{FF2B5EF4-FFF2-40B4-BE49-F238E27FC236}">
                <a16:creationId xmlns:a16="http://schemas.microsoft.com/office/drawing/2014/main" id="{EEEE9D46-FF27-43D9-92D9-D25E1FE7D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16" y="5540570"/>
            <a:ext cx="2125592" cy="478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52AC4E-0BF2-4A37-AACF-5157D6DA3633}"/>
              </a:ext>
            </a:extLst>
          </p:cNvPr>
          <p:cNvSpPr txBox="1"/>
          <p:nvPr/>
        </p:nvSpPr>
        <p:spPr>
          <a:xfrm>
            <a:off x="8052134" y="6173302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thirdiron.com/</a:t>
            </a:r>
            <a:r>
              <a:rPr lang="en-US" b="1" dirty="0" err="1"/>
              <a:t>downloadnomad</a:t>
            </a:r>
            <a:endParaRPr lang="en-US" b="1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938771E-6294-44BF-8716-924C9F960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10" y="2105510"/>
            <a:ext cx="11029950" cy="3678238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u="sng" dirty="0" err="1"/>
              <a:t>thirdiron.com</a:t>
            </a:r>
            <a:r>
              <a:rPr lang="en-US" u="sng" dirty="0"/>
              <a:t>/</a:t>
            </a:r>
            <a:r>
              <a:rPr lang="en-US" u="sng" dirty="0" err="1"/>
              <a:t>downloadnomad</a:t>
            </a:r>
            <a:r>
              <a:rPr lang="en-US" u="sng" dirty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Choose your browser and follow the prompts to install the </a:t>
            </a:r>
            <a:r>
              <a:rPr lang="en-US" dirty="0" err="1"/>
              <a:t>LibKey</a:t>
            </a:r>
            <a:r>
              <a:rPr lang="en-US" dirty="0"/>
              <a:t> Nomad browser extension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Search for and choose Simon Fraser University as your organization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You’re all set!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Look for </a:t>
            </a:r>
            <a:r>
              <a:rPr lang="en-US" dirty="0" err="1"/>
              <a:t>LibKey</a:t>
            </a:r>
            <a:r>
              <a:rPr lang="en-US" dirty="0"/>
              <a:t> Nomad icons on scholarly webpages.</a:t>
            </a:r>
          </a:p>
        </p:txBody>
      </p:sp>
      <p:grpSp>
        <p:nvGrpSpPr>
          <p:cNvPr id="10" name="Group 9" descr="3 Libby Nomad buttons for Simon Fraser University. Download PDF, Article Link and Access Options.">
            <a:extLst>
              <a:ext uri="{FF2B5EF4-FFF2-40B4-BE49-F238E27FC236}">
                <a16:creationId xmlns:a16="http://schemas.microsoft.com/office/drawing/2014/main" id="{5087F1F0-3A74-41A7-91A9-6867A8BC24D3}"/>
              </a:ext>
            </a:extLst>
          </p:cNvPr>
          <p:cNvGrpSpPr/>
          <p:nvPr/>
        </p:nvGrpSpPr>
        <p:grpSpPr>
          <a:xfrm>
            <a:off x="460710" y="5148699"/>
            <a:ext cx="7288194" cy="869997"/>
            <a:chOff x="619538" y="4895370"/>
            <a:chExt cx="5612730" cy="611453"/>
          </a:xfrm>
        </p:grpSpPr>
        <p:pic>
          <p:nvPicPr>
            <p:cNvPr id="11" name="Picture 10" descr="LibKey Nomad Download PDF button: Simon Fraser University">
              <a:extLst>
                <a:ext uri="{FF2B5EF4-FFF2-40B4-BE49-F238E27FC236}">
                  <a16:creationId xmlns:a16="http://schemas.microsoft.com/office/drawing/2014/main" id="{FB53D16D-B335-4FB9-8B9F-BB4CA9B96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" y="4901720"/>
              <a:ext cx="1638151" cy="573353"/>
            </a:xfrm>
            <a:prstGeom prst="rect">
              <a:avLst/>
            </a:prstGeom>
          </p:spPr>
        </p:pic>
        <p:pic>
          <p:nvPicPr>
            <p:cNvPr id="12" name="Picture 11" descr="LibKey Nomad Article Link Button: Simon Fraser University">
              <a:extLst>
                <a:ext uri="{FF2B5EF4-FFF2-40B4-BE49-F238E27FC236}">
                  <a16:creationId xmlns:a16="http://schemas.microsoft.com/office/drawing/2014/main" id="{C2381F27-6410-44DD-97FA-FF404669A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199" y="4895370"/>
              <a:ext cx="1622169" cy="573353"/>
            </a:xfrm>
            <a:prstGeom prst="rect">
              <a:avLst/>
            </a:prstGeom>
          </p:spPr>
        </p:pic>
        <p:pic>
          <p:nvPicPr>
            <p:cNvPr id="13" name="Picture 12" descr="LibKey Nomad Access Options button: Simon Fraser University">
              <a:extLst>
                <a:ext uri="{FF2B5EF4-FFF2-40B4-BE49-F238E27FC236}">
                  <a16:creationId xmlns:a16="http://schemas.microsoft.com/office/drawing/2014/main" id="{D28D9BC3-2B68-4548-B0ED-429ECBAA0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100" y="4896777"/>
              <a:ext cx="1622168" cy="610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6917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62972"/>
            <a:ext cx="11029615" cy="4192872"/>
          </a:xfrm>
        </p:spPr>
        <p:txBody>
          <a:bodyPr numCol="2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3"/>
              </a:rPr>
              <a:t>Criminal Justice Abstracts with Full Text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4"/>
              </a:rPr>
              <a:t>PsycINFO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hlinkClick r:id="rId5"/>
              </a:rPr>
              <a:t>FORENSICnetBASE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6"/>
              </a:rPr>
              <a:t>MEDLINE 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7"/>
              </a:rPr>
              <a:t>CBCA Complete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8"/>
              </a:rPr>
              <a:t>Web of Science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hlinkClick r:id="rId9"/>
              </a:rPr>
              <a:t>WestLaw</a:t>
            </a:r>
            <a:r>
              <a:rPr lang="en-US" b="1" dirty="0">
                <a:hlinkClick r:id="rId9"/>
              </a:rPr>
              <a:t> Next Canada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hlinkClick r:id="rId10"/>
              </a:rPr>
              <a:t>Annual Review of Criminology</a:t>
            </a:r>
            <a:endParaRPr lang="en-US" b="1" dirty="0">
              <a:solidFill>
                <a:srgbClr val="0070C0"/>
              </a:solidFill>
            </a:endParaRP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hlinkClick r:id="rId11"/>
              </a:rPr>
              <a:t>Oxford Bibliographies Online</a:t>
            </a:r>
            <a:r>
              <a:rPr lang="en-US" b="1" dirty="0">
                <a:solidFill>
                  <a:srgbClr val="323232"/>
                </a:solidFill>
              </a:rPr>
              <a:t> – Criminology </a:t>
            </a: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Research Methods Online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 err="1">
                <a:hlinkClick r:id="rId13"/>
              </a:rPr>
              <a:t>PsycTESTS</a:t>
            </a:r>
            <a:endParaRPr lang="en-US" b="1" dirty="0"/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hlinkClick r:id="rId14"/>
              </a:rPr>
              <a:t>Canada Commons</a:t>
            </a:r>
            <a:endParaRPr lang="en-US" b="1" dirty="0">
              <a:solidFill>
                <a:srgbClr val="323232"/>
              </a:solidFill>
            </a:endParaRP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hlinkClick r:id="rId15"/>
              </a:rPr>
              <a:t>Summit – SFU’s Research Repository – Criminology Theses Subcollection</a:t>
            </a:r>
            <a:endParaRPr lang="en-US" b="1" dirty="0">
              <a:solidFill>
                <a:srgbClr val="32323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06E3E-ABFA-484A-A99B-CD531D54BAF6}"/>
              </a:ext>
            </a:extLst>
          </p:cNvPr>
          <p:cNvSpPr txBox="1"/>
          <p:nvPr/>
        </p:nvSpPr>
        <p:spPr>
          <a:xfrm>
            <a:off x="6095999" y="3780234"/>
            <a:ext cx="5753493" cy="3077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1600" dirty="0"/>
              <a:t>Exercise (5-7 mins)</a:t>
            </a:r>
          </a:p>
          <a:p>
            <a:endParaRPr lang="en-CA" sz="1600" dirty="0"/>
          </a:p>
          <a:p>
            <a:pPr marL="342900" indent="-342900">
              <a:buAutoNum type="arabicPeriod"/>
            </a:pPr>
            <a:r>
              <a:rPr lang="en-CA" sz="1600" dirty="0"/>
              <a:t>Locate the database/resource on the SFU Library website (first task!)</a:t>
            </a:r>
          </a:p>
          <a:p>
            <a:pPr marL="342900" indent="-342900">
              <a:buFont typeface="+mj-lt"/>
              <a:buAutoNum type="arabicPeriod"/>
            </a:pPr>
            <a:endParaRPr lang="en-CA" sz="1600" dirty="0"/>
          </a:p>
          <a:p>
            <a:pPr marL="342900" indent="-342900">
              <a:buAutoNum type="arabicPeriod"/>
            </a:pPr>
            <a:r>
              <a:rPr lang="en-CA" sz="1600" dirty="0"/>
              <a:t>Run a search for a </a:t>
            </a:r>
            <a:r>
              <a:rPr lang="en-CA" sz="1600" b="1" i="1" dirty="0"/>
              <a:t>topic of your choice</a:t>
            </a:r>
            <a:r>
              <a:rPr lang="en-CA" sz="1600" dirty="0"/>
              <a:t>, OR, </a:t>
            </a:r>
            <a:r>
              <a:rPr lang="en-CA" sz="1600" b="1" i="1" dirty="0"/>
              <a:t>animal therapy</a:t>
            </a:r>
            <a:r>
              <a:rPr lang="en-CA" sz="1600" i="1" dirty="0"/>
              <a:t>.</a:t>
            </a:r>
          </a:p>
          <a:p>
            <a:pPr marL="342900" indent="-342900">
              <a:buAutoNum type="arabicPeriod"/>
            </a:pPr>
            <a:endParaRPr lang="en-CA" sz="1600" i="1" dirty="0"/>
          </a:p>
          <a:p>
            <a:pPr marL="342900" indent="-342900">
              <a:buAutoNum type="arabicPeriod"/>
            </a:pPr>
            <a:r>
              <a:rPr lang="en-CA" sz="1600" dirty="0"/>
              <a:t>Briefly describe the resource’s contents. Who might this be useful for? </a:t>
            </a:r>
          </a:p>
          <a:p>
            <a:pPr marL="800100" lvl="1" indent="-342900">
              <a:buAutoNum type="arabicPeriod"/>
            </a:pPr>
            <a:endParaRPr lang="en-CA" sz="1600" dirty="0"/>
          </a:p>
          <a:p>
            <a:pPr marL="342900" indent="-34290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601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Subject specific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Tips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Make use of high quality </a:t>
            </a:r>
            <a:r>
              <a:rPr lang="en-US" sz="2800" dirty="0">
                <a:solidFill>
                  <a:schemeClr val="accent1"/>
                </a:solidFill>
              </a:rPr>
              <a:t>metadata, particularly subject headings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Use limiters</a:t>
            </a:r>
            <a:r>
              <a:rPr lang="en-US" sz="2800" dirty="0"/>
              <a:t> unique to discipline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Sign in and use search history + sets </a:t>
            </a:r>
            <a:r>
              <a:rPr lang="en-US" sz="2800" dirty="0"/>
              <a:t>to keep track of your research over time</a:t>
            </a:r>
          </a:p>
        </p:txBody>
      </p:sp>
    </p:spTree>
    <p:extLst>
      <p:ext uri="{BB962C8B-B14F-4D97-AF65-F5344CB8AC3E}">
        <p14:creationId xmlns:p14="http://schemas.microsoft.com/office/powerpoint/2010/main" val="1892986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g on grass">
            <a:extLst>
              <a:ext uri="{FF2B5EF4-FFF2-40B4-BE49-F238E27FC236}">
                <a16:creationId xmlns:a16="http://schemas.microsoft.com/office/drawing/2014/main" id="{6854BD4B-45A1-324F-0955-EBC1E8846A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26" b="245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B8E18-719E-4705-BCD7-3C4C32A7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Boolean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2EF64-E2C7-40B8-85B5-B779486B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hlinkClick r:id="rId4" action="ppaction://hlinkfile"/>
              </a:rPr>
              <a:t>Poll Everywhere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9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8E18-719E-4705-BCD7-3C4C32A7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Boolean 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33B2EC-8209-44FB-8E5E-8D3ECF03C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362"/>
          <a:stretch/>
        </p:blipFill>
        <p:spPr>
          <a:xfrm>
            <a:off x="1259922" y="1800526"/>
            <a:ext cx="8911600" cy="5057474"/>
          </a:xfrm>
        </p:spPr>
      </p:pic>
    </p:spTree>
    <p:extLst>
      <p:ext uri="{BB962C8B-B14F-4D97-AF65-F5344CB8AC3E}">
        <p14:creationId xmlns:p14="http://schemas.microsoft.com/office/powerpoint/2010/main" val="356269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Boolean searching: and/or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0B0F0785-70B0-269C-4E1C-9008FECD17F1}"/>
              </a:ext>
            </a:extLst>
          </p:cNvPr>
          <p:cNvGraphicFramePr/>
          <p:nvPr/>
        </p:nvGraphicFramePr>
        <p:xfrm>
          <a:off x="581192" y="2125632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941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5698" y="1897029"/>
            <a:ext cx="5400602" cy="4960971"/>
            <a:chOff x="3935760" y="1567716"/>
            <a:chExt cx="5400602" cy="4960971"/>
          </a:xfrm>
        </p:grpSpPr>
        <p:sp>
          <p:nvSpPr>
            <p:cNvPr id="5" name="Oval 4"/>
            <p:cNvSpPr/>
            <p:nvPr/>
          </p:nvSpPr>
          <p:spPr>
            <a:xfrm>
              <a:off x="3935760" y="2276872"/>
              <a:ext cx="3168352" cy="295232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023992" y="2276872"/>
              <a:ext cx="3168352" cy="295232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94136" y="1567716"/>
              <a:ext cx="18549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  </a:t>
              </a:r>
              <a:r>
                <a:rPr lang="en-US" sz="2800" b="1" dirty="0"/>
                <a:t>AND</a:t>
              </a:r>
              <a:r>
                <a:rPr lang="en-US" sz="2800" dirty="0"/>
                <a:t>  B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6204013" y="2816932"/>
              <a:ext cx="864096" cy="540060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8563" y="6005467"/>
              <a:ext cx="15648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  </a:t>
              </a:r>
              <a:r>
                <a:rPr lang="en-US" sz="2800" b="1" dirty="0"/>
                <a:t>OR</a:t>
              </a:r>
              <a:r>
                <a:rPr lang="en-US" sz="2800" dirty="0"/>
                <a:t>  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28048" y="2090936"/>
              <a:ext cx="0" cy="1554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238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Our agenda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B02E1B-D48B-4D26-AB94-7613512C3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493" y="960723"/>
            <a:ext cx="4945656" cy="4945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09F43-5773-44B4-8058-061A44554D36}"/>
              </a:ext>
            </a:extLst>
          </p:cNvPr>
          <p:cNvSpPr txBox="1"/>
          <p:nvPr/>
        </p:nvSpPr>
        <p:spPr>
          <a:xfrm>
            <a:off x="5388865" y="6361263"/>
            <a:ext cx="6503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https://i.pinimg.com/originals/de/32/89/de32896d6903b303071c14c42c09e2a8.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26789-D861-470B-9027-D8E6B1548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57B56F41-BD13-454A-A74D-4630313705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649507"/>
              </p:ext>
            </p:extLst>
          </p:nvPr>
        </p:nvGraphicFramePr>
        <p:xfrm>
          <a:off x="783387" y="2254102"/>
          <a:ext cx="4947221" cy="365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9824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5698" y="1897029"/>
            <a:ext cx="5400602" cy="4960971"/>
            <a:chOff x="3935760" y="1567716"/>
            <a:chExt cx="5400602" cy="4960971"/>
          </a:xfrm>
        </p:grpSpPr>
        <p:sp>
          <p:nvSpPr>
            <p:cNvPr id="5" name="Oval 4"/>
            <p:cNvSpPr/>
            <p:nvPr/>
          </p:nvSpPr>
          <p:spPr>
            <a:xfrm>
              <a:off x="3935760" y="2276872"/>
              <a:ext cx="3168352" cy="295232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CATS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023992" y="2276872"/>
              <a:ext cx="3168352" cy="295232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DOGS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1982" y="1567716"/>
              <a:ext cx="33281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CATS  </a:t>
              </a:r>
              <a:r>
                <a:rPr lang="en-US" sz="2800" b="1" dirty="0"/>
                <a:t>AND</a:t>
              </a:r>
              <a:r>
                <a:rPr lang="en-US" sz="2800" dirty="0"/>
                <a:t>  DOGS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6204013" y="2816932"/>
              <a:ext cx="864096" cy="540060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9038" y="6005467"/>
              <a:ext cx="3054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CATS  </a:t>
              </a:r>
              <a:r>
                <a:rPr lang="en-US" sz="2800" b="1" dirty="0"/>
                <a:t>OR</a:t>
              </a:r>
              <a:r>
                <a:rPr lang="en-US" sz="2800" dirty="0"/>
                <a:t>  DOGS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28048" y="2090936"/>
              <a:ext cx="0" cy="1554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550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28" y="1921362"/>
            <a:ext cx="7668344" cy="49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74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Boolean &amp; other Search 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E7A555-69E0-544B-57CE-35414DC36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493119"/>
              </p:ext>
            </p:extLst>
          </p:nvPr>
        </p:nvGraphicFramePr>
        <p:xfrm>
          <a:off x="581024" y="2181225"/>
          <a:ext cx="11167279" cy="440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4116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B0A67-E4F6-4AB5-A8D1-D797FA1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4" y="3913"/>
            <a:ext cx="1676400" cy="3770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2400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09800" y="990602"/>
            <a:ext cx="7772400" cy="6095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DINPro-Medium" pitchFamily="50" charset="0"/>
              </a:rPr>
              <a:t>Interlibrary Loan &amp; Book Requests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09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779ACAA6-103F-4714-B364-F9D3EC053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82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547C-67CF-4B7A-B575-691C50F7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Support for open access publishing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E0D4C-9FE2-4CB1-BF1F-7A2D4C4A0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9F68C-9332-4E0B-8792-DE91BD6C0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76" y="1886514"/>
            <a:ext cx="9116952" cy="4712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557BB6-101A-4BB3-B543-A95B18BDCBAD}"/>
              </a:ext>
            </a:extLst>
          </p:cNvPr>
          <p:cNvSpPr txBox="1"/>
          <p:nvPr/>
        </p:nvSpPr>
        <p:spPr>
          <a:xfrm>
            <a:off x="9132611" y="1886514"/>
            <a:ext cx="2904114" cy="4832092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200" dirty="0">
                <a:solidFill>
                  <a:srgbClr val="54585A"/>
                </a:solidFill>
                <a:latin typeface="DINPro-Regular" pitchFamily="50" charset="0"/>
              </a:rPr>
              <a:t>Graduate Students are eligible to apply for </a:t>
            </a:r>
            <a:r>
              <a:rPr lang="en-US" sz="2200" dirty="0">
                <a:solidFill>
                  <a:srgbClr val="54585A"/>
                </a:solidFill>
                <a:latin typeface="DINPro-Regular" pitchFamily="50" charset="0"/>
                <a:hlinkClick r:id="rId4"/>
              </a:rPr>
              <a:t>open access publishing funding</a:t>
            </a:r>
            <a:r>
              <a:rPr lang="en-US" sz="2200" dirty="0">
                <a:solidFill>
                  <a:srgbClr val="54585A"/>
                </a:solidFill>
                <a:latin typeface="DINPro-Regular" pitchFamily="50" charset="0"/>
              </a:rPr>
              <a:t>*</a:t>
            </a:r>
          </a:p>
          <a:p>
            <a:pPr algn="l"/>
            <a:endParaRPr lang="en-US" sz="2200" dirty="0">
              <a:solidFill>
                <a:srgbClr val="54585A"/>
              </a:solidFill>
              <a:latin typeface="DINPro-Regular" pitchFamily="50" charset="0"/>
            </a:endParaRPr>
          </a:p>
          <a:p>
            <a:pPr algn="l"/>
            <a:r>
              <a:rPr lang="en-US" sz="2200" dirty="0">
                <a:solidFill>
                  <a:srgbClr val="54585A"/>
                </a:solidFill>
                <a:latin typeface="DINPro-Regular" pitchFamily="50" charset="0"/>
              </a:rPr>
              <a:t>Up to $2500 per article; one article per year</a:t>
            </a:r>
          </a:p>
          <a:p>
            <a:pPr algn="l"/>
            <a:endParaRPr lang="en-US" sz="2200" dirty="0">
              <a:solidFill>
                <a:srgbClr val="54585A"/>
              </a:solidFill>
              <a:latin typeface="DINPro-Regular" pitchFamily="50" charset="0"/>
            </a:endParaRPr>
          </a:p>
          <a:p>
            <a:pPr algn="l"/>
            <a:r>
              <a:rPr lang="en-US" sz="2200" dirty="0">
                <a:solidFill>
                  <a:srgbClr val="54585A"/>
                </a:solidFill>
                <a:latin typeface="DINPro-Regular" pitchFamily="50" charset="0"/>
              </a:rPr>
              <a:t>Library has memberships or direct invoicing arrangements with some of the most prominent open access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755027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4FC8-AB0C-4574-9473-295D5478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15028"/>
            <a:ext cx="11029616" cy="1013800"/>
          </a:xfrm>
        </p:spPr>
        <p:txBody>
          <a:bodyPr>
            <a:normAutofit/>
          </a:bodyPr>
          <a:lstStyle/>
          <a:p>
            <a:r>
              <a:rPr lang="en-CA" sz="3600" dirty="0"/>
              <a:t>Research data management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85C584-0757-437C-8F6A-ABFBB01BA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192" y="1994660"/>
            <a:ext cx="10099000" cy="4248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31D083-88D0-47A8-AC36-CB3ABD60970B}"/>
              </a:ext>
            </a:extLst>
          </p:cNvPr>
          <p:cNvSpPr txBox="1"/>
          <p:nvPr/>
        </p:nvSpPr>
        <p:spPr>
          <a:xfrm>
            <a:off x="5546558" y="1835117"/>
            <a:ext cx="6523522" cy="338554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DINPro-Regular" pitchFamily="50" charset="0"/>
                <a:ea typeface="+mn-ea"/>
                <a:cs typeface="+mn-cs"/>
              </a:rPr>
              <a:t>It’s good practice to 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DINPro-Regular" pitchFamily="50" charset="0"/>
                <a:ea typeface="+mn-ea"/>
                <a:cs typeface="+mn-cs"/>
                <a:hlinkClick r:id="rId4"/>
              </a:rPr>
              <a:t>think about this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DINPro-Regular" pitchFamily="50" charset="0"/>
                <a:ea typeface="+mn-ea"/>
                <a:cs typeface="+mn-cs"/>
              </a:rPr>
              <a:t> early on in your research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707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15" y="302676"/>
            <a:ext cx="11470106" cy="145393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 idx="4294967295"/>
          </p:nvPr>
        </p:nvSpPr>
        <p:spPr>
          <a:xfrm>
            <a:off x="405630" y="822604"/>
            <a:ext cx="10030326" cy="5826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Century Gothic" panose="020B0502020202020204" pitchFamily="34" charset="0"/>
                <a:ea typeface="Proxima Nova"/>
                <a:cs typeface="Proxima Nova"/>
                <a:sym typeface="Proxima Nova"/>
              </a:rPr>
              <a:t>What is Research Data Management?</a:t>
            </a:r>
            <a:endParaRPr sz="3600" dirty="0">
              <a:solidFill>
                <a:srgbClr val="FFFFFF"/>
              </a:solidFill>
              <a:latin typeface="Century Gothic" panose="020B0502020202020204" pitchFamily="3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Google Shape;100;p14">
            <a:extLst>
              <a:ext uri="{FF2B5EF4-FFF2-40B4-BE49-F238E27FC236}">
                <a16:creationId xmlns:a16="http://schemas.microsoft.com/office/drawing/2014/main" id="{0FC499C8-65DD-4C54-83C7-5B5A6F5359CC}"/>
              </a:ext>
            </a:extLst>
          </p:cNvPr>
          <p:cNvSpPr txBox="1">
            <a:spLocks/>
          </p:cNvSpPr>
          <p:nvPr/>
        </p:nvSpPr>
        <p:spPr>
          <a:xfrm>
            <a:off x="2072438" y="2084984"/>
            <a:ext cx="8047125" cy="3367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4275" tIns="34275" rIns="34275" bIns="3427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r>
              <a:rPr lang="en-US" b="1" dirty="0">
                <a:ea typeface="Raleway"/>
                <a:cs typeface="Raleway"/>
                <a:sym typeface="Raleway"/>
              </a:rPr>
              <a:t>Research Data:</a:t>
            </a:r>
            <a:r>
              <a:rPr lang="en-US" dirty="0">
                <a:ea typeface="Raleway"/>
                <a:cs typeface="Raleway"/>
                <a:sym typeface="Raleway"/>
              </a:rPr>
              <a:t> materials created, generated, or collected as evidence in support of scholarly publications, presentations, etc.</a:t>
            </a:r>
          </a:p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endParaRPr lang="en-US" dirty="0"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endParaRPr lang="en-US" dirty="0"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endParaRPr lang="en-US" dirty="0"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endParaRPr lang="en-US" dirty="0"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endParaRPr lang="en-US" b="1" dirty="0"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Clr>
                <a:schemeClr val="dk1"/>
              </a:buClr>
              <a:buSzPts val="1100"/>
              <a:buNone/>
            </a:pPr>
            <a:r>
              <a:rPr lang="en-US" b="1" dirty="0">
                <a:ea typeface="Raleway"/>
                <a:cs typeface="Raleway"/>
                <a:sym typeface="Raleway"/>
              </a:rPr>
              <a:t>Research Data Management:</a:t>
            </a:r>
            <a:r>
              <a:rPr lang="en-US" dirty="0">
                <a:ea typeface="Raleway"/>
                <a:cs typeface="Raleway"/>
                <a:sym typeface="Raleway"/>
              </a:rPr>
              <a:t> steps taken to ensure your data remains safe, persists, and is accessible in the long-term.</a:t>
            </a:r>
          </a:p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endParaRPr lang="en-US" sz="1800" dirty="0">
              <a:latin typeface="Raleway"/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endParaRPr lang="en-US" sz="2250" dirty="0">
              <a:latin typeface="Raleway"/>
              <a:ea typeface="Raleway"/>
              <a:cs typeface="Raleway"/>
              <a:sym typeface="Raleway"/>
            </a:endParaRPr>
          </a:p>
          <a:p>
            <a:pPr marL="0" indent="0" algn="just">
              <a:spcBef>
                <a:spcPts val="675"/>
              </a:spcBef>
              <a:buNone/>
            </a:pPr>
            <a:endParaRPr lang="en-US" dirty="0"/>
          </a:p>
          <a:p>
            <a:pPr marL="253603" indent="-148828">
              <a:spcBef>
                <a:spcPts val="675"/>
              </a:spcBef>
              <a:buClr>
                <a:schemeClr val="accent1"/>
              </a:buClr>
              <a:buSzPts val="2200"/>
              <a:buNone/>
            </a:pPr>
            <a:endParaRPr lang="en-US" dirty="0"/>
          </a:p>
          <a:p>
            <a:pPr marL="253604" indent="-148829">
              <a:spcBef>
                <a:spcPts val="675"/>
              </a:spcBef>
              <a:buClr>
                <a:schemeClr val="accent1"/>
              </a:buClr>
              <a:buSzPts val="2200"/>
              <a:buNone/>
            </a:pPr>
            <a:endParaRPr lang="en-US" dirty="0"/>
          </a:p>
          <a:p>
            <a:pPr marL="68580" indent="36195">
              <a:spcBef>
                <a:spcPts val="1050"/>
              </a:spcBef>
              <a:buClr>
                <a:schemeClr val="accent1"/>
              </a:buClr>
              <a:buSzPts val="2200"/>
              <a:buNone/>
            </a:pPr>
            <a:endParaRPr lang="en-US" sz="165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" name="Google Shape;101;p14">
            <a:extLst>
              <a:ext uri="{FF2B5EF4-FFF2-40B4-BE49-F238E27FC236}">
                <a16:creationId xmlns:a16="http://schemas.microsoft.com/office/drawing/2014/main" id="{93077477-0B4B-4858-A827-AAC13F0589E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8081" y="3383691"/>
            <a:ext cx="1041559" cy="124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2;p14">
            <a:extLst>
              <a:ext uri="{FF2B5EF4-FFF2-40B4-BE49-F238E27FC236}">
                <a16:creationId xmlns:a16="http://schemas.microsoft.com/office/drawing/2014/main" id="{BDABBE8D-1366-46D7-AC48-A765D29AC3C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7022" y="3388286"/>
            <a:ext cx="1213866" cy="123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3;p14">
            <a:extLst>
              <a:ext uri="{FF2B5EF4-FFF2-40B4-BE49-F238E27FC236}">
                <a16:creationId xmlns:a16="http://schemas.microsoft.com/office/drawing/2014/main" id="{711F7B7C-7923-4C77-8FC8-A4CAE664B37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0793" y="3382274"/>
            <a:ext cx="1129581" cy="124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04;p14">
            <a:extLst>
              <a:ext uri="{FF2B5EF4-FFF2-40B4-BE49-F238E27FC236}">
                <a16:creationId xmlns:a16="http://schemas.microsoft.com/office/drawing/2014/main" id="{B1E2CCF4-6842-4775-8FAC-D869E4D1C45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34200" y="3382274"/>
            <a:ext cx="1055104" cy="124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05;p14">
            <a:extLst>
              <a:ext uri="{FF2B5EF4-FFF2-40B4-BE49-F238E27FC236}">
                <a16:creationId xmlns:a16="http://schemas.microsoft.com/office/drawing/2014/main" id="{53427967-AAD1-4A3F-84C0-2BA9FB974E4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57869" y="3446542"/>
            <a:ext cx="1261872" cy="1118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862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12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RESEARCH COMMONS</a:t>
            </a:r>
            <a:endParaRPr sz="24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86620" y="1536633"/>
            <a:ext cx="5933706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39541" marR="0" lvl="0" indent="0" algn="l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Free services for graduate students and postdocs in all disciplines.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139541" marR="0" lvl="0" indent="0" algn="l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6724" marR="0" lvl="0" indent="-317183" algn="l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hlinkClick r:id="rId4"/>
              </a:rPr>
              <a:t>Spaces to work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including 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hlinkClick r:id="rId5"/>
              </a:rPr>
              <a:t>private, bookable rooms for individuals and groups</a:t>
            </a:r>
            <a:endParaRPr kumimoji="0" lang="en-US" sz="2200" b="0" i="0" u="sng" strike="noStrike" kern="1200" cap="none" spc="0" normalizeH="0" baseline="0" noProof="0" dirty="0">
              <a:ln>
                <a:noFill/>
              </a:ln>
              <a:solidFill>
                <a:srgbClr val="2D3B4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6724" marR="0" lvl="0" indent="-317183" algn="l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D3B4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6724" marR="0" lvl="0" indent="-317183" algn="l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hlinkClick r:id="rId6"/>
              </a:rPr>
              <a:t>Specialized workshops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 </a:t>
            </a:r>
          </a:p>
          <a:p>
            <a:pPr marL="456724" marR="0" lvl="0" indent="-317183" algn="l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D3B4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6724" marR="0" lvl="0" indent="-317183" algn="l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hlinkClick r:id="rId7"/>
              </a:rPr>
              <a:t>Access to research software</a:t>
            </a:r>
          </a:p>
          <a:p>
            <a:pPr marL="456724" marR="0" lvl="0" indent="-317183" algn="l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endParaRPr kumimoji="0" lang="en-US" sz="2200" b="0" i="0" u="sng" strike="noStrike" kern="1200" cap="none" spc="0" normalizeH="0" baseline="0" noProof="0" dirty="0">
              <a:ln>
                <a:noFill/>
              </a:ln>
              <a:solidFill>
                <a:srgbClr val="2D3B4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6724" marR="0" lvl="0" indent="-317183" algn="l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hlinkClick r:id="rId8"/>
              </a:rPr>
              <a:t>Consultations with specialists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D3B4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6724" marR="0" lvl="0" indent="-317183" algn="l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D3B4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6724" marR="0" lvl="0" indent="-317183" algn="l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hlinkClick r:id="rId9"/>
              </a:rPr>
              <a:t>Graduate Writing Services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hlinkClick r:id="rId9"/>
              </a:rPr>
              <a:t> 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D3B4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6724" marR="0" lvl="0" indent="-317183" algn="l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D3B4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6724" marR="0" lvl="0" indent="-317183" algn="l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hlinkClick r:id="rId10"/>
              </a:rPr>
              <a:t>Thesis template and formatting help</a:t>
            </a:r>
            <a:endParaRPr kumimoji="0" lang="en-US" sz="2200" b="0" i="0" u="sng" strike="noStrike" kern="1200" cap="none" spc="0" normalizeH="0" baseline="0" noProof="0" dirty="0">
              <a:ln>
                <a:noFill/>
              </a:ln>
              <a:solidFill>
                <a:srgbClr val="2D3B4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6724" marR="0" lvl="0" indent="-317183" algn="l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endParaRPr kumimoji="0" lang="en-US" sz="2200" b="0" i="0" u="sng" strike="noStrike" kern="1200" cap="none" spc="0" normalizeH="0" baseline="0" noProof="0" dirty="0">
              <a:ln>
                <a:noFill/>
              </a:ln>
              <a:solidFill>
                <a:srgbClr val="2D3B4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6724" marR="0" lvl="0" indent="-317183" algn="l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hlinkClick r:id="rId8"/>
              </a:rPr>
              <a:t>Data services and Digital Humanities support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D3B4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70000"/>
              </a:lnSpc>
              <a:spcBef>
                <a:spcPts val="1600"/>
              </a:spcBef>
              <a:spcAft>
                <a:spcPts val="1600"/>
              </a:spcAft>
              <a:buClrTx/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Proxima Nova"/>
                <a:cs typeface="Proxima Nova"/>
                <a:sym typeface="Proxima Nova"/>
              </a:rPr>
              <a:t>Learn more: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Proxima Nova"/>
                <a:cs typeface="Proxima Nova"/>
                <a:sym typeface="Proxima Nova"/>
                <a:hlinkClick r:id="rId11"/>
              </a:rPr>
              <a:t>https://www.lib.sfu.ca/about/branches-depts/rc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Proxima Nova"/>
                <a:cs typeface="Proxima Nova"/>
                <a:sym typeface="Proxima Nova"/>
              </a:rPr>
              <a:t>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Proxima Nova"/>
                <a:cs typeface="Proxima Nova"/>
                <a:sym typeface="Proxima Nova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Proxima Nova"/>
              <a:cs typeface="Proxima Nova"/>
            </a:endParaRPr>
          </a:p>
          <a:p>
            <a:pPr marL="0" indent="0">
              <a:buNone/>
            </a:pPr>
            <a:endParaRPr lang="en-US" sz="19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6745CB-E7A8-4A3E-913F-7B6C7C0123F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D57F6-5AE2-48B5-AF9E-BAD9C48CE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0740" y="5528653"/>
            <a:ext cx="3324640" cy="926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2A7F4A-7BDF-4AF2-A4F3-E84727D551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00" y="1295301"/>
            <a:ext cx="5748800" cy="38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36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12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RESEARCH COMMONS</a:t>
            </a:r>
            <a:endParaRPr sz="24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415600" y="1536632"/>
            <a:ext cx="5612000" cy="503260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39541" indent="0">
              <a:lnSpc>
                <a:spcPct val="100000"/>
              </a:lnSpc>
              <a:buNone/>
            </a:pPr>
            <a:r>
              <a:rPr lang="en-US" sz="2200" dirty="0">
                <a:latin typeface="Calibri"/>
                <a:cs typeface="Calibri"/>
                <a:hlinkClick r:id="rId4"/>
              </a:rPr>
              <a:t>Workshops</a:t>
            </a:r>
            <a:r>
              <a:rPr lang="en-US" sz="2200" dirty="0">
                <a:latin typeface="Calibri"/>
                <a:cs typeface="Calibri"/>
              </a:rPr>
              <a:t> and </a:t>
            </a:r>
            <a:r>
              <a:rPr lang="en-US" sz="2200" dirty="0">
                <a:latin typeface="Calibri"/>
                <a:cs typeface="Calibri"/>
                <a:hlinkClick r:id="rId5"/>
              </a:rPr>
              <a:t>consultations</a:t>
            </a:r>
            <a:r>
              <a:rPr lang="en-US" sz="2200" dirty="0">
                <a:latin typeface="Calibri"/>
                <a:cs typeface="Calibri"/>
              </a:rPr>
              <a:t> are available to graduate students and postdocs in a variety of areas, including:</a:t>
            </a:r>
            <a:endParaRPr lang="en-US" sz="2200" dirty="0">
              <a:cs typeface="Calibri" panose="020F0502020204030204"/>
            </a:endParaRPr>
          </a:p>
          <a:p>
            <a:pPr marL="425291" indent="-285750">
              <a:buFont typeface="Arial" panose="020B0604020202020204" pitchFamily="34" charset="0"/>
              <a:buChar char="•"/>
            </a:pPr>
            <a:endParaRPr lang="en-US" sz="2200" dirty="0">
              <a:latin typeface="Calibri"/>
              <a:cs typeface="Calibri"/>
            </a:endParaRPr>
          </a:p>
          <a:p>
            <a:pPr marL="742474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Calibri"/>
                <a:cs typeface="Calibri"/>
              </a:rPr>
              <a:t>Academic publishing and impact metrics</a:t>
            </a:r>
          </a:p>
          <a:p>
            <a:pPr marL="742474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Calibri"/>
                <a:cs typeface="Calibri"/>
              </a:rPr>
              <a:t>Citation management </a:t>
            </a:r>
            <a:r>
              <a:rPr lang="en-US" sz="2200" dirty="0">
                <a:latin typeface="Calibri"/>
                <a:cs typeface="Calibri"/>
              </a:rPr>
              <a:t>with Zotero</a:t>
            </a:r>
          </a:p>
          <a:p>
            <a:pPr marL="742474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Digital Humanities approaches and tools</a:t>
            </a:r>
          </a:p>
          <a:p>
            <a:pPr marL="742474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Qualitative data analysis with </a:t>
            </a:r>
            <a:r>
              <a:rPr lang="en-US" sz="2200" dirty="0">
                <a:solidFill>
                  <a:schemeClr val="accent1"/>
                </a:solidFill>
                <a:latin typeface="Calibri"/>
                <a:cs typeface="Calibri"/>
              </a:rPr>
              <a:t>NVivo</a:t>
            </a:r>
          </a:p>
          <a:p>
            <a:pPr marL="742474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R &amp; Python programming</a:t>
            </a:r>
          </a:p>
          <a:p>
            <a:pPr marL="742474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ArcGIS &amp; QGIS</a:t>
            </a:r>
          </a:p>
          <a:p>
            <a:pPr marL="742474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Thesis and academic writing</a:t>
            </a:r>
          </a:p>
          <a:p>
            <a:pPr marL="742474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Calibri"/>
                <a:cs typeface="Calibri"/>
              </a:rPr>
              <a:t>Thesis template </a:t>
            </a:r>
            <a:r>
              <a:rPr lang="en-US" sz="2200" dirty="0">
                <a:latin typeface="Calibri"/>
                <a:cs typeface="Calibri"/>
              </a:rPr>
              <a:t>and submission help</a:t>
            </a:r>
          </a:p>
          <a:p>
            <a:pPr marL="742474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Research Data Management</a:t>
            </a:r>
          </a:p>
          <a:p>
            <a:pPr marL="0" indent="0">
              <a:buNone/>
            </a:pPr>
            <a:endParaRPr lang="en-GB" sz="1800" b="1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6745CB-E7A8-4A3E-913F-7B6C7C0123F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D57F6-5AE2-48B5-AF9E-BAD9C48CE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0740" y="5528653"/>
            <a:ext cx="3324640" cy="926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46EAA-62F2-4D85-94BC-666FBAE7C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200" y="1295300"/>
            <a:ext cx="5748800" cy="38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21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to go for help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0C8A94-04A3-4512-9179-94BBE43D56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1192" y="2409288"/>
            <a:ext cx="4808955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hlinkClick r:id="rId3"/>
              </a:rPr>
              <a:t>Ask a Librarian</a:t>
            </a:r>
            <a:endParaRPr lang="en-US" sz="3200" dirty="0"/>
          </a:p>
          <a:p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Research help desk</a:t>
            </a:r>
            <a:r>
              <a:rPr lang="en-US" sz="2400" dirty="0"/>
              <a:t> (office hours &amp; by appointment)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Zoom </a:t>
            </a:r>
            <a:r>
              <a:rPr lang="en-US" sz="2400" dirty="0"/>
              <a:t>consultations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Phone</a:t>
            </a:r>
            <a:r>
              <a:rPr lang="en-US" sz="2400" dirty="0"/>
              <a:t>: 778.782.4345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Email: </a:t>
            </a:r>
            <a:r>
              <a:rPr lang="en-US" sz="2400" b="1" dirty="0">
                <a:hlinkClick r:id="rId4"/>
              </a:rPr>
              <a:t>libask@sfu.ca</a:t>
            </a:r>
            <a:r>
              <a:rPr lang="en-US" sz="2400" b="1" dirty="0"/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AskAway</a:t>
            </a:r>
            <a:r>
              <a:rPr lang="en-US" sz="2400" b="1" dirty="0"/>
              <a:t> </a:t>
            </a:r>
            <a:r>
              <a:rPr lang="en-US" sz="2400" dirty="0"/>
              <a:t>(online chat)</a:t>
            </a:r>
          </a:p>
          <a:p>
            <a:pPr marL="502920" lvl="1" indent="0">
              <a:buNone/>
            </a:pPr>
            <a:endParaRPr lang="en-US" sz="24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B56E4FA-5AE9-4DA2-B387-EA3CDC7F89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76" y="2009828"/>
            <a:ext cx="3311275" cy="32583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26B3F0-8C78-4087-AD52-A5D586FC5158}"/>
              </a:ext>
            </a:extLst>
          </p:cNvPr>
          <p:cNvSpPr/>
          <p:nvPr/>
        </p:nvSpPr>
        <p:spPr>
          <a:xfrm>
            <a:off x="5865136" y="4651255"/>
            <a:ext cx="1452777" cy="333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8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F89F-0BDE-4361-9F34-139C64F8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Liaison Librarian for 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6C3F-B249-4493-8E0C-28093663D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Based at Burnaby campus</a:t>
            </a:r>
          </a:p>
          <a:p>
            <a:r>
              <a:rPr lang="en-US" sz="2400" dirty="0"/>
              <a:t>Manage print and electronic collections for Psychology</a:t>
            </a:r>
          </a:p>
          <a:p>
            <a:r>
              <a:rPr lang="en-US" sz="2400" dirty="0"/>
              <a:t>Provide individual and group consultations on library research</a:t>
            </a:r>
          </a:p>
          <a:p>
            <a:r>
              <a:rPr lang="en-US" sz="2400" dirty="0"/>
              <a:t>Author instructional web guides</a:t>
            </a:r>
          </a:p>
          <a:p>
            <a:r>
              <a:rPr lang="en-US" sz="2400" dirty="0"/>
              <a:t>Help you locate hard to find resources</a:t>
            </a:r>
          </a:p>
          <a:p>
            <a:r>
              <a:rPr lang="en-US" sz="2400" dirty="0"/>
              <a:t>Full list of Liaison Librarians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2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1" y="3179697"/>
            <a:ext cx="4966797" cy="309918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Name</a:t>
            </a:r>
          </a:p>
          <a:p>
            <a:r>
              <a:rPr lang="en-US" sz="2400" dirty="0"/>
              <a:t>MA or PhD</a:t>
            </a:r>
          </a:p>
          <a:p>
            <a:r>
              <a:rPr lang="en-US" sz="2400" dirty="0"/>
              <a:t>New to SFU or returning student</a:t>
            </a:r>
          </a:p>
          <a:p>
            <a:r>
              <a:rPr lang="en-US" sz="2400" dirty="0"/>
              <a:t>Research tip to share (e.g., favorite resource, lesson learned, etc.) OR </a:t>
            </a:r>
            <a:r>
              <a:rPr lang="en-US" sz="2400" dirty="0" err="1"/>
              <a:t>favourite</a:t>
            </a:r>
            <a:r>
              <a:rPr lang="en-US" sz="2400" dirty="0"/>
              <a:t> stress snack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6481" y="2042556"/>
            <a:ext cx="1132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Icebreaker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779366-20BE-4938-8560-129C33595445}"/>
              </a:ext>
            </a:extLst>
          </p:cNvPr>
          <p:cNvSpPr txBox="1">
            <a:spLocks/>
          </p:cNvSpPr>
          <p:nvPr/>
        </p:nvSpPr>
        <p:spPr>
          <a:xfrm>
            <a:off x="5753050" y="3184132"/>
            <a:ext cx="4966797" cy="3099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1219D0-F990-41E7-859E-353AF14B0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889">
            <a:off x="7927097" y="2384002"/>
            <a:ext cx="2515430" cy="39681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Finding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Library Search / Catalogue Search</a:t>
            </a:r>
          </a:p>
          <a:p>
            <a:r>
              <a:rPr lang="en-US" dirty="0"/>
              <a:t>Google Scholar</a:t>
            </a:r>
          </a:p>
          <a:p>
            <a:r>
              <a:rPr lang="en-US" dirty="0"/>
              <a:t>Subject-Specific databases, mostly subscription: </a:t>
            </a:r>
            <a:r>
              <a:rPr lang="en-US" dirty="0">
                <a:solidFill>
                  <a:srgbClr val="FF0000"/>
                </a:solidFill>
              </a:rPr>
              <a:t>700+ databases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Types of information sources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7708" y="2926052"/>
            <a:ext cx="5669492" cy="37423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NGOs and other grey literature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Legal analysis, legal cases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Maps &amp; spatial data</a:t>
            </a:r>
          </a:p>
          <a:p>
            <a:r>
              <a:rPr lang="en-US" dirty="0">
                <a:solidFill>
                  <a:schemeClr val="accent1"/>
                </a:solidFill>
              </a:rPr>
              <a:t>Statistics, census</a:t>
            </a:r>
          </a:p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to 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AB581-F48F-497E-A7DD-F64B2B0E514D}"/>
              </a:ext>
            </a:extLst>
          </p:cNvPr>
          <p:cNvSpPr txBox="1"/>
          <p:nvPr/>
        </p:nvSpPr>
        <p:spPr>
          <a:xfrm>
            <a:off x="2452524" y="4928013"/>
            <a:ext cx="310702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Start at the </a:t>
            </a:r>
            <a:r>
              <a:rPr lang="en-US" dirty="0">
                <a:solidFill>
                  <a:schemeClr val="accent2"/>
                </a:solidFill>
                <a:hlinkClick r:id="rId3"/>
              </a:rPr>
              <a:t>Criminology Research Guide!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5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 vs. Catalogue search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8" y="1860439"/>
            <a:ext cx="8957173" cy="4815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D5C4A-D9EE-00F8-7364-72A8B239B53B}"/>
              </a:ext>
            </a:extLst>
          </p:cNvPr>
          <p:cNvSpPr txBox="1"/>
          <p:nvPr/>
        </p:nvSpPr>
        <p:spPr>
          <a:xfrm>
            <a:off x="9580627" y="1995054"/>
            <a:ext cx="214745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Which search is broader (that is, searches across more sources?)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percentage of our database content is indexed by the catalogue?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009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 vs. Catalogue search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45" y="2179094"/>
            <a:ext cx="7678247" cy="4127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593" y="2025908"/>
            <a:ext cx="350617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Catalogue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Preliminary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Books, gov’t docs, movies, etc.</a:t>
            </a:r>
          </a:p>
          <a:p>
            <a:endParaRPr lang="en-US" sz="11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Library 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SFU Library Subject </a:t>
            </a:r>
            <a:r>
              <a:rPr lang="en-US" dirty="0">
                <a:solidFill>
                  <a:srgbClr val="C00000"/>
                </a:solidFill>
              </a:rPr>
              <a:t>Research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FAQs </a:t>
            </a:r>
            <a:r>
              <a:rPr lang="en-US" dirty="0"/>
              <a:t>– holds, loans,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Institutional repository (past theses, dissertations)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Includes catalogue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Digitized</a:t>
            </a:r>
            <a:r>
              <a:rPr lang="en-US" dirty="0"/>
              <a:t> collections such as the </a:t>
            </a:r>
            <a:r>
              <a:rPr lang="en-US" dirty="0">
                <a:hlinkClick r:id="rId4"/>
              </a:rPr>
              <a:t>Northern Justice Society Native Crime Bibliography</a:t>
            </a:r>
            <a:endParaRPr lang="en-US" dirty="0"/>
          </a:p>
          <a:p>
            <a:endParaRPr lang="en-US" dirty="0"/>
          </a:p>
          <a:p>
            <a:endParaRPr lang="en-US" sz="2000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834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AD45-E4BA-4C70-A545-B963298F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Activity: Browse by Call Number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2ECB-0E05-447D-90AB-8A9ABD6FF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248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From the library homepage, find a way to virtually browse for books by call number, as though you were in the physical library.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97194-87FA-4946-A6E9-E026AA655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12" t="12538" r="19819" b="64242"/>
          <a:stretch/>
        </p:blipFill>
        <p:spPr>
          <a:xfrm>
            <a:off x="89011" y="3737452"/>
            <a:ext cx="11844293" cy="2809186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56F6EFEB-B6F8-45E8-AC00-E2F3E297EFE0}"/>
              </a:ext>
            </a:extLst>
          </p:cNvPr>
          <p:cNvSpPr/>
          <p:nvPr/>
        </p:nvSpPr>
        <p:spPr>
          <a:xfrm>
            <a:off x="581192" y="2958205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840EE4-59DB-405A-BD05-58DA1678B7D7}"/>
              </a:ext>
            </a:extLst>
          </p:cNvPr>
          <p:cNvSpPr txBox="1"/>
          <p:nvPr/>
        </p:nvSpPr>
        <p:spPr>
          <a:xfrm>
            <a:off x="1696824" y="3244334"/>
            <a:ext cx="683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Note: The fifth Floor is under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337253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AD45-E4BA-4C70-A545-B963298F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Activity: Browse by Call Number</a:t>
            </a:r>
            <a:r>
              <a:rPr lang="en-US" dirty="0"/>
              <a:t>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DDF7F2-EDE5-4C0B-9FA7-C97FC5C70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46" y="1967190"/>
            <a:ext cx="7406126" cy="476896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431A0D-48A4-4F23-A3CA-8DD1D51A636D}"/>
              </a:ext>
            </a:extLst>
          </p:cNvPr>
          <p:cNvSpPr txBox="1"/>
          <p:nvPr/>
        </p:nvSpPr>
        <p:spPr>
          <a:xfrm>
            <a:off x="9068585" y="2043348"/>
            <a:ext cx="2203515" cy="2828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HV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Social pathology. Social and public welfare. Criminology.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47112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FU 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B20F02"/>
      </a:accent1>
      <a:accent2>
        <a:srgbClr val="002060"/>
      </a:accent2>
      <a:accent3>
        <a:srgbClr val="FC493B"/>
      </a:accent3>
      <a:accent4>
        <a:srgbClr val="8D7654"/>
      </a:accent4>
      <a:accent5>
        <a:srgbClr val="7F5F52"/>
      </a:accent5>
      <a:accent6>
        <a:srgbClr val="B27D49"/>
      </a:accent6>
      <a:hlink>
        <a:srgbClr val="0070C0"/>
      </a:hlink>
      <a:folHlink>
        <a:srgbClr val="00206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1361</Words>
  <Application>Microsoft Office PowerPoint</Application>
  <PresentationFormat>Widescreen</PresentationFormat>
  <Paragraphs>271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Century Gothic</vt:lpstr>
      <vt:lpstr>DINPro-Bold</vt:lpstr>
      <vt:lpstr>DINPro-Medium</vt:lpstr>
      <vt:lpstr>DINPro-Regular</vt:lpstr>
      <vt:lpstr>Questrial</vt:lpstr>
      <vt:lpstr>Raleway</vt:lpstr>
      <vt:lpstr>Source Sans Pro</vt:lpstr>
      <vt:lpstr>Wingdings 2</vt:lpstr>
      <vt:lpstr>Dividend</vt:lpstr>
      <vt:lpstr>SFU Library Orientation</vt:lpstr>
      <vt:lpstr>Our agenda</vt:lpstr>
      <vt:lpstr>Liaison Librarian for Psychology</vt:lpstr>
      <vt:lpstr>activity</vt:lpstr>
      <vt:lpstr>Finding resources</vt:lpstr>
      <vt:lpstr>Using library vs. Catalogue search</vt:lpstr>
      <vt:lpstr>Using library vs. Catalogue search</vt:lpstr>
      <vt:lpstr>Activity: Browse by Call Number </vt:lpstr>
      <vt:lpstr>Activity: Browse by Call Number </vt:lpstr>
      <vt:lpstr>Using library/Catalogue search</vt:lpstr>
      <vt:lpstr>Using google scholar</vt:lpstr>
      <vt:lpstr>Access library resources – libkey nomad</vt:lpstr>
      <vt:lpstr>Access library resources – libkey nomad</vt:lpstr>
      <vt:lpstr>Exercise </vt:lpstr>
      <vt:lpstr>Using Subject specific databases</vt:lpstr>
      <vt:lpstr>Boolean review</vt:lpstr>
      <vt:lpstr>Boolean review</vt:lpstr>
      <vt:lpstr>Boolean searching: and/or</vt:lpstr>
      <vt:lpstr>Boolean searching: and/or</vt:lpstr>
      <vt:lpstr>Boolean searching: and/or</vt:lpstr>
      <vt:lpstr>Boolean searching: and/or</vt:lpstr>
      <vt:lpstr>Boolean &amp; other Search tips</vt:lpstr>
      <vt:lpstr>Interlibrary Loan &amp; Book Requests</vt:lpstr>
      <vt:lpstr>Support for open access publishing</vt:lpstr>
      <vt:lpstr>Research data management</vt:lpstr>
      <vt:lpstr>What is Research Data Management?</vt:lpstr>
      <vt:lpstr>RESEARCH COMMONS</vt:lpstr>
      <vt:lpstr>RESEARCH COMMONS</vt:lpstr>
      <vt:lpstr>Where to go for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SFU Library Orientation</dc:title>
  <dc:creator>YSK6</dc:creator>
  <cp:lastModifiedBy>Yolanda Koscielski</cp:lastModifiedBy>
  <cp:revision>65</cp:revision>
  <cp:lastPrinted>2020-09-24T22:52:36Z</cp:lastPrinted>
  <dcterms:created xsi:type="dcterms:W3CDTF">2020-09-24T22:39:51Z</dcterms:created>
  <dcterms:modified xsi:type="dcterms:W3CDTF">2023-09-22T01:02:51Z</dcterms:modified>
</cp:coreProperties>
</file>