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31"/>
  </p:notesMasterIdLst>
  <p:sldIdLst>
    <p:sldId id="256" r:id="rId2"/>
    <p:sldId id="300" r:id="rId3"/>
    <p:sldId id="303" r:id="rId4"/>
    <p:sldId id="324" r:id="rId5"/>
    <p:sldId id="335" r:id="rId6"/>
    <p:sldId id="321" r:id="rId7"/>
    <p:sldId id="270" r:id="rId8"/>
    <p:sldId id="347" r:id="rId9"/>
    <p:sldId id="323" r:id="rId10"/>
    <p:sldId id="329" r:id="rId11"/>
    <p:sldId id="327" r:id="rId12"/>
    <p:sldId id="328" r:id="rId13"/>
    <p:sldId id="326" r:id="rId14"/>
    <p:sldId id="322" r:id="rId15"/>
    <p:sldId id="333" r:id="rId16"/>
    <p:sldId id="340" r:id="rId17"/>
    <p:sldId id="319" r:id="rId18"/>
    <p:sldId id="348" r:id="rId19"/>
    <p:sldId id="320" r:id="rId20"/>
    <p:sldId id="302" r:id="rId21"/>
    <p:sldId id="317" r:id="rId22"/>
    <p:sldId id="280" r:id="rId23"/>
    <p:sldId id="339" r:id="rId24"/>
    <p:sldId id="338" r:id="rId25"/>
    <p:sldId id="259" r:id="rId26"/>
    <p:sldId id="260" r:id="rId27"/>
    <p:sldId id="344" r:id="rId28"/>
    <p:sldId id="343" r:id="rId29"/>
    <p:sldId id="308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03"/>
            <p14:sldId id="324"/>
            <p14:sldId id="335"/>
            <p14:sldId id="321"/>
            <p14:sldId id="270"/>
            <p14:sldId id="347"/>
            <p14:sldId id="323"/>
            <p14:sldId id="329"/>
            <p14:sldId id="327"/>
            <p14:sldId id="328"/>
            <p14:sldId id="326"/>
            <p14:sldId id="322"/>
            <p14:sldId id="333"/>
            <p14:sldId id="340"/>
            <p14:sldId id="319"/>
            <p14:sldId id="348"/>
            <p14:sldId id="320"/>
            <p14:sldId id="302"/>
            <p14:sldId id="317"/>
            <p14:sldId id="280"/>
            <p14:sldId id="339"/>
            <p14:sldId id="338"/>
            <p14:sldId id="259"/>
            <p14:sldId id="260"/>
            <p14:sldId id="344"/>
            <p14:sldId id="343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69683" autoAdjust="0"/>
  </p:normalViewPr>
  <p:slideViewPr>
    <p:cSldViewPr snapToGrid="0">
      <p:cViewPr varScale="1">
        <p:scale>
          <a:sx n="46" d="100"/>
          <a:sy n="46" d="100"/>
        </p:scale>
        <p:origin x="14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F93D9-B55A-46E4-9BBD-DF8B0741A81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62305-279F-423B-A085-4A73E1DDA5A6}">
      <dgm:prSet phldrT="[Text]" phldr="1"/>
      <dgm:spPr>
        <a:solidFill>
          <a:srgbClr val="FFFFFF">
            <a:alpha val="30196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370031D-31D2-4232-B42C-962D6DEEAE7D}" type="parTrans" cxnId="{04DBEEBA-5918-4B6E-913C-E0210F8AE105}">
      <dgm:prSet/>
      <dgm:spPr/>
      <dgm:t>
        <a:bodyPr/>
        <a:lstStyle/>
        <a:p>
          <a:endParaRPr lang="en-US"/>
        </a:p>
      </dgm:t>
    </dgm:pt>
    <dgm:pt modelId="{7892F215-4410-4F69-8178-897B706BD975}" type="sibTrans" cxnId="{04DBEEBA-5918-4B6E-913C-E0210F8AE105}">
      <dgm:prSet/>
      <dgm:spPr/>
      <dgm:t>
        <a:bodyPr/>
        <a:lstStyle/>
        <a:p>
          <a:endParaRPr lang="en-US"/>
        </a:p>
      </dgm:t>
    </dgm:pt>
    <dgm:pt modelId="{6788EA17-47C3-4699-AE56-99552F74E173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0CD5F11-0346-4CF6-B756-993BAFEA9440}" type="parTrans" cxnId="{FE3C72DD-5C6F-467B-989A-CAAC0F6997EF}">
      <dgm:prSet/>
      <dgm:spPr/>
      <dgm:t>
        <a:bodyPr/>
        <a:lstStyle/>
        <a:p>
          <a:endParaRPr lang="en-US"/>
        </a:p>
      </dgm:t>
    </dgm:pt>
    <dgm:pt modelId="{CB05F032-2E00-4D66-8168-5A3475233429}" type="sibTrans" cxnId="{FE3C72DD-5C6F-467B-989A-CAAC0F6997EF}">
      <dgm:prSet/>
      <dgm:spPr/>
      <dgm:t>
        <a:bodyPr/>
        <a:lstStyle/>
        <a:p>
          <a:endParaRPr lang="en-US"/>
        </a:p>
      </dgm:t>
    </dgm:pt>
    <dgm:pt modelId="{500FD827-135F-4BBE-8A92-C39FFDE23884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AFE6853-A4B0-4976-B3B9-1B7C8B45B46F}" type="parTrans" cxnId="{16F80ABA-2383-40E2-8649-F0EB95DC97EB}">
      <dgm:prSet/>
      <dgm:spPr/>
      <dgm:t>
        <a:bodyPr/>
        <a:lstStyle/>
        <a:p>
          <a:endParaRPr lang="en-US"/>
        </a:p>
      </dgm:t>
    </dgm:pt>
    <dgm:pt modelId="{914F732C-D0E6-4C33-B969-526AE505E495}" type="sibTrans" cxnId="{16F80ABA-2383-40E2-8649-F0EB95DC97EB}">
      <dgm:prSet/>
      <dgm:spPr/>
      <dgm:t>
        <a:bodyPr/>
        <a:lstStyle/>
        <a:p>
          <a:endParaRPr lang="en-US"/>
        </a:p>
      </dgm:t>
    </dgm:pt>
    <dgm:pt modelId="{6F9884DD-4CAD-44C0-91FF-680EE6E1619A}" type="pres">
      <dgm:prSet presAssocID="{56CF93D9-B55A-46E4-9BBD-DF8B0741A81F}" presName="Name0" presStyleCnt="0">
        <dgm:presLayoutVars>
          <dgm:chMax val="7"/>
          <dgm:resizeHandles val="exact"/>
        </dgm:presLayoutVars>
      </dgm:prSet>
      <dgm:spPr/>
    </dgm:pt>
    <dgm:pt modelId="{2FDE386E-1E2B-4103-8B3B-E0F465DA0F02}" type="pres">
      <dgm:prSet presAssocID="{56CF93D9-B55A-46E4-9BBD-DF8B0741A81F}" presName="comp1" presStyleCnt="0"/>
      <dgm:spPr/>
    </dgm:pt>
    <dgm:pt modelId="{CCD2221F-ACC7-45C2-9EBE-9ED087ADFC5A}" type="pres">
      <dgm:prSet presAssocID="{56CF93D9-B55A-46E4-9BBD-DF8B0741A81F}" presName="circle1" presStyleLbl="node1" presStyleIdx="0" presStyleCnt="3"/>
      <dgm:spPr/>
    </dgm:pt>
    <dgm:pt modelId="{99F5C5B5-CB21-4C69-8151-4E0F3F1B4224}" type="pres">
      <dgm:prSet presAssocID="{56CF93D9-B55A-46E4-9BBD-DF8B0741A81F}" presName="c1text" presStyleLbl="node1" presStyleIdx="0" presStyleCnt="3">
        <dgm:presLayoutVars>
          <dgm:bulletEnabled val="1"/>
        </dgm:presLayoutVars>
      </dgm:prSet>
      <dgm:spPr/>
    </dgm:pt>
    <dgm:pt modelId="{28BCFCFB-E9A4-48B8-9820-09A36D48A67C}" type="pres">
      <dgm:prSet presAssocID="{56CF93D9-B55A-46E4-9BBD-DF8B0741A81F}" presName="comp2" presStyleCnt="0"/>
      <dgm:spPr/>
    </dgm:pt>
    <dgm:pt modelId="{86772D15-AE99-4133-99D8-C09D3CB4460E}" type="pres">
      <dgm:prSet presAssocID="{56CF93D9-B55A-46E4-9BBD-DF8B0741A81F}" presName="circle2" presStyleLbl="node1" presStyleIdx="1" presStyleCnt="3" custLinFactNeighborX="0" custLinFactNeighborY="-16479"/>
      <dgm:spPr/>
    </dgm:pt>
    <dgm:pt modelId="{632C6402-1AA5-49E4-A55F-9CE8F3293372}" type="pres">
      <dgm:prSet presAssocID="{56CF93D9-B55A-46E4-9BBD-DF8B0741A81F}" presName="c2text" presStyleLbl="node1" presStyleIdx="1" presStyleCnt="3">
        <dgm:presLayoutVars>
          <dgm:bulletEnabled val="1"/>
        </dgm:presLayoutVars>
      </dgm:prSet>
      <dgm:spPr/>
    </dgm:pt>
    <dgm:pt modelId="{CCE6C7DE-A21C-423A-AF82-24ADF95AA5B1}" type="pres">
      <dgm:prSet presAssocID="{56CF93D9-B55A-46E4-9BBD-DF8B0741A81F}" presName="comp3" presStyleCnt="0"/>
      <dgm:spPr/>
    </dgm:pt>
    <dgm:pt modelId="{ECDBFF3D-95A0-456F-BD8B-A16BEE4CA978}" type="pres">
      <dgm:prSet presAssocID="{56CF93D9-B55A-46E4-9BBD-DF8B0741A81F}" presName="circle3" presStyleLbl="node1" presStyleIdx="2" presStyleCnt="3" custScaleX="82826" custScaleY="86768" custLinFactNeighborY="-51734"/>
      <dgm:spPr/>
    </dgm:pt>
    <dgm:pt modelId="{EDF67040-4BF7-4AFF-B357-6D7A0BF8F247}" type="pres">
      <dgm:prSet presAssocID="{56CF93D9-B55A-46E4-9BBD-DF8B0741A81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B67CC62-7F29-40B5-A59C-5C73CAC45005}" type="presOf" srcId="{56862305-279F-423B-A085-4A73E1DDA5A6}" destId="{99F5C5B5-CB21-4C69-8151-4E0F3F1B4224}" srcOrd="1" destOrd="0" presId="urn:microsoft.com/office/officeart/2005/8/layout/venn2"/>
    <dgm:cxn modelId="{8EBA376C-66B5-4B05-B216-36FC0AA90B7E}" type="presOf" srcId="{6788EA17-47C3-4699-AE56-99552F74E173}" destId="{632C6402-1AA5-49E4-A55F-9CE8F3293372}" srcOrd="1" destOrd="0" presId="urn:microsoft.com/office/officeart/2005/8/layout/venn2"/>
    <dgm:cxn modelId="{07B06387-21E3-4445-9644-D5B17F53FB3A}" type="presOf" srcId="{56862305-279F-423B-A085-4A73E1DDA5A6}" destId="{CCD2221F-ACC7-45C2-9EBE-9ED087ADFC5A}" srcOrd="0" destOrd="0" presId="urn:microsoft.com/office/officeart/2005/8/layout/venn2"/>
    <dgm:cxn modelId="{00DE2FB2-07B0-4334-8E3F-EA735B34AC0F}" type="presOf" srcId="{500FD827-135F-4BBE-8A92-C39FFDE23884}" destId="{EDF67040-4BF7-4AFF-B357-6D7A0BF8F247}" srcOrd="1" destOrd="0" presId="urn:microsoft.com/office/officeart/2005/8/layout/venn2"/>
    <dgm:cxn modelId="{94BE71B6-CE83-46B6-869F-F5F1BCF24930}" type="presOf" srcId="{6788EA17-47C3-4699-AE56-99552F74E173}" destId="{86772D15-AE99-4133-99D8-C09D3CB4460E}" srcOrd="0" destOrd="0" presId="urn:microsoft.com/office/officeart/2005/8/layout/venn2"/>
    <dgm:cxn modelId="{16F80ABA-2383-40E2-8649-F0EB95DC97EB}" srcId="{56CF93D9-B55A-46E4-9BBD-DF8B0741A81F}" destId="{500FD827-135F-4BBE-8A92-C39FFDE23884}" srcOrd="2" destOrd="0" parTransId="{6AFE6853-A4B0-4976-B3B9-1B7C8B45B46F}" sibTransId="{914F732C-D0E6-4C33-B969-526AE505E495}"/>
    <dgm:cxn modelId="{04DBEEBA-5918-4B6E-913C-E0210F8AE105}" srcId="{56CF93D9-B55A-46E4-9BBD-DF8B0741A81F}" destId="{56862305-279F-423B-A085-4A73E1DDA5A6}" srcOrd="0" destOrd="0" parTransId="{8370031D-31D2-4232-B42C-962D6DEEAE7D}" sibTransId="{7892F215-4410-4F69-8178-897B706BD975}"/>
    <dgm:cxn modelId="{FE3C72DD-5C6F-467B-989A-CAAC0F6997EF}" srcId="{56CF93D9-B55A-46E4-9BBD-DF8B0741A81F}" destId="{6788EA17-47C3-4699-AE56-99552F74E173}" srcOrd="1" destOrd="0" parTransId="{20CD5F11-0346-4CF6-B756-993BAFEA9440}" sibTransId="{CB05F032-2E00-4D66-8168-5A3475233429}"/>
    <dgm:cxn modelId="{19D558DE-8C60-4126-A0E9-7FCAF507C879}" type="presOf" srcId="{500FD827-135F-4BBE-8A92-C39FFDE23884}" destId="{ECDBFF3D-95A0-456F-BD8B-A16BEE4CA978}" srcOrd="0" destOrd="0" presId="urn:microsoft.com/office/officeart/2005/8/layout/venn2"/>
    <dgm:cxn modelId="{5AA486F5-9DC4-42FF-B831-4671040EE8A4}" type="presOf" srcId="{56CF93D9-B55A-46E4-9BBD-DF8B0741A81F}" destId="{6F9884DD-4CAD-44C0-91FF-680EE6E1619A}" srcOrd="0" destOrd="0" presId="urn:microsoft.com/office/officeart/2005/8/layout/venn2"/>
    <dgm:cxn modelId="{8EB47901-D44B-4103-94A5-36BDD2E29F9B}" type="presParOf" srcId="{6F9884DD-4CAD-44C0-91FF-680EE6E1619A}" destId="{2FDE386E-1E2B-4103-8B3B-E0F465DA0F02}" srcOrd="0" destOrd="0" presId="urn:microsoft.com/office/officeart/2005/8/layout/venn2"/>
    <dgm:cxn modelId="{FE151DF0-B361-43DB-90B3-D134948E3112}" type="presParOf" srcId="{2FDE386E-1E2B-4103-8B3B-E0F465DA0F02}" destId="{CCD2221F-ACC7-45C2-9EBE-9ED087ADFC5A}" srcOrd="0" destOrd="0" presId="urn:microsoft.com/office/officeart/2005/8/layout/venn2"/>
    <dgm:cxn modelId="{715BADF0-E069-47AB-A983-DA7F4AA3871B}" type="presParOf" srcId="{2FDE386E-1E2B-4103-8B3B-E0F465DA0F02}" destId="{99F5C5B5-CB21-4C69-8151-4E0F3F1B4224}" srcOrd="1" destOrd="0" presId="urn:microsoft.com/office/officeart/2005/8/layout/venn2"/>
    <dgm:cxn modelId="{8C4AE60D-98B9-48C8-B0F1-294D38F572A8}" type="presParOf" srcId="{6F9884DD-4CAD-44C0-91FF-680EE6E1619A}" destId="{28BCFCFB-E9A4-48B8-9820-09A36D48A67C}" srcOrd="1" destOrd="0" presId="urn:microsoft.com/office/officeart/2005/8/layout/venn2"/>
    <dgm:cxn modelId="{EDF21903-0978-4712-AAF9-940AE0781640}" type="presParOf" srcId="{28BCFCFB-E9A4-48B8-9820-09A36D48A67C}" destId="{86772D15-AE99-4133-99D8-C09D3CB4460E}" srcOrd="0" destOrd="0" presId="urn:microsoft.com/office/officeart/2005/8/layout/venn2"/>
    <dgm:cxn modelId="{F9EF40A0-F812-46F9-8424-5AFE6E98516E}" type="presParOf" srcId="{28BCFCFB-E9A4-48B8-9820-09A36D48A67C}" destId="{632C6402-1AA5-49E4-A55F-9CE8F3293372}" srcOrd="1" destOrd="0" presId="urn:microsoft.com/office/officeart/2005/8/layout/venn2"/>
    <dgm:cxn modelId="{B52073B6-8FF0-4440-BC6B-5664C7F674AC}" type="presParOf" srcId="{6F9884DD-4CAD-44C0-91FF-680EE6E1619A}" destId="{CCE6C7DE-A21C-423A-AF82-24ADF95AA5B1}" srcOrd="2" destOrd="0" presId="urn:microsoft.com/office/officeart/2005/8/layout/venn2"/>
    <dgm:cxn modelId="{F2723A6C-2F6A-4F8E-BB6C-5B05EF256787}" type="presParOf" srcId="{CCE6C7DE-A21C-423A-AF82-24ADF95AA5B1}" destId="{ECDBFF3D-95A0-456F-BD8B-A16BEE4CA978}" srcOrd="0" destOrd="0" presId="urn:microsoft.com/office/officeart/2005/8/layout/venn2"/>
    <dgm:cxn modelId="{4CFF8A3D-AAB9-45E0-BBA6-180EC792378B}" type="presParOf" srcId="{CCE6C7DE-A21C-423A-AF82-24ADF95AA5B1}" destId="{EDF67040-4BF7-4AFF-B357-6D7A0BF8F2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221F-ACC7-45C2-9EBE-9ED087ADFC5A}">
      <dsp:nvSpPr>
        <dsp:cNvPr id="0" name=""/>
        <dsp:cNvSpPr/>
      </dsp:nvSpPr>
      <dsp:spPr>
        <a:xfrm>
          <a:off x="1401233" y="0"/>
          <a:ext cx="4270896" cy="4270896"/>
        </a:xfrm>
        <a:prstGeom prst="ellipse">
          <a:avLst/>
        </a:prstGeom>
        <a:solidFill>
          <a:srgbClr val="FFFFFF">
            <a:alpha val="30196"/>
          </a:srgbClr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790342" y="213544"/>
        <a:ext cx="1492678" cy="640634"/>
      </dsp:txXfrm>
    </dsp:sp>
    <dsp:sp modelId="{86772D15-AE99-4133-99D8-C09D3CB4460E}">
      <dsp:nvSpPr>
        <dsp:cNvPr id="0" name=""/>
        <dsp:cNvSpPr/>
      </dsp:nvSpPr>
      <dsp:spPr>
        <a:xfrm>
          <a:off x="1935095" y="539873"/>
          <a:ext cx="3203172" cy="3203172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790342" y="740071"/>
        <a:ext cx="1492678" cy="600594"/>
      </dsp:txXfrm>
    </dsp:sp>
    <dsp:sp modelId="{ECDBFF3D-95A0-456F-BD8B-A16BEE4CA978}">
      <dsp:nvSpPr>
        <dsp:cNvPr id="0" name=""/>
        <dsp:cNvSpPr/>
      </dsp:nvSpPr>
      <dsp:spPr>
        <a:xfrm>
          <a:off x="2652328" y="1171976"/>
          <a:ext cx="1768706" cy="1852885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911349" y="1635197"/>
        <a:ext cx="1250664" cy="92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– search through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 Where can I get this 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would be useful for your cohort to know? Practice using the library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3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656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676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goal: PRINT</a:t>
            </a:r>
            <a:r>
              <a:rPr lang="en-US" baseline="0" dirty="0"/>
              <a:t> or ONLINE books</a:t>
            </a:r>
          </a:p>
          <a:p>
            <a:r>
              <a:rPr lang="en-US" baseline="0" dirty="0"/>
              <a:t>--buy increasingly more </a:t>
            </a:r>
            <a:r>
              <a:rPr lang="en-US" baseline="0" dirty="0" err="1"/>
              <a:t>ebooks</a:t>
            </a:r>
            <a:r>
              <a:rPr lang="en-US" baseline="0" dirty="0"/>
              <a:t> (online preferred purchase), but some will still be in print, particularly the biographical texts. </a:t>
            </a:r>
          </a:p>
          <a:p>
            <a:r>
              <a:rPr lang="en-US" baseline="0" dirty="0"/>
              <a:t>--print books – jot down the call number, and library staff can help you find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goal: PRINT</a:t>
            </a:r>
            <a:r>
              <a:rPr lang="en-US" baseline="0" dirty="0"/>
              <a:t> or ONLINE books</a:t>
            </a:r>
          </a:p>
          <a:p>
            <a:r>
              <a:rPr lang="en-US" baseline="0" dirty="0"/>
              <a:t>--buy more and more online, but some will still be in print, particularly the biographical texts. </a:t>
            </a:r>
          </a:p>
          <a:p>
            <a:r>
              <a:rPr lang="en-US" baseline="0" dirty="0"/>
              <a:t>--print books – jot down the call number, and library staff can help you find the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7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-Switch gears to looking at various resources, and the library website</a:t>
            </a:r>
          </a:p>
          <a:p>
            <a:r>
              <a:rPr lang="en-US" dirty="0"/>
              <a:t>-How many new to SFU?</a:t>
            </a:r>
          </a:p>
          <a:p>
            <a:r>
              <a:rPr lang="en-US" dirty="0"/>
              <a:t>-Criminology Research Guide Demo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_riley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publish/scholarly-publishing/choi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30890003610/CBCA-Complete" TargetMode="External"/><Relationship Id="rId13" Type="http://schemas.openxmlformats.org/officeDocument/2006/relationships/hyperlink" Target="https://databases.lib.sfu.ca/record/61245147640003610/Oxford-Bibliographies-Online" TargetMode="External"/><Relationship Id="rId18" Type="http://schemas.openxmlformats.org/officeDocument/2006/relationships/hyperlink" Target="https://summit.sfu.ca/" TargetMode="External"/><Relationship Id="rId3" Type="http://schemas.openxmlformats.org/officeDocument/2006/relationships/hyperlink" Target="https://databases.lib.sfu.ca/record/61245132160003610/Criminal-Justice-Abstracts-with-Full-Text" TargetMode="External"/><Relationship Id="rId7" Type="http://schemas.openxmlformats.org/officeDocument/2006/relationships/hyperlink" Target="https://databases.lib.sfu.ca/record/61245149640003610/Medline-with-Full-Text-(EBSCO)" TargetMode="External"/><Relationship Id="rId12" Type="http://schemas.openxmlformats.org/officeDocument/2006/relationships/hyperlink" Target="https://databases.lib.sfu.ca/record/61339169860003610/Business-Source-Complete-(EBSCOhost)" TargetMode="External"/><Relationship Id="rId17" Type="http://schemas.openxmlformats.org/officeDocument/2006/relationships/hyperlink" Target="https://databases.lib.sfu.ca/record/61245130660003610/Canada-Commons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databases.lib.sfu.ca/record/61245147430003610/PsycTE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73296720003610/FORENSICnetBASE-LawENFORCEMENTnetBASE" TargetMode="External"/><Relationship Id="rId11" Type="http://schemas.openxmlformats.org/officeDocument/2006/relationships/hyperlink" Target="https://sfu-primo.hosted.exlibrisgroup.com/permalink/f/tmlsm4/01SFUL_ALMA51270144190003611" TargetMode="External"/><Relationship Id="rId5" Type="http://schemas.openxmlformats.org/officeDocument/2006/relationships/hyperlink" Target="https://databases.lib.sfu.ca/record/61245147970003610/PsycINFO" TargetMode="External"/><Relationship Id="rId15" Type="http://schemas.openxmlformats.org/officeDocument/2006/relationships/hyperlink" Target="https://databases.lib.sfu.ca/record/61245133040003610/HeinOnline" TargetMode="External"/><Relationship Id="rId10" Type="http://schemas.openxmlformats.org/officeDocument/2006/relationships/hyperlink" Target="https://databases.lib.sfu.ca/record/61245132290003610/Westlaw-Next-Canada" TargetMode="External"/><Relationship Id="rId4" Type="http://schemas.openxmlformats.org/officeDocument/2006/relationships/hyperlink" Target="https://databases.lib.sfu.ca/record/61245145490003610/NCJRS:-National-Criminal-Justice-Reference-Service-(ProQuest)" TargetMode="External"/><Relationship Id="rId9" Type="http://schemas.openxmlformats.org/officeDocument/2006/relationships/hyperlink" Target="https://databases.lib.sfu.ca/record/61245147420003610/Web-of-Science" TargetMode="External"/><Relationship Id="rId14" Type="http://schemas.openxmlformats.org/officeDocument/2006/relationships/hyperlink" Target="https://databases.lib.sfu.ca/record/61262349610003610/Sage-Research-Methods-Onlin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multiple_choice_polls/jaO1okLb9mD3JKENxPhd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publish/scholarly-publishing/open-acces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help/publish/research-data-management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esearch-commons@sfu.ca" TargetMode="External"/><Relationship Id="rId5" Type="http://schemas.openxmlformats.org/officeDocument/2006/relationships/hyperlink" Target="https://www.lib.sfu.ca/about/branches-depts/rc" TargetMode="External"/><Relationship Id="rId4" Type="http://schemas.openxmlformats.org/officeDocument/2006/relationships/hyperlink" Target="https://www.lib.sfu.ca/about/branches-depts/rc/about#-the-research-commons-locations-and-spaces-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lib.sfu.ca/about/branches-depts/rc/services/consultations" TargetMode="External"/><Relationship Id="rId4" Type="http://schemas.openxmlformats.org/officeDocument/2006/relationships/hyperlink" Target="https://www.lib.sfu.ca/about/branches-depts/rc/services/worksho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what-call-numb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find/what-are-stack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aba/cataloging/classification/lcco/lcco_h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sfu.ca/about/branches-depts/rc" TargetMode="External"/><Relationship Id="rId3" Type="http://schemas.openxmlformats.org/officeDocument/2006/relationships/hyperlink" Target="http://www.lib.sfu.ca/users/yolanda-koscielski" TargetMode="External"/><Relationship Id="rId7" Type="http://schemas.openxmlformats.org/officeDocument/2006/relationships/hyperlink" Target="https://www.lib.sfu.ca/help/askaway-welcom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bask@sfu.ca" TargetMode="External"/><Relationship Id="rId5" Type="http://schemas.openxmlformats.org/officeDocument/2006/relationships/hyperlink" Target="https://www.lib.sfu.ca/help/ask-us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car11@sfu.ca" TargetMode="External"/><Relationship Id="rId9" Type="http://schemas.openxmlformats.org/officeDocument/2006/relationships/hyperlink" Target="mailto:research-commons@sfu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.lib.sfu.ca/northern-justice-society-native-crime-bibliograph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860: Library research &amp;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620" y="4876801"/>
            <a:ext cx="7633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September 16, 2022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8" y="2136917"/>
            <a:ext cx="11029950" cy="32729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C4EDC-3B91-4B52-AB02-807E14664075}"/>
              </a:ext>
            </a:extLst>
          </p:cNvPr>
          <p:cNvSpPr txBox="1"/>
          <p:nvPr/>
        </p:nvSpPr>
        <p:spPr>
          <a:xfrm>
            <a:off x="7849897" y="1209056"/>
            <a:ext cx="30723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What are reasons to use (or not use) Google?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16F67-2BAB-AA09-B6EE-90D6B1C0B3C7}"/>
              </a:ext>
            </a:extLst>
          </p:cNvPr>
          <p:cNvSpPr txBox="1"/>
          <p:nvPr/>
        </p:nvSpPr>
        <p:spPr>
          <a:xfrm>
            <a:off x="775855" y="5721927"/>
            <a:ext cx="48075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TIP</a:t>
            </a:r>
            <a:r>
              <a:rPr lang="en-US" sz="2000" dirty="0"/>
              <a:t> – search through library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200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802" y="2348171"/>
            <a:ext cx="11029615" cy="3678303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Strengths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</a:t>
            </a:r>
            <a:r>
              <a:rPr lang="en-US" sz="2000" dirty="0">
                <a:solidFill>
                  <a:schemeClr val="accent1"/>
                </a:solidFill>
              </a:rPr>
              <a:t>volume</a:t>
            </a:r>
            <a:r>
              <a:rPr lang="en-US" sz="2000" dirty="0">
                <a:solidFill>
                  <a:schemeClr val="tx1"/>
                </a:solidFill>
              </a:rPr>
              <a:t>, popular articles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Generous</a:t>
            </a:r>
            <a:r>
              <a:rPr lang="en-US" sz="2000" dirty="0">
                <a:solidFill>
                  <a:schemeClr val="tx1"/>
                </a:solidFill>
              </a:rPr>
              <a:t> algorithm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Times cited </a:t>
            </a:r>
            <a:r>
              <a:rPr lang="en-US" sz="2000" dirty="0">
                <a:solidFill>
                  <a:schemeClr val="tx1"/>
                </a:solidFill>
              </a:rPr>
              <a:t>tool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Known-item</a:t>
            </a:r>
            <a:r>
              <a:rPr lang="en-US" sz="2000" dirty="0">
                <a:solidFill>
                  <a:schemeClr val="tx1"/>
                </a:solidFill>
              </a:rPr>
              <a:t> searching, unique terminology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</a:t>
            </a:r>
            <a:r>
              <a:rPr lang="en-US" sz="2000" dirty="0">
                <a:solidFill>
                  <a:schemeClr val="tx1"/>
                </a:solidFill>
              </a:rPr>
              <a:t> info:</a:t>
            </a:r>
          </a:p>
          <a:p>
            <a:pPr marL="95580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Institutional Repositories, US case law, grey literature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Unusual to not check it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977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8350" y="2103334"/>
            <a:ext cx="11032457" cy="4892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/>
                </a:solidFill>
              </a:rPr>
              <a:t>Weaknesses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specific </a:t>
            </a:r>
            <a:r>
              <a:rPr lang="en-US" sz="2000" dirty="0">
                <a:solidFill>
                  <a:schemeClr val="accent1"/>
                </a:solidFill>
              </a:rPr>
              <a:t>discipline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Loss of </a:t>
            </a:r>
            <a:r>
              <a:rPr lang="en-US" sz="2000" dirty="0">
                <a:solidFill>
                  <a:schemeClr val="accent1"/>
                </a:solidFill>
              </a:rPr>
              <a:t>control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Mysterious </a:t>
            </a:r>
            <a:r>
              <a:rPr lang="en-US" sz="2000" dirty="0">
                <a:solidFill>
                  <a:schemeClr val="accent1"/>
                </a:solidFill>
              </a:rPr>
              <a:t>algorithms</a:t>
            </a:r>
            <a:r>
              <a:rPr lang="en-US" sz="2000" dirty="0">
                <a:solidFill>
                  <a:schemeClr val="tx1"/>
                </a:solidFill>
              </a:rPr>
              <a:t> + unknown source coverage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Searches are </a:t>
            </a:r>
            <a:r>
              <a:rPr lang="en-US" sz="2000" dirty="0">
                <a:solidFill>
                  <a:schemeClr val="accent1"/>
                </a:solidFill>
              </a:rPr>
              <a:t>optimized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Missing </a:t>
            </a:r>
            <a:r>
              <a:rPr lang="en-US" sz="2000" dirty="0">
                <a:solidFill>
                  <a:schemeClr val="accent1"/>
                </a:solidFill>
              </a:rPr>
              <a:t>deep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Popularity</a:t>
            </a:r>
            <a:r>
              <a:rPr lang="en-US" sz="2000" dirty="0">
                <a:solidFill>
                  <a:schemeClr val="tx1"/>
                </a:solidFill>
              </a:rPr>
              <a:t> prioritized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Predatory publishers</a:t>
            </a:r>
            <a:endParaRPr lang="en-US" sz="2000" dirty="0">
              <a:solidFill>
                <a:srgbClr val="0070C0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412228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Finding articles</a:t>
            </a:r>
            <a:endParaRPr lang="en-US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6" y="2190969"/>
            <a:ext cx="7678247" cy="4127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C63E0-3A54-438C-BD03-5E6E589C1D15}"/>
              </a:ext>
            </a:extLst>
          </p:cNvPr>
          <p:cNvSpPr txBox="1"/>
          <p:nvPr/>
        </p:nvSpPr>
        <p:spPr>
          <a:xfrm>
            <a:off x="8538424" y="702156"/>
            <a:ext cx="307238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Good reasons to use (or not use) subject-specific databases, for instance, </a:t>
            </a:r>
            <a:r>
              <a:rPr lang="en-CA" i="1" dirty="0"/>
              <a:t>Criminal Justice Abstracts </a:t>
            </a:r>
            <a:r>
              <a:rPr lang="en-CA" dirty="0"/>
              <a:t>and </a:t>
            </a:r>
            <a:r>
              <a:rPr lang="en-CA" i="1" dirty="0"/>
              <a:t>PsycINFO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Subject specific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Strengths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Mapped to a </a:t>
            </a:r>
            <a:r>
              <a:rPr lang="en-US" sz="1800" dirty="0">
                <a:solidFill>
                  <a:schemeClr val="accent1"/>
                </a:solidFill>
              </a:rPr>
              <a:t>disciplinary perspective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High quality </a:t>
            </a:r>
            <a:r>
              <a:rPr lang="en-US" sz="1800" dirty="0">
                <a:solidFill>
                  <a:schemeClr val="accent1"/>
                </a:solidFill>
              </a:rPr>
              <a:t>metadata, including subject headings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Limiters</a:t>
            </a:r>
            <a:r>
              <a:rPr lang="en-US" sz="1800" dirty="0"/>
              <a:t> unique to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Search</a:t>
            </a:r>
            <a:r>
              <a:rPr lang="en-US" sz="1800" dirty="0"/>
              <a:t> history + sets</a:t>
            </a:r>
          </a:p>
          <a:p>
            <a:r>
              <a:rPr lang="en-US" b="1" dirty="0">
                <a:solidFill>
                  <a:schemeClr val="accent2"/>
                </a:solidFill>
              </a:rPr>
              <a:t>Weaknesses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Time-consuming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Particular / technical </a:t>
            </a:r>
            <a:r>
              <a:rPr lang="en-US" sz="1800" dirty="0"/>
              <a:t>to search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Fewer</a:t>
            </a:r>
            <a:r>
              <a:rPr lang="en-US" sz="1800" dirty="0"/>
              <a:t>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854F1-986E-C5D4-D404-0ABF897C33A0}"/>
              </a:ext>
            </a:extLst>
          </p:cNvPr>
          <p:cNvSpPr txBox="1"/>
          <p:nvPr/>
        </p:nvSpPr>
        <p:spPr>
          <a:xfrm>
            <a:off x="7176654" y="3373316"/>
            <a:ext cx="364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TIP</a:t>
            </a:r>
            <a:r>
              <a:rPr lang="en-US" dirty="0">
                <a:solidFill>
                  <a:srgbClr val="C00000"/>
                </a:solidFill>
              </a:rPr>
              <a:t>:  Where can I get this link?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98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2972"/>
            <a:ext cx="11029615" cy="4192872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3"/>
              </a:rPr>
              <a:t>Criminal Justice Abstracts with Full Text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4"/>
              </a:rPr>
              <a:t>National Criminal Justice Reference Service</a:t>
            </a:r>
            <a:r>
              <a:rPr lang="en-US" dirty="0">
                <a:hlinkClick r:id="rId4"/>
              </a:rPr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5"/>
              </a:rPr>
              <a:t>PsycINFO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6"/>
              </a:rPr>
              <a:t>FORENSICnetBASE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7"/>
              </a:rPr>
              <a:t>MEDLINE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8"/>
              </a:rPr>
              <a:t>CBCA Complete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9"/>
              </a:rPr>
              <a:t>Web of Science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10"/>
              </a:rPr>
              <a:t>WestLaw</a:t>
            </a:r>
            <a:r>
              <a:rPr lang="en-US" b="1" dirty="0">
                <a:hlinkClick r:id="rId10"/>
              </a:rPr>
              <a:t> Next Canada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hlinkClick r:id="rId11"/>
              </a:rPr>
              <a:t>Annual Review of Criminology</a:t>
            </a: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prstClr val="black"/>
                </a:solidFill>
                <a:hlinkClick r:id="rId12"/>
              </a:rPr>
              <a:t>Business Source Complete</a:t>
            </a:r>
            <a:endParaRPr lang="en-US" sz="1800" b="1" dirty="0">
              <a:solidFill>
                <a:srgbClr val="323232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3"/>
              </a:rPr>
              <a:t>Oxford Bibliographies Online</a:t>
            </a:r>
            <a:r>
              <a:rPr lang="en-US" b="1" dirty="0">
                <a:solidFill>
                  <a:srgbClr val="323232"/>
                </a:solidFill>
              </a:rPr>
              <a:t> – Criminology </a:t>
            </a: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4"/>
              </a:rPr>
              <a:t>Sage Research Methods Online</a:t>
            </a:r>
            <a:endParaRPr lang="en-US" b="1" dirty="0">
              <a:solidFill>
                <a:srgbClr val="323232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err="1">
                <a:hlinkClick r:id="rId15"/>
              </a:rPr>
              <a:t>HeinOnline</a:t>
            </a:r>
            <a:endParaRPr lang="en-US" b="1" dirty="0">
              <a:hlinkClick r:id="rId16"/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err="1">
                <a:hlinkClick r:id="rId16"/>
              </a:rPr>
              <a:t>PsycTESTS</a:t>
            </a:r>
            <a:endParaRPr lang="en-US" b="1" dirty="0"/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7"/>
              </a:rPr>
              <a:t>Canada Commons</a:t>
            </a:r>
            <a:endParaRPr lang="en-US" b="1" dirty="0">
              <a:solidFill>
                <a:srgbClr val="323232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8"/>
              </a:rPr>
              <a:t>Summit – SFU’s Research Repository</a:t>
            </a:r>
            <a:endParaRPr lang="en-US" b="1" dirty="0">
              <a:solidFill>
                <a:srgbClr val="32323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6E3E-ABFA-484A-A99B-CD531D54BAF6}"/>
              </a:ext>
            </a:extLst>
          </p:cNvPr>
          <p:cNvSpPr txBox="1"/>
          <p:nvPr/>
        </p:nvSpPr>
        <p:spPr>
          <a:xfrm>
            <a:off x="4871414" y="4456730"/>
            <a:ext cx="7320586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Exercise (5-7 mins)</a:t>
            </a:r>
          </a:p>
          <a:p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Locate the database/resource on the SFU Library website (first task!)</a:t>
            </a:r>
          </a:p>
          <a:p>
            <a:pPr marL="342900" indent="-342900">
              <a:buFont typeface="+mj-lt"/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Run a search for a </a:t>
            </a:r>
            <a:r>
              <a:rPr lang="en-CA" sz="1600" b="1" i="1" dirty="0"/>
              <a:t>topic of your choice</a:t>
            </a:r>
            <a:r>
              <a:rPr lang="en-CA" sz="1600" dirty="0"/>
              <a:t>, OR, </a:t>
            </a:r>
            <a:r>
              <a:rPr lang="en-CA" sz="1600" b="1" i="1" dirty="0"/>
              <a:t>animal therapy</a:t>
            </a:r>
            <a:r>
              <a:rPr lang="en-CA" sz="1600" i="1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CA" sz="1600" i="1" dirty="0"/>
          </a:p>
          <a:p>
            <a:pPr marL="342900" indent="-342900">
              <a:buAutoNum type="arabicPeriod"/>
            </a:pPr>
            <a:r>
              <a:rPr lang="en-CA" sz="1600" dirty="0"/>
              <a:t>Please provide some feedback on the database, such as: How helpful are the search functions? What kind of content does the database contain (on first impression)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1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Poll Everywhere</a:t>
            </a:r>
            <a:endParaRPr lang="en-US" sz="3200" dirty="0"/>
          </a:p>
          <a:p>
            <a:pPr lvl="1"/>
            <a:r>
              <a:rPr lang="en-US" sz="3000" dirty="0"/>
              <a:t>(“present view”)</a:t>
            </a:r>
          </a:p>
        </p:txBody>
      </p:sp>
    </p:spTree>
    <p:extLst>
      <p:ext uri="{BB962C8B-B14F-4D97-AF65-F5344CB8AC3E}">
        <p14:creationId xmlns:p14="http://schemas.microsoft.com/office/powerpoint/2010/main" val="85798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854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AND</a:t>
              </a:r>
              <a:r>
                <a:rPr lang="en-US" sz="2800" dirty="0"/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3" y="6005467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OR</a:t>
              </a:r>
              <a:r>
                <a:rPr lang="en-US" sz="2800" dirty="0"/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2" y="1567716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AND</a:t>
              </a:r>
              <a:r>
                <a:rPr lang="en-US" sz="2800" dirty="0"/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8" y="6005467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OR</a:t>
              </a:r>
              <a:r>
                <a:rPr lang="en-US" sz="2800" dirty="0"/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28" y="1921362"/>
            <a:ext cx="7668344" cy="49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Our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Icebreaker Exercise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Resources for CRIM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Search strategies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Other supports for you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02E1B-D48B-4D26-AB94-7613512C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09F43-5773-44B4-8058-061A44554D36}"/>
              </a:ext>
            </a:extLst>
          </p:cNvPr>
          <p:cNvSpPr txBox="1"/>
          <p:nvPr/>
        </p:nvSpPr>
        <p:spPr>
          <a:xfrm>
            <a:off x="5388865" y="6361263"/>
            <a:ext cx="650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https://i.pinimg.com/originals/de/32/89/de32896d6903b303071c14c42c09e2a8.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&amp; other Search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90462"/>
            <a:ext cx="11029615" cy="3678303"/>
          </a:xfrm>
        </p:spPr>
        <p:txBody>
          <a:bodyPr>
            <a:noAutofit/>
          </a:bodyPr>
          <a:lstStyle/>
          <a:p>
            <a:r>
              <a:rPr lang="en-US" sz="2800" dirty="0"/>
              <a:t>Use </a:t>
            </a:r>
            <a:r>
              <a:rPr lang="en-US" sz="2800" b="1" dirty="0">
                <a:solidFill>
                  <a:schemeClr val="accent1"/>
                </a:solidFill>
              </a:rPr>
              <a:t>AND</a:t>
            </a:r>
            <a:r>
              <a:rPr lang="en-US" sz="2800" dirty="0"/>
              <a:t> between keywords to narrow your search</a:t>
            </a:r>
          </a:p>
          <a:p>
            <a:pPr lvl="1"/>
            <a:r>
              <a:rPr lang="en-US" sz="2400" dirty="0"/>
              <a:t>For example: </a:t>
            </a:r>
            <a:r>
              <a:rPr lang="en-US" sz="2400" b="1" dirty="0">
                <a:solidFill>
                  <a:schemeClr val="accent2"/>
                </a:solidFill>
              </a:rPr>
              <a:t>recidivism AND youth</a:t>
            </a:r>
          </a:p>
          <a:p>
            <a:r>
              <a:rPr lang="en-US" sz="2800" dirty="0"/>
              <a:t>Use </a:t>
            </a:r>
            <a:r>
              <a:rPr lang="en-US" sz="2800" b="1" dirty="0">
                <a:solidFill>
                  <a:schemeClr val="accent1"/>
                </a:solidFill>
              </a:rPr>
              <a:t>OR</a:t>
            </a:r>
            <a:r>
              <a:rPr lang="en-US" sz="2800" dirty="0"/>
              <a:t> between keywords to broaden your search</a:t>
            </a:r>
          </a:p>
          <a:p>
            <a:pPr lvl="1"/>
            <a:r>
              <a:rPr lang="en-US" sz="2400" dirty="0"/>
              <a:t>For example: </a:t>
            </a:r>
            <a:r>
              <a:rPr lang="en-US" sz="2400" b="1" dirty="0">
                <a:solidFill>
                  <a:schemeClr val="accent2"/>
                </a:solidFill>
              </a:rPr>
              <a:t>Aboriginal OR Indigenous OR First Nations</a:t>
            </a:r>
          </a:p>
          <a:p>
            <a:r>
              <a:rPr lang="en-US" sz="2800" dirty="0"/>
              <a:t>Use </a:t>
            </a:r>
            <a:r>
              <a:rPr lang="en-US" sz="2800" b="1" dirty="0">
                <a:solidFill>
                  <a:schemeClr val="accent1"/>
                </a:solidFill>
              </a:rPr>
              <a:t>quotation marks </a:t>
            </a:r>
            <a:r>
              <a:rPr lang="en-US" sz="2800" dirty="0"/>
              <a:t>around an exact phrase</a:t>
            </a:r>
          </a:p>
          <a:p>
            <a:pPr lvl="1"/>
            <a:r>
              <a:rPr lang="en-US" sz="2400" dirty="0"/>
              <a:t>For example: </a:t>
            </a:r>
            <a:r>
              <a:rPr lang="en-US" sz="2400" b="1" dirty="0">
                <a:solidFill>
                  <a:schemeClr val="accent2"/>
                </a:solidFill>
              </a:rPr>
              <a:t>“young offender”</a:t>
            </a:r>
          </a:p>
          <a:p>
            <a:r>
              <a:rPr lang="en-US" sz="2800" dirty="0"/>
              <a:t>Use an </a:t>
            </a:r>
            <a:r>
              <a:rPr lang="en-US" sz="2800" b="1" dirty="0">
                <a:solidFill>
                  <a:schemeClr val="accent1"/>
                </a:solidFill>
              </a:rPr>
              <a:t>asterisk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accent1"/>
                </a:solidFill>
              </a:rPr>
              <a:t>*</a:t>
            </a:r>
            <a:r>
              <a:rPr lang="en-US" sz="2800" dirty="0"/>
              <a:t>) to find related terms</a:t>
            </a:r>
          </a:p>
          <a:p>
            <a:pPr lvl="1"/>
            <a:r>
              <a:rPr lang="en-US" sz="2400" dirty="0"/>
              <a:t>For example: </a:t>
            </a:r>
            <a:r>
              <a:rPr lang="en-US" sz="2400" b="1" dirty="0" err="1">
                <a:solidFill>
                  <a:schemeClr val="accent2"/>
                </a:solidFill>
              </a:rPr>
              <a:t>Canad</a:t>
            </a:r>
            <a:r>
              <a:rPr lang="en-US" sz="2400" b="1" dirty="0">
                <a:solidFill>
                  <a:schemeClr val="accent2"/>
                </a:solidFill>
              </a:rPr>
              <a:t>* </a:t>
            </a:r>
            <a:r>
              <a:rPr lang="en-US" sz="2400" dirty="0"/>
              <a:t>will get results for: </a:t>
            </a:r>
            <a:r>
              <a:rPr lang="en-US" sz="2400" b="1" dirty="0">
                <a:solidFill>
                  <a:schemeClr val="accent2"/>
                </a:solidFill>
              </a:rPr>
              <a:t>Canada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b="1" dirty="0">
                <a:solidFill>
                  <a:schemeClr val="accent2"/>
                </a:solidFill>
              </a:rPr>
              <a:t>Canadian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b="1" dirty="0">
                <a:solidFill>
                  <a:schemeClr val="accent2"/>
                </a:solidFill>
              </a:rPr>
              <a:t>Canadians</a:t>
            </a:r>
            <a:r>
              <a:rPr lang="en-US" sz="2400" dirty="0">
                <a:solidFill>
                  <a:schemeClr val="accent2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Search strategies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235896"/>
              </p:ext>
            </p:extLst>
          </p:nvPr>
        </p:nvGraphicFramePr>
        <p:xfrm>
          <a:off x="2559318" y="2125015"/>
          <a:ext cx="7073363" cy="42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3316" y="3275102"/>
            <a:ext cx="222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 therapy AND recidivism AND young offenders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831" y="2469279"/>
            <a:ext cx="30235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 therapy AND criminal </a:t>
            </a:r>
          </a:p>
          <a:p>
            <a:r>
              <a:rPr lang="en-US" dirty="0"/>
              <a:t>offenders;</a:t>
            </a:r>
          </a:p>
          <a:p>
            <a:endParaRPr lang="en-US" dirty="0"/>
          </a:p>
          <a:p>
            <a:r>
              <a:rPr lang="en-US" dirty="0"/>
              <a:t>Criminal offenders AND </a:t>
            </a:r>
          </a:p>
          <a:p>
            <a:r>
              <a:rPr lang="en-US" dirty="0"/>
              <a:t>recidivism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9255" y="4661605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 therapy AND youth</a:t>
            </a:r>
          </a:p>
        </p:txBody>
      </p:sp>
      <p:sp>
        <p:nvSpPr>
          <p:cNvPr id="8" name="Right Arrow 7"/>
          <p:cNvSpPr/>
          <p:nvPr/>
        </p:nvSpPr>
        <p:spPr>
          <a:xfrm rot="577710">
            <a:off x="3285325" y="3818867"/>
            <a:ext cx="2801897" cy="36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904571">
            <a:off x="6694009" y="2971174"/>
            <a:ext cx="1685599" cy="332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86601">
            <a:off x="7918097" y="4481301"/>
            <a:ext cx="1307297" cy="360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EF2C8-70B2-4A5D-B7A7-D711CC4C631B}"/>
              </a:ext>
            </a:extLst>
          </p:cNvPr>
          <p:cNvSpPr txBox="1"/>
          <p:nvPr/>
        </p:nvSpPr>
        <p:spPr>
          <a:xfrm>
            <a:off x="220524" y="2053727"/>
            <a:ext cx="5220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i="1" dirty="0">
                <a:solidFill>
                  <a:schemeClr val="accent1"/>
                </a:solidFill>
              </a:rPr>
              <a:t>Hypothesis: </a:t>
            </a:r>
            <a:r>
              <a:rPr lang="en-CA" sz="1800" i="1" dirty="0">
                <a:solidFill>
                  <a:schemeClr val="accent1"/>
                </a:solidFill>
              </a:rPr>
              <a:t>Art therapy decreases recidivism </a:t>
            </a:r>
          </a:p>
          <a:p>
            <a:r>
              <a:rPr lang="en-CA" sz="1800" i="1" dirty="0">
                <a:solidFill>
                  <a:schemeClr val="accent1"/>
                </a:solidFill>
              </a:rPr>
              <a:t>in young offenders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12691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435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627632" y="4980302"/>
            <a:ext cx="2429256" cy="190596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send </a:t>
            </a:r>
            <a:r>
              <a:rPr lang="en-US" sz="2400" b="1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requests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important titles to purchase directly to me: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ysk6@sfu.ca</a:t>
            </a: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547C-67CF-4B7A-B575-691C50F7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Support for open access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0D4C-9FE2-4CB1-BF1F-7A2D4C4A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9F68C-9332-4E0B-8792-DE91BD6C0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6" y="1886514"/>
            <a:ext cx="9116952" cy="4712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57BB6-101A-4BB3-B543-A95B18BDCBAD}"/>
              </a:ext>
            </a:extLst>
          </p:cNvPr>
          <p:cNvSpPr txBox="1"/>
          <p:nvPr/>
        </p:nvSpPr>
        <p:spPr>
          <a:xfrm>
            <a:off x="9698144" y="2009938"/>
            <a:ext cx="2229654" cy="341632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54585A"/>
                </a:solidFill>
                <a:latin typeface="DINPro-Regular" pitchFamily="50" charset="0"/>
              </a:rPr>
              <a:t>Graduate Students are eligible to apply for </a:t>
            </a:r>
            <a:r>
              <a:rPr lang="en-US" sz="1800" dirty="0">
                <a:solidFill>
                  <a:srgbClr val="54585A"/>
                </a:solidFill>
                <a:latin typeface="DINPro-Regular" pitchFamily="50" charset="0"/>
                <a:hlinkClick r:id="rId3"/>
              </a:rPr>
              <a:t>open access publishing funding</a:t>
            </a:r>
            <a:r>
              <a:rPr lang="en-US" sz="1800" dirty="0">
                <a:solidFill>
                  <a:srgbClr val="54585A"/>
                </a:solidFill>
                <a:latin typeface="DINPro-Regular" pitchFamily="50" charset="0"/>
              </a:rPr>
              <a:t>*</a:t>
            </a:r>
          </a:p>
          <a:p>
            <a:pPr algn="l"/>
            <a:endParaRPr lang="en-US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1800" dirty="0">
                <a:solidFill>
                  <a:srgbClr val="54585A"/>
                </a:solidFill>
                <a:latin typeface="DINPro-Regular" pitchFamily="50" charset="0"/>
              </a:rPr>
              <a:t>Up to $2500 per article; two articles per year</a:t>
            </a:r>
          </a:p>
          <a:p>
            <a:pPr algn="l"/>
            <a:endParaRPr lang="en-US" sz="18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1800" dirty="0">
                <a:solidFill>
                  <a:srgbClr val="54585A"/>
                </a:solidFill>
                <a:latin typeface="DINPro-Regular" pitchFamily="50" charset="0"/>
              </a:rPr>
              <a:t>* = please review conditions to ensure eligibility</a:t>
            </a:r>
          </a:p>
        </p:txBody>
      </p:sp>
    </p:spTree>
    <p:extLst>
      <p:ext uri="{BB962C8B-B14F-4D97-AF65-F5344CB8AC3E}">
        <p14:creationId xmlns:p14="http://schemas.microsoft.com/office/powerpoint/2010/main" val="175502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FC8-AB0C-4574-9473-295D5478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5028"/>
            <a:ext cx="11029616" cy="1013800"/>
          </a:xfrm>
        </p:spPr>
        <p:txBody>
          <a:bodyPr>
            <a:normAutofit/>
          </a:bodyPr>
          <a:lstStyle/>
          <a:p>
            <a:r>
              <a:rPr lang="en-CA" sz="3600" dirty="0"/>
              <a:t>Research data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5C584-0757-437C-8F6A-ABFBB01B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1994660"/>
            <a:ext cx="10099000" cy="4248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1D083-88D0-47A8-AC36-CB3ABD60970B}"/>
              </a:ext>
            </a:extLst>
          </p:cNvPr>
          <p:cNvSpPr txBox="1"/>
          <p:nvPr/>
        </p:nvSpPr>
        <p:spPr>
          <a:xfrm>
            <a:off x="5974080" y="1835117"/>
            <a:ext cx="6096000" cy="58477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</a:rPr>
              <a:t>It’s good practice to 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  <a:hlinkClick r:id="rId4"/>
              </a:rPr>
              <a:t>think about this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</a:rPr>
              <a:t> early on in your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07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endParaRPr sz="24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Free </a:t>
            </a:r>
            <a:r>
              <a:rPr lang="en-GB" sz="19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services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, </a:t>
            </a:r>
            <a:r>
              <a:rPr lang="en-GB" sz="19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supports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, </a:t>
            </a:r>
            <a:r>
              <a:rPr lang="en-GB" sz="19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software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, and </a:t>
            </a:r>
            <a:r>
              <a:rPr lang="en-GB" sz="19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spaces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for graduate students and postdocs in all disciplines.</a:t>
            </a:r>
            <a:endParaRPr sz="19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Help is available for every step of the research and writing process, </a:t>
            </a:r>
            <a:r>
              <a:rPr lang="en-US" sz="1900" dirty="0">
                <a:latin typeface="DINPro-Regular" panose="02000503030000020004" pitchFamily="50" charset="0"/>
              </a:rPr>
              <a:t>as are </a:t>
            </a:r>
            <a:r>
              <a:rPr lang="en-US" sz="1900" dirty="0">
                <a:latin typeface="DINPro-Regular" panose="02000503030000020004" pitchFamily="50" charset="0"/>
                <a:hlinkClick r:id="rId4"/>
              </a:rPr>
              <a:t>comfortable and inspiring spaces in which to work</a:t>
            </a:r>
            <a:r>
              <a:rPr lang="en-US" sz="1900" dirty="0">
                <a:latin typeface="DINPro-Regular" panose="02000503030000020004" pitchFamily="50" charset="0"/>
              </a:rPr>
              <a:t>.</a:t>
            </a:r>
            <a:endParaRPr sz="19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indent="0">
              <a:buNone/>
            </a:pPr>
            <a:endParaRPr sz="19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Email, call, or set up an online appointment—you can receive assistance from anywhere.</a:t>
            </a:r>
            <a:endParaRPr sz="19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Learn more: 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https://www.lib.sfu.ca/about/branches-depts/rc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b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b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Contact: 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6"/>
              </a:rPr>
              <a:t>research-commons@sfu.ca</a:t>
            </a:r>
            <a:r>
              <a:rPr lang="en-GB" sz="19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0740" y="5528653"/>
            <a:ext cx="3324640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A7F4A-7BDF-4AF2-A4F3-E84727D55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00" y="1295301"/>
            <a:ext cx="5748800" cy="38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endParaRPr sz="24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86262" indent="0">
              <a:buNone/>
            </a:pPr>
            <a:r>
              <a:rPr lang="en-US" sz="1900" dirty="0">
                <a:latin typeface="DINPro-Regular" panose="02000503030000020004" pitchFamily="50" charset="0"/>
              </a:rPr>
              <a:t>Graduate students and postdocs are encouraged to participate in </a:t>
            </a:r>
            <a:r>
              <a:rPr lang="en-US" sz="1900" dirty="0">
                <a:latin typeface="DINPro-Regular" panose="02000503030000020004" pitchFamily="50" charset="0"/>
                <a:hlinkClick r:id="rId4"/>
              </a:rPr>
              <a:t>workshops</a:t>
            </a:r>
            <a:r>
              <a:rPr lang="en-US" sz="1900" dirty="0">
                <a:latin typeface="DINPro-Regular" panose="02000503030000020004" pitchFamily="50" charset="0"/>
              </a:rPr>
              <a:t> and book </a:t>
            </a:r>
            <a:r>
              <a:rPr lang="en-US" sz="1900" dirty="0">
                <a:latin typeface="DINPro-Regular" panose="02000503030000020004" pitchFamily="50" charset="0"/>
                <a:hlinkClick r:id="rId5"/>
              </a:rPr>
              <a:t>consultations</a:t>
            </a:r>
            <a:r>
              <a:rPr lang="en-US" sz="1900" dirty="0">
                <a:latin typeface="DINPro-Regular" panose="02000503030000020004" pitchFamily="50" charset="0"/>
              </a:rPr>
              <a:t> in a variety of areas, including:</a:t>
            </a:r>
          </a:p>
          <a:p>
            <a:endParaRPr lang="en-US" sz="1900" dirty="0">
              <a:latin typeface="DINPro-Regular" panose="02000503030000020004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academic publishing and impact metrics;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citation management with Zotero;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Digital Humanities approaches and tools;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qualitative data analysis with NVivo;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R &amp; Python programming;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GIS using ArcGIS &amp; QGIS;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thesis and academic writing;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thesis template and submission help;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DINPro-Regular" panose="02000503030000020004" pitchFamily="50" charset="0"/>
              </a:rPr>
              <a:t>research data management.</a:t>
            </a: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740" y="5528653"/>
            <a:ext cx="3324640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46EAA-62F2-4D85-94BC-666FBAE7C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200" y="1295300"/>
            <a:ext cx="5748800" cy="38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books – in print!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208608" y="3197228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0000" lvl="2" indent="0">
              <a:buNone/>
            </a:pPr>
            <a:r>
              <a:rPr lang="en-US" sz="2000" b="1" dirty="0"/>
              <a:t>Quiz: What order would you find these on the library shelf?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650 B9 H12 2022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A12 2016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   652 B9 A12 1999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A8 K651 2002</a:t>
            </a:r>
            <a:endParaRPr lang="en-US" sz="2400" dirty="0"/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A8 H65 2016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CB734-07BD-43B7-8BE3-0A3D19385D24}"/>
              </a:ext>
            </a:extLst>
          </p:cNvPr>
          <p:cNvSpPr txBox="1"/>
          <p:nvPr/>
        </p:nvSpPr>
        <p:spPr>
          <a:xfrm>
            <a:off x="757989" y="2129589"/>
            <a:ext cx="1085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print books, look for the </a:t>
            </a:r>
            <a:r>
              <a:rPr lang="en-US" sz="2400" b="1" dirty="0"/>
              <a:t>call number </a:t>
            </a:r>
            <a:r>
              <a:rPr lang="en-US" sz="2400" dirty="0"/>
              <a:t>to find the book’s location on the shelf (</a:t>
            </a:r>
            <a:r>
              <a:rPr lang="en-US" sz="2400" dirty="0" err="1"/>
              <a:t>eg</a:t>
            </a:r>
            <a:r>
              <a:rPr lang="en-US" sz="2400" dirty="0"/>
              <a:t> HV 6534 A8 H65 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A97A-5C18-4039-973F-CB60FDB9CCA4}"/>
              </a:ext>
            </a:extLst>
          </p:cNvPr>
          <p:cNvSpPr txBox="1"/>
          <p:nvPr/>
        </p:nvSpPr>
        <p:spPr>
          <a:xfrm>
            <a:off x="8361947" y="2875547"/>
            <a:ext cx="350119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000" dirty="0">
                <a:hlinkClick r:id="rId3"/>
              </a:rPr>
              <a:t>What is a call number?</a:t>
            </a:r>
            <a:endParaRPr lang="en-CA" sz="2000" dirty="0"/>
          </a:p>
          <a:p>
            <a:endParaRPr lang="en-CA" sz="2000" dirty="0"/>
          </a:p>
          <a:p>
            <a:r>
              <a:rPr lang="en-US" sz="2000" dirty="0"/>
              <a:t>The call number represents what the </a:t>
            </a:r>
            <a:r>
              <a:rPr lang="en-US" sz="2000" b="1" dirty="0"/>
              <a:t>book is about </a:t>
            </a:r>
            <a:r>
              <a:rPr lang="en-US" sz="2000" dirty="0"/>
              <a:t>and acts like the </a:t>
            </a:r>
            <a:r>
              <a:rPr lang="en-US" sz="2000" b="1" dirty="0"/>
              <a:t>book's address</a:t>
            </a:r>
            <a:r>
              <a:rPr lang="en-US" sz="2000" dirty="0"/>
              <a:t> on the library's shelves or </a:t>
            </a:r>
            <a:r>
              <a:rPr lang="en-US" sz="2000" dirty="0">
                <a:hlinkClick r:id="rId4"/>
              </a:rPr>
              <a:t>stacks</a:t>
            </a:r>
            <a:r>
              <a:rPr lang="en-US" sz="2000" dirty="0"/>
              <a:t>. Because books on the shelves are arranged in call number order, you will find books on similar subjects shelved </a:t>
            </a:r>
            <a:r>
              <a:rPr lang="en-US" sz="2000" b="1" dirty="0"/>
              <a:t>near each other.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48194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books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461271" y="2768573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en-US" sz="2800" b="1" dirty="0"/>
              <a:t>H   652 B9 A12 1999			(3)</a:t>
            </a:r>
          </a:p>
          <a:p>
            <a:pPr lvl="2"/>
            <a:r>
              <a:rPr lang="en-US" sz="2800" b="1" dirty="0"/>
              <a:t>HV 650 B9 H12 2022			(1)				</a:t>
            </a:r>
          </a:p>
          <a:p>
            <a:pPr lvl="2"/>
            <a:r>
              <a:rPr lang="en-US" sz="2800" b="1" dirty="0"/>
              <a:t>HV 6534 A12 2016				(2)	</a:t>
            </a:r>
          </a:p>
          <a:p>
            <a:pPr lvl="2"/>
            <a:r>
              <a:rPr lang="en-US" sz="2800" b="1" dirty="0"/>
              <a:t>HV 6534 A8 H65 2016			(5)	</a:t>
            </a:r>
          </a:p>
          <a:p>
            <a:pPr lvl="2"/>
            <a:r>
              <a:rPr lang="en-US" sz="2800" b="1" dirty="0"/>
              <a:t>HV 6534 A8 K651 2002		(4)</a:t>
            </a:r>
            <a:endParaRPr lang="en-US" sz="2800" dirty="0"/>
          </a:p>
          <a:p>
            <a:r>
              <a:rPr lang="en-US" sz="2400" b="1" dirty="0"/>
              <a:t>HV </a:t>
            </a:r>
            <a:r>
              <a:rPr lang="en-US" sz="2400" b="1" dirty="0">
                <a:hlinkClick r:id="rId3"/>
              </a:rPr>
              <a:t>= </a:t>
            </a:r>
            <a:r>
              <a:rPr lang="en-US" sz="2400" dirty="0">
                <a:effectLst/>
                <a:latin typeface="Arial" panose="020B0604020202020204" pitchFamily="34" charset="0"/>
                <a:hlinkClick r:id="rId3"/>
              </a:rPr>
              <a:t>Social pathology. Social and public welfare. Criminology.</a:t>
            </a:r>
            <a:endParaRPr lang="en-US" sz="2400" b="1" dirty="0"/>
          </a:p>
          <a:p>
            <a:r>
              <a:rPr lang="en-US" sz="2400" b="1" dirty="0"/>
              <a:t>6534 = </a:t>
            </a:r>
            <a:r>
              <a:rPr lang="en-CA" sz="2400" dirty="0">
                <a:effectLst/>
                <a:latin typeface="Arial" panose="020B0604020202020204" pitchFamily="34" charset="0"/>
              </a:rPr>
              <a:t>HV6251 - 6773.55 Crimes and offenses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155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192" y="2409288"/>
            <a:ext cx="7226442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546" y="2267693"/>
            <a:ext cx="41950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888" y="2267693"/>
            <a:ext cx="4195059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>
                <a:solidFill>
                  <a:schemeClr val="accent2"/>
                </a:solidFill>
                <a:hlinkClick r:id="rId3"/>
              </a:rPr>
              <a:t>Yolanda </a:t>
            </a:r>
            <a:r>
              <a:rPr lang="en-US" sz="2400" b="1" dirty="0" err="1">
                <a:solidFill>
                  <a:schemeClr val="accent2"/>
                </a:solidFill>
                <a:hlinkClick r:id="rId3"/>
              </a:rPr>
              <a:t>Koscielski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  <a:hlinkClick r:id="rId4"/>
              </a:rPr>
              <a:t>ysk6@sfu.ca</a:t>
            </a:r>
            <a:endParaRPr lang="en-US" sz="2400" dirty="0">
              <a:solidFill>
                <a:schemeClr val="tx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</a:rPr>
              <a:t>778-872-3315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 err="1">
                <a:solidFill>
                  <a:schemeClr val="tx2"/>
                </a:solidFill>
                <a:hlinkClick r:id="rId5"/>
              </a:rPr>
              <a:t>AskALibrarian</a:t>
            </a:r>
            <a:endParaRPr lang="en-US" sz="2400" b="1" dirty="0">
              <a:solidFill>
                <a:schemeClr val="tx2"/>
              </a:solidFill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us at: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libask@sfu.ca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AskAway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(online chat)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A72B3-1CF2-49B2-AE57-63527F9CD66D}"/>
              </a:ext>
            </a:extLst>
          </p:cNvPr>
          <p:cNvSpPr txBox="1"/>
          <p:nvPr/>
        </p:nvSpPr>
        <p:spPr>
          <a:xfrm>
            <a:off x="5210494" y="4238088"/>
            <a:ext cx="62379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hlinkClick r:id="rId8"/>
              </a:rPr>
              <a:t>Research Commons Website 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Space, software &amp; support </a:t>
            </a:r>
            <a:r>
              <a:rPr lang="en-US" sz="2400" dirty="0">
                <a:solidFill>
                  <a:schemeClr val="tx1"/>
                </a:solidFill>
              </a:rPr>
              <a:t>for grad students &amp; post-docs!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Contact us:  </a:t>
            </a:r>
            <a:r>
              <a:rPr lang="en-GB" sz="2400" dirty="0">
                <a:solidFill>
                  <a:srgbClr val="000000"/>
                </a:solidFill>
                <a:ea typeface="Proxima Nova"/>
                <a:cs typeface="Proxima Nova"/>
                <a:sym typeface="Proxima Nova"/>
                <a:hlinkClick r:id="rId9"/>
              </a:rPr>
              <a:t>research-commons@sfu.ca</a:t>
            </a:r>
            <a:r>
              <a:rPr lang="en-GB" sz="2400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 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1BB26-AD05-4258-8CDC-444A60BB3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5315" y="982198"/>
            <a:ext cx="4913141" cy="3275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9420C6-981A-4A5E-8EF5-24C13A5165D6}"/>
              </a:ext>
            </a:extLst>
          </p:cNvPr>
          <p:cNvSpPr txBox="1"/>
          <p:nvPr/>
        </p:nvSpPr>
        <p:spPr>
          <a:xfrm>
            <a:off x="8076073" y="775795"/>
            <a:ext cx="56450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900" dirty="0" err="1"/>
              <a:t>SharepointHome</a:t>
            </a:r>
            <a:r>
              <a:rPr lang="en-CA" sz="900" dirty="0"/>
              <a:t> warm dog bed, photo from Amazon.com</a:t>
            </a:r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1" y="3179697"/>
            <a:ext cx="11029615" cy="3099183"/>
          </a:xfrm>
        </p:spPr>
        <p:txBody>
          <a:bodyPr>
            <a:normAutofit/>
          </a:bodyPr>
          <a:lstStyle/>
          <a:p>
            <a:r>
              <a:rPr lang="en-US" sz="2400" dirty="0"/>
              <a:t>Works in pairs</a:t>
            </a:r>
          </a:p>
          <a:p>
            <a:pPr lvl="1"/>
            <a:r>
              <a:rPr lang="en-US" sz="2000" dirty="0"/>
              <a:t>3 minutes to discuss</a:t>
            </a:r>
          </a:p>
          <a:p>
            <a:pPr lvl="1"/>
            <a:r>
              <a:rPr lang="en-US" sz="2000" dirty="0"/>
              <a:t>Share with the group – 1 item from list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481" y="2042556"/>
            <a:ext cx="1132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a list of what you can do during the research process </a:t>
            </a:r>
          </a:p>
          <a:p>
            <a:pPr algn="ctr"/>
            <a:r>
              <a:rPr lang="en-US" sz="2800" dirty="0"/>
              <a:t>to produce </a:t>
            </a:r>
            <a:r>
              <a:rPr lang="en-US" sz="2800" b="1" dirty="0">
                <a:solidFill>
                  <a:schemeClr val="accent2"/>
                </a:solidFill>
              </a:rPr>
              <a:t>the worst possible literature review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Poor literature review?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3" y="2972976"/>
            <a:ext cx="11029615" cy="3678303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accent1"/>
                </a:solidFill>
              </a:rPr>
              <a:t>Possible answers:</a:t>
            </a:r>
          </a:p>
          <a:p>
            <a:r>
              <a:rPr lang="en-US" dirty="0">
                <a:solidFill>
                  <a:schemeClr val="accent1"/>
                </a:solidFill>
              </a:rPr>
              <a:t>Ignore</a:t>
            </a:r>
            <a:r>
              <a:rPr lang="en-US" dirty="0">
                <a:solidFill>
                  <a:schemeClr val="tx1"/>
                </a:solidFill>
              </a:rPr>
              <a:t> disconfirming evidence, dissenting studies</a:t>
            </a:r>
          </a:p>
          <a:p>
            <a:r>
              <a:rPr lang="en-US" dirty="0">
                <a:solidFill>
                  <a:schemeClr val="tx1"/>
                </a:solidFill>
              </a:rPr>
              <a:t>Searching </a:t>
            </a:r>
            <a:r>
              <a:rPr lang="en-US" dirty="0">
                <a:solidFill>
                  <a:schemeClr val="accent1"/>
                </a:solidFill>
              </a:rPr>
              <a:t>only one </a:t>
            </a:r>
            <a:r>
              <a:rPr lang="en-US" dirty="0">
                <a:solidFill>
                  <a:schemeClr val="tx1"/>
                </a:solidFill>
              </a:rPr>
              <a:t>or two sources (i.e., only Google)</a:t>
            </a:r>
          </a:p>
          <a:p>
            <a:r>
              <a:rPr lang="en-US" dirty="0">
                <a:solidFill>
                  <a:schemeClr val="tx1"/>
                </a:solidFill>
              </a:rPr>
              <a:t>Use one variant of search term (</a:t>
            </a:r>
            <a:r>
              <a:rPr lang="en-US" dirty="0">
                <a:solidFill>
                  <a:schemeClr val="accent1"/>
                </a:solidFill>
              </a:rPr>
              <a:t>no synonyms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Search without considering if your </a:t>
            </a:r>
            <a:r>
              <a:rPr lang="en-US" dirty="0">
                <a:solidFill>
                  <a:srgbClr val="C00000"/>
                </a:solidFill>
              </a:rPr>
              <a:t>topic can be expandable/reduced</a:t>
            </a:r>
          </a:p>
          <a:p>
            <a:r>
              <a:rPr lang="en-US" dirty="0">
                <a:solidFill>
                  <a:schemeClr val="tx1"/>
                </a:solidFill>
              </a:rPr>
              <a:t>No rationale for </a:t>
            </a:r>
            <a:r>
              <a:rPr lang="en-US" dirty="0">
                <a:solidFill>
                  <a:srgbClr val="C00000"/>
                </a:solidFill>
              </a:rPr>
              <a:t>inclusion/exclusion</a:t>
            </a:r>
            <a:r>
              <a:rPr lang="en-US" dirty="0">
                <a:solidFill>
                  <a:schemeClr val="tx1"/>
                </a:solidFill>
              </a:rPr>
              <a:t> of search terms</a:t>
            </a:r>
          </a:p>
          <a:p>
            <a:r>
              <a:rPr lang="en-US" dirty="0">
                <a:solidFill>
                  <a:schemeClr val="tx1"/>
                </a:solidFill>
              </a:rPr>
              <a:t>Limiting to </a:t>
            </a:r>
            <a:r>
              <a:rPr lang="en-US" dirty="0">
                <a:solidFill>
                  <a:srgbClr val="C00000"/>
                </a:solidFill>
              </a:rPr>
              <a:t>one type of information source</a:t>
            </a:r>
            <a:r>
              <a:rPr lang="en-US" dirty="0">
                <a:solidFill>
                  <a:schemeClr val="tx1"/>
                </a:solidFill>
              </a:rPr>
              <a:t> (e.g., only journal articles)</a:t>
            </a:r>
          </a:p>
          <a:p>
            <a:r>
              <a:rPr lang="en-US" dirty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rgbClr val="C00000"/>
                </a:solidFill>
              </a:rPr>
              <a:t>old</a:t>
            </a:r>
            <a:r>
              <a:rPr lang="en-US" dirty="0">
                <a:solidFill>
                  <a:schemeClr val="tx1"/>
                </a:solidFill>
              </a:rPr>
              <a:t> articles</a:t>
            </a:r>
          </a:p>
          <a:p>
            <a:r>
              <a:rPr lang="en-US" dirty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>
                <a:solidFill>
                  <a:schemeClr val="tx1"/>
                </a:solidFill>
              </a:rPr>
              <a:t> articles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l" eaLnBrk="1" hangingPunct="1"/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0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Poor literature review?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3" y="2584704"/>
            <a:ext cx="11029616" cy="4066575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accent1"/>
                </a:solidFill>
              </a:rPr>
              <a:t>Possible answers:</a:t>
            </a:r>
          </a:p>
          <a:p>
            <a:pPr marL="0" indent="0" algn="l" eaLnBrk="1" hangingPunct="1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Missing key articles by not following an </a:t>
            </a:r>
            <a:r>
              <a:rPr lang="en-US" dirty="0">
                <a:solidFill>
                  <a:srgbClr val="C00000"/>
                </a:solidFill>
              </a:rPr>
              <a:t>argument forward</a:t>
            </a:r>
            <a:r>
              <a:rPr lang="en-US" dirty="0">
                <a:solidFill>
                  <a:schemeClr val="tx1"/>
                </a:solidFill>
              </a:rPr>
              <a:t> in the conversation (e.g., not using </a:t>
            </a:r>
            <a:r>
              <a:rPr lang="en-US" i="1" dirty="0">
                <a:solidFill>
                  <a:schemeClr val="tx1"/>
                </a:solidFill>
              </a:rPr>
              <a:t>Times cited this database</a:t>
            </a:r>
            <a:r>
              <a:rPr lang="en-US" dirty="0">
                <a:solidFill>
                  <a:schemeClr val="tx1"/>
                </a:solidFill>
              </a:rPr>
              <a:t> feature when relevant)</a:t>
            </a:r>
          </a:p>
          <a:p>
            <a:r>
              <a:rPr lang="en-US" dirty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rgbClr val="C00000"/>
                </a:solidFill>
              </a:rPr>
              <a:t>citing sources</a:t>
            </a:r>
          </a:p>
          <a:p>
            <a:r>
              <a:rPr lang="en-US" dirty="0">
                <a:solidFill>
                  <a:srgbClr val="C00000"/>
                </a:solidFill>
              </a:rPr>
              <a:t>Not understanding </a:t>
            </a:r>
            <a:r>
              <a:rPr lang="en-US" dirty="0">
                <a:solidFill>
                  <a:schemeClr val="tx1"/>
                </a:solidFill>
              </a:rPr>
              <a:t>material, key concepts</a:t>
            </a:r>
          </a:p>
          <a:p>
            <a:r>
              <a:rPr lang="en-US" dirty="0">
                <a:solidFill>
                  <a:schemeClr val="tx1"/>
                </a:solidFill>
              </a:rPr>
              <a:t>Searching </a:t>
            </a:r>
            <a:r>
              <a:rPr lang="en-US" dirty="0">
                <a:solidFill>
                  <a:srgbClr val="C00000"/>
                </a:solidFill>
              </a:rPr>
              <a:t>too broad </a:t>
            </a:r>
            <a:r>
              <a:rPr lang="en-US" dirty="0">
                <a:solidFill>
                  <a:schemeClr val="tx1"/>
                </a:solidFill>
              </a:rPr>
              <a:t>a topic </a:t>
            </a:r>
          </a:p>
          <a:p>
            <a:r>
              <a:rPr lang="en-US" dirty="0">
                <a:solidFill>
                  <a:schemeClr val="tx1"/>
                </a:solidFill>
              </a:rPr>
              <a:t>Not synthesizing or </a:t>
            </a:r>
            <a:r>
              <a:rPr lang="en-US" dirty="0">
                <a:solidFill>
                  <a:schemeClr val="accent1"/>
                </a:solidFill>
              </a:rPr>
              <a:t>integrating material</a:t>
            </a:r>
            <a:r>
              <a:rPr lang="en-US" dirty="0">
                <a:solidFill>
                  <a:schemeClr val="tx1"/>
                </a:solidFill>
              </a:rPr>
              <a:t>; putting quotes inside as though they speak for themselves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l" eaLnBrk="1" hangingPunct="1"/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Library Search / Catalogue Search</a:t>
            </a:r>
          </a:p>
          <a:p>
            <a:r>
              <a:rPr lang="en-US" dirty="0"/>
              <a:t>Google Scholar</a:t>
            </a:r>
          </a:p>
          <a:p>
            <a:r>
              <a:rPr lang="en-US" dirty="0"/>
              <a:t>Subject-Specific databases, mostly subscription: </a:t>
            </a:r>
            <a:r>
              <a:rPr lang="en-US" dirty="0">
                <a:solidFill>
                  <a:srgbClr val="FF0000"/>
                </a:solidFill>
              </a:rPr>
              <a:t>700+ databases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information 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69492" cy="3742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NGOs and other grey literature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Legal analysis, legal cases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Maps &amp; spatial data</a:t>
            </a:r>
          </a:p>
          <a:p>
            <a:r>
              <a:rPr lang="en-US" dirty="0">
                <a:solidFill>
                  <a:schemeClr val="accent1"/>
                </a:solidFill>
              </a:rPr>
              <a:t>Statistics, census</a:t>
            </a:r>
          </a:p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AB581-F48F-497E-A7DD-F64B2B0E514D}"/>
              </a:ext>
            </a:extLst>
          </p:cNvPr>
          <p:cNvSpPr txBox="1"/>
          <p:nvPr/>
        </p:nvSpPr>
        <p:spPr>
          <a:xfrm>
            <a:off x="2452524" y="4928013"/>
            <a:ext cx="31070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Start at the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Criminology Research Guide!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860439"/>
            <a:ext cx="8957173" cy="4815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5C4A-D9EE-00F8-7364-72A8B239B53B}"/>
              </a:ext>
            </a:extLst>
          </p:cNvPr>
          <p:cNvSpPr txBox="1"/>
          <p:nvPr/>
        </p:nvSpPr>
        <p:spPr>
          <a:xfrm>
            <a:off x="9580627" y="1995054"/>
            <a:ext cx="21474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search is broader (that is, searches across more sources?)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percentage of our database content is indexed by the catalogue?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5" y="2179094"/>
            <a:ext cx="7678247" cy="412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93" y="2025908"/>
            <a:ext cx="350617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Catalogue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Books, gov’t docs, movies, etc.</a:t>
            </a:r>
          </a:p>
          <a:p>
            <a:endParaRPr lang="en-US" sz="11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Library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SFU Library Subject </a:t>
            </a:r>
            <a:r>
              <a:rPr lang="en-US" dirty="0">
                <a:solidFill>
                  <a:srgbClr val="C00000"/>
                </a:solidFill>
              </a:rPr>
              <a:t>Research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FAQs </a:t>
            </a:r>
            <a:r>
              <a:rPr lang="en-US" dirty="0"/>
              <a:t>– holds, loans,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Institutional repository (past theses, dissertations)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Includes catalogue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Digitized</a:t>
            </a:r>
            <a:r>
              <a:rPr lang="en-US" dirty="0"/>
              <a:t> collections such as the </a:t>
            </a:r>
            <a:r>
              <a:rPr lang="en-US" dirty="0">
                <a:hlinkClick r:id="rId4"/>
              </a:rPr>
              <a:t>Northern Justice Society Native Crime Bibliography</a:t>
            </a:r>
            <a:endParaRPr lang="en-US" dirty="0"/>
          </a:p>
          <a:p>
            <a:endParaRPr lang="en-US" dirty="0"/>
          </a:p>
          <a:p>
            <a:endParaRPr lang="en-US" sz="20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650F2-A85E-4E4F-BD2B-E1C2795AF707}"/>
              </a:ext>
            </a:extLst>
          </p:cNvPr>
          <p:cNvSpPr txBox="1"/>
          <p:nvPr/>
        </p:nvSpPr>
        <p:spPr>
          <a:xfrm>
            <a:off x="8538424" y="1715956"/>
            <a:ext cx="30723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What are reasons to use (or not use) the library catalogue?</a:t>
            </a:r>
          </a:p>
        </p:txBody>
      </p:sp>
    </p:spTree>
    <p:extLst>
      <p:ext uri="{BB962C8B-B14F-4D97-AF65-F5344CB8AC3E}">
        <p14:creationId xmlns:p14="http://schemas.microsoft.com/office/powerpoint/2010/main" val="71834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library/Catalogue search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1192" y="1903913"/>
            <a:ext cx="10937873" cy="5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Strengths</a:t>
            </a:r>
            <a:r>
              <a:rPr lang="en-US" dirty="0">
                <a:latin typeface="+mn-lt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CA" sz="1800" i="1" dirty="0">
                <a:solidFill>
                  <a:schemeClr val="tx1"/>
                </a:solidFill>
              </a:rPr>
              <a:t>Expand results beyond our library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*The* place for print books -- and e-books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i="1" dirty="0">
                <a:solidFill>
                  <a:schemeClr val="tx1"/>
                </a:solidFill>
              </a:rPr>
              <a:t>Browse Search </a:t>
            </a:r>
            <a:r>
              <a:rPr lang="en-US" sz="1800" dirty="0">
                <a:solidFill>
                  <a:schemeClr val="tx1"/>
                </a:solidFill>
              </a:rPr>
              <a:t>for known titles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ooks by subject headings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Do we have it?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searches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Weaknesses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CA" sz="1800" dirty="0">
                <a:latin typeface="+mn-lt"/>
              </a:rPr>
              <a:t>Not comprehensive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No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specific discipline</a:t>
            </a:r>
            <a:endParaRPr lang="en-US" sz="18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Too many results!!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CA" sz="18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5119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1529</Words>
  <Application>Microsoft Office PowerPoint</Application>
  <PresentationFormat>Widescreen</PresentationFormat>
  <Paragraphs>277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Courier New</vt:lpstr>
      <vt:lpstr>DINPro-Bold</vt:lpstr>
      <vt:lpstr>DINPro-Medium</vt:lpstr>
      <vt:lpstr>DINPro-Regular</vt:lpstr>
      <vt:lpstr>Wingdings 2</vt:lpstr>
      <vt:lpstr>Dividend</vt:lpstr>
      <vt:lpstr>SFU Library Orientation</vt:lpstr>
      <vt:lpstr>Our agenda</vt:lpstr>
      <vt:lpstr>activity</vt:lpstr>
      <vt:lpstr>What is A Poor literature review?</vt:lpstr>
      <vt:lpstr>What is A Poor literature review?</vt:lpstr>
      <vt:lpstr>Finding resources</vt:lpstr>
      <vt:lpstr>Using library vs. Catalogue search</vt:lpstr>
      <vt:lpstr>Using library vs. Catalogue search</vt:lpstr>
      <vt:lpstr>Using library/Catalogue search</vt:lpstr>
      <vt:lpstr>Using google scholar</vt:lpstr>
      <vt:lpstr>Using google scholar</vt:lpstr>
      <vt:lpstr>Using google scholar</vt:lpstr>
      <vt:lpstr>Finding articles</vt:lpstr>
      <vt:lpstr>Using Subject specific databases</vt:lpstr>
      <vt:lpstr>Exercise </vt:lpstr>
      <vt:lpstr>Boolean review</vt:lpstr>
      <vt:lpstr>Boolean searching: and/or</vt:lpstr>
      <vt:lpstr>Boolean searching: and/or</vt:lpstr>
      <vt:lpstr>Boolean searching: and/or</vt:lpstr>
      <vt:lpstr>Boolean &amp; other Search tips</vt:lpstr>
      <vt:lpstr>Search strategies</vt:lpstr>
      <vt:lpstr>Interlibrary Loan &amp; Book Requests</vt:lpstr>
      <vt:lpstr>Support for open access publishing</vt:lpstr>
      <vt:lpstr>Research data management</vt:lpstr>
      <vt:lpstr>RESEARCH COMMONS</vt:lpstr>
      <vt:lpstr>RESEARCH COMMONS</vt:lpstr>
      <vt:lpstr>Finding books – in print!</vt:lpstr>
      <vt:lpstr>Finding books</vt:lpstr>
      <vt:lpstr>Where to go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 Library Orientation</dc:title>
  <dc:creator>YSK6</dc:creator>
  <cp:lastModifiedBy>YSK6</cp:lastModifiedBy>
  <cp:revision>35</cp:revision>
  <cp:lastPrinted>2020-09-24T22:52:36Z</cp:lastPrinted>
  <dcterms:created xsi:type="dcterms:W3CDTF">2020-09-24T22:39:51Z</dcterms:created>
  <dcterms:modified xsi:type="dcterms:W3CDTF">2022-09-15T21:59:49Z</dcterms:modified>
</cp:coreProperties>
</file>