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23"/>
  </p:notesMasterIdLst>
  <p:sldIdLst>
    <p:sldId id="256" r:id="rId2"/>
    <p:sldId id="300" r:id="rId3"/>
    <p:sldId id="352" r:id="rId4"/>
    <p:sldId id="324" r:id="rId5"/>
    <p:sldId id="335" r:id="rId6"/>
    <p:sldId id="297" r:id="rId7"/>
    <p:sldId id="328" r:id="rId8"/>
    <p:sldId id="341" r:id="rId9"/>
    <p:sldId id="355" r:id="rId10"/>
    <p:sldId id="342" r:id="rId11"/>
    <p:sldId id="343" r:id="rId12"/>
    <p:sldId id="356" r:id="rId13"/>
    <p:sldId id="347" r:id="rId14"/>
    <p:sldId id="346" r:id="rId15"/>
    <p:sldId id="348" r:id="rId16"/>
    <p:sldId id="353" r:id="rId17"/>
    <p:sldId id="354" r:id="rId18"/>
    <p:sldId id="357" r:id="rId19"/>
    <p:sldId id="358" r:id="rId20"/>
    <p:sldId id="359" r:id="rId21"/>
    <p:sldId id="308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52"/>
            <p14:sldId id="324"/>
            <p14:sldId id="335"/>
            <p14:sldId id="297"/>
            <p14:sldId id="328"/>
            <p14:sldId id="341"/>
            <p14:sldId id="355"/>
            <p14:sldId id="342"/>
            <p14:sldId id="343"/>
            <p14:sldId id="356"/>
            <p14:sldId id="347"/>
            <p14:sldId id="346"/>
            <p14:sldId id="348"/>
            <p14:sldId id="353"/>
            <p14:sldId id="354"/>
            <p14:sldId id="357"/>
            <p14:sldId id="358"/>
            <p14:sldId id="359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Riley" initials="CR" lastIdx="1" clrIdx="0">
    <p:extLst>
      <p:ext uri="{19B8F6BF-5375-455C-9EA6-DF929625EA0E}">
        <p15:presenceInfo xmlns:p15="http://schemas.microsoft.com/office/powerpoint/2012/main" userId="Chloe Ri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69302" autoAdjust="0"/>
  </p:normalViewPr>
  <p:slideViewPr>
    <p:cSldViewPr snapToGrid="0">
      <p:cViewPr varScale="1">
        <p:scale>
          <a:sx n="91" d="100"/>
          <a:sy n="91" d="100"/>
        </p:scale>
        <p:origin x="12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W</a:t>
            </a:r>
            <a:r>
              <a:rPr lang="en-US" baseline="0" dirty="0" smtClean="0"/>
              <a:t>here </a:t>
            </a:r>
            <a:r>
              <a:rPr lang="en-US" baseline="0" dirty="0"/>
              <a:t>legal databases are. </a:t>
            </a:r>
            <a:endParaRPr lang="en-US" baseline="0" dirty="0" smtClean="0"/>
          </a:p>
          <a:p>
            <a:r>
              <a:rPr lang="en-US" baseline="0" dirty="0" smtClean="0"/>
              <a:t>DEMO: Open up </a:t>
            </a:r>
            <a:r>
              <a:rPr lang="en-US" baseline="0" dirty="0" err="1" smtClean="0"/>
              <a:t>CanLII</a:t>
            </a:r>
            <a:r>
              <a:rPr lang="en-US" baseline="0" dirty="0" smtClean="0"/>
              <a:t>, as we will spend most of our time looking at this free resource. It’s accessible after you graduate.</a:t>
            </a:r>
          </a:p>
          <a:p>
            <a:r>
              <a:rPr lang="en-US" baseline="0" dirty="0" smtClean="0"/>
              <a:t>You’ll go to the first three in your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 the different fields for searching here – not like the three search</a:t>
            </a:r>
            <a:r>
              <a:rPr lang="en-CA" baseline="0" dirty="0" smtClean="0"/>
              <a:t> lines of other databases, which are all the same.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8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Highlight what R </a:t>
            </a:r>
            <a:r>
              <a:rPr lang="en-CA" dirty="0" smtClean="0"/>
              <a:t>means – Regina for Queen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CA" sz="1200" dirty="0" smtClean="0"/>
              <a:t>Case name = the parties involved in the case: </a:t>
            </a:r>
            <a:r>
              <a:rPr lang="en-CA" sz="1200" dirty="0"/>
              <a:t>the Plaintiff vs. Defendant, Petitioner v. Respondent, </a:t>
            </a:r>
            <a:r>
              <a:rPr lang="en-CA" sz="1200" dirty="0" smtClean="0"/>
              <a:t>Complainant </a:t>
            </a:r>
            <a:r>
              <a:rPr lang="en-CA" sz="1200" dirty="0"/>
              <a:t>v. </a:t>
            </a:r>
            <a:r>
              <a:rPr lang="en-CA" sz="1200" dirty="0" smtClean="0"/>
              <a:t>Respondent </a:t>
            </a:r>
          </a:p>
          <a:p>
            <a:pPr marL="0" indent="0">
              <a:buFontTx/>
              <a:buNone/>
            </a:pPr>
            <a:r>
              <a:rPr lang="en-CA" sz="1200" dirty="0" smtClean="0"/>
              <a:t>Case citation = usually a neutral </a:t>
            </a:r>
            <a:r>
              <a:rPr lang="en-CA" sz="1200" dirty="0"/>
              <a:t>citation </a:t>
            </a:r>
            <a:r>
              <a:rPr lang="en-CA" sz="1200" dirty="0" smtClean="0"/>
              <a:t>(most courts</a:t>
            </a:r>
            <a:r>
              <a:rPr lang="en-CA" sz="1200" baseline="0" dirty="0" smtClean="0"/>
              <a:t> issued </a:t>
            </a:r>
            <a:r>
              <a:rPr lang="en-CA" sz="1200" dirty="0" smtClean="0"/>
              <a:t>after </a:t>
            </a:r>
            <a:r>
              <a:rPr lang="en-CA" sz="1200" dirty="0"/>
              <a:t>1999). </a:t>
            </a:r>
            <a:endParaRPr lang="en-CA" sz="1200" dirty="0" smtClean="0"/>
          </a:p>
          <a:p>
            <a:pPr marL="0" indent="0">
              <a:buFontTx/>
              <a:buNone/>
            </a:pPr>
            <a:r>
              <a:rPr lang="en-CA" sz="1200" dirty="0" smtClean="0"/>
              <a:t>Neutral citation Elements</a:t>
            </a:r>
            <a:r>
              <a:rPr lang="en-CA" sz="1200" dirty="0"/>
              <a:t>: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 of decision, abbreviation of the court, an ordinal number (basically a SIN number for the case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“Neutral” because it the case is represented by the citation without reference to a commercial reporter (neutral = “no name” brand)</a:t>
            </a:r>
            <a:endParaRPr lang="en-US" sz="1200" dirty="0" smtClean="0"/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don’t have neutral citations. In which case, you may see a citation to a court reporter.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Won’t go into detail, just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 that they exist.</a:t>
            </a:r>
          </a:p>
          <a:p>
            <a:endParaRPr lang="en-CA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[Info in case there are questions: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50438" indent="-350438">
              <a:buFontTx/>
              <a:buAutoNum type="arabicPeriod"/>
            </a:pPr>
            <a:endParaRPr lang="en-CA" sz="1200" dirty="0"/>
          </a:p>
          <a:p>
            <a:pPr marL="350438" indent="-350438">
              <a:buFontTx/>
              <a:buAutoNum type="arabicPeriod"/>
            </a:pPr>
            <a:r>
              <a:rPr lang="en-CA" sz="1200" dirty="0"/>
              <a:t>Parentheses – the year the decision was made. </a:t>
            </a:r>
          </a:p>
          <a:p>
            <a:pPr marL="350438" indent="-350438">
              <a:buFontTx/>
              <a:buAutoNum type="arabicPeriod"/>
            </a:pPr>
            <a:r>
              <a:rPr lang="en-CA" sz="1200" dirty="0"/>
              <a:t>Next, which law reporter reported on the case. There can be several. This report can be found in the 69th volume of the </a:t>
            </a:r>
            <a:r>
              <a:rPr lang="en-CA" sz="1200" i="1" dirty="0"/>
              <a:t>Dominion Law Reports</a:t>
            </a:r>
            <a:r>
              <a:rPr lang="en-CA" sz="1200" dirty="0"/>
              <a:t> on page 433.</a:t>
            </a:r>
          </a:p>
          <a:p>
            <a:pPr marL="350438" indent="-350438">
              <a:buFontTx/>
              <a:buAutoNum type="arabicPeriod"/>
            </a:pPr>
            <a:r>
              <a:rPr lang="en-US" sz="1200" dirty="0"/>
              <a:t>Traditionally judgments were (and still are) published in series of volumes called "law reports." The SFU Library in Burnaby has a large number of print law reports series such as </a:t>
            </a:r>
            <a:r>
              <a:rPr lang="en-US" sz="1200" i="1" dirty="0"/>
              <a:t>Business Law Reports</a:t>
            </a:r>
            <a:r>
              <a:rPr lang="en-US" sz="1200" dirty="0"/>
              <a:t> (HF 1278 B8), but our collection has migrated to online content now.</a:t>
            </a:r>
            <a:endParaRPr lang="en-CA" sz="1200" dirty="0"/>
          </a:p>
          <a:p>
            <a:pPr marL="350438" indent="-350438">
              <a:buFontTx/>
              <a:buAutoNum type="arabicPeriod"/>
            </a:pPr>
            <a:r>
              <a:rPr lang="en-US" sz="1200" dirty="0"/>
              <a:t>The "2nd" tells you that the DLR has been published in multiple series; the second series was 1956-68. Some law reports stop at a certain series, e.g., 100, before they reset</a:t>
            </a:r>
          </a:p>
          <a:p>
            <a:pPr marL="350438" indent="-350438">
              <a:buFontTx/>
              <a:buAutoNum type="arabicPeriod"/>
            </a:pPr>
            <a:r>
              <a:rPr lang="en-US" sz="1200" dirty="0"/>
              <a:t>First page of the report</a:t>
            </a:r>
          </a:p>
          <a:p>
            <a:pPr marL="350438" indent="-350438">
              <a:buFontTx/>
              <a:buAutoNum type="arabicPeriod"/>
            </a:pPr>
            <a:r>
              <a:rPr lang="en-US" sz="1200" dirty="0"/>
              <a:t>Supreme Court of BC decision. The abbreviated name of the court in which the case was tried, enclosed in round brackets, sometimes appears at the very end of the citation</a:t>
            </a:r>
            <a:r>
              <a:rPr lang="en-US" sz="1200" dirty="0" smtClean="0"/>
              <a:t>.] 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3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example,</a:t>
            </a:r>
            <a:r>
              <a:rPr lang="en-US" baseline="0" dirty="0" smtClean="0"/>
              <a:t> we have t</a:t>
            </a:r>
            <a:r>
              <a:rPr lang="en-US" dirty="0" smtClean="0"/>
              <a:t>wo</a:t>
            </a:r>
            <a:r>
              <a:rPr lang="en-US" baseline="0" dirty="0" smtClean="0"/>
              <a:t> cases; it’s useful to also have the case citation to distinguish between the two.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minute and try</a:t>
            </a:r>
            <a:r>
              <a:rPr lang="en-US" baseline="0" dirty="0" smtClean="0"/>
              <a:t> this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9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48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pPr marL="228600" indent="-228600">
              <a:buAutoNum type="arabicPeriod"/>
            </a:pPr>
            <a:r>
              <a:rPr lang="en-US" dirty="0" smtClean="0"/>
              <a:t>Enter case citation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Click “History</a:t>
            </a:r>
            <a:r>
              <a:rPr lang="en-US" baseline="0" dirty="0" smtClean="0"/>
              <a:t> of the Case” on the left hand side</a:t>
            </a:r>
          </a:p>
          <a:p>
            <a:pPr marL="0" indent="0">
              <a:buNone/>
            </a:pPr>
            <a:r>
              <a:rPr lang="en-US" baseline="0" dirty="0" smtClean="0"/>
              <a:t>Once in the history section: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View the section “Citing Cases” to see how many courts in other cases have followed, distinguished, explained, mentioned or cited this case. </a:t>
            </a:r>
            <a:r>
              <a:rPr lang="en-US" b="1" baseline="0" dirty="0" smtClean="0"/>
              <a:t>95</a:t>
            </a:r>
            <a:r>
              <a:rPr lang="en-US" baseline="0" dirty="0" smtClean="0"/>
              <a:t> cases have cited this one.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Note where to find where a case has been mentioned, followed, cited in dissenting cases, etc. (text in blue box)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1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We’ll </a:t>
            </a:r>
            <a:r>
              <a:rPr lang="en-CA" dirty="0"/>
              <a:t>do exercises on all three of these methods, so just a demo for this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Flexible full-text</a:t>
            </a:r>
            <a:r>
              <a:rPr lang="en-CA" baseline="0" dirty="0" smtClean="0"/>
              <a:t> </a:t>
            </a:r>
            <a:r>
              <a:rPr lang="en-CA" dirty="0" smtClean="0"/>
              <a:t>search bar, always adjusting to search</a:t>
            </a:r>
            <a:r>
              <a:rPr lang="en-CA" baseline="0" dirty="0" smtClean="0"/>
              <a:t> </a:t>
            </a:r>
            <a:r>
              <a:rPr lang="en-CA" dirty="0" smtClean="0"/>
              <a:t>whatever</a:t>
            </a:r>
            <a:r>
              <a:rPr lang="en-CA" baseline="0" dirty="0" smtClean="0"/>
              <a:t> is below it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Primary legal literature = Primary Sources</a:t>
            </a:r>
          </a:p>
          <a:p>
            <a:endParaRPr lang="en-CA" dirty="0" smtClean="0"/>
          </a:p>
          <a:p>
            <a:r>
              <a:rPr lang="en-CA" dirty="0" smtClean="0"/>
              <a:t>Secondary legal literature = Commentary </a:t>
            </a:r>
          </a:p>
          <a:p>
            <a:endParaRPr lang="en-CA" dirty="0" smtClean="0"/>
          </a:p>
          <a:p>
            <a:r>
              <a:rPr lang="en-CA" dirty="0" smtClean="0"/>
              <a:t>Note</a:t>
            </a:r>
            <a:r>
              <a:rPr lang="en-CA" baseline="0" dirty="0" smtClean="0"/>
              <a:t> separate subscriptions on the left</a:t>
            </a:r>
          </a:p>
          <a:p>
            <a:endParaRPr lang="en-CA" baseline="0" dirty="0" smtClean="0"/>
          </a:p>
          <a:p>
            <a:r>
              <a:rPr lang="en-CA" baseline="0" dirty="0" smtClean="0"/>
              <a:t>Next – get started on assignment. Learn by doing</a:t>
            </a:r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9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r>
              <a:rPr lang="en-CA" b="0" dirty="0" smtClean="0"/>
              <a:t>Move</a:t>
            </a:r>
            <a:r>
              <a:rPr lang="en-CA" b="0" baseline="0" dirty="0" smtClean="0"/>
              <a:t> from overview to researching these legal system via various sources. Can be thought of as two main types of legal information. </a:t>
            </a:r>
            <a:endParaRPr lang="en-CA" b="0" dirty="0" smtClean="0"/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CA" b="1" dirty="0" smtClean="0"/>
              <a:t>Primary </a:t>
            </a:r>
            <a:r>
              <a:rPr lang="en-CA" b="1" dirty="0"/>
              <a:t>legal literature </a:t>
            </a:r>
            <a:r>
              <a:rPr lang="en-CA" dirty="0"/>
              <a:t>consists of sources that</a:t>
            </a:r>
            <a:r>
              <a:rPr lang="en-CA" baseline="0" dirty="0"/>
              <a:t> outline the law: </a:t>
            </a:r>
            <a:r>
              <a:rPr lang="en-CA" dirty="0"/>
              <a:t>case law and other decisions, statutes,</a:t>
            </a:r>
            <a:r>
              <a:rPr lang="en-CA" baseline="0" dirty="0"/>
              <a:t> regulations. The sources of law.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r>
              <a:rPr lang="en-CA" b="1" baseline="0" dirty="0"/>
              <a:t>Secondary legal literature </a:t>
            </a:r>
            <a:r>
              <a:rPr lang="en-CA" baseline="0" dirty="0"/>
              <a:t>is writing about the law, but not the source of the actual law itself (a few exceptions, such as some often-cited legal treatises)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Very</a:t>
            </a:r>
            <a:r>
              <a:rPr lang="en-CA" baseline="0" dirty="0"/>
              <a:t> generalized summary of court structure in Canada (excluding Quebec)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Canada has three main court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 </a:t>
            </a:r>
            <a:r>
              <a:rPr lang="en-CA" b="1" baseline="0" dirty="0" smtClean="0"/>
              <a:t>Superior court system </a:t>
            </a:r>
            <a:r>
              <a:rPr lang="en-CA" baseline="0" dirty="0" smtClean="0"/>
              <a:t>is where you will find most cases listed in legal databases. Civil and criminal matters.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baseline="0" dirty="0" smtClean="0"/>
              <a:t>Inferior court system </a:t>
            </a:r>
            <a:r>
              <a:rPr lang="en-CA" baseline="0" dirty="0" smtClean="0"/>
              <a:t>deals with many legal cases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225,000 cases per year)</a:t>
            </a: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There are </a:t>
            </a:r>
            <a:r>
              <a:rPr lang="en-CA" b="1" baseline="0" dirty="0" smtClean="0"/>
              <a:t>different names </a:t>
            </a:r>
            <a:r>
              <a:rPr lang="en-CA" baseline="0" dirty="0" smtClean="0"/>
              <a:t>for these courts, depending on the provinces.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Many criminal offences are heard here, (over 95% of criminal offences) unless they are major cases such as murder.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Not as many listed in legal databases because they are </a:t>
            </a:r>
            <a:r>
              <a:rPr lang="en-CA" b="1" baseline="0" dirty="0" smtClean="0"/>
              <a:t>not legally important </a:t>
            </a:r>
            <a:r>
              <a:rPr lang="en-CA" baseline="0" dirty="0" smtClean="0"/>
              <a:t>(i.e., precedent setting). </a:t>
            </a:r>
            <a:r>
              <a:rPr lang="en-US" dirty="0" smtClean="0"/>
              <a:t>“Provincial Court”:</a:t>
            </a:r>
            <a:r>
              <a:rPr lang="en-US" baseline="0" dirty="0" smtClean="0"/>
              <a:t> “</a:t>
            </a:r>
            <a:r>
              <a:rPr lang="en-US" dirty="0" smtClean="0"/>
              <a:t>You can also dispute by-law offences such as walking a dog without a leash.”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Federal</a:t>
            </a:r>
            <a:r>
              <a:rPr lang="en-US" baseline="0" dirty="0" smtClean="0"/>
              <a:t> court matters are determined by legislation (Federal Court Act) &amp; (Tax Court of Canada Act) and may include copyright, industrial design, patents, cases around the legality of gov’t actions, maritime lawsuits,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+ Tribunals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6CCE-AD5C-4A90-8417-47B5A747E1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6CCE-AD5C-4A90-8417-47B5A747E1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2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Take</a:t>
            </a:r>
            <a:r>
              <a:rPr lang="en-CA" baseline="0" dirty="0" smtClean="0"/>
              <a:t> a closer look at example piece of case law.</a:t>
            </a:r>
          </a:p>
          <a:p>
            <a:r>
              <a:rPr lang="en-CA" baseline="0" dirty="0" smtClean="0"/>
              <a:t>(Image is hyperlinked to case)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6CCE-AD5C-4A90-8417-47B5A747E1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3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sk6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lii.org/en/" TargetMode="External"/><Relationship Id="rId7" Type="http://schemas.openxmlformats.org/officeDocument/2006/relationships/hyperlink" Target="https://databases.lib.sfu.ca/browse?subjects=La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3040003610/HeinOnline" TargetMode="External"/><Relationship Id="rId5" Type="http://schemas.openxmlformats.org/officeDocument/2006/relationships/hyperlink" Target="https://databases.lib.sfu.ca/record/61245149250003610/Lexis-Advance-QuickLaw" TargetMode="External"/><Relationship Id="rId4" Type="http://schemas.openxmlformats.org/officeDocument/2006/relationships/hyperlink" Target="https://databases.lib.sfu.ca/record/61245132290003610/Westlaw-Next-Canad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.ca/LEGISINFO/Home.aspx?ParliamentSession=42-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ides.library.queensu.ca/legalcitation-mcgill-9t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lii.org/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lii.org/en/#search/id=2005%20BCSC%20419" TargetMode="External"/><Relationship Id="rId4" Type="http://schemas.openxmlformats.org/officeDocument/2006/relationships/hyperlink" Target="https://www.canlii.org/en/#search/id=Fibercom%20Systems%20Inc.%20v%20Rogers%20Cable%20Inc%2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9250003610/Lexis-Advance-QuickLa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2290003610/Westlaw-Next-Canad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hellie55/524852986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ibask@sfu.c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r11@sfu.ca" TargetMode="External"/><Relationship Id="rId4" Type="http://schemas.openxmlformats.org/officeDocument/2006/relationships/hyperlink" Target="https://www.lib.sfu.ca/help/askaway-welc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search.creativecommons.org/photos/cd15c07e-65ee-42a3-8145-f3452bff10f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ialcourt.bc.ca/types-of-cases/criminal-and-yout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cisions.scc-csc.ca/scc-csc/scc-csc/en/item/17946/index.d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Criminology 330: </a:t>
            </a:r>
            <a:r>
              <a:rPr lang="en-US" sz="2800" b="1" dirty="0"/>
              <a:t>Library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1653" y="3268718"/>
            <a:ext cx="87030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Liaison Librarian for Criminology, Philosophy &amp; Psychology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/>
            <a:endParaRPr lang="en-US" sz="2400" dirty="0" smtClean="0">
              <a:solidFill>
                <a:schemeClr val="bg1"/>
              </a:solidFill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James Bachmann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Library Learning and Instruction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October 7 &amp; 8, </a:t>
            </a:r>
            <a:r>
              <a:rPr lang="en-US" sz="2400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Legal research databases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314897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n-CA" sz="2400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en-CA" sz="2400" b="1" dirty="0" smtClean="0">
                <a:solidFill>
                  <a:schemeClr val="accent1"/>
                </a:solidFill>
              </a:rPr>
              <a:t>Three</a:t>
            </a:r>
            <a:r>
              <a:rPr lang="en-CA" sz="2400" dirty="0" smtClean="0"/>
              <a:t> </a:t>
            </a:r>
            <a:r>
              <a:rPr lang="en-CA" sz="2400" dirty="0"/>
              <a:t>main online resources for legal research at SFU</a:t>
            </a:r>
          </a:p>
          <a:p>
            <a:r>
              <a:rPr lang="en-CA" sz="2400" dirty="0" err="1" smtClean="0">
                <a:solidFill>
                  <a:srgbClr val="FF0000"/>
                </a:solidFill>
                <a:hlinkClick r:id="rId3"/>
              </a:rPr>
              <a:t>CanLII</a:t>
            </a:r>
            <a:r>
              <a:rPr lang="en-CA" sz="2400" dirty="0" smtClean="0">
                <a:solidFill>
                  <a:srgbClr val="FF0000"/>
                </a:solidFill>
                <a:hlinkClick r:id="rId3"/>
              </a:rPr>
              <a:t>  </a:t>
            </a:r>
            <a:r>
              <a:rPr lang="en-CA" sz="2400" dirty="0">
                <a:solidFill>
                  <a:srgbClr val="FF0000"/>
                </a:solidFill>
                <a:hlinkClick r:id="rId3"/>
              </a:rPr>
              <a:t>(open access)</a:t>
            </a:r>
            <a:endParaRPr lang="en-CA" sz="2400" dirty="0">
              <a:solidFill>
                <a:srgbClr val="FF0000"/>
              </a:solidFill>
            </a:endParaRPr>
          </a:p>
          <a:p>
            <a:r>
              <a:rPr lang="en-CA" sz="2400" dirty="0">
                <a:hlinkClick r:id="rId4"/>
              </a:rPr>
              <a:t>Westlaw Next Canada</a:t>
            </a:r>
            <a:r>
              <a:rPr lang="en-CA" sz="2400" dirty="0"/>
              <a:t> </a:t>
            </a:r>
          </a:p>
          <a:p>
            <a:r>
              <a:rPr lang="en-CA" sz="2400" dirty="0">
                <a:hlinkClick r:id="rId5"/>
              </a:rPr>
              <a:t>Lexis Advance </a:t>
            </a:r>
            <a:r>
              <a:rPr lang="en-CA" sz="2400" dirty="0" err="1">
                <a:hlinkClick r:id="rId5"/>
              </a:rPr>
              <a:t>Quicklaw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Plus:</a:t>
            </a:r>
          </a:p>
          <a:p>
            <a:r>
              <a:rPr lang="en-CA" sz="2400" dirty="0" err="1">
                <a:hlinkClick r:id="rId6"/>
              </a:rPr>
              <a:t>HeinOnline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7"/>
              </a:rPr>
              <a:t>SFU Library’s list of law-related </a:t>
            </a:r>
            <a:r>
              <a:rPr lang="en-CA" sz="2400" dirty="0" smtClean="0">
                <a:hlinkClick r:id="rId7"/>
              </a:rPr>
              <a:t>databases</a:t>
            </a:r>
            <a:endParaRPr lang="en-CA" sz="2400" dirty="0" smtClean="0"/>
          </a:p>
          <a:p>
            <a:pPr marL="0" indent="0">
              <a:buNone/>
            </a:pPr>
            <a:endParaRPr lang="en-CA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1"/>
                </a:solidFill>
              </a:rPr>
              <a:t>DEMO – How to access</a:t>
            </a:r>
            <a:endParaRPr lang="en-CA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canlii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79904"/>
            <a:ext cx="11184088" cy="4168548"/>
          </a:xfrm>
        </p:spPr>
        <p:txBody>
          <a:bodyPr/>
          <a:lstStyle/>
          <a:p>
            <a:r>
              <a:rPr lang="en-US" sz="2400" dirty="0"/>
              <a:t>“</a:t>
            </a:r>
            <a:r>
              <a:rPr lang="en-US" sz="2400" dirty="0" err="1"/>
              <a:t>CanLII</a:t>
            </a:r>
            <a:r>
              <a:rPr lang="en-US" sz="2400" dirty="0"/>
              <a:t> is a </a:t>
            </a:r>
            <a:r>
              <a:rPr lang="en-US" sz="2400" dirty="0">
                <a:solidFill>
                  <a:schemeClr val="accent1"/>
                </a:solidFill>
              </a:rPr>
              <a:t>non-profit</a:t>
            </a:r>
            <a:r>
              <a:rPr lang="en-US" sz="2400" dirty="0"/>
              <a:t> …. [whose] goal is to make </a:t>
            </a:r>
            <a:r>
              <a:rPr lang="en-US" sz="2400" dirty="0">
                <a:solidFill>
                  <a:schemeClr val="accent1"/>
                </a:solidFill>
              </a:rPr>
              <a:t>Canadian law accessible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free on the </a:t>
            </a:r>
            <a:r>
              <a:rPr lang="en-US" sz="2400" dirty="0" smtClean="0"/>
              <a:t>Internet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CA" sz="2400" dirty="0" smtClean="0">
                <a:solidFill>
                  <a:schemeClr val="accent1"/>
                </a:solidFill>
              </a:rPr>
              <a:t>Find Canadian primary law in one place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court </a:t>
            </a:r>
            <a:r>
              <a:rPr lang="en-US" sz="2000" dirty="0" smtClean="0">
                <a:solidFill>
                  <a:schemeClr val="tx1"/>
                </a:solidFill>
              </a:rPr>
              <a:t>judgments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tribunal decisions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statutes </a:t>
            </a:r>
            <a:r>
              <a:rPr lang="en-US" sz="2000" dirty="0">
                <a:solidFill>
                  <a:schemeClr val="tx1"/>
                </a:solidFill>
              </a:rPr>
              <a:t>and regulations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766" y="4862656"/>
            <a:ext cx="5318234" cy="19953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45824" y="5893437"/>
            <a:ext cx="1564728" cy="19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83924" y="6088295"/>
            <a:ext cx="1566042" cy="13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55678" y="6081817"/>
            <a:ext cx="1554874" cy="47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Primary literature - legislation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As with case law</a:t>
            </a:r>
            <a:r>
              <a:rPr lang="en-CA" sz="2400" dirty="0"/>
              <a:t>, </a:t>
            </a:r>
            <a:r>
              <a:rPr lang="en-CA" sz="2400" dirty="0" smtClean="0"/>
              <a:t>there </a:t>
            </a:r>
            <a:r>
              <a:rPr lang="en-CA" sz="2400" dirty="0"/>
              <a:t>are </a:t>
            </a:r>
            <a:r>
              <a:rPr lang="en-CA" sz="2400" dirty="0">
                <a:solidFill>
                  <a:schemeClr val="accent1"/>
                </a:solidFill>
              </a:rPr>
              <a:t>free sources </a:t>
            </a:r>
            <a:r>
              <a:rPr lang="en-CA" sz="2400" dirty="0"/>
              <a:t>and </a:t>
            </a:r>
            <a:r>
              <a:rPr lang="en-CA" sz="2400" dirty="0">
                <a:solidFill>
                  <a:schemeClr val="accent1"/>
                </a:solidFill>
              </a:rPr>
              <a:t>subscription </a:t>
            </a:r>
            <a:r>
              <a:rPr lang="en-CA" sz="2400" dirty="0" smtClean="0">
                <a:solidFill>
                  <a:schemeClr val="accent1"/>
                </a:solidFill>
              </a:rPr>
              <a:t>sources </a:t>
            </a:r>
            <a:r>
              <a:rPr lang="en-CA" sz="2400" dirty="0" smtClean="0">
                <a:solidFill>
                  <a:schemeClr val="tx1"/>
                </a:solidFill>
              </a:rPr>
              <a:t>for legislation</a:t>
            </a: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 smtClean="0"/>
              <a:t>Also significant </a:t>
            </a:r>
            <a:r>
              <a:rPr lang="en-CA" sz="2400" dirty="0">
                <a:solidFill>
                  <a:schemeClr val="accent1"/>
                </a:solidFill>
              </a:rPr>
              <a:t>overlapping coverage </a:t>
            </a:r>
            <a:r>
              <a:rPr lang="en-CA" sz="2400" dirty="0"/>
              <a:t>in </a:t>
            </a:r>
            <a:r>
              <a:rPr lang="en-CA" sz="2400" dirty="0" smtClean="0"/>
              <a:t>legislation covered </a:t>
            </a:r>
            <a:r>
              <a:rPr lang="en-CA" sz="2400" dirty="0"/>
              <a:t>in </a:t>
            </a:r>
            <a:r>
              <a:rPr lang="en-CA" sz="2400" dirty="0" smtClean="0"/>
              <a:t>databases and websites</a:t>
            </a:r>
            <a:endParaRPr lang="en-CA" sz="2400" dirty="0"/>
          </a:p>
          <a:p>
            <a:r>
              <a:rPr lang="en-CA" sz="2400" dirty="0" smtClean="0"/>
              <a:t>Free sources include </a:t>
            </a:r>
            <a:r>
              <a:rPr lang="en-CA" sz="2400" dirty="0" err="1" smtClean="0">
                <a:solidFill>
                  <a:schemeClr val="accent1"/>
                </a:solidFill>
              </a:rPr>
              <a:t>CanLII</a:t>
            </a:r>
            <a:r>
              <a:rPr lang="en-CA" sz="2400" dirty="0" smtClean="0"/>
              <a:t> and </a:t>
            </a:r>
            <a:r>
              <a:rPr lang="en-CA" sz="2400" dirty="0" smtClean="0">
                <a:solidFill>
                  <a:schemeClr val="accent1"/>
                </a:solidFill>
              </a:rPr>
              <a:t>government websites (</a:t>
            </a:r>
            <a:r>
              <a:rPr lang="en-CA" sz="2400" dirty="0" err="1" smtClean="0">
                <a:solidFill>
                  <a:schemeClr val="accent1"/>
                </a:solidFill>
              </a:rPr>
              <a:t>e.g</a:t>
            </a:r>
            <a:r>
              <a:rPr lang="en-CA" sz="2400" dirty="0" smtClean="0">
                <a:solidFill>
                  <a:schemeClr val="accent1"/>
                </a:solidFill>
              </a:rPr>
              <a:t>, </a:t>
            </a:r>
            <a:r>
              <a:rPr lang="en-CA" sz="2400" dirty="0" err="1" smtClean="0">
                <a:solidFill>
                  <a:schemeClr val="accent1"/>
                </a:solidFill>
                <a:hlinkClick r:id="rId3"/>
              </a:rPr>
              <a:t>LegisINFO</a:t>
            </a:r>
            <a:r>
              <a:rPr lang="en-CA" sz="24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CA" sz="2400" dirty="0" smtClean="0"/>
              <a:t>Make sure you are looking at the </a:t>
            </a:r>
            <a:r>
              <a:rPr lang="en-CA" sz="2400" dirty="0" smtClean="0">
                <a:solidFill>
                  <a:schemeClr val="accent1"/>
                </a:solidFill>
              </a:rPr>
              <a:t>most up-to-date version</a:t>
            </a:r>
            <a:r>
              <a:rPr lang="en-CA" sz="2400" dirty="0" smtClean="0"/>
              <a:t>; many sources provide access to historical versions of laws</a:t>
            </a:r>
            <a:endParaRPr lang="en-CA" sz="24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Finding </a:t>
            </a:r>
            <a:r>
              <a:rPr lang="en-US" sz="3600" dirty="0"/>
              <a:t>a case or </a:t>
            </a:r>
            <a:r>
              <a:rPr lang="en-US" sz="3600" dirty="0" smtClean="0"/>
              <a:t>decision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03184"/>
          </a:xfrm>
        </p:spPr>
        <p:txBody>
          <a:bodyPr>
            <a:noAutofit/>
          </a:bodyPr>
          <a:lstStyle/>
          <a:p>
            <a:r>
              <a:rPr lang="en-US" sz="2400" dirty="0"/>
              <a:t>You will often search for a particular case in a database by either:</a:t>
            </a:r>
          </a:p>
          <a:p>
            <a:pPr marL="0" indent="0">
              <a:buNone/>
            </a:pPr>
            <a:r>
              <a:rPr lang="en-US" sz="2400" dirty="0"/>
              <a:t>	1) </a:t>
            </a:r>
            <a:r>
              <a:rPr lang="en-US" sz="2400" dirty="0">
                <a:solidFill>
                  <a:schemeClr val="accent1"/>
                </a:solidFill>
              </a:rPr>
              <a:t>case citation</a:t>
            </a:r>
            <a:r>
              <a:rPr lang="en-US" sz="2400" dirty="0"/>
              <a:t>, or,</a:t>
            </a:r>
          </a:p>
          <a:p>
            <a:pPr marL="0" indent="0">
              <a:buNone/>
            </a:pPr>
            <a:r>
              <a:rPr lang="en-US" sz="2400" dirty="0"/>
              <a:t>	2) </a:t>
            </a:r>
            <a:r>
              <a:rPr lang="en-US" sz="2400" dirty="0">
                <a:solidFill>
                  <a:schemeClr val="accent1"/>
                </a:solidFill>
              </a:rPr>
              <a:t>case name</a:t>
            </a:r>
          </a:p>
          <a:p>
            <a:r>
              <a:rPr lang="en-US" sz="2400" dirty="0"/>
              <a:t>A </a:t>
            </a:r>
            <a:r>
              <a:rPr lang="en-US" sz="2400" b="1" i="1" dirty="0">
                <a:solidFill>
                  <a:schemeClr val="accent1"/>
                </a:solidFill>
              </a:rPr>
              <a:t>case name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is based on the abbreviated names of the parties involved in the case. Example case names:</a:t>
            </a:r>
          </a:p>
          <a:p>
            <a:pPr lvl="2"/>
            <a:r>
              <a:rPr lang="en-US" sz="2400" i="1" dirty="0">
                <a:solidFill>
                  <a:schemeClr val="accent1"/>
                </a:solidFill>
              </a:rPr>
              <a:t>R</a:t>
            </a:r>
            <a:r>
              <a:rPr lang="en-US" sz="2400" i="1" dirty="0"/>
              <a:t> v Sun Glow Foodservice Ltd</a:t>
            </a:r>
            <a:endParaRPr lang="en-US" sz="2400" dirty="0"/>
          </a:p>
          <a:p>
            <a:pPr lvl="2"/>
            <a:r>
              <a:rPr lang="en-US" sz="2400" i="1" dirty="0"/>
              <a:t>Western Canada Wilderness Committee v Canada (Minister of Environment)</a:t>
            </a:r>
            <a:endParaRPr lang="en-US" sz="2400" dirty="0"/>
          </a:p>
          <a:p>
            <a:pPr lvl="2"/>
            <a:r>
              <a:rPr lang="en-US" sz="2400" i="1" dirty="0"/>
              <a:t>Moore v </a:t>
            </a:r>
            <a:r>
              <a:rPr lang="en-US" sz="2400" i="1" dirty="0" err="1"/>
              <a:t>Bertuzzi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7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Understanding case citations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628" y="2140512"/>
            <a:ext cx="7973000" cy="5084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962BE-7EBF-424A-A865-41463F6D4420}"/>
              </a:ext>
            </a:extLst>
          </p:cNvPr>
          <p:cNvSpPr txBox="1"/>
          <p:nvPr/>
        </p:nvSpPr>
        <p:spPr>
          <a:xfrm>
            <a:off x="8541756" y="2877312"/>
            <a:ext cx="3069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Legal citation help: The Queen’s University Library’s </a:t>
            </a:r>
            <a:r>
              <a:rPr lang="en-CA" sz="2000" dirty="0">
                <a:hlinkClick r:id="rId4"/>
              </a:rPr>
              <a:t>Guide to Legal Citation with the 9</a:t>
            </a:r>
            <a:r>
              <a:rPr lang="en-CA" sz="2000" baseline="30000" dirty="0">
                <a:hlinkClick r:id="rId4"/>
              </a:rPr>
              <a:t>th</a:t>
            </a:r>
            <a:r>
              <a:rPr lang="en-CA" sz="2000" dirty="0">
                <a:hlinkClick r:id="rId4"/>
              </a:rPr>
              <a:t> edition of the McGill Guide</a:t>
            </a:r>
            <a:endParaRPr lang="en-CA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5F35C2-452F-4D0A-BC0A-04C1A0429D1B}"/>
              </a:ext>
            </a:extLst>
          </p:cNvPr>
          <p:cNvSpPr/>
          <p:nvPr/>
        </p:nvSpPr>
        <p:spPr>
          <a:xfrm>
            <a:off x="5596128" y="2639800"/>
            <a:ext cx="2731008" cy="2706624"/>
          </a:xfrm>
          <a:custGeom>
            <a:avLst/>
            <a:gdLst>
              <a:gd name="connsiteX0" fmla="*/ 243840 w 2731008"/>
              <a:gd name="connsiteY0" fmla="*/ 158496 h 2706624"/>
              <a:gd name="connsiteX1" fmla="*/ 2462784 w 2731008"/>
              <a:gd name="connsiteY1" fmla="*/ 0 h 2706624"/>
              <a:gd name="connsiteX2" fmla="*/ 2731008 w 2731008"/>
              <a:gd name="connsiteY2" fmla="*/ 2706624 h 2706624"/>
              <a:gd name="connsiteX3" fmla="*/ 548640 w 2731008"/>
              <a:gd name="connsiteY3" fmla="*/ 2706624 h 2706624"/>
              <a:gd name="connsiteX4" fmla="*/ 646176 w 2731008"/>
              <a:gd name="connsiteY4" fmla="*/ 1609344 h 2706624"/>
              <a:gd name="connsiteX5" fmla="*/ 560832 w 2731008"/>
              <a:gd name="connsiteY5" fmla="*/ 1524000 h 2706624"/>
              <a:gd name="connsiteX6" fmla="*/ 707136 w 2731008"/>
              <a:gd name="connsiteY6" fmla="*/ 1328928 h 2706624"/>
              <a:gd name="connsiteX7" fmla="*/ 0 w 2731008"/>
              <a:gd name="connsiteY7" fmla="*/ 560832 h 2706624"/>
              <a:gd name="connsiteX8" fmla="*/ 243840 w 2731008"/>
              <a:gd name="connsiteY8" fmla="*/ 158496 h 27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008" h="2706624">
                <a:moveTo>
                  <a:pt x="243840" y="158496"/>
                </a:moveTo>
                <a:lnTo>
                  <a:pt x="2462784" y="0"/>
                </a:lnTo>
                <a:lnTo>
                  <a:pt x="2731008" y="2706624"/>
                </a:lnTo>
                <a:lnTo>
                  <a:pt x="548640" y="2706624"/>
                </a:lnTo>
                <a:lnTo>
                  <a:pt x="646176" y="1609344"/>
                </a:lnTo>
                <a:lnTo>
                  <a:pt x="560832" y="1524000"/>
                </a:lnTo>
                <a:lnTo>
                  <a:pt x="707136" y="1328928"/>
                </a:lnTo>
                <a:lnTo>
                  <a:pt x="0" y="560832"/>
                </a:lnTo>
                <a:lnTo>
                  <a:pt x="243840" y="15849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9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 a case or decision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hlinkClick r:id="rId3"/>
              </a:rPr>
              <a:t>CanLII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By case name: </a:t>
            </a:r>
            <a:r>
              <a:rPr lang="en-US" sz="2400" i="1" dirty="0">
                <a:hlinkClick r:id="rId4"/>
              </a:rPr>
              <a:t>Fibercom Systems Inc. v Rogers Cable Inc </a:t>
            </a:r>
            <a:endParaRPr lang="en-US" sz="2400" i="1" dirty="0"/>
          </a:p>
          <a:p>
            <a:pPr marL="342900" indent="-342900">
              <a:buAutoNum type="arabicPeriod"/>
            </a:pPr>
            <a:r>
              <a:rPr lang="en-US" sz="2400" dirty="0"/>
              <a:t>By case citation: </a:t>
            </a:r>
            <a:r>
              <a:rPr lang="en-US" sz="2400" dirty="0">
                <a:hlinkClick r:id="rId5"/>
              </a:rPr>
              <a:t>2005 BCSC 419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citations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7074" y="2383566"/>
            <a:ext cx="6561519" cy="37092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48303" y="5108028"/>
            <a:ext cx="357352" cy="430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citations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848303" y="5108028"/>
            <a:ext cx="357352" cy="430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7889" y="2319297"/>
            <a:ext cx="6936221" cy="37977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48303" y="3556008"/>
            <a:ext cx="357352" cy="504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NOTing</a:t>
            </a:r>
            <a:r>
              <a:rPr lang="en-US" sz="3600" dirty="0" smtClean="0"/>
              <a:t> up a case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420001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Noting up </a:t>
            </a:r>
            <a:r>
              <a:rPr lang="en-US" sz="1900" dirty="0" smtClean="0"/>
              <a:t>a case </a:t>
            </a:r>
            <a:r>
              <a:rPr lang="en-US" sz="1900" dirty="0"/>
              <a:t>m</a:t>
            </a:r>
            <a:r>
              <a:rPr lang="en-US" sz="1900" dirty="0" smtClean="0"/>
              <a:t>eans </a:t>
            </a:r>
            <a:r>
              <a:rPr lang="en-US" sz="1900" dirty="0"/>
              <a:t>you </a:t>
            </a:r>
            <a:r>
              <a:rPr lang="en-US" sz="1900" dirty="0" smtClean="0"/>
              <a:t>are researching </a:t>
            </a:r>
            <a:r>
              <a:rPr lang="en-US" sz="1900" dirty="0"/>
              <a:t>a case to see </a:t>
            </a:r>
            <a:r>
              <a:rPr lang="en-US" sz="1900" dirty="0" smtClean="0"/>
              <a:t>if it has: </a:t>
            </a:r>
            <a:endParaRPr lang="en-US" sz="1900" dirty="0"/>
          </a:p>
          <a:p>
            <a:pPr lvl="1"/>
            <a:r>
              <a:rPr lang="en-US" sz="1900" dirty="0" smtClean="0"/>
              <a:t>1) been </a:t>
            </a:r>
            <a:r>
              <a:rPr lang="en-US" sz="1900" dirty="0" smtClean="0">
                <a:solidFill>
                  <a:schemeClr val="accent1"/>
                </a:solidFill>
              </a:rPr>
              <a:t>cited</a:t>
            </a:r>
            <a:r>
              <a:rPr lang="en-US" sz="1900" dirty="0" smtClean="0"/>
              <a:t> (referred to) in </a:t>
            </a:r>
            <a:r>
              <a:rPr lang="en-US" sz="1900" dirty="0"/>
              <a:t>subsequent </a:t>
            </a:r>
            <a:r>
              <a:rPr lang="en-US" sz="1900" dirty="0" smtClean="0"/>
              <a:t>cases, and,</a:t>
            </a:r>
          </a:p>
          <a:p>
            <a:pPr lvl="1"/>
            <a:r>
              <a:rPr lang="en-US" sz="1900" dirty="0" smtClean="0"/>
              <a:t>2) if the case has </a:t>
            </a:r>
            <a:r>
              <a:rPr lang="en-US" sz="1900" dirty="0" smtClean="0">
                <a:solidFill>
                  <a:schemeClr val="accent1"/>
                </a:solidFill>
              </a:rPr>
              <a:t>progressed</a:t>
            </a:r>
            <a:r>
              <a:rPr lang="en-US" sz="1900" dirty="0" smtClean="0"/>
              <a:t> to a higher court, ensuring you </a:t>
            </a:r>
            <a:r>
              <a:rPr lang="en-US" sz="1900" dirty="0"/>
              <a:t>have found the most recent (i.e., legally relevant) version of a case </a:t>
            </a: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r>
              <a:rPr lang="en-US" sz="1900" b="1" dirty="0" smtClean="0">
                <a:solidFill>
                  <a:schemeClr val="accent1"/>
                </a:solidFill>
              </a:rPr>
              <a:t>Future court cases </a:t>
            </a:r>
            <a:r>
              <a:rPr lang="en-US" sz="1900" dirty="0" smtClean="0"/>
              <a:t>may treat the cited case in different ways:</a:t>
            </a:r>
          </a:p>
          <a:p>
            <a:pPr lvl="1"/>
            <a:r>
              <a:rPr lang="en-US" sz="1900" dirty="0" smtClean="0"/>
              <a:t>Followed, Distinguished, Explained, Mentioned, Cited…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DEMO: Noting up a case in </a:t>
            </a:r>
            <a:r>
              <a:rPr lang="en-US" b="1" dirty="0" smtClean="0">
                <a:solidFill>
                  <a:schemeClr val="accent1"/>
                </a:solidFill>
                <a:hlinkClick r:id="rId3"/>
              </a:rPr>
              <a:t>Lexis Advance </a:t>
            </a:r>
            <a:r>
              <a:rPr lang="en-US" b="1" dirty="0" err="1" smtClean="0">
                <a:solidFill>
                  <a:schemeClr val="accent1"/>
                </a:solidFill>
                <a:hlinkClick r:id="rId3"/>
              </a:rPr>
              <a:t>Quicklaw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i="1" dirty="0" smtClean="0">
                <a:solidFill>
                  <a:schemeClr val="accent1"/>
                </a:solidFill>
              </a:rPr>
              <a:t>R v Tran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fr-CA" cap="all" dirty="0">
                <a:solidFill>
                  <a:schemeClr val="accent1"/>
                </a:solidFill>
              </a:rPr>
              <a:t>2010</a:t>
            </a:r>
            <a:r>
              <a:rPr lang="fr-CA" cap="small" dirty="0">
                <a:solidFill>
                  <a:schemeClr val="accent1"/>
                </a:solidFill>
              </a:rPr>
              <a:t> SCC 58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Secondary legal literature: CED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>
                <a:solidFill>
                  <a:schemeClr val="accent1"/>
                </a:solidFill>
              </a:rPr>
              <a:t>Canadian Encyclopedic Digest (C.E.D.) </a:t>
            </a:r>
            <a:r>
              <a:rPr lang="en-US" sz="2400" dirty="0" smtClean="0"/>
              <a:t>is an example of secondary legal literature found through a subscription database</a:t>
            </a:r>
          </a:p>
          <a:p>
            <a:r>
              <a:rPr lang="en-US" sz="2400" dirty="0" smtClean="0"/>
              <a:t>It highlights key legislation and important cases by </a:t>
            </a:r>
            <a:r>
              <a:rPr lang="en-US" sz="2400" dirty="0" smtClean="0">
                <a:solidFill>
                  <a:schemeClr val="accent1"/>
                </a:solidFill>
              </a:rPr>
              <a:t>legal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topic</a:t>
            </a:r>
          </a:p>
          <a:p>
            <a:r>
              <a:rPr lang="en-US" sz="2400" dirty="0" smtClean="0"/>
              <a:t>Access it via </a:t>
            </a:r>
            <a:r>
              <a:rPr lang="en-US" sz="2400" dirty="0" smtClean="0">
                <a:hlinkClick r:id="rId3"/>
              </a:rPr>
              <a:t>Westlaw Next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4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4" y="2018632"/>
            <a:ext cx="6316912" cy="3846140"/>
          </a:xfrm>
        </p:spPr>
        <p:txBody>
          <a:bodyPr anchor="t">
            <a:noAutofit/>
          </a:bodyPr>
          <a:lstStyle/>
          <a:p>
            <a:r>
              <a:rPr lang="en-US" sz="2400" dirty="0"/>
              <a:t>Provide an introduction to legal research to </a:t>
            </a:r>
            <a:r>
              <a:rPr lang="en-US" sz="2400" dirty="0" smtClean="0"/>
              <a:t>help with your course assignment:</a:t>
            </a:r>
            <a:endParaRPr lang="en-US" sz="2400" dirty="0"/>
          </a:p>
          <a:p>
            <a:pPr lvl="1"/>
            <a:r>
              <a:rPr lang="en-US" sz="2200" dirty="0" smtClean="0"/>
              <a:t>Use online </a:t>
            </a:r>
            <a:r>
              <a:rPr lang="en-US" sz="2200" dirty="0">
                <a:solidFill>
                  <a:schemeClr val="accent1"/>
                </a:solidFill>
              </a:rPr>
              <a:t>legal resources </a:t>
            </a:r>
            <a:r>
              <a:rPr lang="en-US" sz="2200" dirty="0"/>
              <a:t>to locate case law and legislation</a:t>
            </a:r>
          </a:p>
          <a:p>
            <a:pPr lvl="1"/>
            <a:r>
              <a:rPr lang="en-US" sz="2200" dirty="0"/>
              <a:t>Understand </a:t>
            </a:r>
            <a:r>
              <a:rPr lang="en-US" sz="2200" dirty="0">
                <a:solidFill>
                  <a:schemeClr val="accent1"/>
                </a:solidFill>
              </a:rPr>
              <a:t>case citations 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Learn some relevant </a:t>
            </a:r>
            <a:r>
              <a:rPr lang="en-US" sz="2200" dirty="0" smtClean="0">
                <a:solidFill>
                  <a:schemeClr val="accent1"/>
                </a:solidFill>
              </a:rPr>
              <a:t>terminology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definitions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18" y="1987990"/>
            <a:ext cx="4236847" cy="423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3019" y="6266038"/>
            <a:ext cx="4236846" cy="47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</a:t>
            </a:r>
            <a:r>
              <a:rPr lang="en-US" sz="1200" dirty="0">
                <a:hlinkClick r:id="rId4"/>
              </a:rPr>
              <a:t>And I thought we were friends</a:t>
            </a:r>
            <a:r>
              <a:rPr lang="en-US" sz="1200" dirty="0"/>
              <a:t>” by </a:t>
            </a:r>
            <a:r>
              <a:rPr lang="en-US" sz="1200" dirty="0" err="1"/>
              <a:t>hehedan</a:t>
            </a:r>
            <a:r>
              <a:rPr lang="en-US" sz="1200" dirty="0"/>
              <a:t>, </a:t>
            </a:r>
          </a:p>
          <a:p>
            <a:pPr algn="ctr"/>
            <a:r>
              <a:rPr lang="en-US" sz="1200" dirty="0"/>
              <a:t>CC BY-NC 2.0 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Westlaw Next Canada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59" y="1857700"/>
            <a:ext cx="7508884" cy="4876693"/>
          </a:xfrm>
        </p:spPr>
      </p:pic>
      <p:sp>
        <p:nvSpPr>
          <p:cNvPr id="5" name="Right Arrow 4"/>
          <p:cNvSpPr/>
          <p:nvPr/>
        </p:nvSpPr>
        <p:spPr>
          <a:xfrm>
            <a:off x="1219201" y="2196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go for help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192" y="2409288"/>
            <a:ext cx="7226442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help desk (drop-in &amp; by appointment)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 778.782.4345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us at: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libask@sfu.ca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AskAway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(online chat)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3546" y="2267693"/>
            <a:ext cx="41950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5590" y="2267693"/>
            <a:ext cx="4195059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Yolanda </a:t>
            </a:r>
            <a:r>
              <a:rPr lang="en-US" sz="2400" b="1" dirty="0">
                <a:solidFill>
                  <a:schemeClr val="accent2"/>
                </a:solidFill>
              </a:rPr>
              <a:t>Koscielski, Liaison Librarian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  <a:hlinkClick r:id="rId5"/>
              </a:rPr>
              <a:t>ysk6@sfu.ca</a:t>
            </a:r>
            <a:endParaRPr lang="en-US" sz="2400" dirty="0">
              <a:solidFill>
                <a:schemeClr val="tx2"/>
              </a:solidFill>
            </a:endParaRPr>
          </a:p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4" y="2018632"/>
            <a:ext cx="6316912" cy="384614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assignment will be distributed about halfway through the tutorial. </a:t>
            </a:r>
            <a:endParaRPr lang="en-US" sz="2400" dirty="0"/>
          </a:p>
          <a:p>
            <a:r>
              <a:rPr lang="en-US" sz="2400" dirty="0" smtClean="0"/>
              <a:t>You will have time to work independently on it</a:t>
            </a:r>
          </a:p>
          <a:p>
            <a:r>
              <a:rPr lang="en-US" sz="2400" dirty="0" smtClean="0"/>
              <a:t>Librarians are available for questions</a:t>
            </a:r>
          </a:p>
        </p:txBody>
      </p:sp>
      <p:sp>
        <p:nvSpPr>
          <p:cNvPr id="2" name="AutoShape 2" descr="https://blogs.library.duke.edu/wp-content/uploads/2016/03/puppy_is_studying_math____by_aysegulutas-d5xh0d3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034" y="1968909"/>
            <a:ext cx="4212349" cy="4212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3926" y="6181258"/>
            <a:ext cx="411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"</a:t>
            </a:r>
            <a:r>
              <a:rPr lang="en-US" sz="800" dirty="0">
                <a:hlinkClick r:id="rId4"/>
              </a:rPr>
              <a:t>Outside of a dog, a book is man's best friend. Inside of a dog it's too dark to </a:t>
            </a:r>
            <a:r>
              <a:rPr lang="en-US" sz="800" dirty="0" smtClean="0">
                <a:hlinkClick r:id="rId4"/>
              </a:rPr>
              <a:t>read“</a:t>
            </a:r>
            <a:r>
              <a:rPr lang="en-US" sz="800" dirty="0" smtClean="0"/>
              <a:t> –Groucho Marx, by </a:t>
            </a:r>
            <a:r>
              <a:rPr lang="en-US" sz="800" dirty="0" err="1" smtClean="0"/>
              <a:t>Brunobib</a:t>
            </a:r>
            <a:r>
              <a:rPr lang="en-US" sz="800" dirty="0"/>
              <a:t>  CC BY-SA 2.0</a:t>
            </a:r>
          </a:p>
        </p:txBody>
      </p:sp>
    </p:spTree>
    <p:extLst>
      <p:ext uri="{BB962C8B-B14F-4D97-AF65-F5344CB8AC3E}">
        <p14:creationId xmlns:p14="http://schemas.microsoft.com/office/powerpoint/2010/main" val="25767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legal literature?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800" b="1" dirty="0" smtClean="0">
                <a:solidFill>
                  <a:schemeClr val="accent1"/>
                </a:solidFill>
              </a:rPr>
              <a:t>Primary </a:t>
            </a:r>
            <a:r>
              <a:rPr lang="en-CA" sz="2800" b="1" dirty="0">
                <a:solidFill>
                  <a:schemeClr val="accent1"/>
                </a:solidFill>
              </a:rPr>
              <a:t>legal literature</a:t>
            </a:r>
            <a:endParaRPr lang="en-CA" sz="2800" dirty="0">
              <a:solidFill>
                <a:schemeClr val="accent1"/>
              </a:solidFill>
            </a:endParaRPr>
          </a:p>
          <a:p>
            <a:pPr marL="666900" lvl="1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600" dirty="0">
                <a:solidFill>
                  <a:schemeClr val="accent1"/>
                </a:solidFill>
              </a:rPr>
              <a:t>The source of the law itself</a:t>
            </a:r>
          </a:p>
          <a:p>
            <a:pPr marL="936900" lvl="2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400" dirty="0">
                <a:solidFill>
                  <a:srgbClr val="564B3C"/>
                </a:solidFill>
              </a:rPr>
              <a:t>Case law / Judgments / Reasons for Decision (common law)</a:t>
            </a:r>
          </a:p>
          <a:p>
            <a:pPr marL="936900" lvl="2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400" dirty="0">
                <a:solidFill>
                  <a:srgbClr val="564B3C"/>
                </a:solidFill>
              </a:rPr>
              <a:t>Legislation – Acts / Statutes, Regulations</a:t>
            </a:r>
            <a:endParaRPr lang="en-CA" sz="2400" dirty="0">
              <a:solidFill>
                <a:srgbClr val="CF543F"/>
              </a:solidFill>
            </a:endParaRPr>
          </a:p>
          <a:p>
            <a:pPr algn="l" eaLnBrk="1" hangingPunct="1"/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legal literature?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800" b="1" dirty="0">
                <a:solidFill>
                  <a:schemeClr val="accent1"/>
                </a:solidFill>
              </a:rPr>
              <a:t>Secondary legal literature</a:t>
            </a:r>
          </a:p>
          <a:p>
            <a:pPr marL="666900" lvl="1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600" b="1" dirty="0">
                <a:solidFill>
                  <a:schemeClr val="accent1"/>
                </a:solidFill>
              </a:rPr>
              <a:t>Writing </a:t>
            </a:r>
            <a:r>
              <a:rPr lang="en-CA" sz="2600" b="1" i="1" dirty="0">
                <a:solidFill>
                  <a:schemeClr val="accent1"/>
                </a:solidFill>
              </a:rPr>
              <a:t>about</a:t>
            </a:r>
            <a:r>
              <a:rPr lang="en-CA" sz="2600" b="1" dirty="0">
                <a:solidFill>
                  <a:schemeClr val="accent1"/>
                </a:solidFill>
              </a:rPr>
              <a:t> the </a:t>
            </a:r>
            <a:r>
              <a:rPr lang="en-CA" sz="2600" b="1" dirty="0" smtClean="0">
                <a:solidFill>
                  <a:schemeClr val="accent1"/>
                </a:solidFill>
              </a:rPr>
              <a:t>law, such as:</a:t>
            </a:r>
            <a:endParaRPr lang="en-CA" sz="2600" b="1" dirty="0">
              <a:solidFill>
                <a:schemeClr val="accent1"/>
              </a:solidFill>
            </a:endParaRPr>
          </a:p>
          <a:p>
            <a:pPr marL="936900" lvl="2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400" dirty="0">
                <a:solidFill>
                  <a:srgbClr val="564B3C"/>
                </a:solidFill>
              </a:rPr>
              <a:t>articles from academic legal journals</a:t>
            </a:r>
          </a:p>
          <a:p>
            <a:pPr marL="936900" lvl="2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400" dirty="0">
                <a:solidFill>
                  <a:srgbClr val="564B3C"/>
                </a:solidFill>
              </a:rPr>
              <a:t>case commentary</a:t>
            </a:r>
          </a:p>
          <a:p>
            <a:pPr marL="936900" lvl="2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400" dirty="0">
                <a:solidFill>
                  <a:srgbClr val="564B3C"/>
                </a:solidFill>
              </a:rPr>
              <a:t>newsletters and digests by legal experts</a:t>
            </a:r>
          </a:p>
          <a:p>
            <a:pPr marL="936900" lvl="2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400" dirty="0">
                <a:solidFill>
                  <a:srgbClr val="564B3C"/>
                </a:solidFill>
              </a:rPr>
              <a:t>textbooks, books</a:t>
            </a:r>
          </a:p>
          <a:p>
            <a:pPr marL="936900" lvl="2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400" dirty="0">
                <a:solidFill>
                  <a:srgbClr val="564B3C"/>
                </a:solidFill>
              </a:rPr>
              <a:t>other literature written about primary legal sources</a:t>
            </a:r>
          </a:p>
          <a:p>
            <a:pPr marL="666900" lvl="1" indent="-228600" defTabSz="914400"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</a:pPr>
            <a:r>
              <a:rPr lang="en-CA" sz="2600" dirty="0">
                <a:solidFill>
                  <a:srgbClr val="564B3C"/>
                </a:solidFill>
              </a:rPr>
              <a:t>Provides an understanding of legal issues and case law in </a:t>
            </a:r>
            <a:r>
              <a:rPr lang="en-CA" sz="2600" dirty="0">
                <a:solidFill>
                  <a:schemeClr val="accent1"/>
                </a:solidFill>
              </a:rPr>
              <a:t>context</a:t>
            </a:r>
          </a:p>
          <a:p>
            <a:pPr algn="l" eaLnBrk="1" hangingPunct="1"/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2" y="152400"/>
            <a:ext cx="9587086" cy="1295400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3600" dirty="0"/>
              <a:t>Court 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9023" y="1599474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Court</a:t>
                      </a:r>
                      <a:r>
                        <a:rPr lang="en-CA" baseline="0" dirty="0"/>
                        <a:t> Systems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Major </a:t>
                      </a:r>
                      <a:r>
                        <a:rPr lang="en-CA" baseline="0" dirty="0"/>
                        <a:t>civil and criminal cases heard in this court. Most case law found in our in legal databases originates from this court system.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Inferior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A high volume of cases, including criminal cases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Often known as “provincial court”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Typical jurisdiction: small claims, traffic offences, criminal offences, family matters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Federal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Some designated matters go to federal court: e.g., c</a:t>
                      </a:r>
                      <a:r>
                        <a:rPr lang="en-CA" dirty="0"/>
                        <a:t>opyright, industrial</a:t>
                      </a:r>
                      <a:r>
                        <a:rPr lang="en-CA" baseline="0" dirty="0"/>
                        <a:t> design, patents, cases around the legality of federal gov’t actions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6846" y="5823566"/>
            <a:ext cx="823177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Note: superior and inferior court structures and names will vary between provinces. Check websites, e.g., </a:t>
            </a:r>
            <a:r>
              <a:rPr lang="en-CA" dirty="0">
                <a:hlinkClick r:id="rId3"/>
              </a:rPr>
              <a:t>Provincial Court of British Columbia 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092734" y="6457890"/>
            <a:ext cx="4712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Table adapted from: Legal Research on the Web, Winter 2012 course material, </a:t>
            </a:r>
            <a:r>
              <a:rPr lang="en-US" sz="1000" dirty="0" err="1"/>
              <a:t>iSchool</a:t>
            </a:r>
            <a:r>
              <a:rPr lang="en-US" sz="1000" dirty="0"/>
              <a:t> Institute, Faculty of Information, 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29011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sz="3600" dirty="0"/>
              <a:t>Primary </a:t>
            </a:r>
            <a:r>
              <a:rPr lang="en-CA" sz="3600" dirty="0" smtClean="0"/>
              <a:t>literature </a:t>
            </a:r>
            <a:r>
              <a:rPr lang="en-CA" sz="3600" dirty="0"/>
              <a:t>- Case </a:t>
            </a:r>
            <a:r>
              <a:rPr lang="en-CA" sz="3600" dirty="0" err="1"/>
              <a:t>law</a:t>
            </a:r>
            <a:r>
              <a:rPr lang="en-CA" sz="3600" dirty="0" err="1">
                <a:solidFill>
                  <a:schemeClr val="accent1"/>
                </a:solidFill>
              </a:rPr>
              <a:t>Case</a:t>
            </a:r>
            <a:r>
              <a:rPr lang="en-CA" sz="3600" dirty="0">
                <a:solidFill>
                  <a:schemeClr val="accent1"/>
                </a:solidFill>
              </a:rPr>
              <a:t> </a:t>
            </a:r>
            <a:r>
              <a:rPr lang="en-CA" dirty="0" smtClean="0">
                <a:solidFill>
                  <a:schemeClr val="accent1"/>
                </a:solidFill>
              </a:rPr>
              <a:t>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The terms </a:t>
            </a:r>
            <a:r>
              <a:rPr lang="en-CA" sz="2800" i="1" dirty="0"/>
              <a:t>Case Law</a:t>
            </a:r>
            <a:r>
              <a:rPr lang="en-CA" sz="2800" dirty="0"/>
              <a:t>, </a:t>
            </a:r>
            <a:r>
              <a:rPr lang="en-CA" sz="2800" i="1" dirty="0"/>
              <a:t>Reasons for Decisions</a:t>
            </a:r>
            <a:r>
              <a:rPr lang="en-CA" sz="2800" dirty="0"/>
              <a:t>, </a:t>
            </a:r>
            <a:r>
              <a:rPr lang="en-CA" sz="2800" dirty="0" smtClean="0"/>
              <a:t>and </a:t>
            </a:r>
            <a:r>
              <a:rPr lang="en-CA" sz="2800" i="1" dirty="0" smtClean="0"/>
              <a:t>Judgment</a:t>
            </a:r>
            <a:r>
              <a:rPr lang="en-CA" sz="2800" dirty="0" smtClean="0"/>
              <a:t> are </a:t>
            </a:r>
            <a:r>
              <a:rPr lang="en-CA" sz="2800" dirty="0"/>
              <a:t>often used </a:t>
            </a:r>
            <a:r>
              <a:rPr lang="en-CA" sz="2800" dirty="0" smtClean="0">
                <a:solidFill>
                  <a:schemeClr val="accent1"/>
                </a:solidFill>
              </a:rPr>
              <a:t>interchangeably</a:t>
            </a:r>
          </a:p>
          <a:p>
            <a:r>
              <a:rPr lang="en-CA" sz="2800" dirty="0"/>
              <a:t>Case law is available through both multiple </a:t>
            </a:r>
            <a:r>
              <a:rPr lang="en-CA" sz="2800" dirty="0">
                <a:solidFill>
                  <a:schemeClr val="accent1"/>
                </a:solidFill>
              </a:rPr>
              <a:t>free</a:t>
            </a:r>
            <a:r>
              <a:rPr lang="en-CA" sz="2800" dirty="0"/>
              <a:t> and </a:t>
            </a:r>
            <a:r>
              <a:rPr lang="en-CA" sz="2800" dirty="0">
                <a:solidFill>
                  <a:schemeClr val="accent1"/>
                </a:solidFill>
              </a:rPr>
              <a:t>subscription</a:t>
            </a:r>
            <a:r>
              <a:rPr lang="en-CA" sz="2800" dirty="0"/>
              <a:t> sources (court websites, databases, etc</a:t>
            </a:r>
            <a:r>
              <a:rPr lang="en-CA" sz="2800" dirty="0" smtClean="0"/>
              <a:t>.)</a:t>
            </a:r>
            <a:endParaRPr lang="en-CA" sz="2800" dirty="0" smtClean="0">
              <a:solidFill>
                <a:schemeClr val="accent1"/>
              </a:solidFill>
            </a:endParaRPr>
          </a:p>
          <a:p>
            <a:r>
              <a:rPr lang="en-CA" sz="2800" dirty="0"/>
              <a:t>Significant </a:t>
            </a:r>
            <a:r>
              <a:rPr lang="en-CA" sz="2800" dirty="0">
                <a:solidFill>
                  <a:schemeClr val="accent1"/>
                </a:solidFill>
              </a:rPr>
              <a:t>overlapping </a:t>
            </a:r>
            <a:r>
              <a:rPr lang="en-CA" sz="2800" dirty="0" smtClean="0">
                <a:solidFill>
                  <a:schemeClr val="accent1"/>
                </a:solidFill>
              </a:rPr>
              <a:t>coverage </a:t>
            </a:r>
            <a:r>
              <a:rPr lang="en-CA" sz="2800" dirty="0" smtClean="0">
                <a:solidFill>
                  <a:schemeClr val="tx1"/>
                </a:solidFill>
              </a:rPr>
              <a:t>of</a:t>
            </a:r>
            <a:r>
              <a:rPr lang="en-CA" sz="2800" dirty="0" smtClean="0">
                <a:solidFill>
                  <a:schemeClr val="accent1"/>
                </a:solidFill>
              </a:rPr>
              <a:t> </a:t>
            </a:r>
            <a:r>
              <a:rPr lang="en-CA" sz="2800" dirty="0" smtClean="0"/>
              <a:t>case </a:t>
            </a:r>
            <a:r>
              <a:rPr lang="en-CA" sz="2800" dirty="0"/>
              <a:t>law </a:t>
            </a:r>
            <a:r>
              <a:rPr lang="en-CA" sz="2800" dirty="0" smtClean="0"/>
              <a:t>across various databases</a:t>
            </a:r>
            <a:endParaRPr lang="en-CA" sz="28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Primary </a:t>
            </a:r>
            <a:r>
              <a:rPr lang="en-CA" sz="3600" dirty="0" smtClean="0"/>
              <a:t>literature </a:t>
            </a:r>
            <a:r>
              <a:rPr lang="en-CA" sz="3600" dirty="0"/>
              <a:t>- Case </a:t>
            </a:r>
            <a:r>
              <a:rPr lang="en-CA" sz="3600" dirty="0" err="1"/>
              <a:t>law</a:t>
            </a:r>
            <a:r>
              <a:rPr lang="en-CA" sz="3600" dirty="0" err="1">
                <a:solidFill>
                  <a:schemeClr val="accent1"/>
                </a:solidFill>
              </a:rPr>
              <a:t>Case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411723"/>
            <a:ext cx="11029615" cy="3678303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/>
              <a:t>Main content of published case law should be </a:t>
            </a:r>
            <a:r>
              <a:rPr lang="en-CA" sz="2800" dirty="0">
                <a:solidFill>
                  <a:schemeClr val="accent1"/>
                </a:solidFill>
              </a:rPr>
              <a:t>identical</a:t>
            </a:r>
            <a:r>
              <a:rPr lang="en-CA" sz="2800" dirty="0"/>
              <a:t>, regardless of source</a:t>
            </a:r>
          </a:p>
          <a:p>
            <a:r>
              <a:rPr lang="en-CA" sz="2800" dirty="0" smtClean="0">
                <a:solidFill>
                  <a:schemeClr val="accent1"/>
                </a:solidFill>
              </a:rPr>
              <a:t>Free </a:t>
            </a:r>
            <a:r>
              <a:rPr lang="en-CA" sz="2800" dirty="0">
                <a:solidFill>
                  <a:schemeClr val="accent1"/>
                </a:solidFill>
              </a:rPr>
              <a:t>sources </a:t>
            </a:r>
            <a:r>
              <a:rPr lang="en-CA" sz="2800" dirty="0"/>
              <a:t>– namely, </a:t>
            </a:r>
            <a:r>
              <a:rPr lang="en-CA" sz="2800" dirty="0" err="1"/>
              <a:t>CanLII</a:t>
            </a:r>
            <a:r>
              <a:rPr lang="en-CA" sz="2800" dirty="0"/>
              <a:t> </a:t>
            </a:r>
            <a:r>
              <a:rPr lang="en-CA" sz="2800" dirty="0" smtClean="0"/>
              <a:t>– make the law publically accessible</a:t>
            </a:r>
            <a:endParaRPr lang="en-CA" sz="2800" dirty="0"/>
          </a:p>
          <a:p>
            <a:r>
              <a:rPr lang="en-CA" sz="2800" dirty="0">
                <a:solidFill>
                  <a:schemeClr val="accent1"/>
                </a:solidFill>
              </a:rPr>
              <a:t>Subscription sources </a:t>
            </a:r>
            <a:r>
              <a:rPr lang="en-CA" sz="2800" dirty="0"/>
              <a:t>often include </a:t>
            </a:r>
            <a:r>
              <a:rPr lang="en-CA" sz="2800" dirty="0">
                <a:solidFill>
                  <a:schemeClr val="accent1"/>
                </a:solidFill>
              </a:rPr>
              <a:t>value-added </a:t>
            </a:r>
            <a:r>
              <a:rPr lang="en-CA" sz="2800" dirty="0" smtClean="0">
                <a:solidFill>
                  <a:schemeClr val="accent1"/>
                </a:solidFill>
              </a:rPr>
              <a:t>content </a:t>
            </a:r>
            <a:r>
              <a:rPr lang="en-CA" sz="2800" dirty="0"/>
              <a:t>such </a:t>
            </a:r>
            <a:r>
              <a:rPr lang="en-CA" sz="2800" dirty="0" smtClean="0"/>
              <a:t>as</a:t>
            </a:r>
          </a:p>
          <a:p>
            <a:pPr lvl="1"/>
            <a:r>
              <a:rPr lang="en-CA" sz="2600" dirty="0" smtClean="0"/>
              <a:t>summarizing headnotes </a:t>
            </a:r>
          </a:p>
          <a:p>
            <a:pPr lvl="1"/>
            <a:r>
              <a:rPr lang="en-CA" sz="2600" dirty="0" smtClean="0"/>
              <a:t>subject classification</a:t>
            </a:r>
          </a:p>
          <a:p>
            <a:pPr lvl="1"/>
            <a:r>
              <a:rPr lang="en-CA" sz="2600" dirty="0" smtClean="0"/>
              <a:t>research </a:t>
            </a:r>
            <a:r>
              <a:rPr lang="en-CA" sz="2600" dirty="0"/>
              <a:t>tools </a:t>
            </a:r>
            <a:r>
              <a:rPr lang="en-CA" sz="2600" dirty="0" smtClean="0"/>
              <a:t>such </a:t>
            </a:r>
            <a:r>
              <a:rPr lang="en-CA" sz="2600" dirty="0"/>
              <a:t>as the </a:t>
            </a:r>
            <a:r>
              <a:rPr lang="en-CA" sz="2600" i="1" dirty="0"/>
              <a:t>Canadian </a:t>
            </a:r>
            <a:r>
              <a:rPr lang="en-CA" sz="2600" i="1" dirty="0" smtClean="0"/>
              <a:t>Encyclopedic Digest</a:t>
            </a:r>
          </a:p>
          <a:p>
            <a:pPr lvl="1"/>
            <a:endParaRPr lang="en-CA" sz="26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4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041" y="1824804"/>
            <a:ext cx="7591808" cy="5353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sz="3600" dirty="0"/>
              <a:t>Primary literature - Case </a:t>
            </a:r>
            <a:r>
              <a:rPr lang="en-CA" sz="3600" dirty="0" err="1"/>
              <a:t>law</a:t>
            </a:r>
            <a:r>
              <a:rPr lang="en-CA" sz="3600" dirty="0" err="1">
                <a:solidFill>
                  <a:schemeClr val="accent1"/>
                </a:solidFill>
              </a:rPr>
              <a:t>Case</a:t>
            </a:r>
            <a:r>
              <a:rPr lang="en-CA" dirty="0" err="1" smtClean="0">
                <a:solidFill>
                  <a:schemeClr val="accent1"/>
                </a:solidFill>
              </a:rPr>
              <a:t>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69" y="2033352"/>
            <a:ext cx="2543503" cy="4188772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Note: </a:t>
            </a:r>
            <a:r>
              <a:rPr lang="en-US" sz="2200" b="1" dirty="0" smtClean="0">
                <a:solidFill>
                  <a:schemeClr val="accent1"/>
                </a:solidFill>
              </a:rPr>
              <a:t>Supreme </a:t>
            </a:r>
            <a:r>
              <a:rPr lang="en-US" sz="2200" b="1" dirty="0">
                <a:solidFill>
                  <a:schemeClr val="accent1"/>
                </a:solidFill>
              </a:rPr>
              <a:t>C</a:t>
            </a:r>
            <a:r>
              <a:rPr lang="en-US" sz="2200" b="1" dirty="0" smtClean="0">
                <a:solidFill>
                  <a:schemeClr val="accent1"/>
                </a:solidFill>
              </a:rPr>
              <a:t>ourt of Canada </a:t>
            </a:r>
            <a:r>
              <a:rPr lang="en-US" sz="2200" dirty="0" smtClean="0"/>
              <a:t>cases are heard by multiple judges, with one judge who writes the Reasons for Judgment for the majority of the Court.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4361</TotalTime>
  <Words>1714</Words>
  <Application>Microsoft Office PowerPoint</Application>
  <PresentationFormat>Widescreen</PresentationFormat>
  <Paragraphs>198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2</vt:lpstr>
      <vt:lpstr>Dividend</vt:lpstr>
      <vt:lpstr>SFU Library</vt:lpstr>
      <vt:lpstr>Our agenda</vt:lpstr>
      <vt:lpstr>Our agenda</vt:lpstr>
      <vt:lpstr>What is legal literature?</vt:lpstr>
      <vt:lpstr>What is legal literature?</vt:lpstr>
      <vt:lpstr>Court Systems</vt:lpstr>
      <vt:lpstr>Primary literature - Case lawCase Law</vt:lpstr>
      <vt:lpstr>Primary literature - Case lawCase</vt:lpstr>
      <vt:lpstr>Primary literature - Case lawCaseLaw</vt:lpstr>
      <vt:lpstr>Legal research databases </vt:lpstr>
      <vt:lpstr>canlii</vt:lpstr>
      <vt:lpstr>Primary literature - legislation</vt:lpstr>
      <vt:lpstr>Finding a case or decision</vt:lpstr>
      <vt:lpstr>Understanding case citations</vt:lpstr>
      <vt:lpstr>Find a case or decision </vt:lpstr>
      <vt:lpstr>Case citations</vt:lpstr>
      <vt:lpstr>Case citations</vt:lpstr>
      <vt:lpstr>NOTing up a case </vt:lpstr>
      <vt:lpstr>Secondary legal literature: CED</vt:lpstr>
      <vt:lpstr>Westlaw Next Canada</vt:lpstr>
      <vt:lpstr>Where to go for help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Yolanda Koscielski</cp:lastModifiedBy>
  <cp:revision>253</cp:revision>
  <cp:lastPrinted>2019-10-04T18:11:38Z</cp:lastPrinted>
  <dcterms:created xsi:type="dcterms:W3CDTF">2018-02-15T20:45:05Z</dcterms:created>
  <dcterms:modified xsi:type="dcterms:W3CDTF">2019-10-04T18:11:55Z</dcterms:modified>
</cp:coreProperties>
</file>