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70" r:id="rId1"/>
  </p:sldMasterIdLst>
  <p:notesMasterIdLst>
    <p:notesMasterId r:id="rId32"/>
  </p:notesMasterIdLst>
  <p:sldIdLst>
    <p:sldId id="256" r:id="rId2"/>
    <p:sldId id="334" r:id="rId3"/>
    <p:sldId id="335" r:id="rId4"/>
    <p:sldId id="308" r:id="rId5"/>
    <p:sldId id="348" r:id="rId6"/>
    <p:sldId id="342" r:id="rId7"/>
    <p:sldId id="259" r:id="rId8"/>
    <p:sldId id="261" r:id="rId9"/>
    <p:sldId id="341" r:id="rId10"/>
    <p:sldId id="352" r:id="rId11"/>
    <p:sldId id="317" r:id="rId12"/>
    <p:sldId id="343" r:id="rId13"/>
    <p:sldId id="346" r:id="rId14"/>
    <p:sldId id="350" r:id="rId15"/>
    <p:sldId id="270" r:id="rId16"/>
    <p:sldId id="353" r:id="rId17"/>
    <p:sldId id="340" r:id="rId18"/>
    <p:sldId id="337" r:id="rId19"/>
    <p:sldId id="347" r:id="rId20"/>
    <p:sldId id="339" r:id="rId21"/>
    <p:sldId id="345" r:id="rId22"/>
    <p:sldId id="287" r:id="rId23"/>
    <p:sldId id="304" r:id="rId24"/>
    <p:sldId id="344" r:id="rId25"/>
    <p:sldId id="315" r:id="rId26"/>
    <p:sldId id="289" r:id="rId27"/>
    <p:sldId id="311" r:id="rId28"/>
    <p:sldId id="280" r:id="rId29"/>
    <p:sldId id="349" r:id="rId30"/>
    <p:sldId id="313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842907-A4C2-4C10-9176-EF46A5AAD790}">
          <p14:sldIdLst>
            <p14:sldId id="256"/>
            <p14:sldId id="334"/>
            <p14:sldId id="335"/>
            <p14:sldId id="308"/>
            <p14:sldId id="348"/>
            <p14:sldId id="342"/>
            <p14:sldId id="259"/>
            <p14:sldId id="261"/>
            <p14:sldId id="341"/>
            <p14:sldId id="352"/>
            <p14:sldId id="317"/>
            <p14:sldId id="343"/>
            <p14:sldId id="346"/>
            <p14:sldId id="350"/>
            <p14:sldId id="270"/>
            <p14:sldId id="353"/>
            <p14:sldId id="340"/>
            <p14:sldId id="337"/>
            <p14:sldId id="347"/>
            <p14:sldId id="339"/>
            <p14:sldId id="345"/>
            <p14:sldId id="287"/>
            <p14:sldId id="304"/>
            <p14:sldId id="344"/>
            <p14:sldId id="315"/>
            <p14:sldId id="289"/>
            <p14:sldId id="311"/>
            <p14:sldId id="280"/>
            <p14:sldId id="349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landa Koscielski" initials="YK" lastIdx="1" clrIdx="0">
    <p:extLst>
      <p:ext uri="{19B8F6BF-5375-455C-9EA6-DF929625EA0E}">
        <p15:presenceInfo xmlns:p15="http://schemas.microsoft.com/office/powerpoint/2012/main" userId="S-1-5-21-3275671095-1950649569-3952301132-1438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8" autoAdjust="0"/>
    <p:restoredTop sz="74775" autoAdjust="0"/>
  </p:normalViewPr>
  <p:slideViewPr>
    <p:cSldViewPr snapToGrid="0">
      <p:cViewPr varScale="1">
        <p:scale>
          <a:sx n="73" d="100"/>
          <a:sy n="73" d="100"/>
        </p:scale>
        <p:origin x="14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A868E6-F3FC-4CCB-B389-7800590151D7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75F25C-406D-475A-9CBD-9C97F69D8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78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Plus legal research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39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FAFA5-FCC1-466C-872B-4A94E04BDC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2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67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9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92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04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0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--buy more and more online, but some will still be in print, particularly the biographical texts. </a:t>
            </a:r>
          </a:p>
          <a:p>
            <a:r>
              <a:rPr lang="en-US" baseline="0" dirty="0"/>
              <a:t>--print books – jot down the call number, and library staff can help you find the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11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goal: PRINT</a:t>
            </a:r>
            <a:r>
              <a:rPr lang="en-US" baseline="0" dirty="0"/>
              <a:t> or ONLINE books</a:t>
            </a:r>
          </a:p>
          <a:p>
            <a:r>
              <a:rPr lang="en-US" baseline="0" dirty="0"/>
              <a:t>--buy more and more online, but some will still be in print, particularly the biographical texts. </a:t>
            </a:r>
          </a:p>
          <a:p>
            <a:r>
              <a:rPr lang="en-US" baseline="0" dirty="0"/>
              <a:t>--print books – jot down the call number, and library staff can help you find the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17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5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60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51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08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73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10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0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Databases</a:t>
            </a:r>
            <a:r>
              <a:rPr lang="en-US" baseline="0" dirty="0"/>
              <a:t> linked to subject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14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76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2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Sixth floor of the Bennett Library, organized by Journal name, lots of journals start with the word journals</a:t>
            </a:r>
          </a:p>
          <a:p>
            <a:r>
              <a:rPr lang="en-US" dirty="0"/>
              <a:t>Objectives: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PHYSICALLY go to the library,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Find a journal that’s available in hard copy only,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make a copy of the abstract. </a:t>
            </a:r>
          </a:p>
          <a:p>
            <a:endParaRPr lang="en-US" b="0" i="0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--Step foot in the library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--Figure out how to look something up by call number, locate a volume, and find an article.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--While I realize the vast majority of journals are now available electronically, this is not always true, and is certainly not always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36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7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to go for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Access from the main Criminology guide, or just search </a:t>
            </a:r>
            <a:r>
              <a:rPr lang="en-US" dirty="0" err="1"/>
              <a:t>crim</a:t>
            </a:r>
            <a:r>
              <a:rPr lang="en-US" dirty="0"/>
              <a:t> 103 on the library site. PP from today will be found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2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4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6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d2fe8ed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d2fe8ed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9656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d2fe8ed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d2fe8ed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 Google Scholar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4024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0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37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1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3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9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56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06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8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5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68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44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78164B59-CCC3-4681-9D84-E60832E5979D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571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sk6@sfu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www.lib.sfu.ca/borrow/request-materials/ill/request-for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fu-primo.hosted.exlibrisgroup.com/primo-explore/search?query=any,contains,John%20Allen%20Muhammed&amp;tab=default_tab&amp;search_scope=default_scope&amp;vid=SFUL&amp;offset=0&amp;came_from=pagination_2_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sfu-primo.hosted.exlibrisgroup.com/permalink/f/usv8m3/01SFUL_ALMA2114465315000361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sfu.ca/find/what-call-numb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lib.sfu.ca/find/what-are-stack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llev.com/yolandak21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s.lib.sfu.ca/browse?contentTypes=News+source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databases.lib.sfu.ca/record/61245131620003610/Canadian-Newsstream" TargetMode="External"/><Relationship Id="rId4" Type="http://schemas.openxmlformats.org/officeDocument/2006/relationships/hyperlink" Target="https://databases.lib.sfu.ca/record/61245130890003610/CBCA-Complet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fu-primo.hosted.exlibrisgroup.com/primo-explore/citationlinker?vid=SFU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s.lib.sfu.ca/record/61245130570003610/DSM-Librar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fu-primo.hosted.exlibrisgroup.com/permalink/f/15tu09f/01SFUL_ALMA5123271942000361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s.lib.sfu.ca/record/61245132160003610/Criminal-Justice-Abstracts-with-Full-Tex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tabases.lib.sfu.ca/record/61245146930003610/Sociological-Abstracts" TargetMode="External"/><Relationship Id="rId4" Type="http://schemas.openxmlformats.org/officeDocument/2006/relationships/hyperlink" Target="https://databases.lib.sfu.ca/record/61245147970003610/PsycINFO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s.lib.sfu.ca/record/61245147970003610/PsycINFO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sfu.ca/help/cite-write/citation-style-guides/apa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fu-primo.hosted.exlibrisgroup.com/permalink/f/usv8m3/01SFUL_ALMA2113607300000361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sfu.ca/help/ask-u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www.lib.sfu.ca/about/branches-depts/slc/offer/consultation-info" TargetMode="External"/><Relationship Id="rId4" Type="http://schemas.openxmlformats.org/officeDocument/2006/relationships/hyperlink" Target="https://www.lib.sfu.ca/about/branches-depts/sl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sfu.ca/help/research-assistance/subject/criminology/crim10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b.sfu.ca/find/research-tools/libkey-nomad-browser-extension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SFU Library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Criminology 103 – Spring 2024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1556" y="4876801"/>
            <a:ext cx="76338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Yolanda Koscielski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Librarian for Criminology, Philosophy &amp; Psychology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hlinkClick r:id="rId3"/>
              </a:rPr>
              <a:t>ysk6@sfu.ca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69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B0A67-E4F6-4AB5-A8D1-D797FA1C8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1450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6629400"/>
            <a:ext cx="9144000" cy="228600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0" y="685800"/>
            <a:ext cx="891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400" y="6629400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DINPro-Medium" pitchFamily="50" charset="0"/>
              </a:rPr>
              <a:t>Overjoyed cats.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981200" y="1769921"/>
            <a:ext cx="7886700" cy="92755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 Light" panose="020F0302020204030204" pitchFamily="34" charset="0"/>
              </a:rPr>
              <a:t>Make use of (free!)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Interlibrary Loan System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 Light" panose="020F0302020204030204" pitchFamily="34" charset="0"/>
              </a:rPr>
              <a:t> for books and journal articles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0" y="6553200"/>
            <a:ext cx="9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oogle Shape;68;p15">
            <a:extLst>
              <a:ext uri="{FF2B5EF4-FFF2-40B4-BE49-F238E27FC236}">
                <a16:creationId xmlns:a16="http://schemas.microsoft.com/office/drawing/2014/main" id="{EB489659-5930-4BFC-A3D5-94D0B7C1EC7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0" y="595617"/>
            <a:ext cx="9144000" cy="9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0C02B-C6C1-47E1-BACA-3F5A4C4323BB}"/>
              </a:ext>
            </a:extLst>
          </p:cNvPr>
          <p:cNvSpPr txBox="1"/>
          <p:nvPr/>
        </p:nvSpPr>
        <p:spPr>
          <a:xfrm>
            <a:off x="1981200" y="906374"/>
            <a:ext cx="8839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>
                <a:solidFill>
                  <a:srgbClr val="FFFFFF"/>
                </a:solidFill>
                <a:latin typeface="DINPro-Bold" panose="02000503030000020004" pitchFamily="50" charset="0"/>
                <a:ea typeface="Proxima Nova"/>
                <a:cs typeface="Proxima Nova"/>
                <a:sym typeface="Proxima Nova"/>
              </a:rPr>
              <a:t>Access Library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82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case information sources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192" y="2383448"/>
            <a:ext cx="2449706" cy="3678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57" y="2383448"/>
            <a:ext cx="2427637" cy="3678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853" y="2372538"/>
            <a:ext cx="2459432" cy="3689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444" y="2372538"/>
            <a:ext cx="2406333" cy="3690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1443" y="2329124"/>
            <a:ext cx="2406333" cy="377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0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42AC7AAA-F039-4011-98DE-17464A67B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Background and case information sources</a:t>
            </a:r>
          </a:p>
        </p:txBody>
      </p:sp>
      <p:grpSp>
        <p:nvGrpSpPr>
          <p:cNvPr id="24" name="Group 17">
            <a:extLst>
              <a:ext uri="{FF2B5EF4-FFF2-40B4-BE49-F238E27FC236}">
                <a16:creationId xmlns:a16="http://schemas.microsoft.com/office/drawing/2014/main" id="{85EBB90B-3A54-4B2B-9FA6-7B47E1075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4116F5-E398-4593-B279-7099177A0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1AD6AE-28AC-4C67-A749-1BC18D86C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122DC0F-D6EF-4A88-9742-855D48E4E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06E802-AC9C-4484-B7A6-C69012175B5D}"/>
              </a:ext>
            </a:extLst>
          </p:cNvPr>
          <p:cNvSpPr txBox="1"/>
          <p:nvPr/>
        </p:nvSpPr>
        <p:spPr>
          <a:xfrm>
            <a:off x="276726" y="1865915"/>
            <a:ext cx="7529542" cy="4847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Popular Crime literature in collection – print and online (not academic)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and book chapters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Encyclopedia entries</a:t>
            </a:r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TIP: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name variants, nicknames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Joseph James DeAngelo, Golden State Killer, </a:t>
            </a:r>
            <a:r>
              <a:rPr lang="en-US" sz="2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 Night Stalker, EARONS,…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by accomplice names, if applicable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on the catalogue’s subject heading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9A1C525-9A6D-4D64-B5F6-1D3AF252D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8" r="1168"/>
          <a:stretch/>
        </p:blipFill>
        <p:spPr>
          <a:xfrm>
            <a:off x="8042147" y="600075"/>
            <a:ext cx="3695828" cy="57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0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42AC7AAA-F039-4011-98DE-17464A67B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7225075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Background and case information sources</a:t>
            </a:r>
          </a:p>
        </p:txBody>
      </p:sp>
      <p:grpSp>
        <p:nvGrpSpPr>
          <p:cNvPr id="24" name="Group 17">
            <a:extLst>
              <a:ext uri="{FF2B5EF4-FFF2-40B4-BE49-F238E27FC236}">
                <a16:creationId xmlns:a16="http://schemas.microsoft.com/office/drawing/2014/main" id="{85EBB90B-3A54-4B2B-9FA6-7B47E1075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4116F5-E398-4593-B279-7099177A0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1AD6AE-28AC-4C67-A749-1BC18D86C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122DC0F-D6EF-4A88-9742-855D48E4E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06E802-AC9C-4484-B7A6-C69012175B5D}"/>
              </a:ext>
            </a:extLst>
          </p:cNvPr>
          <p:cNvSpPr txBox="1"/>
          <p:nvPr/>
        </p:nvSpPr>
        <p:spPr>
          <a:xfrm>
            <a:off x="276726" y="1865915"/>
            <a:ext cx="7529542" cy="4847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DEMO: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John Allen Muhammed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John Allen Williams, D.C. Sniper, Lee Boyd Malvo (accomplice) - </a:t>
            </a:r>
          </a:p>
          <a:p>
            <a:pPr marL="742950" lvl="1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Sniper</a:t>
            </a:r>
            <a:r>
              <a:rPr lang="en-US" sz="2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 : 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inside the hunt</a:t>
            </a:r>
            <a:r>
              <a:rPr lang="en-US" sz="2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 for the killers who terrorized the nation </a:t>
            </a:r>
            <a:endParaRPr lang="en-US" sz="2200" b="0" i="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9A1C525-9A6D-4D64-B5F6-1D3AF252D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678" r="1168"/>
          <a:stretch/>
        </p:blipFill>
        <p:spPr>
          <a:xfrm>
            <a:off x="8042147" y="600075"/>
            <a:ext cx="3695828" cy="57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0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Finding books – in print!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CB734-07BD-43B7-8BE3-0A3D19385D24}"/>
              </a:ext>
            </a:extLst>
          </p:cNvPr>
          <p:cNvSpPr txBox="1"/>
          <p:nvPr/>
        </p:nvSpPr>
        <p:spPr>
          <a:xfrm>
            <a:off x="2320236" y="4711156"/>
            <a:ext cx="10852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HV 6115 W34 2009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A0A97A-5C18-4039-973F-CB60FDB9CCA4}"/>
              </a:ext>
            </a:extLst>
          </p:cNvPr>
          <p:cNvSpPr txBox="1"/>
          <p:nvPr/>
        </p:nvSpPr>
        <p:spPr>
          <a:xfrm>
            <a:off x="435582" y="1874728"/>
            <a:ext cx="11325887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800" dirty="0">
                <a:hlinkClick r:id="rId3"/>
              </a:rPr>
              <a:t>What is a call number?</a:t>
            </a:r>
            <a:endParaRPr lang="en-CA" sz="2800" dirty="0"/>
          </a:p>
          <a:p>
            <a:endParaRPr lang="en-CA" sz="2800" dirty="0"/>
          </a:p>
          <a:p>
            <a:r>
              <a:rPr lang="en-US" sz="2800" dirty="0"/>
              <a:t>The “call number” represents what the </a:t>
            </a:r>
            <a:r>
              <a:rPr lang="en-US" sz="2800" b="1" dirty="0"/>
              <a:t>book is about </a:t>
            </a:r>
            <a:r>
              <a:rPr lang="en-US" sz="2800" i="1" dirty="0"/>
              <a:t>and</a:t>
            </a:r>
            <a:r>
              <a:rPr lang="en-US" sz="2800" dirty="0"/>
              <a:t> acts like the </a:t>
            </a:r>
            <a:r>
              <a:rPr lang="en-US" sz="2800" b="1" dirty="0"/>
              <a:t>book's address</a:t>
            </a:r>
            <a:r>
              <a:rPr lang="en-US" sz="2800" dirty="0"/>
              <a:t> on the library's shelves or </a:t>
            </a:r>
            <a:r>
              <a:rPr lang="en-US" sz="2800" dirty="0">
                <a:hlinkClick r:id="rId4"/>
              </a:rPr>
              <a:t>stacks</a:t>
            </a:r>
            <a:r>
              <a:rPr lang="en-US" sz="2800" dirty="0"/>
              <a:t>. Because books on the shelves are arranged in call number order, you will find books on similar subjects shelved </a:t>
            </a:r>
            <a:r>
              <a:rPr lang="en-US" sz="2800" b="1" dirty="0"/>
              <a:t>near each other.</a:t>
            </a:r>
            <a:endParaRPr lang="en-CA" sz="2800" b="1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BC9AFE91-964F-4DCC-AA26-A65DCFBF57C5}"/>
              </a:ext>
            </a:extLst>
          </p:cNvPr>
          <p:cNvSpPr/>
          <p:nvPr/>
        </p:nvSpPr>
        <p:spPr>
          <a:xfrm rot="16200000">
            <a:off x="4075028" y="5196357"/>
            <a:ext cx="580043" cy="1338931"/>
          </a:xfrm>
          <a:prstGeom prst="lef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55B4E006-B667-4B56-90CF-FF98DDDCD95B}"/>
              </a:ext>
            </a:extLst>
          </p:cNvPr>
          <p:cNvSpPr/>
          <p:nvPr/>
        </p:nvSpPr>
        <p:spPr>
          <a:xfrm rot="16200000">
            <a:off x="2555161" y="5411026"/>
            <a:ext cx="644806" cy="964102"/>
          </a:xfrm>
          <a:prstGeom prst="lef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D4310E2-23F6-448C-A505-DC966CCD3071}"/>
              </a:ext>
            </a:extLst>
          </p:cNvPr>
          <p:cNvSpPr/>
          <p:nvPr/>
        </p:nvSpPr>
        <p:spPr>
          <a:xfrm rot="16200000">
            <a:off x="5684339" y="5357828"/>
            <a:ext cx="567574" cy="1094526"/>
          </a:xfrm>
          <a:prstGeom prst="lef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A6A936D-26B3-4316-AB15-559776C17106}"/>
              </a:ext>
            </a:extLst>
          </p:cNvPr>
          <p:cNvSpPr/>
          <p:nvPr/>
        </p:nvSpPr>
        <p:spPr>
          <a:xfrm rot="16200000">
            <a:off x="7318022" y="5266900"/>
            <a:ext cx="593934" cy="1320666"/>
          </a:xfrm>
          <a:prstGeom prst="lef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2CEE43-0DE5-462A-96C3-EABA05CEC985}"/>
              </a:ext>
            </a:extLst>
          </p:cNvPr>
          <p:cNvSpPr/>
          <p:nvPr/>
        </p:nvSpPr>
        <p:spPr>
          <a:xfrm>
            <a:off x="2125980" y="6188878"/>
            <a:ext cx="1440180" cy="5675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Alpha - Subject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413031-CBAB-4269-9918-45BC0AA50952}"/>
              </a:ext>
            </a:extLst>
          </p:cNvPr>
          <p:cNvSpPr/>
          <p:nvPr/>
        </p:nvSpPr>
        <p:spPr>
          <a:xfrm>
            <a:off x="5202200" y="6155844"/>
            <a:ext cx="1450871" cy="595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Location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CEACE6-5861-4D2F-ADDE-CCEA0B89BDC0}"/>
              </a:ext>
            </a:extLst>
          </p:cNvPr>
          <p:cNvSpPr/>
          <p:nvPr/>
        </p:nvSpPr>
        <p:spPr>
          <a:xfrm>
            <a:off x="3644960" y="6183592"/>
            <a:ext cx="1440180" cy="5675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Numeric- Subject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B274BB-F36A-4463-8F16-18743D845948}"/>
              </a:ext>
            </a:extLst>
          </p:cNvPr>
          <p:cNvSpPr/>
          <p:nvPr/>
        </p:nvSpPr>
        <p:spPr>
          <a:xfrm>
            <a:off x="6846571" y="6155736"/>
            <a:ext cx="1536836" cy="5953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Year of Publication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F1D3DD-FCEB-4880-AD22-919D57C2C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207" y="4693163"/>
            <a:ext cx="2762277" cy="20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11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Finding books – in print!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197178" y="2346220"/>
            <a:ext cx="10941337" cy="38896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630000" lvl="2" indent="0">
              <a:buNone/>
            </a:pPr>
            <a:r>
              <a:rPr lang="en-US" sz="3200" b="1" dirty="0"/>
              <a:t>Quiz: What order would you find these books on the library shelf?</a:t>
            </a:r>
          </a:p>
          <a:p>
            <a:pPr marL="1087200" lvl="2" indent="-457200">
              <a:buFont typeface="+mj-lt"/>
              <a:buAutoNum type="arabicPeriod"/>
            </a:pPr>
            <a:r>
              <a:rPr lang="en-US" sz="3200" b="1" dirty="0"/>
              <a:t>HV 6534 A12 2016</a:t>
            </a:r>
          </a:p>
          <a:p>
            <a:pPr marL="1087200" lvl="2" indent="-457200">
              <a:buFont typeface="+mj-lt"/>
              <a:buAutoNum type="arabicPeriod"/>
            </a:pPr>
            <a:r>
              <a:rPr lang="en-US" sz="3200" b="1" dirty="0"/>
              <a:t>HV 650 B88 A12 1999</a:t>
            </a:r>
          </a:p>
          <a:p>
            <a:pPr marL="1087200" lvl="2" indent="-457200">
              <a:buFont typeface="+mj-lt"/>
              <a:buAutoNum type="arabicPeriod"/>
            </a:pPr>
            <a:r>
              <a:rPr lang="en-US" sz="3200" b="1" dirty="0"/>
              <a:t>H   650 B9 H12 2022</a:t>
            </a:r>
          </a:p>
          <a:p>
            <a:pPr marL="1087200" lvl="2" indent="-457200">
              <a:buFont typeface="+mj-lt"/>
              <a:buAutoNum type="arabicPeriod"/>
            </a:pPr>
            <a:r>
              <a:rPr lang="en-US" sz="3200" b="1" dirty="0"/>
              <a:t>HV 6534 A8 H65 2016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4ECFD-88EE-483F-AE1C-38510EE00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673" y="2726261"/>
            <a:ext cx="3469774" cy="3429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4EB5E-7BB6-408D-BDB6-F9326432EE33}"/>
              </a:ext>
            </a:extLst>
          </p:cNvPr>
          <p:cNvSpPr txBox="1"/>
          <p:nvPr/>
        </p:nvSpPr>
        <p:spPr>
          <a:xfrm>
            <a:off x="4484915" y="6246563"/>
            <a:ext cx="7932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334155"/>
                </a:solidFill>
                <a:effectLst/>
                <a:latin typeface="source-sans-pro"/>
                <a:hlinkClick r:id="rId4"/>
              </a:rPr>
              <a:t>PollEv.com​/yolandak214</a:t>
            </a:r>
            <a:r>
              <a:rPr lang="en-US" sz="2400" b="1" i="0" dirty="0">
                <a:solidFill>
                  <a:srgbClr val="334155"/>
                </a:solidFill>
                <a:effectLst/>
                <a:latin typeface="source-sans-pro"/>
              </a:rPr>
              <a:t>  OR </a:t>
            </a:r>
            <a:r>
              <a:rPr lang="en-US" sz="2400" b="0" i="0" dirty="0">
                <a:solidFill>
                  <a:srgbClr val="334155"/>
                </a:solidFill>
                <a:effectLst/>
                <a:latin typeface="source-sans-pro"/>
              </a:rPr>
              <a:t>Send </a:t>
            </a:r>
            <a:r>
              <a:rPr lang="en-US" sz="2400" b="1" i="0" dirty="0">
                <a:solidFill>
                  <a:srgbClr val="334155"/>
                </a:solidFill>
                <a:effectLst/>
                <a:latin typeface="source-sans-pro"/>
              </a:rPr>
              <a:t>yolandak214</a:t>
            </a:r>
            <a:r>
              <a:rPr lang="en-US" sz="2400" b="0" i="0" dirty="0">
                <a:solidFill>
                  <a:srgbClr val="334155"/>
                </a:solidFill>
                <a:effectLst/>
                <a:latin typeface="source-sans-pro"/>
              </a:rPr>
              <a:t> to </a:t>
            </a:r>
            <a:r>
              <a:rPr lang="en-US" sz="2400" b="1" i="0" dirty="0">
                <a:solidFill>
                  <a:srgbClr val="334155"/>
                </a:solidFill>
                <a:effectLst/>
                <a:latin typeface="source-sans-pro"/>
              </a:rPr>
              <a:t>37607</a:t>
            </a:r>
            <a:endParaRPr lang="en-US" sz="2400" b="0" i="0" dirty="0">
              <a:solidFill>
                <a:srgbClr val="334155"/>
              </a:solidFill>
              <a:effectLst/>
              <a:latin typeface="source-sans-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92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Finding books – in print!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A59330C-A0AD-4215-BC98-EFFC81F06A0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362695"/>
            <a:ext cx="3600635" cy="211465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B496C-CEA3-44B7-9848-D3BD68BCE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62" y="3552831"/>
            <a:ext cx="3416476" cy="186699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4FD1E5-5409-4FB4-8551-8DF7CAE98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07" y="4284197"/>
            <a:ext cx="3645087" cy="206385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583592-0405-4F03-9581-38FEDC9937FE}"/>
              </a:ext>
            </a:extLst>
          </p:cNvPr>
          <p:cNvSpPr txBox="1"/>
          <p:nvPr/>
        </p:nvSpPr>
        <p:spPr>
          <a:xfrm>
            <a:off x="581192" y="4632960"/>
            <a:ext cx="13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Option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3E4F0-9961-4178-9ACF-648BEE547B8A}"/>
              </a:ext>
            </a:extLst>
          </p:cNvPr>
          <p:cNvSpPr txBox="1"/>
          <p:nvPr/>
        </p:nvSpPr>
        <p:spPr>
          <a:xfrm>
            <a:off x="7970415" y="6422572"/>
            <a:ext cx="13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Option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96B186-D37F-4AC6-BA03-5A8515068A5D}"/>
              </a:ext>
            </a:extLst>
          </p:cNvPr>
          <p:cNvSpPr txBox="1"/>
          <p:nvPr/>
        </p:nvSpPr>
        <p:spPr>
          <a:xfrm>
            <a:off x="4282334" y="5495109"/>
            <a:ext cx="13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Option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B2B3A5-8C21-484B-8CBA-29A73C83858D}"/>
              </a:ext>
            </a:extLst>
          </p:cNvPr>
          <p:cNvSpPr txBox="1"/>
          <p:nvPr/>
        </p:nvSpPr>
        <p:spPr>
          <a:xfrm>
            <a:off x="304800" y="61295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source-sans-pro"/>
              </a:rPr>
              <a:t>Send A, B, or C to </a:t>
            </a:r>
            <a:r>
              <a:rPr lang="en-US" b="1" i="0" dirty="0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source-sans-pro"/>
              </a:rPr>
              <a:t>yolandak214</a:t>
            </a:r>
            <a:r>
              <a:rPr lang="en-US" b="0" i="0" dirty="0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source-sans-pro"/>
              </a:rPr>
              <a:t> to </a:t>
            </a:r>
            <a:r>
              <a:rPr lang="en-US" b="1" i="0" dirty="0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source-sans-pro"/>
              </a:rPr>
              <a:t>37607</a:t>
            </a: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5DE6DB-12BE-46BD-9FA7-F8C67AAD6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487" y="924520"/>
            <a:ext cx="2989322" cy="29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8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Finding books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369831" y="2266210"/>
            <a:ext cx="5939529" cy="38896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87200" lvl="2" indent="-457200">
              <a:buFont typeface="+mj-lt"/>
              <a:buAutoNum type="arabicPeriod"/>
            </a:pPr>
            <a:endParaRPr lang="en-US" sz="3200" b="1" dirty="0"/>
          </a:p>
          <a:p>
            <a:pPr marL="1087200" lvl="2" indent="-457200">
              <a:buFont typeface="+mj-lt"/>
              <a:buAutoNum type="arabicPeriod"/>
            </a:pPr>
            <a:endParaRPr lang="en-US" sz="3200" b="1" dirty="0"/>
          </a:p>
          <a:p>
            <a:pPr marL="1087200" lvl="2" indent="-457200">
              <a:buFont typeface="+mj-lt"/>
              <a:buAutoNum type="arabicPeriod"/>
            </a:pPr>
            <a:endParaRPr lang="en-US" sz="3200" b="1" dirty="0"/>
          </a:p>
          <a:p>
            <a:endParaRPr lang="en-US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866DEB-1467-4AE6-84FD-8B35D0A0C8E1}"/>
              </a:ext>
            </a:extLst>
          </p:cNvPr>
          <p:cNvSpPr txBox="1">
            <a:spLocks/>
          </p:cNvSpPr>
          <p:nvPr/>
        </p:nvSpPr>
        <p:spPr>
          <a:xfrm>
            <a:off x="98516" y="2250774"/>
            <a:ext cx="5081818" cy="3889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7200" lvl="2" indent="-457200">
              <a:buFont typeface="+mj-lt"/>
              <a:buAutoNum type="arabicPeriod"/>
            </a:pPr>
            <a:endParaRPr lang="en-US" sz="3200" b="1" dirty="0"/>
          </a:p>
          <a:p>
            <a:pPr marL="630000" lvl="2" indent="0">
              <a:buFont typeface="Wingdings 2" panose="05020102010507070707" pitchFamily="18" charset="2"/>
              <a:buNone/>
            </a:pPr>
            <a:r>
              <a:rPr lang="en-US" sz="3200" b="1" dirty="0"/>
              <a:t>Answer:</a:t>
            </a:r>
          </a:p>
          <a:p>
            <a:pPr marL="1087200" lvl="2" indent="-457200">
              <a:buFont typeface="+mj-lt"/>
              <a:buAutoNum type="arabicPeriod"/>
            </a:pPr>
            <a:r>
              <a:rPr lang="en-US" sz="3200" b="1" dirty="0"/>
              <a:t>H  650 B9 A12 1999</a:t>
            </a:r>
          </a:p>
          <a:p>
            <a:pPr marL="1087200" lvl="2" indent="-457200">
              <a:buFont typeface="+mj-lt"/>
              <a:buAutoNum type="arabicPeriod"/>
            </a:pPr>
            <a:r>
              <a:rPr lang="en-US" sz="3200" b="1" dirty="0"/>
              <a:t>HV 650 B9 H12 2022</a:t>
            </a:r>
          </a:p>
          <a:p>
            <a:pPr marL="1087200" lvl="2" indent="-457200">
              <a:buFont typeface="+mj-lt"/>
              <a:buAutoNum type="arabicPeriod"/>
            </a:pPr>
            <a:r>
              <a:rPr lang="en-US" sz="3200" b="1" dirty="0"/>
              <a:t>HV 6534 A12 2016</a:t>
            </a:r>
          </a:p>
          <a:p>
            <a:pPr marL="1087200" lvl="2" indent="-457200">
              <a:buFont typeface="+mj-lt"/>
              <a:buAutoNum type="arabicPeriod"/>
            </a:pPr>
            <a:r>
              <a:rPr lang="en-US" sz="3200" b="1" dirty="0"/>
              <a:t>HV 6534 A8 H65 2016</a:t>
            </a:r>
          </a:p>
          <a:p>
            <a:pPr marL="1087200" lvl="2" indent="-457200">
              <a:buFont typeface="+mj-lt"/>
              <a:buAutoNum type="arabicPeriod"/>
            </a:pPr>
            <a:endParaRPr lang="en-US" sz="32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0155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Background and case information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0" y="3429000"/>
            <a:ext cx="3971109" cy="322920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hlinkClick r:id="rId3"/>
              </a:rPr>
              <a:t>Newspapers + news magazines databases</a:t>
            </a:r>
            <a:endParaRPr lang="en-US" sz="2400" dirty="0"/>
          </a:p>
          <a:p>
            <a:r>
              <a:rPr lang="en-US" sz="2400" dirty="0"/>
              <a:t>News content archived* in databases. More </a:t>
            </a:r>
            <a:r>
              <a:rPr lang="en-US" sz="2400" dirty="0">
                <a:solidFill>
                  <a:schemeClr val="accent1"/>
                </a:solidFill>
              </a:rPr>
              <a:t>stable and searchable </a:t>
            </a:r>
            <a:r>
              <a:rPr lang="en-US" sz="2400" dirty="0"/>
              <a:t>than many media website. </a:t>
            </a:r>
          </a:p>
          <a:p>
            <a:pPr lvl="1"/>
            <a:r>
              <a:rPr lang="en-US" sz="2200" dirty="0">
                <a:hlinkClick r:id="rId4"/>
              </a:rPr>
              <a:t>CBCA Complete</a:t>
            </a:r>
            <a:endParaRPr lang="en-US" sz="2200" dirty="0"/>
          </a:p>
          <a:p>
            <a:pPr lvl="1"/>
            <a:r>
              <a:rPr lang="en-US" sz="2200" dirty="0">
                <a:hlinkClick r:id="rId5"/>
              </a:rPr>
              <a:t>Canadian </a:t>
            </a:r>
            <a:r>
              <a:rPr lang="en-US" sz="2200" dirty="0" err="1">
                <a:hlinkClick r:id="rId5"/>
              </a:rPr>
              <a:t>Newsstream</a:t>
            </a:r>
            <a:endParaRPr lang="en-US" sz="22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E4713-CB65-4BB1-98C6-7B6E64943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52" y="2325189"/>
            <a:ext cx="8093255" cy="423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3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80FBB-2789-4AA6-B185-DC66D92CE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028">
            <a:off x="4703775" y="2866834"/>
            <a:ext cx="9163521" cy="337837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Background and case information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401895" y="2768573"/>
            <a:ext cx="10941337" cy="3889634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400" dirty="0"/>
          </a:p>
          <a:p>
            <a:r>
              <a:rPr lang="en-US" sz="2400" dirty="0"/>
              <a:t>Wikipedia – </a:t>
            </a:r>
          </a:p>
          <a:p>
            <a:pPr marL="0" indent="0">
              <a:buNone/>
            </a:pPr>
            <a:r>
              <a:rPr lang="en-US" sz="2400" dirty="0"/>
              <a:t>track down </a:t>
            </a:r>
          </a:p>
          <a:p>
            <a:pPr marL="0" indent="0">
              <a:buNone/>
            </a:pPr>
            <a:r>
              <a:rPr lang="en-US" sz="2400" dirty="0"/>
              <a:t>Citations / </a:t>
            </a:r>
            <a:r>
              <a:rPr lang="en-US" sz="2400" dirty="0">
                <a:hlinkClick r:id="rId4"/>
              </a:rPr>
              <a:t>Citation Finder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706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Your term paper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82088"/>
          </a:xfrm>
        </p:spPr>
        <p:txBody>
          <a:bodyPr>
            <a:normAutofit/>
          </a:bodyPr>
          <a:lstStyle/>
          <a:p>
            <a:pPr marL="319088" indent="-319088">
              <a:lnSpc>
                <a:spcPct val="80000"/>
              </a:lnSpc>
            </a:pPr>
            <a:r>
              <a:rPr lang="en-CA" sz="2400" dirty="0"/>
              <a:t>Choice of 6 criminals</a:t>
            </a:r>
          </a:p>
          <a:p>
            <a:pPr marL="319088" indent="-319088">
              <a:lnSpc>
                <a:spcPct val="80000"/>
              </a:lnSpc>
            </a:pPr>
            <a:r>
              <a:rPr lang="en-CA" sz="2400" dirty="0"/>
              <a:t>Describe the </a:t>
            </a:r>
            <a:r>
              <a:rPr lang="en-CA" sz="2400" dirty="0">
                <a:solidFill>
                  <a:schemeClr val="accent1"/>
                </a:solidFill>
              </a:rPr>
              <a:t>case</a:t>
            </a:r>
            <a:r>
              <a:rPr lang="en-CA" sz="2400" dirty="0"/>
              <a:t> in detail</a:t>
            </a:r>
            <a:endParaRPr lang="en-US" sz="2400" dirty="0"/>
          </a:p>
          <a:p>
            <a:pPr marL="319088" indent="-319088">
              <a:lnSpc>
                <a:spcPct val="80000"/>
              </a:lnSpc>
            </a:pPr>
            <a:r>
              <a:rPr lang="en-CA" sz="2400" dirty="0"/>
              <a:t>Provide relevant </a:t>
            </a:r>
            <a:r>
              <a:rPr lang="en-CA" sz="2400" dirty="0">
                <a:solidFill>
                  <a:schemeClr val="accent1"/>
                </a:solidFill>
              </a:rPr>
              <a:t>background information </a:t>
            </a:r>
            <a:r>
              <a:rPr lang="en-CA" sz="2400" dirty="0"/>
              <a:t>on the individual (such as developmental/family history, schooling, employment, early signs of delinquency, etc.)</a:t>
            </a:r>
          </a:p>
          <a:p>
            <a:pPr marL="319088" indent="-319088">
              <a:lnSpc>
                <a:spcPct val="80000"/>
              </a:lnSpc>
            </a:pPr>
            <a:r>
              <a:rPr lang="en-CA" sz="2400" dirty="0"/>
              <a:t>Present the </a:t>
            </a:r>
            <a:r>
              <a:rPr lang="en-CA" sz="2400" dirty="0">
                <a:solidFill>
                  <a:schemeClr val="accent1"/>
                </a:solidFill>
              </a:rPr>
              <a:t>appropriate psychological theory </a:t>
            </a:r>
            <a:r>
              <a:rPr lang="en-CA" sz="2400" dirty="0"/>
              <a:t>that best explains the motivations and behaviour of the offender</a:t>
            </a:r>
          </a:p>
          <a:p>
            <a:pPr marL="319088" indent="-319088">
              <a:lnSpc>
                <a:spcPct val="80000"/>
              </a:lnSpc>
            </a:pPr>
            <a:r>
              <a:rPr lang="en-CA" sz="2400" dirty="0"/>
              <a:t>Convincingly </a:t>
            </a:r>
            <a:r>
              <a:rPr lang="en-CA" sz="2400" dirty="0">
                <a:solidFill>
                  <a:schemeClr val="accent1"/>
                </a:solidFill>
              </a:rPr>
              <a:t>apply the theory </a:t>
            </a:r>
            <a:r>
              <a:rPr lang="en-CA" sz="2400" dirty="0"/>
              <a:t>to the case</a:t>
            </a:r>
          </a:p>
          <a:p>
            <a:pPr marL="319088" indent="-319088">
              <a:lnSpc>
                <a:spcPct val="80000"/>
              </a:lnSpc>
            </a:pPr>
            <a:endParaRPr lang="en-CA" sz="2400" dirty="0"/>
          </a:p>
          <a:p>
            <a:pPr marL="319088" indent="-319088">
              <a:lnSpc>
                <a:spcPct val="80000"/>
              </a:lnSpc>
            </a:pPr>
            <a:endParaRPr lang="en-CA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4758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01FC-329F-48D9-8430-C86BE742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Highlighted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A871F-54B2-405A-8348-8A23E5E5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sz="2000" b="1" dirty="0">
                <a:hlinkClick r:id="rId3"/>
              </a:rPr>
              <a:t>DSM-V-TR</a:t>
            </a:r>
            <a:r>
              <a:rPr lang="en-US" altLang="en-US" sz="2000" b="1" dirty="0"/>
              <a:t> (Diagnostic and Statistical Manual of Mental Disorders)*</a:t>
            </a:r>
          </a:p>
          <a:p>
            <a:r>
              <a:rPr lang="en-US" sz="2000" dirty="0"/>
              <a:t>The standard diagnostic tool used by mental health professionals worldwide, in particular, psychiatry.</a:t>
            </a:r>
          </a:p>
          <a:p>
            <a:pPr lvl="1"/>
            <a:r>
              <a:rPr lang="en-CA" sz="2000" b="1" dirty="0"/>
              <a:t>Paraphilic Disorders</a:t>
            </a:r>
          </a:p>
          <a:p>
            <a:pPr lvl="1"/>
            <a:r>
              <a:rPr lang="en-US" sz="2000" b="1" dirty="0"/>
              <a:t>Disruptive, Impulse-Control, and Conduct Disorders</a:t>
            </a:r>
          </a:p>
          <a:p>
            <a:pPr lvl="2"/>
            <a:r>
              <a:rPr lang="en-US" sz="2000" dirty="0"/>
              <a:t>Pyromania, </a:t>
            </a:r>
            <a:r>
              <a:rPr lang="en-US" sz="2000" dirty="0" err="1"/>
              <a:t>Kleptomania,etc</a:t>
            </a:r>
            <a:r>
              <a:rPr lang="en-US" sz="2000" dirty="0"/>
              <a:t>.</a:t>
            </a:r>
          </a:p>
          <a:p>
            <a:pPr lvl="1"/>
            <a:r>
              <a:rPr lang="en-CA" sz="2000" b="1" dirty="0"/>
              <a:t>Personality Disorders</a:t>
            </a:r>
          </a:p>
          <a:p>
            <a:pPr lvl="2"/>
            <a:r>
              <a:rPr lang="en-US" sz="2000" dirty="0"/>
              <a:t>Antisocial personality disorder</a:t>
            </a:r>
          </a:p>
          <a:p>
            <a:pPr lvl="1"/>
            <a:r>
              <a:rPr lang="en-US" sz="2000" dirty="0"/>
              <a:t>…..many entries</a:t>
            </a:r>
          </a:p>
          <a:p>
            <a:pPr lvl="1"/>
            <a:endParaRPr lang="en-US" altLang="en-US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EBC91-3634-461B-B851-E61C2B653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2" r="-1" b="12369"/>
          <a:stretch/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4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ddy bear on sofa">
            <a:extLst>
              <a:ext uri="{FF2B5EF4-FFF2-40B4-BE49-F238E27FC236}">
                <a16:creationId xmlns:a16="http://schemas.microsoft.com/office/drawing/2014/main" id="{E904FE2F-7F44-4549-8DE3-B3220AD5F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" r="9091" b="19373"/>
          <a:stretch/>
        </p:blipFill>
        <p:spPr>
          <a:xfrm>
            <a:off x="1600220" y="10"/>
            <a:ext cx="12191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Highlighted Resource</a:t>
            </a:r>
            <a:endParaRPr lang="en-CA" b="1">
              <a:solidFill>
                <a:srgbClr val="FFFFFF"/>
              </a:solidFill>
            </a:endParaRPr>
          </a:p>
        </p:txBody>
      </p:sp>
      <p:sp>
        <p:nvSpPr>
          <p:cNvPr id="4" name="Subtitle 2"/>
          <p:cNvSpPr txBox="1"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FFFFFF"/>
                </a:solidFill>
              </a:rPr>
              <a:t>A book! – print or electronic </a:t>
            </a:r>
          </a:p>
          <a:p>
            <a:pPr marL="342900" indent="-342900" fontAlgn="auto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FFFFFF"/>
                </a:solidFill>
              </a:rPr>
              <a:t>In particular, a book chapter</a:t>
            </a:r>
          </a:p>
          <a:p>
            <a:pPr marL="342900" indent="-342900" fontAlgn="auto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FFFFFF"/>
                </a:solidFill>
              </a:rPr>
              <a:t>Example:  </a:t>
            </a:r>
            <a:r>
              <a:rPr lang="en-US" b="0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Biology and criminology : the biosocial synthesis</a:t>
            </a:r>
            <a:endParaRPr lang="en-US" b="0" i="1" dirty="0">
              <a:solidFill>
                <a:schemeClr val="bg1"/>
              </a:solidFill>
            </a:endParaRPr>
          </a:p>
          <a:p>
            <a:pPr marL="342900" indent="-342900" fontAlgn="auto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b="0" dirty="0">
              <a:solidFill>
                <a:srgbClr val="FFFFFF"/>
              </a:solidFill>
            </a:endParaRPr>
          </a:p>
          <a:p>
            <a:pPr marL="342900" indent="-342900" fontAlgn="auto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7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Scholarly </a:t>
            </a:r>
            <a:r>
              <a:rPr lang="en-US" sz="3600" dirty="0" err="1"/>
              <a:t>vs</a:t>
            </a:r>
            <a:r>
              <a:rPr lang="en-US" sz="3600" dirty="0"/>
              <a:t> popular sources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9510" y="1717990"/>
            <a:ext cx="5265804" cy="1380395"/>
          </a:xfrm>
        </p:spPr>
        <p:txBody>
          <a:bodyPr/>
          <a:lstStyle/>
          <a:p>
            <a:pPr algn="ctr"/>
            <a:r>
              <a:rPr lang="en-US" b="1" dirty="0"/>
              <a:t>Popular magazine articles</a:t>
            </a:r>
          </a:p>
          <a:p>
            <a:pPr algn="ctr"/>
            <a:r>
              <a:rPr lang="en-US" sz="2000" i="1" dirty="0"/>
              <a:t>Examples: </a:t>
            </a:r>
            <a:r>
              <a:rPr lang="en-US" sz="2000" b="1" i="1" dirty="0">
                <a:solidFill>
                  <a:schemeClr val="accent1"/>
                </a:solidFill>
              </a:rPr>
              <a:t>People, Psychology Today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29695" y="1911375"/>
            <a:ext cx="5306732" cy="1472812"/>
          </a:xfrm>
        </p:spPr>
        <p:txBody>
          <a:bodyPr/>
          <a:lstStyle/>
          <a:p>
            <a:pPr algn="ctr"/>
            <a:r>
              <a:rPr lang="en-US" b="1" dirty="0"/>
              <a:t>Scholarly journal articles</a:t>
            </a:r>
          </a:p>
          <a:p>
            <a:pPr algn="ctr"/>
            <a:r>
              <a:rPr lang="en-US" sz="2000" i="1" dirty="0"/>
              <a:t>Example: </a:t>
            </a:r>
            <a:r>
              <a:rPr lang="en-US" sz="2000" b="1" i="1" dirty="0">
                <a:solidFill>
                  <a:schemeClr val="accent1"/>
                </a:solidFill>
              </a:rPr>
              <a:t>Criminal Justice and Behavior: An International Journal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03" y="3389805"/>
            <a:ext cx="2237489" cy="3244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people-dahm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93" y="3221962"/>
            <a:ext cx="2557968" cy="332571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203680-F1F5-4589-96C1-8DF7A864E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488" y="3308930"/>
            <a:ext cx="2533880" cy="332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0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Scholarly </a:t>
            </a:r>
            <a:r>
              <a:rPr lang="en-US" sz="3600" dirty="0" err="1"/>
              <a:t>vs</a:t>
            </a:r>
            <a:r>
              <a:rPr lang="en-US" sz="3600" dirty="0"/>
              <a:t> popular articles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9510" y="1534402"/>
            <a:ext cx="5265804" cy="1380395"/>
          </a:xfrm>
        </p:spPr>
        <p:txBody>
          <a:bodyPr/>
          <a:lstStyle/>
          <a:p>
            <a:pPr algn="ctr"/>
            <a:r>
              <a:rPr lang="en-US" b="1" dirty="0"/>
              <a:t>Popular magazine articles</a:t>
            </a:r>
          </a:p>
          <a:p>
            <a:pPr algn="ctr"/>
            <a:r>
              <a:rPr lang="en-US" sz="2000" i="1" dirty="0"/>
              <a:t>Example: </a:t>
            </a:r>
            <a:r>
              <a:rPr lang="en-US" sz="2000" b="1" i="1" dirty="0">
                <a:solidFill>
                  <a:schemeClr val="accent1"/>
                </a:solidFill>
              </a:rPr>
              <a:t>Psychology Today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81193" y="3185747"/>
            <a:ext cx="3327418" cy="3701770"/>
          </a:xfrm>
        </p:spPr>
        <p:txBody>
          <a:bodyPr>
            <a:noAutofit/>
          </a:bodyPr>
          <a:lstStyle/>
          <a:p>
            <a:r>
              <a:rPr lang="en-US" dirty="0"/>
              <a:t>Audience: general public</a:t>
            </a:r>
          </a:p>
          <a:p>
            <a:r>
              <a:rPr lang="en-US" dirty="0" err="1"/>
              <a:t>Colourful</a:t>
            </a:r>
            <a:r>
              <a:rPr lang="en-US" dirty="0"/>
              <a:t> graphics &amp; advertisements</a:t>
            </a:r>
          </a:p>
          <a:p>
            <a:r>
              <a:rPr lang="en-US" dirty="0"/>
              <a:t>Good for broad overview &amp; popular perspective, case details</a:t>
            </a:r>
          </a:p>
          <a:p>
            <a:r>
              <a:rPr lang="en-US" dirty="0"/>
              <a:t>Plain language</a:t>
            </a:r>
          </a:p>
          <a:p>
            <a:r>
              <a:rPr lang="en-US" dirty="0"/>
              <a:t>No abstracts or    citations (rare)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29695" y="1727787"/>
            <a:ext cx="5306732" cy="1472812"/>
          </a:xfrm>
        </p:spPr>
        <p:txBody>
          <a:bodyPr/>
          <a:lstStyle/>
          <a:p>
            <a:pPr algn="ctr"/>
            <a:r>
              <a:rPr lang="en-US" b="1" dirty="0"/>
              <a:t>Scholarly journal articles</a:t>
            </a:r>
          </a:p>
          <a:p>
            <a:pPr algn="ctr"/>
            <a:r>
              <a:rPr lang="en-US" sz="2000" i="1" dirty="0"/>
              <a:t>Example: </a:t>
            </a:r>
            <a:r>
              <a:rPr lang="en-US" sz="2000" b="1" i="1" dirty="0">
                <a:solidFill>
                  <a:schemeClr val="accent1"/>
                </a:solidFill>
              </a:rPr>
              <a:t>Criminal Justice and Behavior: An International Journal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29694" y="3411795"/>
            <a:ext cx="4107453" cy="3249675"/>
          </a:xfrm>
        </p:spPr>
        <p:txBody>
          <a:bodyPr>
            <a:normAutofit/>
          </a:bodyPr>
          <a:lstStyle/>
          <a:p>
            <a:r>
              <a:rPr lang="en-US" dirty="0"/>
              <a:t>Audience: academics, </a:t>
            </a:r>
            <a:r>
              <a:rPr lang="en-US" baseline="0" dirty="0"/>
              <a:t>assume some shared knowledge</a:t>
            </a:r>
            <a:endParaRPr lang="en-US" dirty="0"/>
          </a:p>
          <a:p>
            <a:r>
              <a:rPr lang="en-US" dirty="0"/>
              <a:t>Mostly text, with some tables &amp; charts</a:t>
            </a:r>
          </a:p>
          <a:p>
            <a:r>
              <a:rPr lang="en-US" dirty="0"/>
              <a:t>Good for historical, current, scholarly, in-depth perspective</a:t>
            </a:r>
          </a:p>
          <a:p>
            <a:r>
              <a:rPr lang="en-US" dirty="0"/>
              <a:t>Subject-specific language</a:t>
            </a:r>
          </a:p>
          <a:p>
            <a:r>
              <a:rPr lang="en-US" dirty="0"/>
              <a:t>Includes abstracts &amp; citations</a:t>
            </a:r>
          </a:p>
          <a:p>
            <a:r>
              <a:rPr lang="en-US" dirty="0"/>
              <a:t>Key criterion: peer-reviewed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6062307" y="6250501"/>
            <a:ext cx="391875" cy="3808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185">
            <a:off x="10102127" y="3618028"/>
            <a:ext cx="1637389" cy="2374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41E5DD-793F-4586-8B3C-454D68369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2510">
            <a:off x="3985649" y="3731437"/>
            <a:ext cx="1754392" cy="22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0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Scholarly </a:t>
            </a:r>
            <a:r>
              <a:rPr lang="en-US" sz="3600" dirty="0" err="1"/>
              <a:t>vs</a:t>
            </a:r>
            <a:r>
              <a:rPr lang="en-US" sz="3600" dirty="0"/>
              <a:t> popular articles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23F1E1-9AC1-4A4F-BF84-69A6085CD8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430977" y="4119932"/>
            <a:ext cx="9330042" cy="2207326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1299576" y="3929491"/>
            <a:ext cx="391875" cy="3808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185">
            <a:off x="10102127" y="3618028"/>
            <a:ext cx="1637389" cy="2374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E2D89-772D-4BA7-B504-76636DE16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451" y="1993088"/>
            <a:ext cx="1268078" cy="16613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13C1F-F109-4BEF-A8C8-BEB35E9BE58D}"/>
              </a:ext>
            </a:extLst>
          </p:cNvPr>
          <p:cNvSpPr txBox="1"/>
          <p:nvPr/>
        </p:nvSpPr>
        <p:spPr>
          <a:xfrm>
            <a:off x="3184357" y="2084732"/>
            <a:ext cx="6292516" cy="12003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i="1" dirty="0"/>
              <a:t>Psychology Today </a:t>
            </a:r>
            <a:r>
              <a:rPr lang="en-CA" sz="2400" dirty="0"/>
              <a:t>“</a:t>
            </a:r>
            <a:r>
              <a:rPr lang="en-US" sz="2400" dirty="0"/>
              <a:t>Presents scientifically accurate psychological information for the layperson”.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611578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Finding online Academic articles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36" y="2150702"/>
            <a:ext cx="8222372" cy="4420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594" y="1981059"/>
            <a:ext cx="3506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Article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targeted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Subject-specific searches</a:t>
            </a:r>
          </a:p>
        </p:txBody>
      </p:sp>
    </p:spTree>
    <p:extLst>
      <p:ext uri="{BB962C8B-B14F-4D97-AF65-F5344CB8AC3E}">
        <p14:creationId xmlns:p14="http://schemas.microsoft.com/office/powerpoint/2010/main" val="1400092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RECOMMENDED article DATABASES for primary research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2" y="2086228"/>
            <a:ext cx="11098618" cy="4295718"/>
          </a:xfrm>
        </p:spPr>
        <p:txBody>
          <a:bodyPr anchor="t">
            <a:noAutofit/>
          </a:bodyPr>
          <a:lstStyle/>
          <a:p>
            <a:r>
              <a:rPr lang="en-US" sz="2800" dirty="0"/>
              <a:t>Criminology specific/appropriate databases:</a:t>
            </a:r>
          </a:p>
          <a:p>
            <a:pPr lvl="1"/>
            <a:r>
              <a:rPr lang="en-US" sz="2600" dirty="0"/>
              <a:t>A source for scholarly journal articles on Criminological theories</a:t>
            </a:r>
          </a:p>
          <a:p>
            <a:endParaRPr lang="en-US" sz="2800" dirty="0"/>
          </a:p>
          <a:p>
            <a:pPr lvl="1"/>
            <a:r>
              <a:rPr lang="en-US" sz="2400" b="1" dirty="0">
                <a:hlinkClick r:id="rId3"/>
              </a:rPr>
              <a:t>Criminal Justice Abstracts</a:t>
            </a:r>
            <a:r>
              <a:rPr lang="en-US" sz="2400" dirty="0"/>
              <a:t>: The core database for Criminology</a:t>
            </a:r>
          </a:p>
          <a:p>
            <a:pPr lvl="1"/>
            <a:r>
              <a:rPr lang="en-US" sz="2400" b="1" dirty="0">
                <a:hlinkClick r:id="rId4"/>
              </a:rPr>
              <a:t>PsycINFO</a:t>
            </a:r>
            <a:r>
              <a:rPr lang="en-US" sz="2400" dirty="0"/>
              <a:t>: The core database for research in Psychology, including many topics related to crime.</a:t>
            </a:r>
          </a:p>
          <a:p>
            <a:pPr lvl="1"/>
            <a:r>
              <a:rPr lang="en-US" sz="2400" b="1" dirty="0">
                <a:hlinkClick r:id="rId5"/>
              </a:rPr>
              <a:t>Sociological Abstracts</a:t>
            </a:r>
            <a:r>
              <a:rPr lang="en-US" sz="2400" dirty="0"/>
              <a:t>: Sociological perspective on some Criminology-related topics. </a:t>
            </a:r>
            <a:endParaRPr lang="en-US" sz="2800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4A3CA02A-D31D-44BE-A022-669466C18D10}"/>
              </a:ext>
            </a:extLst>
          </p:cNvPr>
          <p:cNvSpPr/>
          <p:nvPr/>
        </p:nvSpPr>
        <p:spPr>
          <a:xfrm>
            <a:off x="581192" y="2473235"/>
            <a:ext cx="827315" cy="75546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0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 search in the database </a:t>
            </a:r>
            <a:r>
              <a:rPr lang="en-US" sz="3600" dirty="0">
                <a:hlinkClick r:id="rId3"/>
              </a:rPr>
              <a:t>PsycINFO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7704" y="2206976"/>
            <a:ext cx="10987244" cy="4096417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08E8F3-AB54-415E-8DFA-932BAA0A9CFF}"/>
              </a:ext>
            </a:extLst>
          </p:cNvPr>
          <p:cNvSpPr txBox="1"/>
          <p:nvPr/>
        </p:nvSpPr>
        <p:spPr>
          <a:xfrm>
            <a:off x="871619" y="5955632"/>
            <a:ext cx="1002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TIP: use name variations here as well, e.g., Unabomber OR Ted Kaczynski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EC0EE-F4B4-4E1F-9F4A-67EDB96BF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70" r="15822" b="6490"/>
          <a:stretch/>
        </p:blipFill>
        <p:spPr>
          <a:xfrm>
            <a:off x="547052" y="1729551"/>
            <a:ext cx="10020301" cy="5051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873AD8-460A-4537-9D52-2BAAD32CEC36}"/>
              </a:ext>
            </a:extLst>
          </p:cNvPr>
          <p:cNvSpPr txBox="1"/>
          <p:nvPr/>
        </p:nvSpPr>
        <p:spPr>
          <a:xfrm>
            <a:off x="7796463" y="1925053"/>
            <a:ext cx="3645905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TIP</a:t>
            </a:r>
            <a:r>
              <a:rPr lang="en-CA" sz="2400" dirty="0"/>
              <a:t>: use name variations and concept  synonyms e.g., </a:t>
            </a:r>
            <a:r>
              <a:rPr lang="en-CA" sz="2400" i="1" dirty="0"/>
              <a:t>genes or genetics or hereditary or inherited…</a:t>
            </a:r>
          </a:p>
        </p:txBody>
      </p:sp>
    </p:spTree>
    <p:extLst>
      <p:ext uri="{BB962C8B-B14F-4D97-AF65-F5344CB8AC3E}">
        <p14:creationId xmlns:p14="http://schemas.microsoft.com/office/powerpoint/2010/main" val="2233806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APA citation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975" y="1890596"/>
            <a:ext cx="5240052" cy="445165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APA Style</a:t>
            </a:r>
          </a:p>
          <a:p>
            <a:r>
              <a:rPr lang="en-US" sz="2800" dirty="0"/>
              <a:t>SFU Library’s </a:t>
            </a:r>
            <a:r>
              <a:rPr lang="en-US" sz="2800" b="1" dirty="0">
                <a:hlinkClick r:id="rId3"/>
              </a:rPr>
              <a:t>APA (7</a:t>
            </a:r>
            <a:r>
              <a:rPr lang="en-US" sz="2800" b="1" baseline="30000" dirty="0">
                <a:hlinkClick r:id="rId3"/>
              </a:rPr>
              <a:t>th</a:t>
            </a:r>
            <a:r>
              <a:rPr lang="en-US" sz="2800" b="1" dirty="0">
                <a:hlinkClick r:id="rId3"/>
              </a:rPr>
              <a:t> edition) Resource Guide </a:t>
            </a:r>
            <a:r>
              <a:rPr lang="en-US" sz="2800" dirty="0"/>
              <a:t>offers a lot of help with this citation style and provides some useful links to extra APA-help pages. 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Ask a librarian </a:t>
            </a:r>
            <a:r>
              <a:rPr lang="en-US" sz="2800" dirty="0">
                <a:solidFill>
                  <a:schemeClr val="tx1"/>
                </a:solidFill>
              </a:rPr>
              <a:t>if you have any questions about how to cite!</a:t>
            </a:r>
          </a:p>
          <a:p>
            <a:endParaRPr lang="en-US" sz="2800" b="1" dirty="0">
              <a:solidFill>
                <a:srgbClr val="C00000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0" y="2134497"/>
            <a:ext cx="2981325" cy="2933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7226" y="3219739"/>
            <a:ext cx="1798059" cy="3816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8CAA9-BCB5-4C39-8849-79D771832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964" y="341108"/>
            <a:ext cx="3097036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5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bONUS</a:t>
            </a:r>
            <a:r>
              <a:rPr lang="en-US" sz="3600" dirty="0"/>
              <a:t> assignment!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89D27F-91D9-4EE2-9426-8EDD7C030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" y="2124891"/>
            <a:ext cx="7614558" cy="40309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Library research assignment for a bonus point next week.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1 additional bonus participation point, complete the following assignment: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Go to the W.A.C. Bennett Library and find any article printed in the </a:t>
            </a:r>
            <a:r>
              <a:rPr lang="en-US" sz="2400" i="1" dirty="0">
                <a:solidFill>
                  <a:schemeClr val="accent1"/>
                </a:solidFill>
                <a:hlinkClick r:id="rId3"/>
              </a:rPr>
              <a:t>Journal of Gang Research</a:t>
            </a:r>
            <a:r>
              <a:rPr lang="en-US" sz="2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Photocopy the first page of the article that contains the abstract, write your name on it, and bring it to class next week.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9E159-A2F7-4E8A-BAB2-F57E54ED2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00" y="3804735"/>
            <a:ext cx="384048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7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Your term paper -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192" y="2205990"/>
            <a:ext cx="11029615" cy="4565204"/>
          </a:xfrm>
        </p:spPr>
        <p:txBody>
          <a:bodyPr>
            <a:normAutofit/>
          </a:bodyPr>
          <a:lstStyle/>
          <a:p>
            <a:pPr marL="319088" indent="-319088">
              <a:lnSpc>
                <a:spcPct val="80000"/>
              </a:lnSpc>
            </a:pPr>
            <a:r>
              <a:rPr lang="en-US" sz="2400" dirty="0"/>
              <a:t>A high quality paper will make use of relevant primary sources such as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books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scholarly journal articles</a:t>
            </a:r>
            <a:r>
              <a:rPr lang="en-US" sz="2400" dirty="0"/>
              <a:t> to support your view on explaining criminal </a:t>
            </a:r>
            <a:r>
              <a:rPr lang="en-US" sz="2400" dirty="0" err="1"/>
              <a:t>behaviour</a:t>
            </a:r>
            <a:r>
              <a:rPr lang="en-US" sz="2400" dirty="0"/>
              <a:t>. 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 marL="319088" indent="-319088">
              <a:lnSpc>
                <a:spcPct val="80000"/>
              </a:lnSpc>
            </a:pPr>
            <a:r>
              <a:rPr lang="en-US" sz="2400" dirty="0"/>
              <a:t>It is recommended that you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use a minimum of 5 sources </a:t>
            </a:r>
            <a:r>
              <a:rPr lang="en-US" sz="2400" dirty="0"/>
              <a:t>for your paper. You may use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general online sources </a:t>
            </a:r>
            <a:r>
              <a:rPr lang="en-US" sz="2400" dirty="0"/>
              <a:t>to obtain information about the individual’s crime, but you may not use such sources to describe and explain theories or as supporting evidence for your arguments about why a particular theory is applicable.</a:t>
            </a:r>
            <a:endParaRPr lang="en-CA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6670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Help!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58" y="1966447"/>
            <a:ext cx="11029615" cy="367830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hlinkClick r:id="rId3"/>
              </a:rPr>
              <a:t>Ask a Librarian</a:t>
            </a:r>
            <a:endParaRPr lang="en-US" sz="3200" b="1" dirty="0"/>
          </a:p>
          <a:p>
            <a:pPr lvl="1"/>
            <a:r>
              <a:rPr lang="en-US" sz="2400" b="1" dirty="0"/>
              <a:t>Research help desk</a:t>
            </a:r>
            <a:r>
              <a:rPr lang="en-US" sz="2400" dirty="0"/>
              <a:t> (office hours or appointment)</a:t>
            </a:r>
          </a:p>
          <a:p>
            <a:pPr lvl="2"/>
            <a:r>
              <a:rPr lang="en-US" sz="2200" dirty="0"/>
              <a:t>In-person or Zoom</a:t>
            </a:r>
          </a:p>
          <a:p>
            <a:pPr lvl="1"/>
            <a:r>
              <a:rPr lang="en-US" sz="2400" b="1" dirty="0"/>
              <a:t>Phone</a:t>
            </a:r>
            <a:r>
              <a:rPr lang="en-US" sz="2400" dirty="0"/>
              <a:t>: 778.782.4345 </a:t>
            </a:r>
          </a:p>
          <a:p>
            <a:pPr lvl="1"/>
            <a:r>
              <a:rPr lang="en-US" sz="2400" b="1" dirty="0"/>
              <a:t>Email </a:t>
            </a:r>
          </a:p>
          <a:p>
            <a:pPr lvl="1"/>
            <a:r>
              <a:rPr lang="en-US" sz="2400" b="1" dirty="0" err="1"/>
              <a:t>AskAway</a:t>
            </a:r>
            <a:r>
              <a:rPr lang="en-US" sz="2400" b="1" dirty="0"/>
              <a:t> </a:t>
            </a:r>
            <a:r>
              <a:rPr lang="en-US" sz="2400" dirty="0"/>
              <a:t>(online chat, weekends and evenings)</a:t>
            </a:r>
          </a:p>
          <a:p>
            <a:r>
              <a:rPr lang="en-US" sz="2800" b="1" dirty="0">
                <a:solidFill>
                  <a:srgbClr val="C00000"/>
                </a:solidFill>
                <a:hlinkClick r:id="rId4"/>
              </a:rPr>
              <a:t>Student Learning Commons</a:t>
            </a:r>
            <a:endParaRPr lang="en-US" sz="2800" b="1" dirty="0">
              <a:solidFill>
                <a:srgbClr val="C00000"/>
              </a:solidFill>
            </a:endParaRPr>
          </a:p>
          <a:p>
            <a:pPr lvl="1"/>
            <a:r>
              <a:rPr lang="en-US" sz="2800" dirty="0"/>
              <a:t>Academic writing, study skills, EAL/ESL support, </a:t>
            </a:r>
            <a:r>
              <a:rPr lang="en-US" sz="2800" dirty="0">
                <a:hlinkClick r:id="rId5"/>
              </a:rPr>
              <a:t>Write Away</a:t>
            </a:r>
            <a:endParaRPr lang="en-US" sz="2800" dirty="0"/>
          </a:p>
          <a:p>
            <a:endParaRPr lang="en-US" sz="2800" b="1" dirty="0">
              <a:solidFill>
                <a:srgbClr val="C00000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48" y="2448069"/>
            <a:ext cx="2981325" cy="2933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28812" y="4809354"/>
            <a:ext cx="1290918" cy="3630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8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CRIMINOLOGY 103 RESEARCH GUIDE</a:t>
            </a:r>
          </a:p>
        </p:txBody>
      </p:sp>
      <p:pic>
        <p:nvPicPr>
          <p:cNvPr id="6" name="Content Placeholder 5" descr="Screen Shot 2018-01-26 at 12.04.47 PM.png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-37482" r="-37482"/>
          <a:stretch>
            <a:fillRect/>
          </a:stretch>
        </p:blipFill>
        <p:spPr>
          <a:xfrm>
            <a:off x="-942808" y="1958246"/>
            <a:ext cx="14025780" cy="4677504"/>
          </a:xfrm>
        </p:spPr>
      </p:pic>
    </p:spTree>
    <p:extLst>
      <p:ext uri="{BB962C8B-B14F-4D97-AF65-F5344CB8AC3E}">
        <p14:creationId xmlns:p14="http://schemas.microsoft.com/office/powerpoint/2010/main" val="190904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Finding online articles – 3 Main Library places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95" y="1997453"/>
            <a:ext cx="7678247" cy="4127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758" y="1997453"/>
            <a:ext cx="3506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Library Search</a:t>
            </a:r>
          </a:p>
          <a:p>
            <a:endParaRPr lang="en-US" sz="2000" b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endParaRPr lang="en-US" sz="2000" b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endParaRPr lang="en-US" sz="2000" dirty="0"/>
          </a:p>
          <a:p>
            <a:r>
              <a:rPr lang="en-US" sz="20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Catalogue Search</a:t>
            </a:r>
          </a:p>
          <a:p>
            <a:endParaRPr lang="en-US" sz="2000" b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endParaRPr lang="en-US" sz="2000" b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Article databases</a:t>
            </a:r>
          </a:p>
        </p:txBody>
      </p:sp>
    </p:spTree>
    <p:extLst>
      <p:ext uri="{BB962C8B-B14F-4D97-AF65-F5344CB8AC3E}">
        <p14:creationId xmlns:p14="http://schemas.microsoft.com/office/powerpoint/2010/main" val="3607464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Avoid paying for research +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0000" lvl="2" indent="0">
              <a:buNone/>
            </a:pPr>
            <a:r>
              <a:rPr lang="en-US" sz="1600" dirty="0"/>
              <a:t>SFU library links in Google Scholar</a:t>
            </a:r>
          </a:p>
          <a:p>
            <a:pPr marL="630000" lvl="2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CDA60-9F73-4BA4-9601-EE15AD443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1" t="22632" r="2993" b="6315"/>
          <a:stretch/>
        </p:blipFill>
        <p:spPr>
          <a:xfrm>
            <a:off x="469232" y="1864895"/>
            <a:ext cx="10274968" cy="48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19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774816"/>
            <a:ext cx="9144000" cy="9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1630847" y="859905"/>
            <a:ext cx="9422130" cy="11171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GB" sz="3600" b="1" dirty="0">
                <a:solidFill>
                  <a:srgbClr val="FFFFFF"/>
                </a:solidFill>
                <a:latin typeface="DINPro-Bold" panose="02000503030000020004" pitchFamily="50" charset="0"/>
                <a:ea typeface="Proxima Nova"/>
                <a:cs typeface="Proxima Nova"/>
                <a:sym typeface="Proxima Nova"/>
              </a:rPr>
              <a:t>Access Library Resources - </a:t>
            </a:r>
            <a:r>
              <a:rPr lang="en-GB" sz="3600" b="1" dirty="0" err="1">
                <a:solidFill>
                  <a:srgbClr val="FFFFFF"/>
                </a:solidFill>
                <a:latin typeface="DINPro-Bold" panose="02000503030000020004" pitchFamily="50" charset="0"/>
                <a:ea typeface="Proxima Nova"/>
                <a:cs typeface="Proxima Nova"/>
                <a:sym typeface="Proxima Nova"/>
              </a:rPr>
              <a:t>LibKey</a:t>
            </a:r>
            <a:r>
              <a:rPr lang="en-GB" sz="3600" b="1" dirty="0">
                <a:solidFill>
                  <a:srgbClr val="FFFFFF"/>
                </a:solidFill>
                <a:latin typeface="DINPro-Bold" panose="02000503030000020004" pitchFamily="50" charset="0"/>
                <a:ea typeface="Proxima Nova"/>
                <a:cs typeface="Proxima Nova"/>
                <a:sym typeface="Proxima Nova"/>
              </a:rPr>
              <a:t> Nomad</a:t>
            </a:r>
            <a:endParaRPr sz="3600" b="1" dirty="0">
              <a:solidFill>
                <a:srgbClr val="FFFFFF"/>
              </a:solidFill>
              <a:latin typeface="DINPro-Bold" panose="02000503030000020004" pitchFamily="50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" name="Content Placeholder 15" descr="Left panel depicts a sad orange cat in the rain wearing glasses with a text bubble showing a lock on top of paper and the back of a credit card. The right panel shows the same cat but under sunny skies with a happy expression and the lock unlocked with the LibKey Nomad replacing the credit card. Across both panels reads two lines: Running into paywalls and multistep workarounds? LibKey Nomad provides instant access to articles. ">
            <a:extLst>
              <a:ext uri="{FF2B5EF4-FFF2-40B4-BE49-F238E27FC236}">
                <a16:creationId xmlns:a16="http://schemas.microsoft.com/office/drawing/2014/main" id="{00400718-43F1-8212-7EFA-D0DC047AF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47" y="1949872"/>
            <a:ext cx="6379927" cy="3588709"/>
          </a:xfrm>
          <a:ln>
            <a:solidFill>
              <a:schemeClr val="accent1"/>
            </a:solidFill>
          </a:ln>
        </p:spPr>
      </p:pic>
      <p:pic>
        <p:nvPicPr>
          <p:cNvPr id="5" name="Picture 4" descr="A red and grey logo for SFU Library.&#10;">
            <a:extLst>
              <a:ext uri="{FF2B5EF4-FFF2-40B4-BE49-F238E27FC236}">
                <a16:creationId xmlns:a16="http://schemas.microsoft.com/office/drawing/2014/main" id="{63389539-33A5-6A1A-506C-8323F9FC5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84" y="5275778"/>
            <a:ext cx="2125592" cy="478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8B9D31-EF72-1E40-6BA7-4C8E8BD4B37A}"/>
              </a:ext>
            </a:extLst>
          </p:cNvPr>
          <p:cNvSpPr txBox="1"/>
          <p:nvPr/>
        </p:nvSpPr>
        <p:spPr>
          <a:xfrm>
            <a:off x="7070035" y="6124010"/>
            <a:ext cx="329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latin typeface="Calibri" panose="020F0502020204030204"/>
              </a:rPr>
              <a:t>thirdiron.com/</a:t>
            </a:r>
            <a:r>
              <a:rPr lang="en-US" b="1" dirty="0" err="1">
                <a:latin typeface="Calibri" panose="020F0502020204030204"/>
              </a:rPr>
              <a:t>downloadnomad</a:t>
            </a:r>
            <a:endParaRPr lang="en-US" b="1" dirty="0"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07C8A6-4AD0-3532-CCF7-86079E3518C6}"/>
              </a:ext>
            </a:extLst>
          </p:cNvPr>
          <p:cNvSpPr txBox="1"/>
          <p:nvPr/>
        </p:nvSpPr>
        <p:spPr>
          <a:xfrm>
            <a:off x="8119995" y="2116397"/>
            <a:ext cx="22473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Running into paywalls and multi-step workarounds?</a:t>
            </a:r>
          </a:p>
          <a:p>
            <a:pPr defTabSz="685800"/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2100" dirty="0" err="1">
                <a:solidFill>
                  <a:prstClr val="black"/>
                </a:solidFill>
                <a:latin typeface="Calibri" panose="020F0502020204030204"/>
              </a:rPr>
              <a:t>LibKey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 Nomad provides instant access to journal articles and e-books.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27717-1D1C-42D6-80D2-936661102021}"/>
              </a:ext>
            </a:extLst>
          </p:cNvPr>
          <p:cNvSpPr txBox="1"/>
          <p:nvPr/>
        </p:nvSpPr>
        <p:spPr>
          <a:xfrm>
            <a:off x="1752600" y="58674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Add the 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Libkey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 Nomad browser extension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 to your computer's internet browser (Safari, Chrome, Firefox, or Microsoft Edge) to be connected to the library's holdings when navigating the internet.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703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140" y="674369"/>
            <a:ext cx="9337482" cy="110691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537210" y="814772"/>
            <a:ext cx="7886700" cy="5834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DINPro-Bold" panose="02000503030000020004" pitchFamily="50" charset="0"/>
                <a:ea typeface="Proxima Nova"/>
                <a:cs typeface="Proxima Nova"/>
                <a:sym typeface="Proxima Nova"/>
              </a:rPr>
              <a:t>     </a:t>
            </a:r>
            <a:r>
              <a:rPr lang="en-GB" sz="3600" b="1" dirty="0">
                <a:solidFill>
                  <a:srgbClr val="FFFFFF"/>
                </a:solidFill>
                <a:latin typeface="DINPro-Bold" panose="02000503030000020004" pitchFamily="50" charset="0"/>
                <a:ea typeface="Proxima Nova"/>
                <a:cs typeface="Proxima Nova"/>
                <a:sym typeface="Proxima Nova"/>
              </a:rPr>
              <a:t>How to install </a:t>
            </a:r>
            <a:r>
              <a:rPr lang="en-GB" sz="3600" b="1" dirty="0" err="1">
                <a:solidFill>
                  <a:srgbClr val="FFFFFF"/>
                </a:solidFill>
                <a:latin typeface="DINPro-Bold" panose="02000503030000020004" pitchFamily="50" charset="0"/>
                <a:ea typeface="Proxima Nova"/>
                <a:cs typeface="Proxima Nova"/>
                <a:sym typeface="Proxima Nova"/>
              </a:rPr>
              <a:t>LibKey</a:t>
            </a:r>
            <a:r>
              <a:rPr lang="en-GB" sz="3600" b="1" dirty="0">
                <a:solidFill>
                  <a:srgbClr val="FFFFFF"/>
                </a:solidFill>
                <a:latin typeface="DINPro-Bold" panose="02000503030000020004" pitchFamily="50" charset="0"/>
                <a:ea typeface="Proxima Nova"/>
                <a:cs typeface="Proxima Nova"/>
                <a:sym typeface="Proxima Nova"/>
              </a:rPr>
              <a:t> Nomad</a:t>
            </a:r>
            <a:endParaRPr sz="3600" b="1" dirty="0">
              <a:solidFill>
                <a:srgbClr val="FFFFFF"/>
              </a:solidFill>
              <a:latin typeface="DINPro-Bold" panose="02000503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F8D5D-D137-F2F8-7E59-1D3A5C8A0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" y="1907855"/>
            <a:ext cx="9920412" cy="44471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Go to </a:t>
            </a:r>
            <a:r>
              <a:rPr lang="en-US" sz="2000" u="sng" dirty="0"/>
              <a:t>thirdiron.com/</a:t>
            </a:r>
            <a:r>
              <a:rPr lang="en-US" sz="2000" u="sng" dirty="0" err="1"/>
              <a:t>downloadnomad</a:t>
            </a:r>
            <a:r>
              <a:rPr lang="en-US" sz="2000" u="sng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Choose your browser and follow the prompts to install the </a:t>
            </a:r>
            <a:r>
              <a:rPr lang="en-US" sz="2000" dirty="0" err="1"/>
              <a:t>LibKey</a:t>
            </a:r>
            <a:r>
              <a:rPr lang="en-US" sz="2000" dirty="0"/>
              <a:t> Nomad browser extension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Search for and choose Simon Fraser University as your organization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You’re all set!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Look for </a:t>
            </a:r>
            <a:r>
              <a:rPr lang="en-US" sz="2000" dirty="0" err="1"/>
              <a:t>LibKey</a:t>
            </a:r>
            <a:r>
              <a:rPr lang="en-US" sz="2000" dirty="0"/>
              <a:t> Nomad icons on scholarly webpages.</a:t>
            </a:r>
          </a:p>
        </p:txBody>
      </p:sp>
      <p:grpSp>
        <p:nvGrpSpPr>
          <p:cNvPr id="15" name="Group 14" descr="3 Libby Nomad buttons for Simon Fraser University. Download PDF, Article Link and Access Options.">
            <a:extLst>
              <a:ext uri="{FF2B5EF4-FFF2-40B4-BE49-F238E27FC236}">
                <a16:creationId xmlns:a16="http://schemas.microsoft.com/office/drawing/2014/main" id="{5E4E0BEA-DF95-2678-9773-C26AAF3E2572}"/>
              </a:ext>
            </a:extLst>
          </p:cNvPr>
          <p:cNvGrpSpPr/>
          <p:nvPr/>
        </p:nvGrpSpPr>
        <p:grpSpPr>
          <a:xfrm>
            <a:off x="1734378" y="5682910"/>
            <a:ext cx="7288194" cy="869997"/>
            <a:chOff x="619538" y="4895370"/>
            <a:chExt cx="5612730" cy="611453"/>
          </a:xfrm>
        </p:grpSpPr>
        <p:pic>
          <p:nvPicPr>
            <p:cNvPr id="10" name="Picture 9" descr="LibKey Nomad Download PDF button: Simon Fraser University">
              <a:extLst>
                <a:ext uri="{FF2B5EF4-FFF2-40B4-BE49-F238E27FC236}">
                  <a16:creationId xmlns:a16="http://schemas.microsoft.com/office/drawing/2014/main" id="{E4B2C63B-4F85-C35D-681B-67412030F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38" y="4901720"/>
              <a:ext cx="1638151" cy="573353"/>
            </a:xfrm>
            <a:prstGeom prst="rect">
              <a:avLst/>
            </a:prstGeom>
          </p:spPr>
        </p:pic>
        <p:pic>
          <p:nvPicPr>
            <p:cNvPr id="12" name="Picture 11" descr="LibKey Nomad Article Link Button: Simon Fraser University">
              <a:extLst>
                <a:ext uri="{FF2B5EF4-FFF2-40B4-BE49-F238E27FC236}">
                  <a16:creationId xmlns:a16="http://schemas.microsoft.com/office/drawing/2014/main" id="{CA76A053-5BC4-C335-2FA6-69F154DF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99" y="4895370"/>
              <a:ext cx="1622169" cy="573353"/>
            </a:xfrm>
            <a:prstGeom prst="rect">
              <a:avLst/>
            </a:prstGeom>
          </p:spPr>
        </p:pic>
        <p:pic>
          <p:nvPicPr>
            <p:cNvPr id="14" name="Picture 13" descr="LibKey Nomad Access Options button: Simon Fraser University">
              <a:extLst>
                <a:ext uri="{FF2B5EF4-FFF2-40B4-BE49-F238E27FC236}">
                  <a16:creationId xmlns:a16="http://schemas.microsoft.com/office/drawing/2014/main" id="{A5D80F7D-CE0A-444D-92E3-224F600EB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896777"/>
              <a:ext cx="1622168" cy="61004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B5FAF0-A2B3-438B-A1A1-E0CE415E7760}"/>
              </a:ext>
            </a:extLst>
          </p:cNvPr>
          <p:cNvSpPr txBox="1"/>
          <p:nvPr/>
        </p:nvSpPr>
        <p:spPr>
          <a:xfrm>
            <a:off x="3810000" y="3246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136D3-8F21-498F-96D6-26007468DA48}"/>
              </a:ext>
            </a:extLst>
          </p:cNvPr>
          <p:cNvSpPr txBox="1"/>
          <p:nvPr/>
        </p:nvSpPr>
        <p:spPr>
          <a:xfrm>
            <a:off x="3810000" y="3246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523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Avoid paying for research + 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1823A9-4117-4CAA-85A2-3757B9D58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203" r="14428" b="4581"/>
          <a:stretch/>
        </p:blipFill>
        <p:spPr>
          <a:xfrm>
            <a:off x="901402" y="2189748"/>
            <a:ext cx="8699797" cy="418698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C2DB79-61FF-457C-ACF6-F160F21017B3}"/>
              </a:ext>
            </a:extLst>
          </p:cNvPr>
          <p:cNvSpPr/>
          <p:nvPr/>
        </p:nvSpPr>
        <p:spPr>
          <a:xfrm>
            <a:off x="2887579" y="5630778"/>
            <a:ext cx="2791326" cy="87830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29E7C-0444-4576-AEC2-516022C8E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580" y="3157545"/>
            <a:ext cx="2834886" cy="92057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69C1C5B-62E1-434C-AF54-17600EEA8906}"/>
              </a:ext>
            </a:extLst>
          </p:cNvPr>
          <p:cNvSpPr/>
          <p:nvPr/>
        </p:nvSpPr>
        <p:spPr>
          <a:xfrm rot="10800000">
            <a:off x="5787907" y="35934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1280DA-666A-4ED1-ADEA-7A7DD61D7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863" y="5966493"/>
            <a:ext cx="10120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3396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SFU 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B20F02"/>
      </a:accent1>
      <a:accent2>
        <a:srgbClr val="002060"/>
      </a:accent2>
      <a:accent3>
        <a:srgbClr val="FC493B"/>
      </a:accent3>
      <a:accent4>
        <a:srgbClr val="8D7654"/>
      </a:accent4>
      <a:accent5>
        <a:srgbClr val="7F5F52"/>
      </a:accent5>
      <a:accent6>
        <a:srgbClr val="B27D49"/>
      </a:accent6>
      <a:hlink>
        <a:srgbClr val="0070C0"/>
      </a:hlink>
      <a:folHlink>
        <a:srgbClr val="00206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3358</TotalTime>
  <Words>1388</Words>
  <Application>Microsoft Office PowerPoint</Application>
  <PresentationFormat>Widescreen</PresentationFormat>
  <Paragraphs>220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Century Gothic</vt:lpstr>
      <vt:lpstr>DINPro-Bold</vt:lpstr>
      <vt:lpstr>DINPro-Medium</vt:lpstr>
      <vt:lpstr>source-sans-pro</vt:lpstr>
      <vt:lpstr>Wingdings</vt:lpstr>
      <vt:lpstr>Wingdings 2</vt:lpstr>
      <vt:lpstr>Dividend</vt:lpstr>
      <vt:lpstr>SFU Library Orientation</vt:lpstr>
      <vt:lpstr>Your term paper</vt:lpstr>
      <vt:lpstr>Your term paper - resources</vt:lpstr>
      <vt:lpstr>CRIMINOLOGY 103 RESEARCH GUIDE</vt:lpstr>
      <vt:lpstr>Finding online articles – 3 Main Library places</vt:lpstr>
      <vt:lpstr>Avoid paying for research + resources</vt:lpstr>
      <vt:lpstr>Access Library Resources - LibKey Nomad</vt:lpstr>
      <vt:lpstr>     How to install LibKey Nomad</vt:lpstr>
      <vt:lpstr>Avoid paying for research + resources</vt:lpstr>
      <vt:lpstr>PowerPoint Presentation</vt:lpstr>
      <vt:lpstr>Background and case information sources</vt:lpstr>
      <vt:lpstr>Background and case information sources</vt:lpstr>
      <vt:lpstr>Background and case information sources</vt:lpstr>
      <vt:lpstr>Finding books – in print!</vt:lpstr>
      <vt:lpstr>Finding books – in print!</vt:lpstr>
      <vt:lpstr>Finding books – in print!</vt:lpstr>
      <vt:lpstr>Finding books</vt:lpstr>
      <vt:lpstr>Background and case information</vt:lpstr>
      <vt:lpstr>Background and case information</vt:lpstr>
      <vt:lpstr>Highlighted Resource</vt:lpstr>
      <vt:lpstr>Highlighted Resource</vt:lpstr>
      <vt:lpstr>Scholarly vs popular sources</vt:lpstr>
      <vt:lpstr>Scholarly vs popular articles</vt:lpstr>
      <vt:lpstr>Scholarly vs popular articles</vt:lpstr>
      <vt:lpstr>Finding online Academic articles </vt:lpstr>
      <vt:lpstr>RECOMMENDED article DATABASES for primary research</vt:lpstr>
      <vt:lpstr>Example search in the database PsycINFO</vt:lpstr>
      <vt:lpstr>APA citation</vt:lpstr>
      <vt:lpstr>bONUS assignment!</vt:lpstr>
      <vt:lpstr>Help!</vt:lpstr>
    </vt:vector>
  </TitlesOfParts>
  <Company>Simon Fraser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Chloe Riley</dc:creator>
  <cp:lastModifiedBy>Yolanda Koscielski</cp:lastModifiedBy>
  <cp:revision>229</cp:revision>
  <cp:lastPrinted>2019-01-18T20:07:15Z</cp:lastPrinted>
  <dcterms:created xsi:type="dcterms:W3CDTF">2018-01-26T18:38:48Z</dcterms:created>
  <dcterms:modified xsi:type="dcterms:W3CDTF">2024-02-02T23:19:52Z</dcterms:modified>
</cp:coreProperties>
</file>