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  <p:sldMasterId id="2147484682" r:id="rId2"/>
  </p:sldMasterIdLst>
  <p:notesMasterIdLst>
    <p:notesMasterId r:id="rId29"/>
  </p:notesMasterIdLst>
  <p:sldIdLst>
    <p:sldId id="256" r:id="rId3"/>
    <p:sldId id="300" r:id="rId4"/>
    <p:sldId id="333" r:id="rId5"/>
    <p:sldId id="293" r:id="rId6"/>
    <p:sldId id="342" r:id="rId7"/>
    <p:sldId id="341" r:id="rId8"/>
    <p:sldId id="334" r:id="rId9"/>
    <p:sldId id="335" r:id="rId10"/>
    <p:sldId id="308" r:id="rId11"/>
    <p:sldId id="338" r:id="rId12"/>
    <p:sldId id="317" r:id="rId13"/>
    <p:sldId id="343" r:id="rId14"/>
    <p:sldId id="270" r:id="rId15"/>
    <p:sldId id="340" r:id="rId16"/>
    <p:sldId id="337" r:id="rId17"/>
    <p:sldId id="339" r:id="rId18"/>
    <p:sldId id="297" r:id="rId19"/>
    <p:sldId id="345" r:id="rId20"/>
    <p:sldId id="287" r:id="rId21"/>
    <p:sldId id="304" r:id="rId22"/>
    <p:sldId id="344" r:id="rId23"/>
    <p:sldId id="315" r:id="rId24"/>
    <p:sldId id="289" r:id="rId25"/>
    <p:sldId id="311" r:id="rId26"/>
    <p:sldId id="280" r:id="rId27"/>
    <p:sldId id="31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33"/>
            <p14:sldId id="293"/>
            <p14:sldId id="342"/>
            <p14:sldId id="341"/>
            <p14:sldId id="334"/>
            <p14:sldId id="335"/>
            <p14:sldId id="308"/>
            <p14:sldId id="338"/>
            <p14:sldId id="317"/>
            <p14:sldId id="343"/>
            <p14:sldId id="270"/>
            <p14:sldId id="340"/>
            <p14:sldId id="337"/>
            <p14:sldId id="339"/>
            <p14:sldId id="297"/>
            <p14:sldId id="345"/>
            <p14:sldId id="287"/>
            <p14:sldId id="304"/>
            <p14:sldId id="344"/>
            <p14:sldId id="315"/>
            <p14:sldId id="289"/>
            <p14:sldId id="311"/>
            <p14:sldId id="28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74775" autoAdjust="0"/>
  </p:normalViewPr>
  <p:slideViewPr>
    <p:cSldViewPr snapToGrid="0">
      <p:cViewPr varScale="1">
        <p:scale>
          <a:sx n="64" d="100"/>
          <a:sy n="64" d="100"/>
        </p:scale>
        <p:origin x="13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Plus legal research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--Popular Crime literature in collection – print and online</a:t>
            </a:r>
          </a:p>
          <a:p>
            <a:r>
              <a:rPr lang="en-US" dirty="0"/>
              <a:t>--book and book chapters</a:t>
            </a:r>
          </a:p>
          <a:p>
            <a:r>
              <a:rPr lang="en-US" dirty="0"/>
              <a:t>--not academic sources</a:t>
            </a:r>
          </a:p>
          <a:p>
            <a:r>
              <a:rPr lang="en-US" dirty="0"/>
              <a:t>--TIP: use name variants</a:t>
            </a:r>
          </a:p>
          <a:p>
            <a:r>
              <a:rPr lang="en-US" dirty="0"/>
              <a:t>--DEMO: John Allen Muhammed, John Allen Williams, D.C. Sniper, Lee Boyd </a:t>
            </a:r>
            <a:r>
              <a:rPr lang="en-US" dirty="0" err="1"/>
              <a:t>Malvo</a:t>
            </a:r>
            <a:r>
              <a:rPr lang="en-US" dirty="0"/>
              <a:t> (accomplice)</a:t>
            </a:r>
          </a:p>
          <a:p>
            <a:r>
              <a:rPr lang="en-US" dirty="0"/>
              <a:t>--Joseph James DeAngelo, Golden State Killer,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 Night Stalker, EARONS</a:t>
            </a:r>
            <a:endParaRPr lang="en-US" dirty="0"/>
          </a:p>
          <a:p>
            <a:r>
              <a:rPr lang="en-US" dirty="0"/>
              <a:t>--Example: Sniper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 </a:t>
            </a:r>
            <a:r>
              <a:rPr lang="en-US" dirty="0"/>
              <a:t>inside the hunt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the killers who terrorized the nation / Sari Horwitz and Michael E. Ruane ; with exclusive reporting from the metropolitan staff of The Washington Post.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--Need a book review or amazon to find it. Note the subject heading.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1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goal: PRINT</a:t>
            </a:r>
            <a:r>
              <a:rPr lang="en-US" baseline="0" dirty="0"/>
              <a:t> or ONLINE books</a:t>
            </a:r>
          </a:p>
          <a:p>
            <a:r>
              <a:rPr lang="en-US" baseline="0" dirty="0"/>
              <a:t>--buy more and more online, but some will still be in print, particularly the biographical texts. </a:t>
            </a:r>
          </a:p>
          <a:p>
            <a:r>
              <a:rPr lang="en-US" baseline="0" dirty="0"/>
              <a:t>--print books – jot down the call number, and library staff can help you find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goal: PRINT</a:t>
            </a:r>
            <a:r>
              <a:rPr lang="en-US" baseline="0" dirty="0"/>
              <a:t> or ONLINE books</a:t>
            </a:r>
          </a:p>
          <a:p>
            <a:r>
              <a:rPr lang="en-US" baseline="0" dirty="0"/>
              <a:t>--buy more and more online, but some will still be in print, particularly the biographical texts. </a:t>
            </a:r>
          </a:p>
          <a:p>
            <a:r>
              <a:rPr lang="en-US" baseline="0" dirty="0"/>
              <a:t>--print books – jot down the call number, and library staff can help you find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Graduate and </a:t>
            </a:r>
            <a:r>
              <a:rPr lang="en-US" dirty="0" err="1"/>
              <a:t>honours</a:t>
            </a:r>
            <a:r>
              <a:rPr lang="en-US" dirty="0"/>
              <a:t> – more </a:t>
            </a:r>
            <a:r>
              <a:rPr lang="en-US" dirty="0" err="1"/>
              <a:t>manipulable</a:t>
            </a:r>
            <a:r>
              <a:rPr lang="en-US" dirty="0"/>
              <a:t> for larger, content-analysis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45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97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7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Databases</a:t>
            </a:r>
            <a:r>
              <a:rPr lang="en-US" baseline="0" dirty="0"/>
              <a:t> linked to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go for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5F25C-406D-475A-9CBD-9C97F69D88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Not textbooks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from the main Criminology guide, or just search </a:t>
            </a:r>
            <a:r>
              <a:rPr lang="en-US" dirty="0" err="1"/>
              <a:t>crim</a:t>
            </a:r>
            <a:r>
              <a:rPr lang="en-US" dirty="0"/>
              <a:t> 103 on the library 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19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9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35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4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8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8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7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0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sk6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fu-primo.hosted.exlibrisgroup.com/primo-explore/search?query=any,contains,John%20Allen%20Muhammed&amp;tab=default_tab&amp;search_scope=default_scope&amp;vid=SFUL&amp;offset=0&amp;came_from=pagination_2_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sfu-primo.hosted.exlibrisgroup.com/permalink/f/usv8m3/01SFUL_ALMA2114465315000361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what-call-numb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find/what-are-stack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aba/cataloging/classification/lcco/lcco_h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sfu-primo.hosted.exlibrisgroup.com/primo-explore/citationlinker?vid=SFU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1620003610/Canadian-Newsstream" TargetMode="External"/><Relationship Id="rId5" Type="http://schemas.openxmlformats.org/officeDocument/2006/relationships/hyperlink" Target="https://databases.lib.sfu.ca/record/61245130890003610/CBCA-Complete" TargetMode="External"/><Relationship Id="rId4" Type="http://schemas.openxmlformats.org/officeDocument/2006/relationships/hyperlink" Target="https://databases.lib.sfu.ca/browse?contentTypes=News+sourc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tabases.lib.sfu.ca/record/61245131890003610/DSM-V:-Diagnostic-and-Statistical-Manual-of-Mental-Disord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fu-primo.hosted.exlibrisgroup.com/permalink/f/usv8m3/01SFUL_ALMA5118946214000361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u-primo.hosted.exlibrisgroup.com/permalink/f/15tu09f/01SFUL_ALMA512327194200036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ufts2.lib.sfu.ca/CRDB4/BVAS/resource/556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ufts2.lib.sfu.ca/CRDB4/BVAS/resource/5565" TargetMode="External"/><Relationship Id="rId4" Type="http://schemas.openxmlformats.org/officeDocument/2006/relationships/hyperlink" Target="http://cufts2.lib.sfu.ca/CRDB4/BVAS/resource/570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ufts2.lib.sfu.ca/CRDB4/BVAS/resource/570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cite-write/citation-style-guides/ap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ask-us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b.sfu.ca/about/branches-depts/slc/offer/consultation-info" TargetMode="External"/><Relationship Id="rId5" Type="http://schemas.openxmlformats.org/officeDocument/2006/relationships/hyperlink" Target="https://www.lib.sfu.ca/about/branches-depts/slc" TargetMode="External"/><Relationship Id="rId4" Type="http://schemas.openxmlformats.org/officeDocument/2006/relationships/hyperlink" Target="https://appointment.lib.sfu.ca/booking/researchhel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lib.sfu.ca/about/covid-19/use-library-remotely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remote-access-online-resour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/crim1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103 – Spring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556" y="4876801"/>
            <a:ext cx="7633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5D97-F510-461C-A0A9-72149120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61F8-0520-4D97-9A76-091B08E1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Activity: jot down 3+ sources where you might go for information on the case or primary research on the theories explaining the crime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case information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2383448"/>
            <a:ext cx="2449706" cy="3678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57" y="2383448"/>
            <a:ext cx="2427637" cy="367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853" y="2372538"/>
            <a:ext cx="2459432" cy="3689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444" y="2372538"/>
            <a:ext cx="2406333" cy="3690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443" y="2329124"/>
            <a:ext cx="2406333" cy="37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Background and case information sources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06E802-AC9C-4484-B7A6-C69012175B5D}"/>
              </a:ext>
            </a:extLst>
          </p:cNvPr>
          <p:cNvSpPr txBox="1"/>
          <p:nvPr/>
        </p:nvSpPr>
        <p:spPr>
          <a:xfrm>
            <a:off x="276726" y="1865915"/>
            <a:ext cx="7529542" cy="484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 Crime literature in collection – print and online (not academic)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and book chapters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Encyclopedia entries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name variants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Joseph James DeAngelo, Golden State Killer, 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Original Night Stalker, EARONS,…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by accomplice names, if applicable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Amazon to identify titles* (* with caution)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the catalogue’s subject heading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DEMO: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John Allen Muhammed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John Allen Williams, D.C. Sniper, Lee Boyd Malvo (accomplice) - 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Sniper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 : 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inside the hunt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 for the killers who terrorized the nation </a:t>
            </a:r>
            <a:endParaRPr lang="en-US" sz="2200" b="0" i="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9A1C525-9A6D-4D64-B5F6-1D3AF252D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678" r="1168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books – in print!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208608" y="3197228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0000" lvl="2" indent="0">
              <a:buNone/>
            </a:pPr>
            <a:r>
              <a:rPr lang="en-US" sz="2000" b="1" dirty="0"/>
              <a:t>Quiz: What order would you find these on the library shelf?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650 B9 H12 2022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A12 2016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   652 B9 A12 1999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A8 K651 2002</a:t>
            </a:r>
            <a:endParaRPr lang="en-US" sz="2400" dirty="0"/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A8 H65 2016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CB734-07BD-43B7-8BE3-0A3D19385D24}"/>
              </a:ext>
            </a:extLst>
          </p:cNvPr>
          <p:cNvSpPr txBox="1"/>
          <p:nvPr/>
        </p:nvSpPr>
        <p:spPr>
          <a:xfrm>
            <a:off x="757989" y="2129589"/>
            <a:ext cx="1085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print books, look for the </a:t>
            </a:r>
            <a:r>
              <a:rPr lang="en-US" sz="2400" b="1" dirty="0"/>
              <a:t>call number </a:t>
            </a:r>
            <a:r>
              <a:rPr lang="en-US" sz="2400" dirty="0"/>
              <a:t>to find the book’s location on the shelf (</a:t>
            </a:r>
            <a:r>
              <a:rPr lang="en-US" sz="2400" dirty="0" err="1"/>
              <a:t>eg</a:t>
            </a:r>
            <a:r>
              <a:rPr lang="en-US" sz="2400" dirty="0"/>
              <a:t> HV 6534 A8 H65 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A97A-5C18-4039-973F-CB60FDB9CCA4}"/>
              </a:ext>
            </a:extLst>
          </p:cNvPr>
          <p:cNvSpPr txBox="1"/>
          <p:nvPr/>
        </p:nvSpPr>
        <p:spPr>
          <a:xfrm>
            <a:off x="8361947" y="2875547"/>
            <a:ext cx="350119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000" dirty="0">
                <a:hlinkClick r:id="rId3"/>
              </a:rPr>
              <a:t>What is a call number?</a:t>
            </a:r>
            <a:endParaRPr lang="en-CA" sz="2000" dirty="0"/>
          </a:p>
          <a:p>
            <a:endParaRPr lang="en-CA" sz="2000" dirty="0"/>
          </a:p>
          <a:p>
            <a:r>
              <a:rPr lang="en-US" sz="2000" dirty="0"/>
              <a:t>The call number represents what the </a:t>
            </a:r>
            <a:r>
              <a:rPr lang="en-US" sz="2000" b="1" dirty="0"/>
              <a:t>book is about </a:t>
            </a:r>
            <a:r>
              <a:rPr lang="en-US" sz="2000" dirty="0"/>
              <a:t>and acts like the </a:t>
            </a:r>
            <a:r>
              <a:rPr lang="en-US" sz="2000" b="1" dirty="0"/>
              <a:t>book's address</a:t>
            </a:r>
            <a:r>
              <a:rPr lang="en-US" sz="2000" dirty="0"/>
              <a:t> on the library's shelves or </a:t>
            </a:r>
            <a:r>
              <a:rPr lang="en-US" sz="2000" dirty="0">
                <a:hlinkClick r:id="rId4"/>
              </a:rPr>
              <a:t>stacks</a:t>
            </a:r>
            <a:r>
              <a:rPr lang="en-US" sz="2000" dirty="0"/>
              <a:t>. Because books on the shelves are arranged in call number order, you will find books on similar subjects shelved </a:t>
            </a:r>
            <a:r>
              <a:rPr lang="en-US" sz="2000" b="1" dirty="0"/>
              <a:t>near each other.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books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461271" y="2768573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en-US" sz="2800" b="1" dirty="0"/>
              <a:t>H   652 B9 A12 1999			(3)</a:t>
            </a:r>
          </a:p>
          <a:p>
            <a:pPr lvl="2"/>
            <a:r>
              <a:rPr lang="en-US" sz="2800" b="1" dirty="0"/>
              <a:t>HV 650 B9 H12 2022			(1)				</a:t>
            </a:r>
          </a:p>
          <a:p>
            <a:pPr lvl="2"/>
            <a:r>
              <a:rPr lang="en-US" sz="2800" b="1" dirty="0"/>
              <a:t>HV 6534 A12 2016				(2)	</a:t>
            </a:r>
          </a:p>
          <a:p>
            <a:pPr lvl="2"/>
            <a:r>
              <a:rPr lang="en-US" sz="2800" b="1" dirty="0"/>
              <a:t>HV 6534 A8 H65 2016			(5)	</a:t>
            </a:r>
          </a:p>
          <a:p>
            <a:pPr lvl="2"/>
            <a:r>
              <a:rPr lang="en-US" sz="2800" b="1" dirty="0"/>
              <a:t>HV 6534 A8 K651 2002		(4)</a:t>
            </a:r>
            <a:endParaRPr lang="en-US" sz="2800" dirty="0"/>
          </a:p>
          <a:p>
            <a:r>
              <a:rPr lang="en-US" sz="2400" b="1" dirty="0"/>
              <a:t>HV </a:t>
            </a:r>
            <a:r>
              <a:rPr lang="en-US" sz="2400" b="1" dirty="0">
                <a:hlinkClick r:id="rId3"/>
              </a:rPr>
              <a:t>= </a:t>
            </a:r>
            <a:r>
              <a:rPr lang="en-US" sz="2400" dirty="0">
                <a:effectLst/>
                <a:latin typeface="Arial" panose="020B0604020202020204" pitchFamily="34" charset="0"/>
                <a:hlinkClick r:id="rId3"/>
              </a:rPr>
              <a:t>Social pathology. Social and public welfare. Criminology.</a:t>
            </a:r>
            <a:endParaRPr lang="en-US" sz="2400" b="1" dirty="0"/>
          </a:p>
          <a:p>
            <a:r>
              <a:rPr lang="en-US" sz="2400" b="1" dirty="0"/>
              <a:t>6534 = </a:t>
            </a:r>
            <a:r>
              <a:rPr lang="en-CA" sz="2400" dirty="0">
                <a:effectLst/>
                <a:latin typeface="Arial" panose="020B0604020202020204" pitchFamily="34" charset="0"/>
              </a:rPr>
              <a:t>HV6251 - 6773.55 Crimes and offenses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15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80FBB-2789-4AA6-B185-DC66D92CE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028">
            <a:off x="4555729" y="3833486"/>
            <a:ext cx="9163521" cy="337837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Background and case information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401895" y="2768573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hlinkClick r:id="rId4"/>
              </a:rPr>
              <a:t>Newspapers + news magazines databases</a:t>
            </a:r>
            <a:endParaRPr lang="en-US" sz="2400" dirty="0"/>
          </a:p>
          <a:p>
            <a:pPr lvl="1"/>
            <a:r>
              <a:rPr lang="en-US" sz="2200" dirty="0"/>
              <a:t>More stable, searchable, and free-through-SFU-Library content</a:t>
            </a:r>
          </a:p>
          <a:p>
            <a:pPr lvl="2"/>
            <a:r>
              <a:rPr lang="en-US" sz="2000" dirty="0">
                <a:hlinkClick r:id="rId5"/>
              </a:rPr>
              <a:t>CBCA Complete</a:t>
            </a:r>
            <a:endParaRPr lang="en-US" sz="2000" dirty="0"/>
          </a:p>
          <a:p>
            <a:pPr lvl="2"/>
            <a:r>
              <a:rPr lang="en-US" sz="2000" dirty="0">
                <a:hlinkClick r:id="rId6"/>
              </a:rPr>
              <a:t>Canadian </a:t>
            </a:r>
            <a:r>
              <a:rPr lang="en-US" sz="2000" dirty="0" err="1">
                <a:hlinkClick r:id="rId6"/>
              </a:rPr>
              <a:t>Newsstream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Wikipedia – </a:t>
            </a:r>
          </a:p>
          <a:p>
            <a:pPr marL="0" indent="0">
              <a:buNone/>
            </a:pPr>
            <a:r>
              <a:rPr lang="en-US" sz="2400" dirty="0"/>
              <a:t>track down </a:t>
            </a:r>
          </a:p>
          <a:p>
            <a:pPr marL="0" indent="0">
              <a:buNone/>
            </a:pPr>
            <a:r>
              <a:rPr lang="en-US" sz="2400" dirty="0"/>
              <a:t>Citations / </a:t>
            </a:r>
            <a:r>
              <a:rPr lang="en-US" sz="2400" dirty="0">
                <a:hlinkClick r:id="rId7"/>
              </a:rPr>
              <a:t>Citation Finder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993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01FC-329F-48D9-8430-C86BE742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Highlighted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871F-54B2-405A-8348-8A23E5E5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b="1" dirty="0">
                <a:hlinkClick r:id="rId2"/>
              </a:rPr>
              <a:t>DSM-V</a:t>
            </a:r>
            <a:r>
              <a:rPr lang="en-US" altLang="en-US" sz="2400" b="1" dirty="0"/>
              <a:t> (Diagnostic and Statistical Manual of Mental Disorders)*</a:t>
            </a:r>
          </a:p>
          <a:p>
            <a:r>
              <a:rPr lang="en-US" dirty="0"/>
              <a:t>The standard diagnostic tool used by mental health professionals worldwide, in particular, psychiatry.</a:t>
            </a:r>
          </a:p>
          <a:p>
            <a:pPr lvl="1"/>
            <a:r>
              <a:rPr lang="en-CA" b="1" dirty="0"/>
              <a:t>Paraphilic Disorders</a:t>
            </a:r>
          </a:p>
          <a:p>
            <a:pPr lvl="1"/>
            <a:r>
              <a:rPr lang="en-US" b="1" dirty="0"/>
              <a:t>Disruptive, Impulse-Control, and Conduct Disorders</a:t>
            </a:r>
          </a:p>
          <a:p>
            <a:pPr lvl="2"/>
            <a:r>
              <a:rPr lang="en-US" dirty="0"/>
              <a:t>Pyromania, </a:t>
            </a:r>
            <a:r>
              <a:rPr lang="en-US" dirty="0" err="1"/>
              <a:t>Kleptomania,etc</a:t>
            </a:r>
            <a:r>
              <a:rPr lang="en-US" dirty="0"/>
              <a:t>.</a:t>
            </a:r>
          </a:p>
          <a:p>
            <a:pPr lvl="1"/>
            <a:r>
              <a:rPr lang="en-CA" b="1" dirty="0"/>
              <a:t>Personality Disorders</a:t>
            </a:r>
          </a:p>
          <a:p>
            <a:pPr lvl="2"/>
            <a:r>
              <a:rPr lang="en-US" dirty="0"/>
              <a:t>Antisocial personality disorder</a:t>
            </a:r>
          </a:p>
          <a:p>
            <a:pPr lvl="1"/>
            <a:r>
              <a:rPr lang="en-US" dirty="0"/>
              <a:t>…..many entries</a:t>
            </a:r>
          </a:p>
          <a:p>
            <a:pPr lvl="1"/>
            <a:endParaRPr lang="en-US" alt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EBC91-3634-461B-B851-E61C2B653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2" r="-1" b="12369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Highlighted Resource</a:t>
            </a:r>
            <a:endParaRPr lang="en-CA" sz="4000" b="1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126623" y="2340713"/>
            <a:ext cx="6598299" cy="3815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b="0" dirty="0"/>
              <a:t>Overview of your topic / the “</a:t>
            </a:r>
            <a:r>
              <a:rPr lang="en-CA" b="0" dirty="0">
                <a:solidFill>
                  <a:schemeClr val="tx2"/>
                </a:solidFill>
              </a:rPr>
              <a:t>big picture</a:t>
            </a:r>
            <a:r>
              <a:rPr lang="en-CA" b="0" dirty="0"/>
              <a:t>”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Written with the </a:t>
            </a:r>
            <a:r>
              <a:rPr lang="en-US" b="0" dirty="0">
                <a:solidFill>
                  <a:schemeClr val="tx2"/>
                </a:solidFill>
              </a:rPr>
              <a:t>academic</a:t>
            </a:r>
            <a:r>
              <a:rPr lang="en-US" b="0" dirty="0"/>
              <a:t> in mind, often by specialists in the field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Use the bibliography to identify </a:t>
            </a:r>
            <a:r>
              <a:rPr lang="en-US" b="0" dirty="0">
                <a:solidFill>
                  <a:schemeClr val="tx2"/>
                </a:solidFill>
              </a:rPr>
              <a:t>key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/>
              <a:t>articles, studies, authors, etc.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Often entries are found in catalogue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Encyclopedia of Criminology and Criminal Justice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i="1" dirty="0"/>
              <a:t>Explanations for Criminal Behaviour (volume)</a:t>
            </a:r>
            <a:endParaRPr lang="en-US" i="1" dirty="0"/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b="0" dirty="0"/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b="0" dirty="0"/>
          </a:p>
        </p:txBody>
      </p:sp>
      <p:pic>
        <p:nvPicPr>
          <p:cNvPr id="7" name="Picture 6" descr="Screen Shot 2018-01-26 at 12.08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2035058"/>
            <a:ext cx="6802275" cy="52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ddy bear on sofa">
            <a:extLst>
              <a:ext uri="{FF2B5EF4-FFF2-40B4-BE49-F238E27FC236}">
                <a16:creationId xmlns:a16="http://schemas.microsoft.com/office/drawing/2014/main" id="{E904FE2F-7F44-4549-8DE3-B3220AD5F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" r="9091" b="19373"/>
          <a:stretch/>
        </p:blipFill>
        <p:spPr>
          <a:xfrm>
            <a:off x="1600220" y="10"/>
            <a:ext cx="12191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Highlighted Resource</a:t>
            </a:r>
            <a:endParaRPr lang="en-CA" b="1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FFFFFF"/>
                </a:solidFill>
              </a:rPr>
              <a:t>A book! – print or electronic 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FFFFFF"/>
                </a:solidFill>
              </a:rPr>
              <a:t>In particular, a book chapter</a:t>
            </a: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FFFFFF"/>
                </a:solidFill>
              </a:rPr>
              <a:t>Example:  </a:t>
            </a:r>
            <a:r>
              <a:rPr lang="en-US" b="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 and criminology : the biosocial synthesis</a:t>
            </a:r>
            <a:endParaRPr lang="en-US" b="0" i="1" dirty="0">
              <a:solidFill>
                <a:schemeClr val="bg1"/>
              </a:solidFill>
            </a:endParaRP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FFFFFF"/>
              </a:solidFill>
            </a:endParaRPr>
          </a:p>
          <a:p>
            <a:pPr marL="342900" indent="-342900" fontAlgn="auto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07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Scholarly </a:t>
            </a:r>
            <a:r>
              <a:rPr lang="en-US" sz="3600" dirty="0" err="1"/>
              <a:t>vs</a:t>
            </a:r>
            <a:r>
              <a:rPr lang="en-US" sz="3600" dirty="0"/>
              <a:t> popular 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9510" y="1717990"/>
            <a:ext cx="5265804" cy="1380395"/>
          </a:xfrm>
        </p:spPr>
        <p:txBody>
          <a:bodyPr/>
          <a:lstStyle/>
          <a:p>
            <a:pPr algn="ctr"/>
            <a:r>
              <a:rPr lang="en-US" b="1" dirty="0"/>
              <a:t>Popular magazine articles</a:t>
            </a:r>
          </a:p>
          <a:p>
            <a:pPr algn="ctr"/>
            <a:r>
              <a:rPr lang="en-US" sz="2000" i="1" dirty="0"/>
              <a:t>Examples: </a:t>
            </a:r>
            <a:r>
              <a:rPr lang="en-US" sz="2000" b="1" i="1" dirty="0">
                <a:solidFill>
                  <a:schemeClr val="accent1"/>
                </a:solidFill>
              </a:rPr>
              <a:t>People, Psychology Today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29695" y="1911375"/>
            <a:ext cx="5306732" cy="1472812"/>
          </a:xfrm>
        </p:spPr>
        <p:txBody>
          <a:bodyPr/>
          <a:lstStyle/>
          <a:p>
            <a:pPr algn="ctr"/>
            <a:r>
              <a:rPr lang="en-US" b="1" dirty="0"/>
              <a:t>Scholarly journal articles</a:t>
            </a:r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Criminal Justice and Behavior: An International Journal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03" y="3389805"/>
            <a:ext cx="2237489" cy="3244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people-dahm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3" y="3221962"/>
            <a:ext cx="2557968" cy="332571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03680-F1F5-4589-96C1-8DF7A864E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488" y="3308930"/>
            <a:ext cx="2533880" cy="33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3" y="1987990"/>
            <a:ext cx="11029615" cy="3678303"/>
          </a:xfrm>
        </p:spPr>
        <p:txBody>
          <a:bodyPr anchor="t">
            <a:noAutofit/>
          </a:bodyPr>
          <a:lstStyle/>
          <a:p>
            <a:r>
              <a:rPr lang="en-US" sz="2400" dirty="0"/>
              <a:t>Scope of Library Service &amp; Support</a:t>
            </a:r>
          </a:p>
          <a:p>
            <a:r>
              <a:rPr lang="en-US" sz="2400" dirty="0"/>
              <a:t>Resources for your assignment:</a:t>
            </a:r>
          </a:p>
          <a:p>
            <a:pPr lvl="1"/>
            <a:r>
              <a:rPr lang="en-US" sz="2200" dirty="0"/>
              <a:t>Background and case info</a:t>
            </a:r>
          </a:p>
          <a:p>
            <a:pPr lvl="1"/>
            <a:r>
              <a:rPr lang="en-US" sz="2200" dirty="0"/>
              <a:t>Primary research</a:t>
            </a:r>
          </a:p>
          <a:p>
            <a:pPr lvl="2"/>
            <a:r>
              <a:rPr lang="en-US" sz="2000" dirty="0"/>
              <a:t>Peer-reviewed articles</a:t>
            </a:r>
          </a:p>
          <a:p>
            <a:r>
              <a:rPr lang="en-US" sz="2400" dirty="0"/>
              <a:t>APA citation</a:t>
            </a:r>
          </a:p>
          <a:p>
            <a:r>
              <a:rPr lang="en-US" sz="2400" dirty="0"/>
              <a:t>Help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3962" y="6155844"/>
            <a:ext cx="423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https://i.pinimg.com/originals/de/32/89/de32896d6903b303071c14c42c09e2a8</a:t>
            </a:r>
          </a:p>
        </p:txBody>
      </p:sp>
      <p:pic>
        <p:nvPicPr>
          <p:cNvPr id="8" name="Picture 7" descr="A dog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87CB9E27-2E75-442C-80A2-050B1A881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3" r="-3" b="8470"/>
          <a:stretch/>
        </p:blipFill>
        <p:spPr>
          <a:xfrm>
            <a:off x="7054678" y="1987990"/>
            <a:ext cx="4700881" cy="40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Scholarly </a:t>
            </a:r>
            <a:r>
              <a:rPr lang="en-US" sz="3600" dirty="0" err="1"/>
              <a:t>vs</a:t>
            </a:r>
            <a:r>
              <a:rPr lang="en-US" sz="3600" dirty="0"/>
              <a:t> popular articles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9510" y="1534402"/>
            <a:ext cx="5265804" cy="1380395"/>
          </a:xfrm>
        </p:spPr>
        <p:txBody>
          <a:bodyPr/>
          <a:lstStyle/>
          <a:p>
            <a:pPr algn="ctr"/>
            <a:r>
              <a:rPr lang="en-US" b="1" dirty="0"/>
              <a:t>Popular magazine articles</a:t>
            </a:r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People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3" y="3185747"/>
            <a:ext cx="3327418" cy="3701770"/>
          </a:xfrm>
        </p:spPr>
        <p:txBody>
          <a:bodyPr>
            <a:noAutofit/>
          </a:bodyPr>
          <a:lstStyle/>
          <a:p>
            <a:r>
              <a:rPr lang="en-US" dirty="0"/>
              <a:t>Audience: general public</a:t>
            </a:r>
          </a:p>
          <a:p>
            <a:r>
              <a:rPr lang="en-US" dirty="0" err="1"/>
              <a:t>Colourful</a:t>
            </a:r>
            <a:r>
              <a:rPr lang="en-US" dirty="0"/>
              <a:t> graphics &amp; advertisements</a:t>
            </a:r>
          </a:p>
          <a:p>
            <a:r>
              <a:rPr lang="en-US" dirty="0"/>
              <a:t>Good for broad overview &amp; popular perspective, case details</a:t>
            </a:r>
          </a:p>
          <a:p>
            <a:r>
              <a:rPr lang="en-US" dirty="0"/>
              <a:t>Plain language</a:t>
            </a:r>
          </a:p>
          <a:p>
            <a:r>
              <a:rPr lang="en-US" dirty="0"/>
              <a:t>No abstracts or    citations (rare)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29695" y="1727787"/>
            <a:ext cx="5306732" cy="1472812"/>
          </a:xfrm>
        </p:spPr>
        <p:txBody>
          <a:bodyPr/>
          <a:lstStyle/>
          <a:p>
            <a:pPr algn="ctr"/>
            <a:r>
              <a:rPr lang="en-US" b="1" dirty="0"/>
              <a:t>Scholarly journal articles</a:t>
            </a:r>
          </a:p>
          <a:p>
            <a:pPr algn="ctr"/>
            <a:r>
              <a:rPr lang="en-US" sz="2000" i="1" dirty="0"/>
              <a:t>Example: </a:t>
            </a:r>
            <a:r>
              <a:rPr lang="en-US" sz="2000" b="1" i="1" dirty="0">
                <a:solidFill>
                  <a:schemeClr val="accent1"/>
                </a:solidFill>
              </a:rPr>
              <a:t>Criminal Justice and Behavior: An International Journal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29694" y="3411795"/>
            <a:ext cx="4107453" cy="3249675"/>
          </a:xfrm>
        </p:spPr>
        <p:txBody>
          <a:bodyPr>
            <a:normAutofit/>
          </a:bodyPr>
          <a:lstStyle/>
          <a:p>
            <a:r>
              <a:rPr lang="en-US" dirty="0"/>
              <a:t>Audience: academics, </a:t>
            </a:r>
            <a:r>
              <a:rPr lang="en-US" baseline="0" dirty="0"/>
              <a:t>assume some shared knowledge</a:t>
            </a:r>
            <a:endParaRPr lang="en-US" dirty="0"/>
          </a:p>
          <a:p>
            <a:r>
              <a:rPr lang="en-US" dirty="0"/>
              <a:t>Mostly text, with some tables &amp; charts</a:t>
            </a:r>
          </a:p>
          <a:p>
            <a:r>
              <a:rPr lang="en-US" dirty="0"/>
              <a:t>Good for historical, current, scholarly, in-depth perspective</a:t>
            </a:r>
          </a:p>
          <a:p>
            <a:r>
              <a:rPr lang="en-US" dirty="0"/>
              <a:t>Subject-specific language</a:t>
            </a:r>
          </a:p>
          <a:p>
            <a:r>
              <a:rPr lang="en-US" dirty="0"/>
              <a:t>Includes abstracts &amp; citations</a:t>
            </a:r>
          </a:p>
          <a:p>
            <a:r>
              <a:rPr lang="en-US" dirty="0"/>
              <a:t>Key criterion: peer-reviewed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6062307" y="6250501"/>
            <a:ext cx="391875" cy="3808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185">
            <a:off x="10102127" y="3618028"/>
            <a:ext cx="1637389" cy="2374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eople-dahm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2601">
            <a:off x="3879240" y="3958238"/>
            <a:ext cx="1758313" cy="228605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02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Scholarly </a:t>
            </a:r>
            <a:r>
              <a:rPr lang="en-US" sz="3600" dirty="0" err="1"/>
              <a:t>vs</a:t>
            </a:r>
            <a:r>
              <a:rPr lang="en-US" sz="3600" dirty="0"/>
              <a:t> popular articles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23F1E1-9AC1-4A4F-BF84-69A6085CD8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30977" y="4119932"/>
            <a:ext cx="9330042" cy="2207326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1299576" y="3929491"/>
            <a:ext cx="391875" cy="3808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185">
            <a:off x="10102127" y="3618028"/>
            <a:ext cx="1637389" cy="2374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E2D89-772D-4BA7-B504-76636DE16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51" y="1993088"/>
            <a:ext cx="1268078" cy="1661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A13C1F-F109-4BEF-A8C8-BEB35E9BE58D}"/>
              </a:ext>
            </a:extLst>
          </p:cNvPr>
          <p:cNvSpPr txBox="1"/>
          <p:nvPr/>
        </p:nvSpPr>
        <p:spPr>
          <a:xfrm>
            <a:off x="3184357" y="2084732"/>
            <a:ext cx="6292516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i="1" dirty="0"/>
              <a:t>Psychology Today </a:t>
            </a:r>
            <a:r>
              <a:rPr lang="en-CA" sz="2400" dirty="0"/>
              <a:t>“</a:t>
            </a:r>
            <a:r>
              <a:rPr lang="en-US" sz="2400" dirty="0"/>
              <a:t>Presents scientifically accurate psychological information for the layperson”.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1157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</a:t>
            </a:r>
            <a:r>
              <a:rPr lang="en-US" sz="3600"/>
              <a:t>online articles – 3 Main places</a:t>
            </a:r>
            <a:endParaRPr lang="en-US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95" y="1997453"/>
            <a:ext cx="7678247" cy="412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94" y="1981059"/>
            <a:ext cx="3506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 </a:t>
            </a:r>
            <a:r>
              <a:rPr lang="en-US" sz="20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Searches many (but not all) databases + library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Search</a:t>
            </a:r>
          </a:p>
          <a:p>
            <a:r>
              <a:rPr lang="en-US" sz="2000" dirty="0"/>
              <a:t>Narrower than library search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targeted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Subject-specific searches</a:t>
            </a:r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RECOMMENDED article DATABASES for primary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086228"/>
            <a:ext cx="11098618" cy="4295718"/>
          </a:xfrm>
        </p:spPr>
        <p:txBody>
          <a:bodyPr anchor="t">
            <a:noAutofit/>
          </a:bodyPr>
          <a:lstStyle/>
          <a:p>
            <a:r>
              <a:rPr lang="en-US" sz="2800" dirty="0"/>
              <a:t>Criminology specific/appropriate databases:</a:t>
            </a:r>
          </a:p>
          <a:p>
            <a:pPr lvl="1"/>
            <a:r>
              <a:rPr lang="en-US" sz="2400" b="1" dirty="0">
                <a:hlinkClick r:id="rId3"/>
              </a:rPr>
              <a:t>Criminal Justice Abstracts</a:t>
            </a:r>
            <a:r>
              <a:rPr lang="en-US" sz="2400" dirty="0"/>
              <a:t>: Covers crime trends, crime prevention and deterrence, juvenile delinquency, juvenile justice, police, courts, punishment and sentencing. </a:t>
            </a:r>
          </a:p>
          <a:p>
            <a:pPr lvl="1"/>
            <a:r>
              <a:rPr lang="en-US" sz="2400" b="1" dirty="0">
                <a:hlinkClick r:id="rId4"/>
              </a:rPr>
              <a:t>PsycINFO</a:t>
            </a:r>
            <a:r>
              <a:rPr lang="en-US" sz="2400" dirty="0"/>
              <a:t>: The core database for research in Psychology, including many topics related to crime and deviance.</a:t>
            </a:r>
          </a:p>
          <a:p>
            <a:pPr lvl="1"/>
            <a:r>
              <a:rPr lang="en-US" sz="2400" b="1" dirty="0">
                <a:hlinkClick r:id="rId5"/>
              </a:rPr>
              <a:t>Sociological Abstracts</a:t>
            </a:r>
            <a:r>
              <a:rPr lang="en-US" sz="2400" dirty="0"/>
              <a:t>: Sociological perspective on topics such as law and penology, social psychology, violence, and more.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search in the database </a:t>
            </a:r>
            <a:r>
              <a:rPr lang="en-US" sz="3600" dirty="0">
                <a:hlinkClick r:id="rId3"/>
              </a:rPr>
              <a:t>PsycINFO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7704" y="2206976"/>
            <a:ext cx="10987244" cy="4096417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8E8F3-AB54-415E-8DFA-932BAA0A9CFF}"/>
              </a:ext>
            </a:extLst>
          </p:cNvPr>
          <p:cNvSpPr txBox="1"/>
          <p:nvPr/>
        </p:nvSpPr>
        <p:spPr>
          <a:xfrm>
            <a:off x="871619" y="5955632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TIP: use name variations here as well, e.g., Unabomber OR Ted Kaczynski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EC0EE-F4B4-4E1F-9F4A-67EDB96BF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70" r="15822" b="6490"/>
          <a:stretch/>
        </p:blipFill>
        <p:spPr>
          <a:xfrm>
            <a:off x="547052" y="1729551"/>
            <a:ext cx="10020301" cy="5051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873AD8-460A-4537-9D52-2BAAD32CEC36}"/>
              </a:ext>
            </a:extLst>
          </p:cNvPr>
          <p:cNvSpPr txBox="1"/>
          <p:nvPr/>
        </p:nvSpPr>
        <p:spPr>
          <a:xfrm>
            <a:off x="7796463" y="1925053"/>
            <a:ext cx="3645905" cy="198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TIP</a:t>
            </a:r>
            <a:r>
              <a:rPr lang="en-CA" sz="2400" dirty="0"/>
              <a:t>: use name variations and concept  synonyms e.g., Unabomber OR Ted Kaczynski</a:t>
            </a:r>
          </a:p>
        </p:txBody>
      </p:sp>
    </p:spTree>
    <p:extLst>
      <p:ext uri="{BB962C8B-B14F-4D97-AF65-F5344CB8AC3E}">
        <p14:creationId xmlns:p14="http://schemas.microsoft.com/office/powerpoint/2010/main" val="223380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APA 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975" y="1890596"/>
            <a:ext cx="5240052" cy="445165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800" dirty="0"/>
              <a:t>SFU Library’s </a:t>
            </a:r>
            <a:r>
              <a:rPr lang="en-US" sz="2800" b="1" dirty="0">
                <a:hlinkClick r:id="rId3"/>
              </a:rPr>
              <a:t>APA (7</a:t>
            </a:r>
            <a:r>
              <a:rPr lang="en-US" sz="2800" b="1" baseline="30000" dirty="0">
                <a:hlinkClick r:id="rId3"/>
              </a:rPr>
              <a:t>th</a:t>
            </a:r>
            <a:r>
              <a:rPr lang="en-US" sz="2800" b="1" dirty="0">
                <a:hlinkClick r:id="rId3"/>
              </a:rPr>
              <a:t> edition) Resource Guide </a:t>
            </a:r>
            <a:r>
              <a:rPr lang="en-US" sz="2800" dirty="0"/>
              <a:t>offers a lot of help with this citation style and provides some useful links to extra APA-help pages.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Ask a librarian </a:t>
            </a:r>
            <a:r>
              <a:rPr lang="en-US" sz="2800" dirty="0">
                <a:solidFill>
                  <a:schemeClr val="tx1"/>
                </a:solidFill>
              </a:rPr>
              <a:t>if you have any questions about how to cite!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0" y="2134497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226" y="3219739"/>
            <a:ext cx="1798059" cy="381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8CAA9-BCB5-4C39-8849-79D771832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964" y="341108"/>
            <a:ext cx="3097036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58" y="1966447"/>
            <a:ext cx="11029615" cy="36783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hlinkClick r:id="rId3"/>
              </a:rPr>
              <a:t>Ask a Librarian</a:t>
            </a:r>
            <a:endParaRPr lang="en-US" sz="3200" b="1" dirty="0"/>
          </a:p>
          <a:p>
            <a:pPr lvl="1"/>
            <a:r>
              <a:rPr lang="en-US" sz="2400" b="1" dirty="0"/>
              <a:t>Research help desk</a:t>
            </a:r>
            <a:r>
              <a:rPr lang="en-US" sz="2400" dirty="0"/>
              <a:t> (drop-in &amp; by appointment)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NEW!: </a:t>
            </a:r>
            <a:r>
              <a:rPr lang="en-US" sz="2400" dirty="0">
                <a:highlight>
                  <a:srgbClr val="FFFF00"/>
                </a:highlight>
                <a:hlinkClick r:id="rId4"/>
              </a:rPr>
              <a:t>Zoom consultations</a:t>
            </a:r>
            <a:endParaRPr lang="en-US" sz="2400" dirty="0"/>
          </a:p>
          <a:p>
            <a:pPr lvl="1"/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lvl="1"/>
            <a:r>
              <a:rPr lang="en-US" sz="2400" b="1" dirty="0"/>
              <a:t>Email </a:t>
            </a:r>
          </a:p>
          <a:p>
            <a:pPr lvl="1"/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r>
              <a:rPr lang="en-US" sz="2800" b="1" dirty="0">
                <a:solidFill>
                  <a:srgbClr val="C00000"/>
                </a:solidFill>
                <a:hlinkClick r:id="rId5"/>
              </a:rPr>
              <a:t>Student Learning Commons</a:t>
            </a:r>
            <a:endParaRPr lang="en-US" sz="2800" b="1" dirty="0">
              <a:solidFill>
                <a:srgbClr val="C00000"/>
              </a:solidFill>
            </a:endParaRPr>
          </a:p>
          <a:p>
            <a:pPr lvl="1"/>
            <a:r>
              <a:rPr lang="en-US" sz="2800" dirty="0"/>
              <a:t>Academic writing, study skills, EAL/ESL support, </a:t>
            </a:r>
            <a:r>
              <a:rPr lang="en-US" sz="2800" dirty="0">
                <a:hlinkClick r:id="rId6"/>
              </a:rPr>
              <a:t>Write Away</a:t>
            </a:r>
            <a:endParaRPr lang="en-US" sz="2800" dirty="0"/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4" y="2456778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5600" y="4835479"/>
            <a:ext cx="1290918" cy="363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SFU</a:t>
            </a:r>
            <a:br>
              <a:rPr lang="en-US" sz="3600" dirty="0"/>
            </a:br>
            <a:r>
              <a:rPr lang="en-US" sz="3600" dirty="0"/>
              <a:t>Library</a:t>
            </a:r>
            <a:br>
              <a:rPr lang="en-US" sz="3600" dirty="0"/>
            </a:br>
            <a:r>
              <a:rPr lang="en-US" dirty="0"/>
              <a:t>Info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42" y="1676134"/>
            <a:ext cx="1896395" cy="27888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3141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7" name="Rectangle 6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SFU Burnaby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60" y="1676134"/>
            <a:ext cx="1896395" cy="278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82" y="1676134"/>
            <a:ext cx="1896395" cy="27888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67359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SFU Vancouver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51682" y="1244086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15" name="Rectangle 14"/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SFU Surrey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140" y="705187"/>
            <a:ext cx="53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 few quick facts about us 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7979" y="4644418"/>
            <a:ext cx="8464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three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campus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libraries – one 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2.5 million+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books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e-books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98,000+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subscriptions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journals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magazines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newspapers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500+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research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databases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6"/>
              </a:rPr>
              <a:t>Use the library remotely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6"/>
              </a:rPr>
              <a:t>Return to Campus Updates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AB8306-0C15-42D2-93C6-4B558A98166F}"/>
              </a:ext>
            </a:extLst>
          </p:cNvPr>
          <p:cNvGrpSpPr/>
          <p:nvPr/>
        </p:nvGrpSpPr>
        <p:grpSpPr>
          <a:xfrm>
            <a:off x="10236004" y="1265458"/>
            <a:ext cx="1896395" cy="432048"/>
            <a:chOff x="1451572" y="2060848"/>
            <a:chExt cx="1896395" cy="432048"/>
          </a:xfrm>
          <a:solidFill>
            <a:schemeClr val="tx2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07CE6C-3204-492B-A0D4-BDBD21B806C8}"/>
                </a:ext>
              </a:extLst>
            </p:cNvPr>
            <p:cNvSpPr/>
            <p:nvPr/>
          </p:nvSpPr>
          <p:spPr>
            <a:xfrm>
              <a:off x="1451573" y="2060848"/>
              <a:ext cx="1896394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A9104D-8BBD-4C85-A5CF-B51E34CFA80B}"/>
                </a:ext>
              </a:extLst>
            </p:cNvPr>
            <p:cNvSpPr txBox="1"/>
            <p:nvPr/>
          </p:nvSpPr>
          <p:spPr>
            <a:xfrm>
              <a:off x="1451572" y="2092206"/>
              <a:ext cx="189639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Online</a:t>
              </a:r>
            </a:p>
          </p:txBody>
        </p:sp>
      </p:grpSp>
      <p:pic>
        <p:nvPicPr>
          <p:cNvPr id="27" name="Picture 26" descr="Lines joining to the end to form a curve">
            <a:extLst>
              <a:ext uri="{FF2B5EF4-FFF2-40B4-BE49-F238E27FC236}">
                <a16:creationId xmlns:a16="http://schemas.microsoft.com/office/drawing/2014/main" id="{7F57C5AE-8BD3-4FCF-942F-96F165C58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2951" y="2140936"/>
            <a:ext cx="2788816" cy="18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Avoid paying for research +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Google scholar + websites, generally – avoid </a:t>
            </a:r>
            <a:r>
              <a:rPr lang="en-US" sz="2000" dirty="0" err="1"/>
              <a:t>paywells</a:t>
            </a:r>
            <a:r>
              <a:rPr lang="en-US" sz="2000" dirty="0"/>
              <a:t>!</a:t>
            </a:r>
          </a:p>
          <a:p>
            <a:pPr lvl="1"/>
            <a:r>
              <a:rPr lang="en-US" sz="1800" dirty="0"/>
              <a:t>See: </a:t>
            </a:r>
            <a:r>
              <a:rPr lang="en-US" sz="1800" dirty="0">
                <a:hlinkClick r:id="rId3"/>
              </a:rPr>
              <a:t>Accessing online resources from off-campus</a:t>
            </a:r>
            <a:r>
              <a:rPr lang="en-US" sz="1800" dirty="0"/>
              <a:t> – subscriptions resources</a:t>
            </a:r>
          </a:p>
          <a:p>
            <a:pPr lvl="2"/>
            <a:r>
              <a:rPr lang="en-US" sz="1600" dirty="0" err="1"/>
              <a:t>LibKey</a:t>
            </a:r>
            <a:r>
              <a:rPr lang="en-US" sz="1600" dirty="0"/>
              <a:t> Nomad or Endnote Click (formerly </a:t>
            </a:r>
            <a:r>
              <a:rPr lang="en-US" sz="1600" dirty="0" err="1"/>
              <a:t>Kopernio</a:t>
            </a:r>
            <a:r>
              <a:rPr lang="en-US" sz="1600" dirty="0"/>
              <a:t>) = browser extensions</a:t>
            </a:r>
          </a:p>
          <a:p>
            <a:pPr lvl="2"/>
            <a:r>
              <a:rPr lang="en-US" sz="1600" dirty="0"/>
              <a:t>SFU library links in Google Scholar</a:t>
            </a:r>
          </a:p>
          <a:p>
            <a:pPr lvl="2"/>
            <a:r>
              <a:rPr lang="en-US" sz="1600" dirty="0"/>
              <a:t>SFU Library Off-Campus Bookmarklet:</a:t>
            </a:r>
          </a:p>
          <a:p>
            <a:r>
              <a:rPr lang="en-US" sz="2000" dirty="0"/>
              <a:t>Where can I get this link? in databases</a:t>
            </a:r>
          </a:p>
          <a:p>
            <a:r>
              <a:rPr lang="en-US" sz="2000" dirty="0"/>
              <a:t>Interlibrary Loan</a:t>
            </a:r>
          </a:p>
          <a:p>
            <a:pPr lvl="1"/>
            <a:r>
              <a:rPr lang="en-US" sz="1800" dirty="0"/>
              <a:t>Print version</a:t>
            </a:r>
          </a:p>
          <a:p>
            <a:pPr lvl="1"/>
            <a:r>
              <a:rPr lang="en-US" sz="1800" dirty="0"/>
              <a:t>Materials we don’t have</a:t>
            </a:r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Avoid paying for research +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000" lvl="2" indent="0">
              <a:buNone/>
            </a:pPr>
            <a:r>
              <a:rPr lang="en-US" sz="1600" dirty="0"/>
              <a:t>SFU library links in Google Scholar</a:t>
            </a:r>
          </a:p>
          <a:p>
            <a:pPr marL="630000" lvl="2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CDA60-9F73-4BA4-9601-EE15AD443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1" t="22632" r="2993" b="6315"/>
          <a:stretch/>
        </p:blipFill>
        <p:spPr>
          <a:xfrm>
            <a:off x="469232" y="1864895"/>
            <a:ext cx="10274968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1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Avoid paying for research + 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823A9-4117-4CAA-85A2-3757B9D58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203" r="14428" b="4581"/>
          <a:stretch/>
        </p:blipFill>
        <p:spPr>
          <a:xfrm>
            <a:off x="901402" y="2189748"/>
            <a:ext cx="8699797" cy="418698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3C2DB79-61FF-457C-ACF6-F160F21017B3}"/>
              </a:ext>
            </a:extLst>
          </p:cNvPr>
          <p:cNvSpPr/>
          <p:nvPr/>
        </p:nvSpPr>
        <p:spPr>
          <a:xfrm>
            <a:off x="2887579" y="5630778"/>
            <a:ext cx="2791326" cy="87830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29E7C-0444-4576-AEC2-516022C8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80" y="3157545"/>
            <a:ext cx="2834886" cy="92057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69C1C5B-62E1-434C-AF54-17600EEA8906}"/>
              </a:ext>
            </a:extLst>
          </p:cNvPr>
          <p:cNvSpPr/>
          <p:nvPr/>
        </p:nvSpPr>
        <p:spPr>
          <a:xfrm rot="10800000">
            <a:off x="5787907" y="3593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1280DA-666A-4ED1-ADEA-7A7DD61D7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863" y="5966493"/>
            <a:ext cx="101202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Your term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2088"/>
          </a:xfrm>
        </p:spPr>
        <p:txBody>
          <a:bodyPr>
            <a:normAutofit/>
          </a:bodyPr>
          <a:lstStyle/>
          <a:p>
            <a:pPr marL="319088" indent="-319088">
              <a:lnSpc>
                <a:spcPct val="80000"/>
              </a:lnSpc>
              <a:buNone/>
            </a:pPr>
            <a:r>
              <a:rPr lang="en-CA" sz="2400" b="1" dirty="0"/>
              <a:t>Your paper should:</a:t>
            </a:r>
            <a:endParaRPr lang="en-US" sz="2400" b="1" dirty="0"/>
          </a:p>
          <a:p>
            <a:pPr marL="319088" indent="-319088">
              <a:lnSpc>
                <a:spcPct val="80000"/>
              </a:lnSpc>
            </a:pPr>
            <a:r>
              <a:rPr lang="en-CA" sz="2400" dirty="0"/>
              <a:t>Choice of 6 criminals</a:t>
            </a:r>
          </a:p>
          <a:p>
            <a:pPr marL="319088" indent="-319088">
              <a:lnSpc>
                <a:spcPct val="80000"/>
              </a:lnSpc>
            </a:pPr>
            <a:r>
              <a:rPr lang="en-CA" sz="2400" dirty="0"/>
              <a:t>Describe the </a:t>
            </a:r>
            <a:r>
              <a:rPr lang="en-CA" sz="2400" dirty="0">
                <a:solidFill>
                  <a:schemeClr val="accent1"/>
                </a:solidFill>
              </a:rPr>
              <a:t>case</a:t>
            </a:r>
            <a:r>
              <a:rPr lang="en-CA" sz="2400" dirty="0"/>
              <a:t> in detail</a:t>
            </a:r>
            <a:endParaRPr lang="en-US" sz="2400" dirty="0"/>
          </a:p>
          <a:p>
            <a:pPr marL="319088" indent="-319088">
              <a:lnSpc>
                <a:spcPct val="80000"/>
              </a:lnSpc>
            </a:pPr>
            <a:r>
              <a:rPr lang="en-CA" sz="2400" dirty="0"/>
              <a:t>Provide relevant </a:t>
            </a:r>
            <a:r>
              <a:rPr lang="en-CA" sz="2400" dirty="0">
                <a:solidFill>
                  <a:schemeClr val="accent1"/>
                </a:solidFill>
              </a:rPr>
              <a:t>background information </a:t>
            </a:r>
            <a:r>
              <a:rPr lang="en-CA" sz="2400" dirty="0"/>
              <a:t>on the individual (such as developmental/family history, schooling, employment, early signs of delinquency, etc.)</a:t>
            </a:r>
          </a:p>
          <a:p>
            <a:pPr marL="319088" indent="-319088">
              <a:lnSpc>
                <a:spcPct val="80000"/>
              </a:lnSpc>
            </a:pPr>
            <a:r>
              <a:rPr lang="en-CA" sz="2400" dirty="0"/>
              <a:t>Present the </a:t>
            </a:r>
            <a:r>
              <a:rPr lang="en-CA" sz="2400" dirty="0">
                <a:solidFill>
                  <a:schemeClr val="accent1"/>
                </a:solidFill>
              </a:rPr>
              <a:t>appropriate psychological theory </a:t>
            </a:r>
            <a:r>
              <a:rPr lang="en-CA" sz="2400" dirty="0"/>
              <a:t>that best explains the motivations and behaviour of the offender</a:t>
            </a:r>
          </a:p>
          <a:p>
            <a:pPr marL="319088" indent="-319088">
              <a:lnSpc>
                <a:spcPct val="80000"/>
              </a:lnSpc>
            </a:pPr>
            <a:r>
              <a:rPr lang="en-CA" sz="2400" dirty="0"/>
              <a:t>Convincingly </a:t>
            </a:r>
            <a:r>
              <a:rPr lang="en-CA" sz="2400" dirty="0">
                <a:solidFill>
                  <a:schemeClr val="accent1"/>
                </a:solidFill>
              </a:rPr>
              <a:t>apply the theory </a:t>
            </a:r>
            <a:r>
              <a:rPr lang="en-CA" sz="2400" dirty="0"/>
              <a:t>to the case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75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Your term paper -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2088"/>
          </a:xfrm>
        </p:spPr>
        <p:txBody>
          <a:bodyPr>
            <a:normAutofit/>
          </a:bodyPr>
          <a:lstStyle/>
          <a:p>
            <a:pPr marL="319088" indent="-319088">
              <a:lnSpc>
                <a:spcPct val="80000"/>
              </a:lnSpc>
            </a:pPr>
            <a:r>
              <a:rPr lang="en-CA" sz="2400" dirty="0"/>
              <a:t>Make use of </a:t>
            </a:r>
            <a:r>
              <a:rPr lang="en-CA" sz="2400" dirty="0">
                <a:solidFill>
                  <a:schemeClr val="accent1"/>
                </a:solidFill>
              </a:rPr>
              <a:t>primary sources </a:t>
            </a:r>
            <a:r>
              <a:rPr lang="en-CA" sz="2400" dirty="0"/>
              <a:t>such as </a:t>
            </a:r>
            <a:r>
              <a:rPr lang="en-C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books and scholarly journal articles</a:t>
            </a:r>
          </a:p>
          <a:p>
            <a:pPr marL="319088" indent="-319088">
              <a:lnSpc>
                <a:spcPct val="80000"/>
              </a:lnSpc>
            </a:pPr>
            <a:r>
              <a:rPr lang="en-C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 use a minimum of 5 sources for your paper</a:t>
            </a:r>
          </a:p>
          <a:p>
            <a:pPr marL="319088" indent="-319088">
              <a:lnSpc>
                <a:spcPct val="80000"/>
              </a:lnSpc>
            </a:pPr>
            <a:r>
              <a:rPr lang="en-C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may use </a:t>
            </a:r>
            <a:r>
              <a:rPr lang="en-CA" sz="2400" dirty="0">
                <a:solidFill>
                  <a:schemeClr val="accent1"/>
                </a:solidFill>
              </a:rPr>
              <a:t>general online sources </a:t>
            </a:r>
            <a:r>
              <a:rPr lang="en-C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obtain information about the individual’s crime, but you must not use such sources to describe and explain theories or as supporting evidence for your arguments on why a theory is applicable</a:t>
            </a:r>
          </a:p>
          <a:p>
            <a:pPr marL="324000" lvl="1" indent="0">
              <a:lnSpc>
                <a:spcPct val="80000"/>
              </a:lnSpc>
              <a:buNone/>
            </a:pPr>
            <a:endParaRPr lang="en-CA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67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CRIMINOLOGY 103 RESEARCH GUIDE</a:t>
            </a:r>
          </a:p>
        </p:txBody>
      </p:sp>
      <p:pic>
        <p:nvPicPr>
          <p:cNvPr id="6" name="Content Placeholder 5" descr="Screen Shot 2018-01-26 at 12.04.47 P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-37482" r="-37482"/>
          <a:stretch>
            <a:fillRect/>
          </a:stretch>
        </p:blipFill>
        <p:spPr>
          <a:xfrm>
            <a:off x="-942808" y="1958246"/>
            <a:ext cx="14025780" cy="4677504"/>
          </a:xfrm>
        </p:spPr>
      </p:pic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Fra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1483</Words>
  <Application>Microsoft Office PowerPoint</Application>
  <PresentationFormat>Widescreen</PresentationFormat>
  <Paragraphs>213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Wingdings</vt:lpstr>
      <vt:lpstr>Wingdings 2</vt:lpstr>
      <vt:lpstr>Dividend</vt:lpstr>
      <vt:lpstr>Frame</vt:lpstr>
      <vt:lpstr>SFU Library Orientation</vt:lpstr>
      <vt:lpstr>Our agenda</vt:lpstr>
      <vt:lpstr>SFU Library Info</vt:lpstr>
      <vt:lpstr>Avoid paying for research + resources</vt:lpstr>
      <vt:lpstr>Avoid paying for research + resources</vt:lpstr>
      <vt:lpstr>Avoid paying for research + resources</vt:lpstr>
      <vt:lpstr>Your term paper</vt:lpstr>
      <vt:lpstr>Your term paper - resources</vt:lpstr>
      <vt:lpstr>CRIMINOLOGY 103 RESEARCH GUIDE</vt:lpstr>
      <vt:lpstr>Where to start…</vt:lpstr>
      <vt:lpstr>Background and case information sources</vt:lpstr>
      <vt:lpstr>Background and case information sources</vt:lpstr>
      <vt:lpstr>Finding books – in print!</vt:lpstr>
      <vt:lpstr>Finding books</vt:lpstr>
      <vt:lpstr>Background and case information</vt:lpstr>
      <vt:lpstr>Highlighted Resource</vt:lpstr>
      <vt:lpstr>Highlighted Resource</vt:lpstr>
      <vt:lpstr>Highlighted Resource</vt:lpstr>
      <vt:lpstr>Scholarly vs popular sources</vt:lpstr>
      <vt:lpstr>Scholarly vs popular articles</vt:lpstr>
      <vt:lpstr>Scholarly vs popular articles</vt:lpstr>
      <vt:lpstr>Finding online articles – 3 Main places</vt:lpstr>
      <vt:lpstr>RECOMMENDED article DATABASES for primary research</vt:lpstr>
      <vt:lpstr>Example search in the database PsycINFO</vt:lpstr>
      <vt:lpstr>APA citation</vt:lpstr>
      <vt:lpstr>Help!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YSK6</cp:lastModifiedBy>
  <cp:revision>197</cp:revision>
  <cp:lastPrinted>2019-01-18T20:07:15Z</cp:lastPrinted>
  <dcterms:created xsi:type="dcterms:W3CDTF">2018-01-26T18:38:48Z</dcterms:created>
  <dcterms:modified xsi:type="dcterms:W3CDTF">2022-01-28T22:38:58Z</dcterms:modified>
</cp:coreProperties>
</file>