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0" r:id="rId1"/>
    <p:sldMasterId id="2147484682" r:id="rId2"/>
  </p:sldMasterIdLst>
  <p:notesMasterIdLst>
    <p:notesMasterId r:id="rId29"/>
  </p:notesMasterIdLst>
  <p:sldIdLst>
    <p:sldId id="256" r:id="rId3"/>
    <p:sldId id="347" r:id="rId4"/>
    <p:sldId id="356" r:id="rId5"/>
    <p:sldId id="300" r:id="rId6"/>
    <p:sldId id="333" r:id="rId7"/>
    <p:sldId id="357" r:id="rId8"/>
    <p:sldId id="334" r:id="rId9"/>
    <p:sldId id="352" r:id="rId10"/>
    <p:sldId id="337" r:id="rId11"/>
    <p:sldId id="348" r:id="rId12"/>
    <p:sldId id="349" r:id="rId13"/>
    <p:sldId id="351" r:id="rId14"/>
    <p:sldId id="353" r:id="rId15"/>
    <p:sldId id="287" r:id="rId16"/>
    <p:sldId id="304" r:id="rId17"/>
    <p:sldId id="344" r:id="rId18"/>
    <p:sldId id="315" r:id="rId19"/>
    <p:sldId id="293" r:id="rId20"/>
    <p:sldId id="341" r:id="rId21"/>
    <p:sldId id="342" r:id="rId22"/>
    <p:sldId id="289" r:id="rId23"/>
    <p:sldId id="355" r:id="rId24"/>
    <p:sldId id="311" r:id="rId25"/>
    <p:sldId id="354" r:id="rId26"/>
    <p:sldId id="280" r:id="rId27"/>
    <p:sldId id="31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842907-A4C2-4C10-9176-EF46A5AAD790}">
          <p14:sldIdLst>
            <p14:sldId id="256"/>
            <p14:sldId id="347"/>
            <p14:sldId id="356"/>
            <p14:sldId id="300"/>
            <p14:sldId id="333"/>
            <p14:sldId id="357"/>
            <p14:sldId id="334"/>
            <p14:sldId id="352"/>
            <p14:sldId id="337"/>
            <p14:sldId id="348"/>
            <p14:sldId id="349"/>
            <p14:sldId id="351"/>
            <p14:sldId id="353"/>
            <p14:sldId id="287"/>
            <p14:sldId id="304"/>
            <p14:sldId id="344"/>
            <p14:sldId id="315"/>
            <p14:sldId id="293"/>
            <p14:sldId id="341"/>
            <p14:sldId id="342"/>
            <p14:sldId id="289"/>
            <p14:sldId id="355"/>
            <p14:sldId id="311"/>
            <p14:sldId id="354"/>
            <p14:sldId id="280"/>
            <p14:sldId id="3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29C670-47D0-4B36-81CE-BD4D7269A233}" v="3" dt="2023-01-27T23:16:02.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3" autoAdjust="0"/>
    <p:restoredTop sz="95865" autoAdjust="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A868E6-F3FC-4CCB-B389-7800590151D7}" type="datetimeFigureOut">
              <a:rPr lang="en-US" smtClean="0"/>
              <a:pPr/>
              <a:t>1/31/2023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75F25C-406D-475A-9CBD-9C97F69D8829}" type="slidenum">
              <a:rPr lang="en-US" smtClean="0"/>
              <a:pPr/>
              <a:t>‹#›</a:t>
            </a:fld>
            <a:endParaRPr lang="en-US"/>
          </a:p>
        </p:txBody>
      </p:sp>
    </p:spTree>
    <p:extLst>
      <p:ext uri="{BB962C8B-B14F-4D97-AF65-F5344CB8AC3E}">
        <p14:creationId xmlns:p14="http://schemas.microsoft.com/office/powerpoint/2010/main" val="117527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Plus legal research</a:t>
            </a:r>
          </a:p>
          <a:p>
            <a:pPr marL="228600" indent="-228600">
              <a:buAutoNum type="arabicPeriod"/>
            </a:pPr>
            <a:endParaRPr lang="en-US" baseline="0"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1</a:t>
            </a:fld>
            <a:endParaRPr lang="en-US"/>
          </a:p>
        </p:txBody>
      </p:sp>
    </p:spTree>
    <p:extLst>
      <p:ext uri="{BB962C8B-B14F-4D97-AF65-F5344CB8AC3E}">
        <p14:creationId xmlns:p14="http://schemas.microsoft.com/office/powerpoint/2010/main" val="1735939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often a news story will be disseminated across many Canadian newspapers at the same time. In this example, we found Michele Mandel’s article online via the Vancouversun.com, but in Canadian </a:t>
            </a:r>
            <a:r>
              <a:rPr lang="en-US" dirty="0" err="1"/>
              <a:t>newsstream</a:t>
            </a:r>
            <a:r>
              <a:rPr lang="en-US" dirty="0"/>
              <a:t>, we have a copy of version that was published in the online Toronto Sun. It is the same article. </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11</a:t>
            </a:fld>
            <a:endParaRPr lang="en-US"/>
          </a:p>
        </p:txBody>
      </p:sp>
    </p:spTree>
    <p:extLst>
      <p:ext uri="{BB962C8B-B14F-4D97-AF65-F5344CB8AC3E}">
        <p14:creationId xmlns:p14="http://schemas.microsoft.com/office/powerpoint/2010/main" val="369518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access</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12</a:t>
            </a:fld>
            <a:endParaRPr lang="en-US"/>
          </a:p>
        </p:txBody>
      </p:sp>
    </p:spTree>
    <p:extLst>
      <p:ext uri="{BB962C8B-B14F-4D97-AF65-F5344CB8AC3E}">
        <p14:creationId xmlns:p14="http://schemas.microsoft.com/office/powerpoint/2010/main" val="375886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B75F25C-406D-475A-9CBD-9C97F69D8829}" type="slidenum">
              <a:rPr lang="en-US" smtClean="0"/>
              <a:pPr/>
              <a:t>13</a:t>
            </a:fld>
            <a:endParaRPr lang="en-US"/>
          </a:p>
        </p:txBody>
      </p:sp>
    </p:spTree>
    <p:extLst>
      <p:ext uri="{BB962C8B-B14F-4D97-AF65-F5344CB8AC3E}">
        <p14:creationId xmlns:p14="http://schemas.microsoft.com/office/powerpoint/2010/main" val="681264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let’s distinguish between popular and scholarly sources.</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14</a:t>
            </a:fld>
            <a:endParaRPr lang="en-US"/>
          </a:p>
        </p:txBody>
      </p:sp>
    </p:spTree>
    <p:extLst>
      <p:ext uri="{BB962C8B-B14F-4D97-AF65-F5344CB8AC3E}">
        <p14:creationId xmlns:p14="http://schemas.microsoft.com/office/powerpoint/2010/main" val="110229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15</a:t>
            </a:fld>
            <a:endParaRPr lang="en-US"/>
          </a:p>
        </p:txBody>
      </p:sp>
    </p:spTree>
    <p:extLst>
      <p:ext uri="{BB962C8B-B14F-4D97-AF65-F5344CB8AC3E}">
        <p14:creationId xmlns:p14="http://schemas.microsoft.com/office/powerpoint/2010/main" val="110229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this link for students for future reference/more details.</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16</a:t>
            </a:fld>
            <a:endParaRPr lang="en-US"/>
          </a:p>
        </p:txBody>
      </p:sp>
    </p:spTree>
    <p:extLst>
      <p:ext uri="{BB962C8B-B14F-4D97-AF65-F5344CB8AC3E}">
        <p14:creationId xmlns:p14="http://schemas.microsoft.com/office/powerpoint/2010/main" val="262101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homepage overview.</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17</a:t>
            </a:fld>
            <a:endParaRPr lang="en-US"/>
          </a:p>
        </p:txBody>
      </p:sp>
    </p:spTree>
    <p:extLst>
      <p:ext uri="{BB962C8B-B14F-4D97-AF65-F5344CB8AC3E}">
        <p14:creationId xmlns:p14="http://schemas.microsoft.com/office/powerpoint/2010/main" val="146148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Not textbooks</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18</a:t>
            </a:fld>
            <a:endParaRPr lang="en-US"/>
          </a:p>
        </p:txBody>
      </p:sp>
    </p:spTree>
    <p:extLst>
      <p:ext uri="{BB962C8B-B14F-4D97-AF65-F5344CB8AC3E}">
        <p14:creationId xmlns:p14="http://schemas.microsoft.com/office/powerpoint/2010/main" val="260822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Explain the Get at SFU button that shows up in databases vs. the full text in some databases</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19</a:t>
            </a:fld>
            <a:endParaRPr lang="en-US"/>
          </a:p>
        </p:txBody>
      </p:sp>
    </p:spTree>
    <p:extLst>
      <p:ext uri="{BB962C8B-B14F-4D97-AF65-F5344CB8AC3E}">
        <p14:creationId xmlns:p14="http://schemas.microsoft.com/office/powerpoint/2010/main" val="834805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Screenshot of searching Google Scholar via SFU. </a:t>
            </a:r>
            <a:r>
              <a:rPr lang="en-US" dirty="0" err="1"/>
              <a:t>Get@sfu</a:t>
            </a:r>
            <a:r>
              <a:rPr lang="en-US" dirty="0"/>
              <a:t> works for searching Google Scholar via the library website as well.</a:t>
            </a:r>
          </a:p>
        </p:txBody>
      </p:sp>
      <p:sp>
        <p:nvSpPr>
          <p:cNvPr id="4" name="Slide Number Placeholder 3"/>
          <p:cNvSpPr>
            <a:spLocks noGrp="1"/>
          </p:cNvSpPr>
          <p:nvPr>
            <p:ph type="sldNum" sz="quarter" idx="10"/>
          </p:nvPr>
        </p:nvSpPr>
        <p:spPr/>
        <p:txBody>
          <a:bodyPr/>
          <a:lstStyle/>
          <a:p>
            <a:fld id="{8B75F25C-406D-475A-9CBD-9C97F69D8829}" type="slidenum">
              <a:rPr lang="en-US" smtClean="0"/>
              <a:pPr/>
              <a:t>20</a:t>
            </a:fld>
            <a:endParaRPr lang="en-US"/>
          </a:p>
        </p:txBody>
      </p:sp>
    </p:spTree>
    <p:extLst>
      <p:ext uri="{BB962C8B-B14F-4D97-AF65-F5344CB8AC3E}">
        <p14:creationId xmlns:p14="http://schemas.microsoft.com/office/powerpoint/2010/main" val="185866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2</a:t>
            </a:fld>
            <a:endParaRPr lang="en-US"/>
          </a:p>
        </p:txBody>
      </p:sp>
    </p:spTree>
    <p:extLst>
      <p:ext uri="{BB962C8B-B14F-4D97-AF65-F5344CB8AC3E}">
        <p14:creationId xmlns:p14="http://schemas.microsoft.com/office/powerpoint/2010/main" val="2064129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Databases</a:t>
            </a:r>
            <a:r>
              <a:rPr lang="en-US" baseline="0" dirty="0"/>
              <a:t> linked to subject</a:t>
            </a:r>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21</a:t>
            </a:fld>
            <a:endParaRPr lang="en-US"/>
          </a:p>
        </p:txBody>
      </p:sp>
    </p:spTree>
    <p:extLst>
      <p:ext uri="{BB962C8B-B14F-4D97-AF65-F5344CB8AC3E}">
        <p14:creationId xmlns:p14="http://schemas.microsoft.com/office/powerpoint/2010/main" val="2807414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to develop keywords.</a:t>
            </a:r>
          </a:p>
          <a:p>
            <a:pPr marL="228600" indent="-228600">
              <a:buAutoNum type="arabicPeriod"/>
            </a:pPr>
            <a:r>
              <a:rPr lang="en-CA" dirty="0"/>
              <a:t>Put your research topic into a question</a:t>
            </a:r>
          </a:p>
          <a:p>
            <a:pPr marL="228600" indent="-228600">
              <a:buAutoNum type="arabicPeriod"/>
            </a:pPr>
            <a:r>
              <a:rPr lang="en-CA" dirty="0"/>
              <a:t>Identify key concepts</a:t>
            </a:r>
          </a:p>
          <a:p>
            <a:pPr marL="228600" indent="-228600">
              <a:buAutoNum type="arabicPeriod"/>
            </a:pPr>
            <a:r>
              <a:rPr lang="en-CA" dirty="0"/>
              <a:t>Brainstorm keywords for each key concept</a:t>
            </a:r>
          </a:p>
          <a:p>
            <a:endParaRPr lang="en-CA" dirty="0"/>
          </a:p>
        </p:txBody>
      </p:sp>
      <p:sp>
        <p:nvSpPr>
          <p:cNvPr id="4" name="Slide Number Placeholder 3"/>
          <p:cNvSpPr>
            <a:spLocks noGrp="1"/>
          </p:cNvSpPr>
          <p:nvPr>
            <p:ph type="sldNum" sz="quarter" idx="5"/>
          </p:nvPr>
        </p:nvSpPr>
        <p:spPr/>
        <p:txBody>
          <a:bodyPr/>
          <a:lstStyle/>
          <a:p>
            <a:fld id="{8B75F25C-406D-475A-9CBD-9C97F69D8829}" type="slidenum">
              <a:rPr lang="en-US" smtClean="0"/>
              <a:pPr/>
              <a:t>22</a:t>
            </a:fld>
            <a:endParaRPr lang="en-US"/>
          </a:p>
        </p:txBody>
      </p:sp>
    </p:spTree>
    <p:extLst>
      <p:ext uri="{BB962C8B-B14F-4D97-AF65-F5344CB8AC3E}">
        <p14:creationId xmlns:p14="http://schemas.microsoft.com/office/powerpoint/2010/main" val="1384672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23</a:t>
            </a:fld>
            <a:endParaRPr lang="en-US"/>
          </a:p>
        </p:txBody>
      </p:sp>
    </p:spTree>
    <p:extLst>
      <p:ext uri="{BB962C8B-B14F-4D97-AF65-F5344CB8AC3E}">
        <p14:creationId xmlns:p14="http://schemas.microsoft.com/office/powerpoint/2010/main" val="988776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Demonstrate Navigating to the CJA from library homepage.</a:t>
            </a:r>
          </a:p>
          <a:p>
            <a:pPr marL="228600" indent="-228600">
              <a:buAutoNum type="arabicPeriod"/>
            </a:pPr>
            <a:r>
              <a:rPr lang="en-US" dirty="0"/>
              <a:t>Our sample topic: What is the influence of genetics on criminal </a:t>
            </a:r>
            <a:r>
              <a:rPr lang="en-US" dirty="0" err="1"/>
              <a:t>behaviour</a:t>
            </a:r>
            <a:r>
              <a:rPr lang="en-US" dirty="0"/>
              <a:t> of young offenders?</a:t>
            </a:r>
          </a:p>
          <a:p>
            <a:pPr marL="228600" indent="-228600">
              <a:buAutoNum type="arabicPeriod"/>
            </a:pPr>
            <a:r>
              <a:rPr lang="en-US" dirty="0"/>
              <a:t>Search for keywords – </a:t>
            </a:r>
          </a:p>
          <a:p>
            <a:pPr marL="685800" lvl="1" indent="-228600">
              <a:buAutoNum type="arabicPeriod"/>
            </a:pPr>
            <a:r>
              <a:rPr lang="en-US" dirty="0"/>
              <a:t>First line: crime or criminal or illegal or violence or deviance or criminal </a:t>
            </a:r>
            <a:r>
              <a:rPr lang="en-US" dirty="0" err="1"/>
              <a:t>behaviour</a:t>
            </a:r>
            <a:endParaRPr lang="en-US" dirty="0"/>
          </a:p>
          <a:p>
            <a:pPr marL="685800" lvl="1" indent="-228600">
              <a:buAutoNum type="arabicPeriod"/>
            </a:pPr>
            <a:r>
              <a:rPr lang="en-US" dirty="0"/>
              <a:t>Second line: young offenders or juvenile delinquents or adolescents or youth offenders</a:t>
            </a:r>
          </a:p>
          <a:p>
            <a:pPr marL="685800" lvl="1" indent="-228600">
              <a:buAutoNum type="arabicPeriod"/>
            </a:pPr>
            <a:r>
              <a:rPr lang="en-US" dirty="0"/>
              <a:t>Third line: genetics or genes or hereditary or inherited</a:t>
            </a:r>
          </a:p>
          <a:p>
            <a:pPr marL="228600" indent="-228600">
              <a:buAutoNum type="arabicPeriod"/>
            </a:pPr>
            <a:r>
              <a:rPr lang="en-US" dirty="0"/>
              <a:t>Limit by </a:t>
            </a:r>
            <a:r>
              <a:rPr lang="en-CA" dirty="0"/>
              <a:t>Scholarly (Peer Reviewed) Journals</a:t>
            </a:r>
            <a:r>
              <a:rPr lang="en-US" dirty="0"/>
              <a:t>. (Note there are also practitioner journals in CJA, so we want to avoid including those). </a:t>
            </a:r>
          </a:p>
        </p:txBody>
      </p:sp>
      <p:sp>
        <p:nvSpPr>
          <p:cNvPr id="4" name="Slide Number Placeholder 3"/>
          <p:cNvSpPr>
            <a:spLocks noGrp="1"/>
          </p:cNvSpPr>
          <p:nvPr>
            <p:ph type="sldNum" sz="quarter" idx="10"/>
          </p:nvPr>
        </p:nvSpPr>
        <p:spPr/>
        <p:txBody>
          <a:bodyPr/>
          <a:lstStyle/>
          <a:p>
            <a:fld id="{8B75F25C-406D-475A-9CBD-9C97F69D8829}" type="slidenum">
              <a:rPr lang="en-US" smtClean="0"/>
              <a:pPr/>
              <a:t>24</a:t>
            </a:fld>
            <a:endParaRPr lang="en-US"/>
          </a:p>
        </p:txBody>
      </p:sp>
    </p:spTree>
    <p:extLst>
      <p:ext uri="{BB962C8B-B14F-4D97-AF65-F5344CB8AC3E}">
        <p14:creationId xmlns:p14="http://schemas.microsoft.com/office/powerpoint/2010/main" val="4001364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25</a:t>
            </a:fld>
            <a:endParaRPr lang="en-US"/>
          </a:p>
        </p:txBody>
      </p:sp>
    </p:spTree>
    <p:extLst>
      <p:ext uri="{BB962C8B-B14F-4D97-AF65-F5344CB8AC3E}">
        <p14:creationId xmlns:p14="http://schemas.microsoft.com/office/powerpoint/2010/main" val="4271092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to go for help</a:t>
            </a:r>
          </a:p>
        </p:txBody>
      </p:sp>
      <p:sp>
        <p:nvSpPr>
          <p:cNvPr id="4" name="Slide Number Placeholder 3"/>
          <p:cNvSpPr>
            <a:spLocks noGrp="1"/>
          </p:cNvSpPr>
          <p:nvPr>
            <p:ph type="sldNum" sz="quarter" idx="10"/>
          </p:nvPr>
        </p:nvSpPr>
        <p:spPr/>
        <p:txBody>
          <a:bodyPr/>
          <a:lstStyle/>
          <a:p>
            <a:fld id="{8B75F25C-406D-475A-9CBD-9C97F69D8829}" type="slidenum">
              <a:rPr lang="en-US" smtClean="0"/>
              <a:pPr/>
              <a:t>26</a:t>
            </a:fld>
            <a:endParaRPr lang="en-US"/>
          </a:p>
        </p:txBody>
      </p:sp>
    </p:spTree>
    <p:extLst>
      <p:ext uri="{BB962C8B-B14F-4D97-AF65-F5344CB8AC3E}">
        <p14:creationId xmlns:p14="http://schemas.microsoft.com/office/powerpoint/2010/main" val="427109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75F25C-406D-475A-9CBD-9C97F69D8829}" type="slidenum">
              <a:rPr lang="en-US" smtClean="0"/>
              <a:pPr/>
              <a:t>3</a:t>
            </a:fld>
            <a:endParaRPr lang="en-US"/>
          </a:p>
        </p:txBody>
      </p:sp>
    </p:spTree>
    <p:extLst>
      <p:ext uri="{BB962C8B-B14F-4D97-AF65-F5344CB8AC3E}">
        <p14:creationId xmlns:p14="http://schemas.microsoft.com/office/powerpoint/2010/main" val="101061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4</a:t>
            </a:fld>
            <a:endParaRPr lang="en-US"/>
          </a:p>
        </p:txBody>
      </p:sp>
    </p:spTree>
    <p:extLst>
      <p:ext uri="{BB962C8B-B14F-4D97-AF65-F5344CB8AC3E}">
        <p14:creationId xmlns:p14="http://schemas.microsoft.com/office/powerpoint/2010/main" val="206412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CA" dirty="0"/>
              <a:t>Overview of SFU Library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75F25C-406D-475A-9CBD-9C97F69D88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28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7</a:t>
            </a:fld>
            <a:endParaRPr lang="en-US"/>
          </a:p>
        </p:txBody>
      </p:sp>
    </p:spTree>
    <p:extLst>
      <p:ext uri="{BB962C8B-B14F-4D97-AF65-F5344CB8AC3E}">
        <p14:creationId xmlns:p14="http://schemas.microsoft.com/office/powerpoint/2010/main" val="381395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B75F25C-406D-475A-9CBD-9C97F69D8829}" type="slidenum">
              <a:rPr lang="en-US" smtClean="0"/>
              <a:pPr/>
              <a:t>8</a:t>
            </a:fld>
            <a:endParaRPr lang="en-US"/>
          </a:p>
        </p:txBody>
      </p:sp>
    </p:spTree>
    <p:extLst>
      <p:ext uri="{BB962C8B-B14F-4D97-AF65-F5344CB8AC3E}">
        <p14:creationId xmlns:p14="http://schemas.microsoft.com/office/powerpoint/2010/main" val="3273824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5F25C-406D-475A-9CBD-9C97F69D8829}" type="slidenum">
              <a:rPr lang="en-US" smtClean="0"/>
              <a:pPr/>
              <a:t>9</a:t>
            </a:fld>
            <a:endParaRPr lang="en-US"/>
          </a:p>
        </p:txBody>
      </p:sp>
    </p:spTree>
    <p:extLst>
      <p:ext uri="{BB962C8B-B14F-4D97-AF65-F5344CB8AC3E}">
        <p14:creationId xmlns:p14="http://schemas.microsoft.com/office/powerpoint/2010/main" val="282654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Demonstrate Navigating to the Canadian </a:t>
            </a:r>
            <a:r>
              <a:rPr lang="en-US" dirty="0" err="1"/>
              <a:t>Newsstream</a:t>
            </a:r>
            <a:r>
              <a:rPr lang="en-US" dirty="0"/>
              <a:t> database from library homepage</a:t>
            </a:r>
          </a:p>
          <a:p>
            <a:pPr marL="228600" indent="-228600">
              <a:buAutoNum type="arabicPeriod"/>
            </a:pPr>
            <a:r>
              <a:rPr lang="en-US" dirty="0"/>
              <a:t>We will be searching for the recent crime of December 18</a:t>
            </a:r>
            <a:r>
              <a:rPr lang="en-US" baseline="30000" dirty="0"/>
              <a:t>th</a:t>
            </a:r>
            <a:r>
              <a:rPr lang="en-US" dirty="0"/>
              <a:t>, 2022, the swarming murder of Ken Lee by seven young teenage girls in Toronto. To find newspaper articles, try starting with the keywords – swarming death teens (about 1,219 results)</a:t>
            </a:r>
          </a:p>
          <a:p>
            <a:pPr marL="228600" indent="-228600">
              <a:buAutoNum type="arabicPeriod"/>
            </a:pPr>
            <a:r>
              <a:rPr lang="en-US" dirty="0"/>
              <a:t>Next, limit by publication date – enter one year range (Feb 2, 2022 to Feb 2, 2023)</a:t>
            </a:r>
          </a:p>
          <a:p>
            <a:pPr marL="228600" indent="-228600">
              <a:buAutoNum type="arabicPeriod"/>
            </a:pPr>
            <a:r>
              <a:rPr lang="en-US" dirty="0"/>
              <a:t>Click on one of the full-text options</a:t>
            </a:r>
          </a:p>
        </p:txBody>
      </p:sp>
      <p:sp>
        <p:nvSpPr>
          <p:cNvPr id="4" name="Slide Number Placeholder 3"/>
          <p:cNvSpPr>
            <a:spLocks noGrp="1"/>
          </p:cNvSpPr>
          <p:nvPr>
            <p:ph type="sldNum" sz="quarter" idx="10"/>
          </p:nvPr>
        </p:nvSpPr>
        <p:spPr/>
        <p:txBody>
          <a:bodyPr/>
          <a:lstStyle/>
          <a:p>
            <a:fld id="{8B75F25C-406D-475A-9CBD-9C97F69D8829}" type="slidenum">
              <a:rPr lang="en-US" smtClean="0"/>
              <a:pPr/>
              <a:t>10</a:t>
            </a:fld>
            <a:endParaRPr lang="en-US"/>
          </a:p>
        </p:txBody>
      </p:sp>
    </p:spTree>
    <p:extLst>
      <p:ext uri="{BB962C8B-B14F-4D97-AF65-F5344CB8AC3E}">
        <p14:creationId xmlns:p14="http://schemas.microsoft.com/office/powerpoint/2010/main" val="241956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8164B59-CCC3-4681-9D84-E60832E5979D}" type="datetimeFigureOut">
              <a:rPr lang="en-US" smtClean="0"/>
              <a:pPr/>
              <a:t>1/31/2023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2907DEE-49E1-42A7-8198-E982397FFA01}" type="slidenum">
              <a:rPr lang="en-US" smtClean="0"/>
              <a:pPr/>
              <a:t>‹#›</a:t>
            </a:fld>
            <a:endParaRPr lang="en-US"/>
          </a:p>
        </p:txBody>
      </p:sp>
    </p:spTree>
    <p:extLst>
      <p:ext uri="{BB962C8B-B14F-4D97-AF65-F5344CB8AC3E}">
        <p14:creationId xmlns:p14="http://schemas.microsoft.com/office/powerpoint/2010/main" val="12667376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64B59-CCC3-4681-9D84-E60832E5979D}"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178091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8164B59-CCC3-4681-9D84-E60832E5979D}" type="datetimeFigureOut">
              <a:rPr lang="en-US" smtClean="0"/>
              <a:pPr/>
              <a:t>1/31/2023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2907DEE-49E1-42A7-8198-E982397FFA01}" type="slidenum">
              <a:rPr lang="en-US" smtClean="0"/>
              <a:pPr/>
              <a:t>‹#›</a:t>
            </a:fld>
            <a:endParaRPr lang="en-US"/>
          </a:p>
        </p:txBody>
      </p:sp>
    </p:spTree>
    <p:extLst>
      <p:ext uri="{BB962C8B-B14F-4D97-AF65-F5344CB8AC3E}">
        <p14:creationId xmlns:p14="http://schemas.microsoft.com/office/powerpoint/2010/main" val="4585930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164B59-CCC3-4681-9D84-E60832E5979D}"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320071949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64B59-CCC3-4681-9D84-E60832E5979D}"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1958786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164B59-CCC3-4681-9D84-E60832E5979D}"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419134994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8164B59-CCC3-4681-9D84-E60832E5979D}" type="datetimeFigureOut">
              <a:rPr lang="en-US" smtClean="0"/>
              <a:pPr/>
              <a:t>1/31/2023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422253595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8164B59-CCC3-4681-9D84-E60832E5979D}" type="datetimeFigureOut">
              <a:rPr lang="en-US" smtClean="0"/>
              <a:pPr/>
              <a:t>1/31/2023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395409436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8164B59-CCC3-4681-9D84-E60832E5979D}" type="datetimeFigureOut">
              <a:rPr lang="en-US" smtClean="0"/>
              <a:pPr/>
              <a:t>1/31/2023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25104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164B59-CCC3-4681-9D84-E60832E5979D}"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17664488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8164B59-CCC3-4681-9D84-E60832E5979D}" type="datetimeFigureOut">
              <a:rPr lang="en-US" smtClean="0"/>
              <a:pPr/>
              <a:t>1/31/2023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9265189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64B59-CCC3-4681-9D84-E60832E5979D}"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08949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8164B59-CCC3-4681-9D84-E60832E5979D}" type="datetimeFigureOut">
              <a:rPr lang="en-US" smtClean="0"/>
              <a:pPr/>
              <a:t>1/31/2023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1262817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164B59-CCC3-4681-9D84-E60832E5979D}" type="datetimeFigureOut">
              <a:rPr lang="en-US" smtClean="0"/>
              <a:pPr/>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1391556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164B59-CCC3-4681-9D84-E60832E5979D}" type="datetimeFigureOut">
              <a:rPr lang="en-US" smtClean="0"/>
              <a:pPr/>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20311002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8164B59-CCC3-4681-9D84-E60832E5979D}" type="datetimeFigureOut">
              <a:rPr lang="en-US" smtClean="0"/>
              <a:pPr/>
              <a:t>1/31/2023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2907DEE-49E1-42A7-8198-E982397FFA01}" type="slidenum">
              <a:rPr lang="en-US" smtClean="0"/>
              <a:pPr/>
              <a:t>‹#›</a:t>
            </a:fld>
            <a:endParaRPr lang="en-US"/>
          </a:p>
        </p:txBody>
      </p:sp>
    </p:spTree>
    <p:extLst>
      <p:ext uri="{BB962C8B-B14F-4D97-AF65-F5344CB8AC3E}">
        <p14:creationId xmlns:p14="http://schemas.microsoft.com/office/powerpoint/2010/main" val="310445606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164B59-CCC3-4681-9D84-E60832E5979D}"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8571069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164B59-CCC3-4681-9D84-E60832E5979D}" type="datetimeFigureOut">
              <a:rPr lang="en-US" smtClean="0"/>
              <a:pPr/>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1802484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64B59-CCC3-4681-9D84-E60832E5979D}" type="datetimeFigureOut">
              <a:rPr lang="en-US" smtClean="0"/>
              <a:pPr/>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197905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64B59-CCC3-4681-9D84-E60832E5979D}" type="datetimeFigureOut">
              <a:rPr lang="en-US" smtClean="0"/>
              <a:pPr/>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23080688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8164B59-CCC3-4681-9D84-E60832E5979D}" type="datetimeFigureOut">
              <a:rPr lang="en-US" smtClean="0"/>
              <a:pPr/>
              <a:t>1/31/2023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2907DEE-49E1-42A7-8198-E982397FFA01}" type="slidenum">
              <a:rPr lang="en-US" smtClean="0"/>
              <a:pPr/>
              <a:t>‹#›</a:t>
            </a:fld>
            <a:endParaRPr lang="en-US"/>
          </a:p>
        </p:txBody>
      </p:sp>
    </p:spTree>
    <p:extLst>
      <p:ext uri="{BB962C8B-B14F-4D97-AF65-F5344CB8AC3E}">
        <p14:creationId xmlns:p14="http://schemas.microsoft.com/office/powerpoint/2010/main" val="18338442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164B59-CCC3-4681-9D84-E60832E5979D}"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907DEE-49E1-42A7-8198-E982397FFA01}" type="slidenum">
              <a:rPr lang="en-US" smtClean="0"/>
              <a:pPr/>
              <a:t>‹#›</a:t>
            </a:fld>
            <a:endParaRPr lang="en-US"/>
          </a:p>
        </p:txBody>
      </p:sp>
    </p:spTree>
    <p:extLst>
      <p:ext uri="{BB962C8B-B14F-4D97-AF65-F5344CB8AC3E}">
        <p14:creationId xmlns:p14="http://schemas.microsoft.com/office/powerpoint/2010/main" val="52179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8164B59-CCC3-4681-9D84-E60832E5979D}" type="datetimeFigureOut">
              <a:rPr lang="en-US" smtClean="0"/>
              <a:pPr/>
              <a:t>1/31/2023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2907DEE-49E1-42A7-8198-E982397FFA01}"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5711218"/>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8164B59-CCC3-4681-9D84-E60832E5979D}" type="datetimeFigureOut">
              <a:rPr lang="en-US" smtClean="0"/>
              <a:pPr/>
              <a:t>1/31/2023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2907DEE-49E1-42A7-8198-E982397FFA01}" type="slidenum">
              <a:rPr lang="en-US" smtClean="0"/>
              <a:pPr/>
              <a:t>‹#›</a:t>
            </a:fld>
            <a:endParaRPr lang="en-US"/>
          </a:p>
        </p:txBody>
      </p:sp>
    </p:spTree>
    <p:extLst>
      <p:ext uri="{BB962C8B-B14F-4D97-AF65-F5344CB8AC3E}">
        <p14:creationId xmlns:p14="http://schemas.microsoft.com/office/powerpoint/2010/main" val="1331840768"/>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libask@sfu.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lib.sfu.ca/help/research-assistance/format-type/scholarly-journals" TargetMode="External"/><Relationship Id="rId5" Type="http://schemas.openxmlformats.org/officeDocument/2006/relationships/image" Target="../media/image20.png"/><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b.sfu.ca/find/research-tools/remote-access-online-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ufts2.lib.sfu.ca/CRDB4/BVAS/resource/556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cufts2.lib.sfu.ca/CRDB4/BVAS/resource/5565" TargetMode="External"/><Relationship Id="rId4" Type="http://schemas.openxmlformats.org/officeDocument/2006/relationships/hyperlink" Target="http://cufts2.lib.sfu.ca/CRDB4/BVAS/resource/570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ufts2.lib.sfu.ca/CRDB4/BVAS/resource/5707"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lib.sfu.ca/help/cite-write/citation-style-guides/ap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hyperlink" Target="https://www.lib.sfu.ca/help/ask-us" TargetMode="External"/><Relationship Id="rId7"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lib.sfu.ca/about/branches-depts/slc/offer/consultation-info" TargetMode="External"/><Relationship Id="rId5" Type="http://schemas.openxmlformats.org/officeDocument/2006/relationships/hyperlink" Target="https://www.lib.sfu.ca/about/branches-depts/slc" TargetMode="External"/><Relationship Id="rId4" Type="http://schemas.openxmlformats.org/officeDocument/2006/relationships/hyperlink" Target="https://appointment.lib.sfu.ca/booking/researchhe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lib.sfu.ca/about/branches-depts/rc/software-data-dh/software" TargetMode="External"/><Relationship Id="rId7" Type="http://schemas.openxmlformats.org/officeDocument/2006/relationships/image" Target="../media/image11.png"/><Relationship Id="rId2" Type="http://schemas.openxmlformats.org/officeDocument/2006/relationships/hyperlink" Target="https://www.lib.sfu.ca/help/research-assistance/subject/criminology"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databases.lib.sfu.ca/record/61245131620003610/Canadian-Newsstre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atabases.lib.sfu.ca/browse?contentTypes=News+sour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atabases.lib.sfu.ca/record/61245131620003610/Canadian-Newsstre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SFU Library - Research skills</a:t>
            </a:r>
          </a:p>
        </p:txBody>
      </p:sp>
      <p:sp>
        <p:nvSpPr>
          <p:cNvPr id="3" name="Subtitle 2"/>
          <p:cNvSpPr>
            <a:spLocks noGrp="1"/>
          </p:cNvSpPr>
          <p:nvPr>
            <p:ph type="subTitle" idx="1"/>
          </p:nvPr>
        </p:nvSpPr>
        <p:spPr/>
        <p:txBody>
          <a:bodyPr>
            <a:normAutofit fontScale="85000" lnSpcReduction="10000"/>
          </a:bodyPr>
          <a:lstStyle/>
          <a:p>
            <a:r>
              <a:rPr lang="en-US" sz="2800" b="1" dirty="0"/>
              <a:t>Criminology 101 – introduction to criminology - Spring 2023</a:t>
            </a:r>
          </a:p>
        </p:txBody>
      </p:sp>
      <p:sp>
        <p:nvSpPr>
          <p:cNvPr id="4" name="TextBox 3"/>
          <p:cNvSpPr txBox="1"/>
          <p:nvPr/>
        </p:nvSpPr>
        <p:spPr>
          <a:xfrm>
            <a:off x="8889481" y="4876801"/>
            <a:ext cx="2335960" cy="1200329"/>
          </a:xfrm>
          <a:prstGeom prst="rect">
            <a:avLst/>
          </a:prstGeom>
          <a:noFill/>
        </p:spPr>
        <p:txBody>
          <a:bodyPr wrap="none" rtlCol="0">
            <a:spAutoFit/>
          </a:bodyPr>
          <a:lstStyle/>
          <a:p>
            <a:pPr algn="r"/>
            <a:r>
              <a:rPr lang="en-US" sz="2400" b="1" dirty="0">
                <a:solidFill>
                  <a:schemeClr val="bg1"/>
                </a:solidFill>
              </a:rPr>
              <a:t>Billy Fung</a:t>
            </a:r>
            <a:endParaRPr lang="en-US" sz="2400" dirty="0">
              <a:solidFill>
                <a:schemeClr val="bg1"/>
              </a:solidFill>
            </a:endParaRPr>
          </a:p>
          <a:p>
            <a:pPr algn="r"/>
            <a:r>
              <a:rPr lang="en-US" sz="2400" dirty="0">
                <a:solidFill>
                  <a:schemeClr val="bg1"/>
                </a:solidFill>
                <a:hlinkClick r:id="rId3"/>
              </a:rPr>
              <a:t> libask@sfu.ca</a:t>
            </a:r>
            <a:r>
              <a:rPr lang="en-US" sz="2400" dirty="0">
                <a:solidFill>
                  <a:schemeClr val="bg1"/>
                </a:solidFill>
              </a:rPr>
              <a:t> </a:t>
            </a:r>
          </a:p>
          <a:p>
            <a:pPr algn="r"/>
            <a:endParaRPr lang="en-US" sz="2400" dirty="0">
              <a:solidFill>
                <a:schemeClr val="bg1"/>
              </a:solidFill>
            </a:endParaRPr>
          </a:p>
        </p:txBody>
      </p:sp>
    </p:spTree>
    <p:extLst>
      <p:ext uri="{BB962C8B-B14F-4D97-AF65-F5344CB8AC3E}">
        <p14:creationId xmlns:p14="http://schemas.microsoft.com/office/powerpoint/2010/main" val="223486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9906" y="702155"/>
            <a:ext cx="3568661" cy="1269713"/>
          </a:xfrm>
        </p:spPr>
        <p:txBody>
          <a:bodyPr>
            <a:normAutofit/>
          </a:bodyPr>
          <a:lstStyle/>
          <a:p>
            <a:pPr>
              <a:lnSpc>
                <a:spcPct val="90000"/>
              </a:lnSpc>
            </a:pPr>
            <a:r>
              <a:rPr lang="en-US">
                <a:solidFill>
                  <a:schemeClr val="tx2"/>
                </a:solidFill>
              </a:rPr>
              <a:t>Canadian Newsstream - DEMO</a:t>
            </a:r>
          </a:p>
        </p:txBody>
      </p:sp>
      <p:sp>
        <p:nvSpPr>
          <p:cNvPr id="16" name="Rectangle 15">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6"/>
          <p:cNvSpPr>
            <a:spLocks noGrp="1"/>
          </p:cNvSpPr>
          <p:nvPr>
            <p:ph sz="half" idx="4294967295"/>
          </p:nvPr>
        </p:nvSpPr>
        <p:spPr>
          <a:xfrm>
            <a:off x="609906" y="2340864"/>
            <a:ext cx="3568661" cy="3634486"/>
          </a:xfrm>
          <a:prstGeom prst="rect">
            <a:avLst/>
          </a:prstGeom>
        </p:spPr>
        <p:txBody>
          <a:bodyPr>
            <a:normAutofit/>
          </a:bodyPr>
          <a:lstStyle/>
          <a:p>
            <a:pPr marL="0" indent="0">
              <a:buNone/>
            </a:pPr>
            <a:endParaRPr lang="en-US"/>
          </a:p>
          <a:p>
            <a:endParaRPr lang="en-US"/>
          </a:p>
          <a:p>
            <a:endParaRPr lang="en-US"/>
          </a:p>
          <a:p>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41E3260F-50A5-77E2-6059-7AF432852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236" y="2125384"/>
            <a:ext cx="9393501" cy="4391462"/>
          </a:xfrm>
          <a:prstGeom prst="rect">
            <a:avLst/>
          </a:prstGeom>
        </p:spPr>
      </p:pic>
    </p:spTree>
    <p:extLst>
      <p:ext uri="{BB962C8B-B14F-4D97-AF65-F5344CB8AC3E}">
        <p14:creationId xmlns:p14="http://schemas.microsoft.com/office/powerpoint/2010/main" val="24592166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Canadian Newsstream</a:t>
            </a:r>
            <a:endParaRPr lang="en-US" sz="3600" dirty="0"/>
          </a:p>
        </p:txBody>
      </p:sp>
      <p:sp>
        <p:nvSpPr>
          <p:cNvPr id="9" name="Content Placeholder 6"/>
          <p:cNvSpPr>
            <a:spLocks noGrp="1"/>
          </p:cNvSpPr>
          <p:nvPr>
            <p:ph sz="half" idx="4294967295"/>
          </p:nvPr>
        </p:nvSpPr>
        <p:spPr>
          <a:xfrm>
            <a:off x="401895" y="2768573"/>
            <a:ext cx="10941337" cy="1476856"/>
          </a:xfrm>
          <a:prstGeom prst="rect">
            <a:avLst/>
          </a:prstGeom>
        </p:spPr>
        <p:txBody>
          <a:bodyPr>
            <a:noAutofit/>
          </a:bodyPr>
          <a:lstStyle/>
          <a:p>
            <a:r>
              <a:rPr lang="en-US" sz="2400" dirty="0"/>
              <a:t>Note: if you’ve found an article online, e.g., VancouverSun.com, you can search for the same article in Canadian </a:t>
            </a:r>
            <a:r>
              <a:rPr lang="en-US" sz="2400" dirty="0" err="1"/>
              <a:t>Newsstream</a:t>
            </a:r>
            <a:r>
              <a:rPr lang="en-US" sz="2400" dirty="0"/>
              <a:t>!</a:t>
            </a:r>
          </a:p>
          <a:p>
            <a:endParaRPr lang="en-US" sz="2000" dirty="0"/>
          </a:p>
          <a:p>
            <a:endParaRPr lang="en-US" sz="2400" dirty="0"/>
          </a:p>
          <a:p>
            <a:endParaRPr lang="en-US" sz="2400" dirty="0"/>
          </a:p>
          <a:p>
            <a:endParaRPr lang="en-US" sz="2400" dirty="0"/>
          </a:p>
        </p:txBody>
      </p:sp>
      <p:pic>
        <p:nvPicPr>
          <p:cNvPr id="4" name="Picture 3" descr="Graphical user interface, text, application, email&#10;&#10;Description automatically generated">
            <a:extLst>
              <a:ext uri="{FF2B5EF4-FFF2-40B4-BE49-F238E27FC236}">
                <a16:creationId xmlns:a16="http://schemas.microsoft.com/office/drawing/2014/main" id="{905AA2BA-F504-913B-3050-6E48DBCB1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95" y="3070804"/>
            <a:ext cx="5279261" cy="3549552"/>
          </a:xfrm>
          <a:prstGeom prst="rect">
            <a:avLst/>
          </a:prstGeom>
          <a:ln w="25400">
            <a:solidFill>
              <a:schemeClr val="accent1"/>
            </a:solidFill>
          </a:ln>
        </p:spPr>
      </p:pic>
      <p:pic>
        <p:nvPicPr>
          <p:cNvPr id="6" name="Picture 5" descr="Graphical user interface, text, application, email&#10;&#10;Description automatically generated">
            <a:extLst>
              <a:ext uri="{FF2B5EF4-FFF2-40B4-BE49-F238E27FC236}">
                <a16:creationId xmlns:a16="http://schemas.microsoft.com/office/drawing/2014/main" id="{AB5F0735-376D-EDFF-9960-C917B90EC3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846" y="3072534"/>
            <a:ext cx="5410113" cy="3609788"/>
          </a:xfrm>
          <a:prstGeom prst="rect">
            <a:avLst/>
          </a:prstGeom>
          <a:ln w="28575">
            <a:solidFill>
              <a:schemeClr val="accent1"/>
            </a:solidFill>
          </a:ln>
        </p:spPr>
      </p:pic>
    </p:spTree>
    <p:extLst>
      <p:ext uri="{BB962C8B-B14F-4D97-AF65-F5344CB8AC3E}">
        <p14:creationId xmlns:p14="http://schemas.microsoft.com/office/powerpoint/2010/main" val="45560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t>Canadian </a:t>
            </a:r>
            <a:r>
              <a:rPr lang="en-US" err="1"/>
              <a:t>Newsstream</a:t>
            </a:r>
            <a:endParaRPr lang="en-US"/>
          </a:p>
        </p:txBody>
      </p:sp>
      <p:sp>
        <p:nvSpPr>
          <p:cNvPr id="14" name="Rectangle 13">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a:extLst>
              <a:ext uri="{FF2B5EF4-FFF2-40B4-BE49-F238E27FC236}">
                <a16:creationId xmlns:a16="http://schemas.microsoft.com/office/drawing/2014/main" id="{4995B5BE-B8B1-7424-8372-7853CC77E48B}"/>
              </a:ext>
            </a:extLst>
          </p:cNvPr>
          <p:cNvPicPr>
            <a:picLocks noChangeAspect="1"/>
          </p:cNvPicPr>
          <p:nvPr/>
        </p:nvPicPr>
        <p:blipFill rotWithShape="1">
          <a:blip r:embed="rId3">
            <a:extLst>
              <a:ext uri="{28A0092B-C50C-407E-A947-70E740481C1C}">
                <a14:useLocalDpi xmlns:a14="http://schemas.microsoft.com/office/drawing/2010/main" val="0"/>
              </a:ext>
            </a:extLst>
          </a:blip>
          <a:srcRect r="31324" b="-2"/>
          <a:stretch/>
        </p:blipFill>
        <p:spPr>
          <a:xfrm>
            <a:off x="657225" y="2361056"/>
            <a:ext cx="4962525" cy="3649219"/>
          </a:xfrm>
          <a:prstGeom prst="rect">
            <a:avLst/>
          </a:prstGeom>
        </p:spPr>
      </p:pic>
      <p:sp>
        <p:nvSpPr>
          <p:cNvPr id="9" name="Content Placeholder 6"/>
          <p:cNvSpPr>
            <a:spLocks noGrp="1"/>
          </p:cNvSpPr>
          <p:nvPr>
            <p:ph sz="half" idx="4294967295"/>
          </p:nvPr>
        </p:nvSpPr>
        <p:spPr>
          <a:xfrm>
            <a:off x="6335805" y="2180496"/>
            <a:ext cx="5275001" cy="4045683"/>
          </a:xfrm>
          <a:prstGeom prst="rect">
            <a:avLst/>
          </a:prstGeom>
        </p:spPr>
        <p:txBody>
          <a:bodyPr>
            <a:normAutofit/>
          </a:bodyPr>
          <a:lstStyle/>
          <a:p>
            <a:pPr marL="0" indent="0">
              <a:buNone/>
            </a:pPr>
            <a:r>
              <a:rPr lang="en-US" sz="2800" dirty="0"/>
              <a:t>SEARCH TIPS:</a:t>
            </a:r>
          </a:p>
          <a:p>
            <a:r>
              <a:rPr lang="en-US" sz="2800" dirty="0"/>
              <a:t>Use </a:t>
            </a:r>
            <a:r>
              <a:rPr lang="en-US" sz="2800" i="1" dirty="0">
                <a:solidFill>
                  <a:schemeClr val="accent1"/>
                </a:solidFill>
              </a:rPr>
              <a:t>Publication Date </a:t>
            </a:r>
            <a:r>
              <a:rPr lang="en-US" sz="2800" dirty="0"/>
              <a:t>limiter </a:t>
            </a:r>
            <a:r>
              <a:rPr lang="en-US" sz="2800" dirty="0">
                <a:sym typeface="Wingdings" panose="05000000000000000000" pitchFamily="2" charset="2"/>
              </a:rPr>
              <a:t> Last 12 months</a:t>
            </a:r>
          </a:p>
          <a:p>
            <a:pPr lvl="1"/>
            <a:r>
              <a:rPr lang="en-US" sz="2800" dirty="0">
                <a:sym typeface="Wingdings" panose="05000000000000000000" pitchFamily="2" charset="2"/>
              </a:rPr>
              <a:t>Or, enter a date range</a:t>
            </a:r>
          </a:p>
          <a:p>
            <a:r>
              <a:rPr lang="en-US" sz="2800" dirty="0">
                <a:sym typeface="Wingdings" panose="05000000000000000000" pitchFamily="2" charset="2"/>
              </a:rPr>
              <a:t>Use </a:t>
            </a:r>
            <a:r>
              <a:rPr lang="en-US" sz="2800" i="1" dirty="0">
                <a:solidFill>
                  <a:schemeClr val="accent1"/>
                </a:solidFill>
                <a:sym typeface="Wingdings" panose="05000000000000000000" pitchFamily="2" charset="2"/>
              </a:rPr>
              <a:t>Source type </a:t>
            </a:r>
            <a:r>
              <a:rPr lang="en-US" sz="2800" dirty="0">
                <a:sym typeface="Wingdings" panose="05000000000000000000" pitchFamily="2" charset="2"/>
              </a:rPr>
              <a:t>limiter newspapers</a:t>
            </a:r>
            <a:endParaRPr lang="en-US" sz="28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77969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50BA-0CA9-387B-4C87-F8A2BD52D377}"/>
              </a:ext>
            </a:extLst>
          </p:cNvPr>
          <p:cNvSpPr>
            <a:spLocks noGrp="1"/>
          </p:cNvSpPr>
          <p:nvPr>
            <p:ph type="title"/>
          </p:nvPr>
        </p:nvSpPr>
        <p:spPr/>
        <p:txBody>
          <a:bodyPr>
            <a:normAutofit fontScale="90000"/>
          </a:bodyPr>
          <a:lstStyle/>
          <a:p>
            <a:r>
              <a:rPr lang="en-CA" dirty="0"/>
              <a:t>Part 2: Finding peer-reviewed journal articles</a:t>
            </a:r>
            <a:br>
              <a:rPr lang="en-CA" dirty="0"/>
            </a:br>
            <a:endParaRPr lang="en-CA" dirty="0"/>
          </a:p>
        </p:txBody>
      </p:sp>
      <p:sp>
        <p:nvSpPr>
          <p:cNvPr id="3" name="Text Placeholder 2">
            <a:extLst>
              <a:ext uri="{FF2B5EF4-FFF2-40B4-BE49-F238E27FC236}">
                <a16:creationId xmlns:a16="http://schemas.microsoft.com/office/drawing/2014/main" id="{BD774AB5-CC9A-A751-6C96-4214BE1196CD}"/>
              </a:ext>
            </a:extLst>
          </p:cNvPr>
          <p:cNvSpPr>
            <a:spLocks noGrp="1"/>
          </p:cNvSpPr>
          <p:nvPr>
            <p:ph type="body" idx="1"/>
          </p:nvPr>
        </p:nvSpPr>
        <p:spPr/>
        <p:txBody>
          <a:bodyPr>
            <a:normAutofit/>
          </a:bodyPr>
          <a:lstStyle/>
          <a:p>
            <a:r>
              <a:rPr lang="en-CA" sz="2400" dirty="0"/>
              <a:t>Using </a:t>
            </a:r>
            <a:r>
              <a:rPr lang="en-CA" sz="2400" dirty="0" err="1"/>
              <a:t>sfu</a:t>
            </a:r>
            <a:r>
              <a:rPr lang="en-CA" sz="2400" dirty="0"/>
              <a:t> library’s website</a:t>
            </a:r>
          </a:p>
        </p:txBody>
      </p:sp>
    </p:spTree>
    <p:extLst>
      <p:ext uri="{BB962C8B-B14F-4D97-AF65-F5344CB8AC3E}">
        <p14:creationId xmlns:p14="http://schemas.microsoft.com/office/powerpoint/2010/main" val="175615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Scholarly </a:t>
            </a:r>
            <a:r>
              <a:rPr lang="en-US" sz="3600" dirty="0" err="1"/>
              <a:t>vs</a:t>
            </a:r>
            <a:r>
              <a:rPr lang="en-US" sz="3600" dirty="0"/>
              <a:t> popular sources</a:t>
            </a:r>
          </a:p>
        </p:txBody>
      </p:sp>
      <p:sp>
        <p:nvSpPr>
          <p:cNvPr id="6" name="Text Placeholder 5"/>
          <p:cNvSpPr>
            <a:spLocks noGrp="1"/>
          </p:cNvSpPr>
          <p:nvPr>
            <p:ph type="body" idx="1"/>
          </p:nvPr>
        </p:nvSpPr>
        <p:spPr>
          <a:xfrm>
            <a:off x="689510" y="1717990"/>
            <a:ext cx="5265804" cy="1380395"/>
          </a:xfrm>
        </p:spPr>
        <p:txBody>
          <a:bodyPr/>
          <a:lstStyle/>
          <a:p>
            <a:pPr algn="ctr"/>
            <a:r>
              <a:rPr lang="en-US" b="1" dirty="0"/>
              <a:t>Popular magazine articles</a:t>
            </a:r>
          </a:p>
          <a:p>
            <a:pPr algn="ctr"/>
            <a:r>
              <a:rPr lang="en-US" sz="2000" i="1" dirty="0"/>
              <a:t>Examples: </a:t>
            </a:r>
            <a:r>
              <a:rPr lang="en-US" sz="2000" b="1" i="1" dirty="0">
                <a:solidFill>
                  <a:schemeClr val="accent1"/>
                </a:solidFill>
              </a:rPr>
              <a:t>People, Psychology Today</a:t>
            </a:r>
          </a:p>
        </p:txBody>
      </p:sp>
      <p:sp>
        <p:nvSpPr>
          <p:cNvPr id="8" name="Text Placeholder 7"/>
          <p:cNvSpPr>
            <a:spLocks noGrp="1"/>
          </p:cNvSpPr>
          <p:nvPr>
            <p:ph type="body" sz="quarter" idx="3"/>
          </p:nvPr>
        </p:nvSpPr>
        <p:spPr>
          <a:xfrm>
            <a:off x="6129695" y="1911375"/>
            <a:ext cx="5306732" cy="1472812"/>
          </a:xfrm>
        </p:spPr>
        <p:txBody>
          <a:bodyPr/>
          <a:lstStyle/>
          <a:p>
            <a:pPr algn="ctr"/>
            <a:r>
              <a:rPr lang="en-US" b="1" dirty="0"/>
              <a:t>Scholarly journal articles</a:t>
            </a:r>
          </a:p>
          <a:p>
            <a:pPr algn="ctr"/>
            <a:r>
              <a:rPr lang="en-US" sz="2000" i="1" dirty="0"/>
              <a:t>Example: </a:t>
            </a:r>
            <a:r>
              <a:rPr lang="en-US" sz="2000" b="1" i="1" dirty="0">
                <a:solidFill>
                  <a:schemeClr val="accent1"/>
                </a:solidFill>
              </a:rPr>
              <a:t>Criminal Justice and Behavior: An International Journal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803" y="3389805"/>
            <a:ext cx="2237489" cy="3244843"/>
          </a:xfrm>
          <a:prstGeom prst="rect">
            <a:avLst/>
          </a:prstGeom>
          <a:effectLst>
            <a:outerShdw blurRad="50800" dist="38100" dir="2700000" algn="tl" rotWithShape="0">
              <a:prstClr val="black">
                <a:alpha val="40000"/>
              </a:prstClr>
            </a:outerShdw>
          </a:effectLst>
        </p:spPr>
      </p:pic>
      <p:pic>
        <p:nvPicPr>
          <p:cNvPr id="7" name="Picture 6" descr="people-dahmer.jpg"/>
          <p:cNvPicPr>
            <a:picLocks noChangeAspect="1"/>
          </p:cNvPicPr>
          <p:nvPr/>
        </p:nvPicPr>
        <p:blipFill>
          <a:blip r:embed="rId4"/>
          <a:stretch>
            <a:fillRect/>
          </a:stretch>
        </p:blipFill>
        <p:spPr>
          <a:xfrm>
            <a:off x="581193" y="3221962"/>
            <a:ext cx="2557968" cy="3325717"/>
          </a:xfrm>
          <a:prstGeom prst="rect">
            <a:avLst/>
          </a:prstGeom>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43203680-F1F5-4589-96C1-8DF7A864EAAB}"/>
              </a:ext>
            </a:extLst>
          </p:cNvPr>
          <p:cNvPicPr>
            <a:picLocks noChangeAspect="1"/>
          </p:cNvPicPr>
          <p:nvPr/>
        </p:nvPicPr>
        <p:blipFill>
          <a:blip r:embed="rId5"/>
          <a:stretch>
            <a:fillRect/>
          </a:stretch>
        </p:blipFill>
        <p:spPr>
          <a:xfrm>
            <a:off x="3367488" y="3308930"/>
            <a:ext cx="2533880" cy="3325718"/>
          </a:xfrm>
          <a:prstGeom prst="rect">
            <a:avLst/>
          </a:prstGeom>
        </p:spPr>
      </p:pic>
    </p:spTree>
    <p:extLst>
      <p:ext uri="{BB962C8B-B14F-4D97-AF65-F5344CB8AC3E}">
        <p14:creationId xmlns:p14="http://schemas.microsoft.com/office/powerpoint/2010/main" val="57920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Scholarly </a:t>
            </a:r>
            <a:r>
              <a:rPr lang="en-US" sz="3600" dirty="0" err="1"/>
              <a:t>vs</a:t>
            </a:r>
            <a:r>
              <a:rPr lang="en-US" sz="3600" dirty="0"/>
              <a:t> popular articles</a:t>
            </a:r>
          </a:p>
        </p:txBody>
      </p:sp>
      <p:sp>
        <p:nvSpPr>
          <p:cNvPr id="6" name="Text Placeholder 5"/>
          <p:cNvSpPr>
            <a:spLocks noGrp="1"/>
          </p:cNvSpPr>
          <p:nvPr>
            <p:ph type="body" idx="1"/>
          </p:nvPr>
        </p:nvSpPr>
        <p:spPr>
          <a:xfrm>
            <a:off x="689510" y="1534402"/>
            <a:ext cx="5265804" cy="1380395"/>
          </a:xfrm>
        </p:spPr>
        <p:txBody>
          <a:bodyPr/>
          <a:lstStyle/>
          <a:p>
            <a:pPr algn="ctr"/>
            <a:r>
              <a:rPr lang="en-US" b="1" dirty="0"/>
              <a:t>Popular magazine articles</a:t>
            </a:r>
          </a:p>
          <a:p>
            <a:pPr algn="ctr"/>
            <a:r>
              <a:rPr lang="en-US" sz="2000" i="1" dirty="0"/>
              <a:t>Example: </a:t>
            </a:r>
            <a:r>
              <a:rPr lang="en-US" sz="2000" b="1" i="1" dirty="0">
                <a:solidFill>
                  <a:schemeClr val="accent1"/>
                </a:solidFill>
              </a:rPr>
              <a:t>People</a:t>
            </a:r>
          </a:p>
        </p:txBody>
      </p:sp>
      <p:sp>
        <p:nvSpPr>
          <p:cNvPr id="7" name="Content Placeholder 6"/>
          <p:cNvSpPr>
            <a:spLocks noGrp="1"/>
          </p:cNvSpPr>
          <p:nvPr>
            <p:ph sz="half" idx="2"/>
          </p:nvPr>
        </p:nvSpPr>
        <p:spPr>
          <a:xfrm>
            <a:off x="581193" y="3185747"/>
            <a:ext cx="3327418" cy="3701770"/>
          </a:xfrm>
        </p:spPr>
        <p:txBody>
          <a:bodyPr>
            <a:noAutofit/>
          </a:bodyPr>
          <a:lstStyle/>
          <a:p>
            <a:r>
              <a:rPr lang="en-US" dirty="0"/>
              <a:t>Audience: general public</a:t>
            </a:r>
          </a:p>
          <a:p>
            <a:r>
              <a:rPr lang="en-US" dirty="0" err="1"/>
              <a:t>Colourful</a:t>
            </a:r>
            <a:r>
              <a:rPr lang="en-US" dirty="0"/>
              <a:t> graphics &amp; advertisements</a:t>
            </a:r>
          </a:p>
          <a:p>
            <a:r>
              <a:rPr lang="en-US" dirty="0"/>
              <a:t>Good for broad overview &amp; popular perspective, case details</a:t>
            </a:r>
          </a:p>
          <a:p>
            <a:r>
              <a:rPr lang="en-US" dirty="0"/>
              <a:t>Plain language</a:t>
            </a:r>
          </a:p>
          <a:p>
            <a:r>
              <a:rPr lang="en-US" dirty="0"/>
              <a:t>No abstracts or    citations (rare)</a:t>
            </a:r>
          </a:p>
        </p:txBody>
      </p:sp>
      <p:sp>
        <p:nvSpPr>
          <p:cNvPr id="8" name="Text Placeholder 7"/>
          <p:cNvSpPr>
            <a:spLocks noGrp="1"/>
          </p:cNvSpPr>
          <p:nvPr>
            <p:ph type="body" sz="quarter" idx="3"/>
          </p:nvPr>
        </p:nvSpPr>
        <p:spPr>
          <a:xfrm>
            <a:off x="6129695" y="1727787"/>
            <a:ext cx="5306732" cy="1472812"/>
          </a:xfrm>
        </p:spPr>
        <p:txBody>
          <a:bodyPr/>
          <a:lstStyle/>
          <a:p>
            <a:pPr algn="ctr"/>
            <a:r>
              <a:rPr lang="en-US" b="1" dirty="0"/>
              <a:t>Scholarly journal articles</a:t>
            </a:r>
          </a:p>
          <a:p>
            <a:pPr algn="ctr"/>
            <a:r>
              <a:rPr lang="en-US" sz="2000" i="1" dirty="0"/>
              <a:t>Example: </a:t>
            </a:r>
            <a:r>
              <a:rPr lang="en-US" sz="2000" b="1" i="1" dirty="0">
                <a:solidFill>
                  <a:schemeClr val="accent1"/>
                </a:solidFill>
              </a:rPr>
              <a:t>Criminal Justice and Behavior: An International Journal</a:t>
            </a:r>
          </a:p>
        </p:txBody>
      </p:sp>
      <p:sp>
        <p:nvSpPr>
          <p:cNvPr id="9" name="Content Placeholder 8"/>
          <p:cNvSpPr>
            <a:spLocks noGrp="1"/>
          </p:cNvSpPr>
          <p:nvPr>
            <p:ph sz="quarter" idx="4"/>
          </p:nvPr>
        </p:nvSpPr>
        <p:spPr>
          <a:xfrm>
            <a:off x="6129694" y="3411795"/>
            <a:ext cx="4107453" cy="3249675"/>
          </a:xfrm>
        </p:spPr>
        <p:txBody>
          <a:bodyPr>
            <a:normAutofit/>
          </a:bodyPr>
          <a:lstStyle/>
          <a:p>
            <a:r>
              <a:rPr lang="en-US" dirty="0"/>
              <a:t>Audience: academics, </a:t>
            </a:r>
            <a:r>
              <a:rPr lang="en-US" baseline="0" dirty="0"/>
              <a:t>assume some shared knowledge</a:t>
            </a:r>
            <a:endParaRPr lang="en-US" dirty="0"/>
          </a:p>
          <a:p>
            <a:r>
              <a:rPr lang="en-US" dirty="0"/>
              <a:t>Mostly text, with some tables &amp; charts</a:t>
            </a:r>
          </a:p>
          <a:p>
            <a:r>
              <a:rPr lang="en-US" dirty="0"/>
              <a:t>Good for historical, current, scholarly, in-depth perspective</a:t>
            </a:r>
          </a:p>
          <a:p>
            <a:r>
              <a:rPr lang="en-US" dirty="0"/>
              <a:t>Subject-specific language</a:t>
            </a:r>
          </a:p>
          <a:p>
            <a:r>
              <a:rPr lang="en-US" dirty="0"/>
              <a:t>Includes abstracts &amp; citations</a:t>
            </a:r>
          </a:p>
          <a:p>
            <a:r>
              <a:rPr lang="en-US" dirty="0"/>
              <a:t>Key criterion: peer-reviewed</a:t>
            </a:r>
          </a:p>
        </p:txBody>
      </p:sp>
      <p:sp>
        <p:nvSpPr>
          <p:cNvPr id="12" name="5-Point Star 11"/>
          <p:cNvSpPr/>
          <p:nvPr/>
        </p:nvSpPr>
        <p:spPr>
          <a:xfrm>
            <a:off x="6062307" y="6250501"/>
            <a:ext cx="391875" cy="380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0185">
            <a:off x="10102127" y="3618028"/>
            <a:ext cx="1637389" cy="2374568"/>
          </a:xfrm>
          <a:prstGeom prst="rect">
            <a:avLst/>
          </a:prstGeom>
          <a:effectLst>
            <a:outerShdw blurRad="50800" dist="38100" dir="2700000" algn="tl" rotWithShape="0">
              <a:prstClr val="black">
                <a:alpha val="40000"/>
              </a:prstClr>
            </a:outerShdw>
          </a:effectLst>
        </p:spPr>
      </p:pic>
      <p:pic>
        <p:nvPicPr>
          <p:cNvPr id="10" name="Picture 9" descr="people-dahmer.jpg"/>
          <p:cNvPicPr>
            <a:picLocks noChangeAspect="1"/>
          </p:cNvPicPr>
          <p:nvPr/>
        </p:nvPicPr>
        <p:blipFill>
          <a:blip r:embed="rId4"/>
          <a:stretch>
            <a:fillRect/>
          </a:stretch>
        </p:blipFill>
        <p:spPr>
          <a:xfrm rot="882601">
            <a:off x="3879240" y="3958238"/>
            <a:ext cx="1758313" cy="2286053"/>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920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Scholarly </a:t>
            </a:r>
            <a:r>
              <a:rPr lang="en-US" sz="3600" dirty="0" err="1"/>
              <a:t>vs</a:t>
            </a:r>
            <a:r>
              <a:rPr lang="en-US" sz="3600" dirty="0"/>
              <a:t> popular articles</a:t>
            </a:r>
          </a:p>
        </p:txBody>
      </p:sp>
      <p:pic>
        <p:nvPicPr>
          <p:cNvPr id="4" name="Content Placeholder 3">
            <a:extLst>
              <a:ext uri="{FF2B5EF4-FFF2-40B4-BE49-F238E27FC236}">
                <a16:creationId xmlns:a16="http://schemas.microsoft.com/office/drawing/2014/main" id="{CE23F1E1-9AC1-4A4F-BF84-69A6085CD8B9}"/>
              </a:ext>
            </a:extLst>
          </p:cNvPr>
          <p:cNvPicPr>
            <a:picLocks noGrp="1" noChangeAspect="1"/>
          </p:cNvPicPr>
          <p:nvPr>
            <p:ph sz="quarter" idx="4"/>
          </p:nvPr>
        </p:nvPicPr>
        <p:blipFill>
          <a:blip r:embed="rId3"/>
          <a:stretch>
            <a:fillRect/>
          </a:stretch>
        </p:blipFill>
        <p:spPr>
          <a:xfrm>
            <a:off x="2293874" y="3863813"/>
            <a:ext cx="8257307" cy="1953536"/>
          </a:xfrm>
          <a:prstGeom prst="rect">
            <a:avLst/>
          </a:prstGeom>
        </p:spPr>
      </p:pic>
      <p:sp>
        <p:nvSpPr>
          <p:cNvPr id="12" name="5-Point Star 11"/>
          <p:cNvSpPr/>
          <p:nvPr/>
        </p:nvSpPr>
        <p:spPr>
          <a:xfrm>
            <a:off x="1299576" y="3929491"/>
            <a:ext cx="391875" cy="380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60185">
            <a:off x="10102127" y="3618028"/>
            <a:ext cx="1637389" cy="237456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96E2D89-772D-4BA7-B504-76636DE1623A}"/>
              </a:ext>
            </a:extLst>
          </p:cNvPr>
          <p:cNvPicPr>
            <a:picLocks noChangeAspect="1"/>
          </p:cNvPicPr>
          <p:nvPr/>
        </p:nvPicPr>
        <p:blipFill>
          <a:blip r:embed="rId5"/>
          <a:stretch>
            <a:fillRect/>
          </a:stretch>
        </p:blipFill>
        <p:spPr>
          <a:xfrm>
            <a:off x="1691451" y="1993088"/>
            <a:ext cx="1268078" cy="1661304"/>
          </a:xfrm>
          <a:prstGeom prst="rect">
            <a:avLst/>
          </a:prstGeom>
        </p:spPr>
      </p:pic>
      <p:sp>
        <p:nvSpPr>
          <p:cNvPr id="11" name="TextBox 10">
            <a:extLst>
              <a:ext uri="{FF2B5EF4-FFF2-40B4-BE49-F238E27FC236}">
                <a16:creationId xmlns:a16="http://schemas.microsoft.com/office/drawing/2014/main" id="{40A13C1F-F109-4BEF-A8C8-BEB35E9BE58D}"/>
              </a:ext>
            </a:extLst>
          </p:cNvPr>
          <p:cNvSpPr txBox="1"/>
          <p:nvPr/>
        </p:nvSpPr>
        <p:spPr>
          <a:xfrm>
            <a:off x="3184357" y="2084732"/>
            <a:ext cx="6292516" cy="1200329"/>
          </a:xfrm>
          <a:prstGeom prst="rect">
            <a:avLst/>
          </a:prstGeom>
          <a:solidFill>
            <a:schemeClr val="bg2">
              <a:lumMod val="40000"/>
              <a:lumOff val="60000"/>
            </a:schemeClr>
          </a:solidFill>
        </p:spPr>
        <p:txBody>
          <a:bodyPr wrap="square" rtlCol="0">
            <a:spAutoFit/>
          </a:bodyPr>
          <a:lstStyle/>
          <a:p>
            <a:r>
              <a:rPr lang="en-CA" sz="2400" i="1" dirty="0"/>
              <a:t>Psychology Today </a:t>
            </a:r>
            <a:r>
              <a:rPr lang="en-CA" sz="2400" dirty="0"/>
              <a:t>“</a:t>
            </a:r>
            <a:r>
              <a:rPr lang="en-US" sz="2400" dirty="0"/>
              <a:t>Presents scientifically accurate psychological information for the layperson”. </a:t>
            </a:r>
            <a:endParaRPr lang="en-CA" sz="2400" dirty="0"/>
          </a:p>
        </p:txBody>
      </p:sp>
      <p:sp>
        <p:nvSpPr>
          <p:cNvPr id="6" name="TextBox 5">
            <a:extLst>
              <a:ext uri="{FF2B5EF4-FFF2-40B4-BE49-F238E27FC236}">
                <a16:creationId xmlns:a16="http://schemas.microsoft.com/office/drawing/2014/main" id="{45360FF7-DF03-FD85-8268-49C17E924058}"/>
              </a:ext>
            </a:extLst>
          </p:cNvPr>
          <p:cNvSpPr txBox="1"/>
          <p:nvPr/>
        </p:nvSpPr>
        <p:spPr>
          <a:xfrm>
            <a:off x="1066800" y="5899940"/>
            <a:ext cx="8859730" cy="830997"/>
          </a:xfrm>
          <a:prstGeom prst="rect">
            <a:avLst/>
          </a:prstGeom>
          <a:solidFill>
            <a:schemeClr val="bg2">
              <a:lumMod val="60000"/>
              <a:lumOff val="40000"/>
            </a:schemeClr>
          </a:solidFill>
        </p:spPr>
        <p:txBody>
          <a:bodyPr wrap="square" rtlCol="0">
            <a:spAutoFit/>
          </a:bodyPr>
          <a:lstStyle/>
          <a:p>
            <a:r>
              <a:rPr lang="en-CA" sz="2400" dirty="0"/>
              <a:t>More Information: </a:t>
            </a:r>
            <a:r>
              <a:rPr lang="en-CA" sz="2400" dirty="0">
                <a:hlinkClick r:id="rId6"/>
              </a:rPr>
              <a:t>What is a Scholarly (or Peer-Reviewed) Journal?</a:t>
            </a:r>
            <a:endParaRPr lang="en-CA" sz="2400" dirty="0"/>
          </a:p>
        </p:txBody>
      </p:sp>
    </p:spTree>
    <p:extLst>
      <p:ext uri="{BB962C8B-B14F-4D97-AF65-F5344CB8AC3E}">
        <p14:creationId xmlns:p14="http://schemas.microsoft.com/office/powerpoint/2010/main" val="161157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Finding </a:t>
            </a:r>
            <a:r>
              <a:rPr lang="en-US" sz="3600"/>
              <a:t>online articles – 3 Main places</a:t>
            </a:r>
            <a:endParaRPr lang="en-US" sz="3600"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75995" y="1997453"/>
            <a:ext cx="7678247" cy="4127818"/>
          </a:xfrm>
          <a:prstGeom prst="rect">
            <a:avLst/>
          </a:prstGeom>
        </p:spPr>
      </p:pic>
      <p:sp>
        <p:nvSpPr>
          <p:cNvPr id="3" name="TextBox 2"/>
          <p:cNvSpPr txBox="1"/>
          <p:nvPr/>
        </p:nvSpPr>
        <p:spPr>
          <a:xfrm>
            <a:off x="433594" y="1981059"/>
            <a:ext cx="3506176" cy="4708981"/>
          </a:xfrm>
          <a:prstGeom prst="rect">
            <a:avLst/>
          </a:prstGeom>
          <a:noFill/>
        </p:spPr>
        <p:txBody>
          <a:bodyPr wrap="square" rtlCol="0">
            <a:spAutoFit/>
          </a:bodyPr>
          <a:lstStyle/>
          <a:p>
            <a:r>
              <a:rPr lang="en-US" sz="2000" b="1" dirty="0">
                <a:solidFill>
                  <a:schemeClr val="accent2">
                    <a:lumMod val="90000"/>
                    <a:lumOff val="10000"/>
                  </a:schemeClr>
                </a:solidFill>
              </a:rPr>
              <a:t>Library Search </a:t>
            </a:r>
            <a:r>
              <a:rPr lang="en-US" sz="2000" dirty="0"/>
              <a:t>Broad/preliminary searches</a:t>
            </a:r>
          </a:p>
          <a:p>
            <a:pPr marL="285750" indent="-285750">
              <a:buFont typeface="Arial" panose="020B0604020202020204" pitchFamily="34" charset="0"/>
              <a:buChar char="•"/>
            </a:pPr>
            <a:r>
              <a:rPr lang="en-US" sz="2000" dirty="0"/>
              <a:t>Searches many (but not all) databases + library website</a:t>
            </a:r>
          </a:p>
          <a:p>
            <a:pPr marL="285750" indent="-285750">
              <a:buFont typeface="Arial" panose="020B0604020202020204" pitchFamily="34" charset="0"/>
              <a:buChar char="•"/>
            </a:pPr>
            <a:endParaRPr lang="en-US" sz="2000" dirty="0"/>
          </a:p>
          <a:p>
            <a:r>
              <a:rPr lang="en-US" sz="2000" b="1" dirty="0">
                <a:solidFill>
                  <a:schemeClr val="accent2">
                    <a:lumMod val="90000"/>
                    <a:lumOff val="10000"/>
                  </a:schemeClr>
                </a:solidFill>
              </a:rPr>
              <a:t>Catalogue Search</a:t>
            </a:r>
          </a:p>
          <a:p>
            <a:r>
              <a:rPr lang="en-US" sz="2000" dirty="0"/>
              <a:t>Narrower than library search</a:t>
            </a:r>
          </a:p>
          <a:p>
            <a:endParaRPr lang="en-US" sz="2000" b="1" dirty="0">
              <a:solidFill>
                <a:schemeClr val="accent1"/>
              </a:solidFill>
            </a:endParaRPr>
          </a:p>
          <a:p>
            <a:r>
              <a:rPr lang="en-US" sz="2000" b="1" dirty="0">
                <a:solidFill>
                  <a:schemeClr val="accent2">
                    <a:lumMod val="90000"/>
                    <a:lumOff val="10000"/>
                  </a:schemeClr>
                </a:solidFill>
              </a:rPr>
              <a:t>Article databases</a:t>
            </a:r>
          </a:p>
          <a:p>
            <a:pPr marL="285750" indent="-285750">
              <a:buFont typeface="Arial" panose="020B0604020202020204" pitchFamily="34" charset="0"/>
              <a:buChar char="•"/>
            </a:pPr>
            <a:r>
              <a:rPr lang="en-US" sz="2000" dirty="0"/>
              <a:t>More targeted</a:t>
            </a:r>
          </a:p>
          <a:p>
            <a:pPr marL="285750" indent="-285750">
              <a:buFont typeface="Arial" panose="020B0604020202020204" pitchFamily="34" charset="0"/>
              <a:buChar char="•"/>
            </a:pPr>
            <a:r>
              <a:rPr lang="en-US" sz="2000" dirty="0"/>
              <a:t>Subject-specific searches</a:t>
            </a:r>
          </a:p>
        </p:txBody>
      </p:sp>
    </p:spTree>
    <p:extLst>
      <p:ext uri="{BB962C8B-B14F-4D97-AF65-F5344CB8AC3E}">
        <p14:creationId xmlns:p14="http://schemas.microsoft.com/office/powerpoint/2010/main" val="1400092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Avoid paying for research + resources</a:t>
            </a:r>
          </a:p>
        </p:txBody>
      </p:sp>
      <p:sp>
        <p:nvSpPr>
          <p:cNvPr id="4" name="Content Placeholder 3"/>
          <p:cNvSpPr>
            <a:spLocks noGrp="1"/>
          </p:cNvSpPr>
          <p:nvPr>
            <p:ph idx="1"/>
          </p:nvPr>
        </p:nvSpPr>
        <p:spPr/>
        <p:txBody>
          <a:bodyPr>
            <a:normAutofit/>
          </a:bodyPr>
          <a:lstStyle/>
          <a:p>
            <a:pPr marL="305435" indent="-305435"/>
            <a:r>
              <a:rPr lang="en-US" sz="2400" dirty="0"/>
              <a:t>Google scholar and journal websites will often prompt you for payment</a:t>
            </a:r>
            <a:endParaRPr lang="en-US"/>
          </a:p>
          <a:p>
            <a:pPr marL="305435" indent="-305435"/>
            <a:r>
              <a:rPr lang="en-US" sz="2400" dirty="0"/>
              <a:t>Avoid these paywalls by accessing scholarly journals through the SFU Library website</a:t>
            </a:r>
          </a:p>
          <a:p>
            <a:pPr marL="629920" lvl="1" indent="-305435"/>
            <a:r>
              <a:rPr lang="en-US" sz="2400" dirty="0"/>
              <a:t>See: </a:t>
            </a:r>
            <a:r>
              <a:rPr lang="en-US" sz="2400" dirty="0">
                <a:hlinkClick r:id="rId3"/>
              </a:rPr>
              <a:t>Accessing online resources from off-campus</a:t>
            </a:r>
            <a:r>
              <a:rPr lang="en-US" sz="2400" dirty="0"/>
              <a:t> for extra options (e.g. browser extensions, bookmarklets, etc.)</a:t>
            </a:r>
          </a:p>
        </p:txBody>
      </p:sp>
    </p:spTree>
    <p:extLst>
      <p:ext uri="{BB962C8B-B14F-4D97-AF65-F5344CB8AC3E}">
        <p14:creationId xmlns:p14="http://schemas.microsoft.com/office/powerpoint/2010/main" val="190904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Full text vs. index-only </a:t>
            </a:r>
          </a:p>
        </p:txBody>
      </p:sp>
      <p:pic>
        <p:nvPicPr>
          <p:cNvPr id="5" name="Content Placeholder 4">
            <a:extLst>
              <a:ext uri="{FF2B5EF4-FFF2-40B4-BE49-F238E27FC236}">
                <a16:creationId xmlns:a16="http://schemas.microsoft.com/office/drawing/2014/main" id="{A91823A9-4117-4CAA-85A2-3757B9D58D2A}"/>
              </a:ext>
            </a:extLst>
          </p:cNvPr>
          <p:cNvPicPr>
            <a:picLocks noGrp="1" noChangeAspect="1"/>
          </p:cNvPicPr>
          <p:nvPr>
            <p:ph idx="1"/>
          </p:nvPr>
        </p:nvPicPr>
        <p:blipFill rotWithShape="1">
          <a:blip r:embed="rId3"/>
          <a:srcRect t="22203" r="14428" b="4581"/>
          <a:stretch/>
        </p:blipFill>
        <p:spPr>
          <a:xfrm>
            <a:off x="901402" y="2189748"/>
            <a:ext cx="8514741" cy="4186989"/>
          </a:xfrm>
        </p:spPr>
      </p:pic>
      <p:sp>
        <p:nvSpPr>
          <p:cNvPr id="6" name="Oval 5">
            <a:extLst>
              <a:ext uri="{FF2B5EF4-FFF2-40B4-BE49-F238E27FC236}">
                <a16:creationId xmlns:a16="http://schemas.microsoft.com/office/drawing/2014/main" id="{33C2DB79-61FF-457C-ACF6-F160F21017B3}"/>
              </a:ext>
            </a:extLst>
          </p:cNvPr>
          <p:cNvSpPr/>
          <p:nvPr/>
        </p:nvSpPr>
        <p:spPr>
          <a:xfrm>
            <a:off x="2887579" y="5630778"/>
            <a:ext cx="2791326" cy="87830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31529E7C-0444-4576-AEC2-516022C8E5C5}"/>
              </a:ext>
            </a:extLst>
          </p:cNvPr>
          <p:cNvPicPr>
            <a:picLocks noChangeAspect="1"/>
          </p:cNvPicPr>
          <p:nvPr/>
        </p:nvPicPr>
        <p:blipFill>
          <a:blip r:embed="rId4"/>
          <a:stretch>
            <a:fillRect/>
          </a:stretch>
        </p:blipFill>
        <p:spPr>
          <a:xfrm>
            <a:off x="2506580" y="3157545"/>
            <a:ext cx="2834886" cy="920576"/>
          </a:xfrm>
          <a:prstGeom prst="rect">
            <a:avLst/>
          </a:prstGeom>
        </p:spPr>
      </p:pic>
      <p:sp>
        <p:nvSpPr>
          <p:cNvPr id="9" name="Arrow: Right 8">
            <a:extLst>
              <a:ext uri="{FF2B5EF4-FFF2-40B4-BE49-F238E27FC236}">
                <a16:creationId xmlns:a16="http://schemas.microsoft.com/office/drawing/2014/main" id="{F69C1C5B-62E1-434C-AF54-17600EEA8906}"/>
              </a:ext>
            </a:extLst>
          </p:cNvPr>
          <p:cNvSpPr/>
          <p:nvPr/>
        </p:nvSpPr>
        <p:spPr>
          <a:xfrm rot="10800000">
            <a:off x="5787907" y="35934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A71280DA-666A-4ED1-ADEA-7A7DD61D7192}"/>
              </a:ext>
            </a:extLst>
          </p:cNvPr>
          <p:cNvPicPr>
            <a:picLocks noChangeAspect="1"/>
          </p:cNvPicPr>
          <p:nvPr/>
        </p:nvPicPr>
        <p:blipFill>
          <a:blip r:embed="rId5"/>
          <a:stretch>
            <a:fillRect/>
          </a:stretch>
        </p:blipFill>
        <p:spPr>
          <a:xfrm>
            <a:off x="6063863" y="5966493"/>
            <a:ext cx="1012024" cy="542591"/>
          </a:xfrm>
          <a:prstGeom prst="rect">
            <a:avLst/>
          </a:prstGeom>
        </p:spPr>
      </p:pic>
      <p:sp>
        <p:nvSpPr>
          <p:cNvPr id="3" name="TextBox 2">
            <a:extLst>
              <a:ext uri="{FF2B5EF4-FFF2-40B4-BE49-F238E27FC236}">
                <a16:creationId xmlns:a16="http://schemas.microsoft.com/office/drawing/2014/main" id="{C49C995B-478C-4B80-28A8-4E236E19740C}"/>
              </a:ext>
            </a:extLst>
          </p:cNvPr>
          <p:cNvSpPr txBox="1"/>
          <p:nvPr/>
        </p:nvSpPr>
        <p:spPr>
          <a:xfrm>
            <a:off x="9503229" y="2189748"/>
            <a:ext cx="2460171" cy="4431983"/>
          </a:xfrm>
          <a:prstGeom prst="rect">
            <a:avLst/>
          </a:prstGeom>
          <a:noFill/>
        </p:spPr>
        <p:txBody>
          <a:bodyPr wrap="square" rtlCol="0">
            <a:spAutoFit/>
          </a:bodyPr>
          <a:lstStyle/>
          <a:p>
            <a:r>
              <a:rPr lang="en-US" sz="2400" dirty="0"/>
              <a:t>Make use of the </a:t>
            </a:r>
            <a:r>
              <a:rPr lang="en-US" sz="2400" i="1" dirty="0" err="1">
                <a:solidFill>
                  <a:schemeClr val="accent1"/>
                </a:solidFill>
              </a:rPr>
              <a:t>Get@SFU</a:t>
            </a:r>
            <a:r>
              <a:rPr lang="en-US" sz="2400" i="1" dirty="0"/>
              <a:t> </a:t>
            </a:r>
            <a:r>
              <a:rPr lang="en-US" sz="2400" dirty="0"/>
              <a:t>link</a:t>
            </a:r>
            <a:r>
              <a:rPr lang="en-US" sz="2400" i="1" dirty="0"/>
              <a:t> </a:t>
            </a:r>
            <a:r>
              <a:rPr lang="en-US" sz="2400" dirty="0"/>
              <a:t>in SFU Library’s databases: full text may be available in other databases subscribed to by SFU</a:t>
            </a:r>
          </a:p>
          <a:p>
            <a:endParaRPr lang="en-CA" dirty="0"/>
          </a:p>
        </p:txBody>
      </p:sp>
    </p:spTree>
    <p:extLst>
      <p:ext uri="{BB962C8B-B14F-4D97-AF65-F5344CB8AC3E}">
        <p14:creationId xmlns:p14="http://schemas.microsoft.com/office/powerpoint/2010/main" val="365103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449934" y="702156"/>
            <a:ext cx="7157865" cy="1013800"/>
          </a:xfrm>
        </p:spPr>
        <p:txBody>
          <a:bodyPr vert="horz" lIns="91440" tIns="45720" rIns="91440" bIns="45720" rtlCol="0" anchor="b">
            <a:normAutofit/>
          </a:bodyPr>
          <a:lstStyle/>
          <a:p>
            <a:r>
              <a:rPr lang="en-US">
                <a:solidFill>
                  <a:schemeClr val="accent1"/>
                </a:solidFill>
              </a:rPr>
              <a:t>Acknowledgment</a:t>
            </a:r>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403"/>
          <a:stretch/>
        </p:blipFill>
        <p:spPr>
          <a:xfrm>
            <a:off x="20" y="10"/>
            <a:ext cx="4131713" cy="6857989"/>
          </a:xfrm>
          <a:prstGeom prst="rect">
            <a:avLst/>
          </a:prstGeom>
        </p:spPr>
      </p:pic>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0B69D2"/>
          </a:solidFill>
          <a:ln>
            <a:solidFill>
              <a:srgbClr val="0B69D2"/>
            </a:solidFill>
          </a:ln>
          <a:effectLst/>
        </p:spPr>
        <p:style>
          <a:lnRef idx="1">
            <a:schemeClr val="accent1"/>
          </a:lnRef>
          <a:fillRef idx="3">
            <a:schemeClr val="accent1"/>
          </a:fillRef>
          <a:effectRef idx="2">
            <a:schemeClr val="accent1"/>
          </a:effectRef>
          <a:fontRef idx="minor">
            <a:schemeClr val="lt1"/>
          </a:fontRef>
        </p:style>
      </p:sp>
      <p:sp>
        <p:nvSpPr>
          <p:cNvPr id="9" name="Subtitle 10"/>
          <p:cNvSpPr txBox="1">
            <a:spLocks/>
          </p:cNvSpPr>
          <p:nvPr/>
        </p:nvSpPr>
        <p:spPr>
          <a:xfrm>
            <a:off x="4449934" y="1896533"/>
            <a:ext cx="7157866" cy="3962266"/>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defTabSz="457200">
              <a:spcBef>
                <a:spcPct val="20000"/>
              </a:spcBef>
              <a:spcAft>
                <a:spcPts val="600"/>
              </a:spcAft>
              <a:buClr>
                <a:srgbClr val="0B69D2"/>
              </a:buClr>
              <a:buSzPct val="92000"/>
              <a:buFont typeface="Wingdings 2" panose="05020102010507070707" pitchFamily="18" charset="2"/>
              <a:buChar char=""/>
            </a:pPr>
            <a:r>
              <a:rPr lang="en-US" sz="1800" dirty="0">
                <a:solidFill>
                  <a:schemeClr val="tx2"/>
                </a:solidFill>
              </a:rPr>
              <a:t>We acknowledge SFU’s three campuses are on the </a:t>
            </a:r>
            <a:r>
              <a:rPr lang="en-US" sz="1800" b="1" dirty="0">
                <a:solidFill>
                  <a:schemeClr val="tx2"/>
                </a:solidFill>
              </a:rPr>
              <a:t>ancestral and</a:t>
            </a:r>
            <a:r>
              <a:rPr lang="en-US" sz="1800" dirty="0">
                <a:solidFill>
                  <a:schemeClr val="tx2"/>
                </a:solidFill>
              </a:rPr>
              <a:t> </a:t>
            </a:r>
            <a:r>
              <a:rPr lang="en-US" sz="1800" b="1" dirty="0">
                <a:solidFill>
                  <a:schemeClr val="tx2"/>
                </a:solidFill>
              </a:rPr>
              <a:t>unceded </a:t>
            </a:r>
            <a:r>
              <a:rPr lang="en-US" sz="1800" dirty="0">
                <a:solidFill>
                  <a:schemeClr val="tx2"/>
                </a:solidFill>
              </a:rPr>
              <a:t>lands of the</a:t>
            </a:r>
          </a:p>
          <a:p>
            <a:pPr marL="0" indent="0" defTabSz="457200">
              <a:spcBef>
                <a:spcPct val="20000"/>
              </a:spcBef>
              <a:spcAft>
                <a:spcPts val="600"/>
              </a:spcAft>
              <a:buClr>
                <a:srgbClr val="0B69D2"/>
              </a:buClr>
              <a:buSzPct val="92000"/>
              <a:buFont typeface="Wingdings 2" panose="05020102010507070707" pitchFamily="18" charset="2"/>
              <a:buChar char=""/>
            </a:pPr>
            <a:r>
              <a:rPr lang="en-US" sz="1800" b="1" dirty="0" err="1">
                <a:solidFill>
                  <a:schemeClr val="tx2"/>
                </a:solidFill>
              </a:rPr>
              <a:t>xʷməθkʷəy̓əm</a:t>
            </a:r>
            <a:r>
              <a:rPr lang="en-US" sz="1800" dirty="0">
                <a:solidFill>
                  <a:schemeClr val="tx2"/>
                </a:solidFill>
              </a:rPr>
              <a:t> (Musqueam), </a:t>
            </a:r>
          </a:p>
          <a:p>
            <a:pPr marL="0" indent="0" defTabSz="457200">
              <a:spcBef>
                <a:spcPct val="20000"/>
              </a:spcBef>
              <a:spcAft>
                <a:spcPts val="600"/>
              </a:spcAft>
              <a:buClr>
                <a:srgbClr val="0B69D2"/>
              </a:buClr>
              <a:buSzPct val="92000"/>
              <a:buFont typeface="Wingdings 2" panose="05020102010507070707" pitchFamily="18" charset="2"/>
              <a:buChar char=""/>
            </a:pPr>
            <a:r>
              <a:rPr lang="en-US" sz="1800" b="1" dirty="0">
                <a:solidFill>
                  <a:schemeClr val="tx2"/>
                </a:solidFill>
              </a:rPr>
              <a:t>Sḵwx̱wú7mesh</a:t>
            </a:r>
            <a:r>
              <a:rPr lang="en-US" sz="1800" dirty="0">
                <a:solidFill>
                  <a:schemeClr val="tx2"/>
                </a:solidFill>
              </a:rPr>
              <a:t> (Squamish), </a:t>
            </a:r>
          </a:p>
          <a:p>
            <a:pPr marL="0" indent="0" defTabSz="457200">
              <a:spcBef>
                <a:spcPct val="20000"/>
              </a:spcBef>
              <a:spcAft>
                <a:spcPts val="600"/>
              </a:spcAft>
              <a:buClr>
                <a:srgbClr val="0B69D2"/>
              </a:buClr>
              <a:buSzPct val="92000"/>
              <a:buFont typeface="Wingdings 2" panose="05020102010507070707" pitchFamily="18" charset="2"/>
              <a:buChar char=""/>
            </a:pPr>
            <a:r>
              <a:rPr lang="en-US" sz="1800" b="1" dirty="0" err="1">
                <a:solidFill>
                  <a:schemeClr val="tx2"/>
                </a:solidFill>
              </a:rPr>
              <a:t>Səl̓ílwətaɬ</a:t>
            </a:r>
            <a:r>
              <a:rPr lang="en-US" sz="1800" b="1" dirty="0">
                <a:solidFill>
                  <a:schemeClr val="tx2"/>
                </a:solidFill>
              </a:rPr>
              <a:t> </a:t>
            </a:r>
            <a:r>
              <a:rPr lang="en-US" sz="1800" dirty="0">
                <a:solidFill>
                  <a:schemeClr val="tx2"/>
                </a:solidFill>
              </a:rPr>
              <a:t>(Tsleil-Waututh), </a:t>
            </a:r>
          </a:p>
          <a:p>
            <a:pPr marL="0" indent="0" defTabSz="457200">
              <a:spcBef>
                <a:spcPct val="20000"/>
              </a:spcBef>
              <a:spcAft>
                <a:spcPts val="600"/>
              </a:spcAft>
              <a:buClr>
                <a:srgbClr val="0B69D2"/>
              </a:buClr>
              <a:buSzPct val="92000"/>
              <a:buFont typeface="Wingdings 2" panose="05020102010507070707" pitchFamily="18" charset="2"/>
              <a:buChar char=""/>
            </a:pPr>
            <a:r>
              <a:rPr lang="en-US" sz="1800" b="1" dirty="0" err="1">
                <a:solidFill>
                  <a:schemeClr val="tx2"/>
                </a:solidFill>
              </a:rPr>
              <a:t>q̓íc̓əy</a:t>
            </a:r>
            <a:r>
              <a:rPr lang="en-US" sz="1800" b="1" dirty="0">
                <a:solidFill>
                  <a:schemeClr val="tx2"/>
                </a:solidFill>
              </a:rPr>
              <a:t>̓ </a:t>
            </a:r>
            <a:r>
              <a:rPr lang="en-US" sz="1800" dirty="0">
                <a:solidFill>
                  <a:schemeClr val="tx2"/>
                </a:solidFill>
              </a:rPr>
              <a:t>(Katzie),</a:t>
            </a:r>
          </a:p>
          <a:p>
            <a:pPr marL="0" indent="0" defTabSz="457200">
              <a:spcBef>
                <a:spcPct val="20000"/>
              </a:spcBef>
              <a:spcAft>
                <a:spcPts val="600"/>
              </a:spcAft>
              <a:buClr>
                <a:srgbClr val="0B69D2"/>
              </a:buClr>
              <a:buSzPct val="92000"/>
              <a:buFont typeface="Wingdings 2" panose="05020102010507070707" pitchFamily="18" charset="2"/>
              <a:buChar char=""/>
            </a:pPr>
            <a:r>
              <a:rPr lang="en-US" sz="1800" b="1" dirty="0" err="1">
                <a:solidFill>
                  <a:schemeClr val="tx2"/>
                </a:solidFill>
              </a:rPr>
              <a:t>kʷikʷəƛ̓əm</a:t>
            </a:r>
            <a:r>
              <a:rPr lang="en-US" sz="1800" dirty="0">
                <a:solidFill>
                  <a:schemeClr val="tx2"/>
                </a:solidFill>
              </a:rPr>
              <a:t> (Kwikwetlem),</a:t>
            </a:r>
          </a:p>
          <a:p>
            <a:pPr marL="0" indent="0" defTabSz="457200">
              <a:spcBef>
                <a:spcPct val="20000"/>
              </a:spcBef>
              <a:spcAft>
                <a:spcPts val="600"/>
              </a:spcAft>
              <a:buClr>
                <a:srgbClr val="0B69D2"/>
              </a:buClr>
              <a:buSzPct val="92000"/>
              <a:buFont typeface="Wingdings 2" panose="05020102010507070707" pitchFamily="18" charset="2"/>
              <a:buChar char=""/>
            </a:pPr>
            <a:r>
              <a:rPr lang="en-US" sz="1800" b="1" dirty="0">
                <a:solidFill>
                  <a:schemeClr val="tx2"/>
                </a:solidFill>
              </a:rPr>
              <a:t>Semiahmoo</a:t>
            </a:r>
            <a:r>
              <a:rPr lang="en-US" sz="1800" dirty="0">
                <a:solidFill>
                  <a:schemeClr val="tx2"/>
                </a:solidFill>
              </a:rPr>
              <a:t>,</a:t>
            </a:r>
          </a:p>
          <a:p>
            <a:pPr marL="0" indent="0" defTabSz="457200">
              <a:spcBef>
                <a:spcPct val="20000"/>
              </a:spcBef>
              <a:spcAft>
                <a:spcPts val="600"/>
              </a:spcAft>
              <a:buClr>
                <a:srgbClr val="0B69D2"/>
              </a:buClr>
              <a:buSzPct val="92000"/>
              <a:buFont typeface="Wingdings 2" panose="05020102010507070707" pitchFamily="18" charset="2"/>
              <a:buChar char=""/>
            </a:pPr>
            <a:r>
              <a:rPr lang="en-US" sz="1800" b="1" dirty="0">
                <a:solidFill>
                  <a:schemeClr val="tx2"/>
                </a:solidFill>
              </a:rPr>
              <a:t>Kwantlen</a:t>
            </a:r>
            <a:r>
              <a:rPr lang="en-US" sz="1800" dirty="0">
                <a:solidFill>
                  <a:schemeClr val="tx2"/>
                </a:solidFill>
              </a:rPr>
              <a:t>,</a:t>
            </a:r>
          </a:p>
          <a:p>
            <a:pPr marL="0" indent="0" defTabSz="457200">
              <a:spcBef>
                <a:spcPct val="20000"/>
              </a:spcBef>
              <a:spcAft>
                <a:spcPts val="600"/>
              </a:spcAft>
              <a:buClr>
                <a:srgbClr val="0B69D2"/>
              </a:buClr>
              <a:buSzPct val="92000"/>
              <a:buFont typeface="Wingdings 2" panose="05020102010507070707" pitchFamily="18" charset="2"/>
              <a:buChar char=""/>
            </a:pPr>
            <a:r>
              <a:rPr lang="en-US" sz="1800" b="1" dirty="0" err="1">
                <a:solidFill>
                  <a:schemeClr val="tx2"/>
                </a:solidFill>
              </a:rPr>
              <a:t>Qayqayt</a:t>
            </a:r>
            <a:r>
              <a:rPr lang="en-US" sz="1800" dirty="0">
                <a:solidFill>
                  <a:schemeClr val="tx2"/>
                </a:solidFill>
              </a:rPr>
              <a:t>, and</a:t>
            </a:r>
          </a:p>
          <a:p>
            <a:pPr marL="0" indent="0" defTabSz="457200">
              <a:spcBef>
                <a:spcPct val="20000"/>
              </a:spcBef>
              <a:spcAft>
                <a:spcPts val="600"/>
              </a:spcAft>
              <a:buClr>
                <a:srgbClr val="0B69D2"/>
              </a:buClr>
              <a:buSzPct val="92000"/>
              <a:buFont typeface="Wingdings 2" panose="05020102010507070707" pitchFamily="18" charset="2"/>
              <a:buChar char=""/>
            </a:pPr>
            <a:r>
              <a:rPr lang="en-US" sz="1800" b="1" dirty="0">
                <a:solidFill>
                  <a:schemeClr val="tx2"/>
                </a:solidFill>
              </a:rPr>
              <a:t>Tsawwassen</a:t>
            </a:r>
            <a:r>
              <a:rPr lang="en-US" sz="1800" dirty="0">
                <a:solidFill>
                  <a:schemeClr val="tx2"/>
                </a:solidFill>
              </a:rPr>
              <a:t> </a:t>
            </a:r>
            <a:r>
              <a:rPr lang="en-US" sz="1800" b="1" dirty="0">
                <a:solidFill>
                  <a:schemeClr val="tx2"/>
                </a:solidFill>
              </a:rPr>
              <a:t>Nations and peoples</a:t>
            </a:r>
            <a:endParaRPr lang="en-US" sz="1800" dirty="0">
              <a:solidFill>
                <a:schemeClr val="tx2"/>
              </a:solidFill>
            </a:endParaRPr>
          </a:p>
        </p:txBody>
      </p:sp>
    </p:spTree>
    <p:extLst>
      <p:ext uri="{BB962C8B-B14F-4D97-AF65-F5344CB8AC3E}">
        <p14:creationId xmlns:p14="http://schemas.microsoft.com/office/powerpoint/2010/main" val="167771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Avoid paying for research + resources</a:t>
            </a:r>
          </a:p>
        </p:txBody>
      </p:sp>
      <p:sp>
        <p:nvSpPr>
          <p:cNvPr id="4" name="Content Placeholder 3"/>
          <p:cNvSpPr>
            <a:spLocks noGrp="1"/>
          </p:cNvSpPr>
          <p:nvPr>
            <p:ph idx="1"/>
          </p:nvPr>
        </p:nvSpPr>
        <p:spPr/>
        <p:txBody>
          <a:bodyPr>
            <a:normAutofit/>
          </a:bodyPr>
          <a:lstStyle/>
          <a:p>
            <a:pPr marL="630000" lvl="2" indent="0">
              <a:buNone/>
            </a:pPr>
            <a:r>
              <a:rPr lang="en-US" sz="1600" dirty="0"/>
              <a:t>SFU library links in Google Scholar</a:t>
            </a:r>
          </a:p>
          <a:p>
            <a:pPr marL="630000" lvl="2" indent="0">
              <a:buNone/>
            </a:pPr>
            <a:endParaRPr lang="en-US" sz="1600" dirty="0"/>
          </a:p>
        </p:txBody>
      </p:sp>
      <p:pic>
        <p:nvPicPr>
          <p:cNvPr id="5" name="Picture 4">
            <a:extLst>
              <a:ext uri="{FF2B5EF4-FFF2-40B4-BE49-F238E27FC236}">
                <a16:creationId xmlns:a16="http://schemas.microsoft.com/office/drawing/2014/main" id="{2CACDA60-9F73-4BA4-9601-EE15AD4432D1}"/>
              </a:ext>
            </a:extLst>
          </p:cNvPr>
          <p:cNvPicPr>
            <a:picLocks noChangeAspect="1"/>
          </p:cNvPicPr>
          <p:nvPr/>
        </p:nvPicPr>
        <p:blipFill rotWithShape="1">
          <a:blip r:embed="rId3"/>
          <a:srcRect l="12731" t="22632" r="2993" b="6315"/>
          <a:stretch/>
        </p:blipFill>
        <p:spPr>
          <a:xfrm>
            <a:off x="469232" y="1864895"/>
            <a:ext cx="10274968" cy="4872789"/>
          </a:xfrm>
          <a:prstGeom prst="rect">
            <a:avLst/>
          </a:prstGeom>
        </p:spPr>
      </p:pic>
    </p:spTree>
    <p:extLst>
      <p:ext uri="{BB962C8B-B14F-4D97-AF65-F5344CB8AC3E}">
        <p14:creationId xmlns:p14="http://schemas.microsoft.com/office/powerpoint/2010/main" val="1690519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RECOMMENDED article DATABASES for peer-reviewed articles</a:t>
            </a:r>
          </a:p>
        </p:txBody>
      </p:sp>
      <p:sp>
        <p:nvSpPr>
          <p:cNvPr id="4" name="Content Placeholder 3"/>
          <p:cNvSpPr>
            <a:spLocks noGrp="1"/>
          </p:cNvSpPr>
          <p:nvPr>
            <p:ph idx="1"/>
          </p:nvPr>
        </p:nvSpPr>
        <p:spPr>
          <a:xfrm>
            <a:off x="581192" y="2086228"/>
            <a:ext cx="11098618" cy="4295718"/>
          </a:xfrm>
        </p:spPr>
        <p:txBody>
          <a:bodyPr anchor="t">
            <a:noAutofit/>
          </a:bodyPr>
          <a:lstStyle/>
          <a:p>
            <a:r>
              <a:rPr lang="en-US" sz="2800" dirty="0"/>
              <a:t>Criminology specific/appropriate databases:</a:t>
            </a:r>
          </a:p>
          <a:p>
            <a:pPr lvl="1"/>
            <a:r>
              <a:rPr lang="en-US" sz="2400" b="1" dirty="0">
                <a:hlinkClick r:id="rId3"/>
              </a:rPr>
              <a:t>Criminal Justice Abstracts</a:t>
            </a:r>
            <a:r>
              <a:rPr lang="en-US" sz="2400" dirty="0"/>
              <a:t>: Covers crime trends, crime prevention and deterrence, juvenile delinquency, juvenile justice, police, courts, punishment and sentencing. </a:t>
            </a:r>
          </a:p>
          <a:p>
            <a:pPr lvl="1"/>
            <a:r>
              <a:rPr lang="en-US" sz="2400" b="1" dirty="0">
                <a:hlinkClick r:id="rId4"/>
              </a:rPr>
              <a:t>PsycINFO</a:t>
            </a:r>
            <a:r>
              <a:rPr lang="en-US" sz="2400" dirty="0"/>
              <a:t>: The core database for research in Psychology, including many topics related to crime.</a:t>
            </a:r>
          </a:p>
          <a:p>
            <a:pPr lvl="1"/>
            <a:r>
              <a:rPr lang="en-US" sz="2400" b="1" dirty="0">
                <a:hlinkClick r:id="rId5"/>
              </a:rPr>
              <a:t>Sociological Abstracts</a:t>
            </a:r>
            <a:r>
              <a:rPr lang="en-US" sz="2400" dirty="0"/>
              <a:t>: Sociological perspective on topics such as law and penology, social psychology, violence, and more.</a:t>
            </a:r>
          </a:p>
          <a:p>
            <a:pPr>
              <a:buNone/>
            </a:pPr>
            <a:endParaRPr lang="en-US" sz="2800" dirty="0"/>
          </a:p>
        </p:txBody>
      </p:sp>
    </p:spTree>
    <p:extLst>
      <p:ext uri="{BB962C8B-B14F-4D97-AF65-F5344CB8AC3E}">
        <p14:creationId xmlns:p14="http://schemas.microsoft.com/office/powerpoint/2010/main" val="333610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5616-F34F-5723-4E63-A133D6DA08D9}"/>
              </a:ext>
            </a:extLst>
          </p:cNvPr>
          <p:cNvSpPr>
            <a:spLocks noGrp="1"/>
          </p:cNvSpPr>
          <p:nvPr>
            <p:ph type="title"/>
          </p:nvPr>
        </p:nvSpPr>
        <p:spPr/>
        <p:txBody>
          <a:bodyPr/>
          <a:lstStyle/>
          <a:p>
            <a:r>
              <a:rPr lang="en-CA" dirty="0"/>
              <a:t>Working with your topic</a:t>
            </a:r>
          </a:p>
        </p:txBody>
      </p:sp>
      <p:sp>
        <p:nvSpPr>
          <p:cNvPr id="3" name="Content Placeholder 2">
            <a:extLst>
              <a:ext uri="{FF2B5EF4-FFF2-40B4-BE49-F238E27FC236}">
                <a16:creationId xmlns:a16="http://schemas.microsoft.com/office/drawing/2014/main" id="{A1BDDB23-4087-2BBD-0794-84D990BEB36C}"/>
              </a:ext>
            </a:extLst>
          </p:cNvPr>
          <p:cNvSpPr>
            <a:spLocks noGrp="1"/>
          </p:cNvSpPr>
          <p:nvPr>
            <p:ph idx="1"/>
          </p:nvPr>
        </p:nvSpPr>
        <p:spPr>
          <a:xfrm>
            <a:off x="581191" y="1983431"/>
            <a:ext cx="11029615" cy="3300656"/>
          </a:xfrm>
        </p:spPr>
        <p:txBody>
          <a:bodyPr/>
          <a:lstStyle/>
          <a:p>
            <a:pPr marL="0" indent="0" algn="ctr">
              <a:buNone/>
            </a:pPr>
            <a:r>
              <a:rPr lang="en-CA" dirty="0"/>
              <a:t>Developing Keywords</a:t>
            </a:r>
          </a:p>
          <a:p>
            <a:pPr marL="0" indent="0">
              <a:buNone/>
            </a:pPr>
            <a:r>
              <a:rPr lang="en-CA" dirty="0"/>
              <a:t>Identify </a:t>
            </a:r>
            <a:r>
              <a:rPr lang="en-CA" b="1" dirty="0">
                <a:solidFill>
                  <a:schemeClr val="accent1"/>
                </a:solidFill>
              </a:rPr>
              <a:t>key concepts</a:t>
            </a:r>
            <a:r>
              <a:rPr lang="en-CA" dirty="0">
                <a:solidFill>
                  <a:schemeClr val="accent1"/>
                </a:solidFill>
              </a:rPr>
              <a:t>.</a:t>
            </a:r>
          </a:p>
          <a:p>
            <a:pPr marL="0" indent="0">
              <a:buNone/>
            </a:pPr>
            <a:r>
              <a:rPr lang="en-CA" dirty="0"/>
              <a:t>Topic: </a:t>
            </a:r>
            <a:r>
              <a:rPr lang="en-US" dirty="0"/>
              <a:t>What is the influence of </a:t>
            </a:r>
            <a:r>
              <a:rPr lang="en-US" b="1" dirty="0">
                <a:solidFill>
                  <a:schemeClr val="accent1"/>
                </a:solidFill>
              </a:rPr>
              <a:t>genetics</a:t>
            </a:r>
            <a:r>
              <a:rPr lang="en-US" dirty="0"/>
              <a:t> on </a:t>
            </a:r>
            <a:r>
              <a:rPr lang="en-US" b="1" dirty="0">
                <a:solidFill>
                  <a:schemeClr val="accent1"/>
                </a:solidFill>
              </a:rPr>
              <a:t>criminal </a:t>
            </a:r>
            <a:r>
              <a:rPr lang="en-US" b="1" dirty="0" err="1">
                <a:solidFill>
                  <a:schemeClr val="accent1"/>
                </a:solidFill>
              </a:rPr>
              <a:t>behaviour</a:t>
            </a:r>
            <a:r>
              <a:rPr lang="en-US" b="1" dirty="0">
                <a:solidFill>
                  <a:schemeClr val="accent1"/>
                </a:solidFill>
              </a:rPr>
              <a:t> </a:t>
            </a:r>
            <a:r>
              <a:rPr lang="en-US" dirty="0"/>
              <a:t>of </a:t>
            </a:r>
            <a:r>
              <a:rPr lang="en-US" b="1" dirty="0">
                <a:solidFill>
                  <a:schemeClr val="accent1"/>
                </a:solidFill>
              </a:rPr>
              <a:t>young offenders</a:t>
            </a:r>
            <a:r>
              <a:rPr lang="en-US" dirty="0"/>
              <a:t>?</a:t>
            </a:r>
          </a:p>
          <a:p>
            <a:pPr marL="0" indent="0">
              <a:buNone/>
            </a:pPr>
            <a:r>
              <a:rPr lang="en-US" dirty="0"/>
              <a:t>Brainstorm keywords for each concept</a:t>
            </a:r>
          </a:p>
          <a:p>
            <a:pPr marL="0" indent="0">
              <a:buNone/>
            </a:pPr>
            <a:endParaRPr lang="en-US" dirty="0"/>
          </a:p>
          <a:p>
            <a:pPr marL="0" indent="0">
              <a:buNone/>
            </a:pPr>
            <a:endParaRPr lang="en-US" dirty="0"/>
          </a:p>
          <a:p>
            <a:pPr marL="0" indent="0">
              <a:buNone/>
            </a:pPr>
            <a:endParaRPr lang="en-CA" dirty="0"/>
          </a:p>
        </p:txBody>
      </p:sp>
      <p:graphicFrame>
        <p:nvGraphicFramePr>
          <p:cNvPr id="5" name="Table 5">
            <a:extLst>
              <a:ext uri="{FF2B5EF4-FFF2-40B4-BE49-F238E27FC236}">
                <a16:creationId xmlns:a16="http://schemas.microsoft.com/office/drawing/2014/main" id="{33C129C4-E915-ECEF-49FD-BE681F2D6162}"/>
              </a:ext>
            </a:extLst>
          </p:cNvPr>
          <p:cNvGraphicFramePr>
            <a:graphicFrameLocks noGrp="1"/>
          </p:cNvGraphicFramePr>
          <p:nvPr>
            <p:extLst>
              <p:ext uri="{D42A27DB-BD31-4B8C-83A1-F6EECF244321}">
                <p14:modId xmlns:p14="http://schemas.microsoft.com/office/powerpoint/2010/main" val="4053148307"/>
              </p:ext>
            </p:extLst>
          </p:nvPr>
        </p:nvGraphicFramePr>
        <p:xfrm>
          <a:off x="1651000" y="4021908"/>
          <a:ext cx="8374743" cy="2225040"/>
        </p:xfrm>
        <a:graphic>
          <a:graphicData uri="http://schemas.openxmlformats.org/drawingml/2006/table">
            <a:tbl>
              <a:tblPr firstRow="1" bandRow="1">
                <a:tableStyleId>{5C22544A-7EE6-4342-B048-85BDC9FD1C3A}</a:tableStyleId>
              </a:tblPr>
              <a:tblGrid>
                <a:gridCol w="2791581">
                  <a:extLst>
                    <a:ext uri="{9D8B030D-6E8A-4147-A177-3AD203B41FA5}">
                      <a16:colId xmlns:a16="http://schemas.microsoft.com/office/drawing/2014/main" val="1930144606"/>
                    </a:ext>
                  </a:extLst>
                </a:gridCol>
                <a:gridCol w="2791581">
                  <a:extLst>
                    <a:ext uri="{9D8B030D-6E8A-4147-A177-3AD203B41FA5}">
                      <a16:colId xmlns:a16="http://schemas.microsoft.com/office/drawing/2014/main" val="3847087349"/>
                    </a:ext>
                  </a:extLst>
                </a:gridCol>
                <a:gridCol w="2791581">
                  <a:extLst>
                    <a:ext uri="{9D8B030D-6E8A-4147-A177-3AD203B41FA5}">
                      <a16:colId xmlns:a16="http://schemas.microsoft.com/office/drawing/2014/main" val="3646723591"/>
                    </a:ext>
                  </a:extLst>
                </a:gridCol>
              </a:tblGrid>
              <a:tr h="370840">
                <a:tc>
                  <a:txBody>
                    <a:bodyPr/>
                    <a:lstStyle/>
                    <a:p>
                      <a:r>
                        <a:rPr lang="en-CA" dirty="0"/>
                        <a:t>Genetics</a:t>
                      </a:r>
                    </a:p>
                  </a:txBody>
                  <a:tcPr/>
                </a:tc>
                <a:tc>
                  <a:txBody>
                    <a:bodyPr/>
                    <a:lstStyle/>
                    <a:p>
                      <a:r>
                        <a:rPr lang="en-CA" dirty="0"/>
                        <a:t>Criminal behaviour</a:t>
                      </a:r>
                    </a:p>
                  </a:txBody>
                  <a:tcPr/>
                </a:tc>
                <a:tc>
                  <a:txBody>
                    <a:bodyPr/>
                    <a:lstStyle/>
                    <a:p>
                      <a:r>
                        <a:rPr lang="en-CA" dirty="0"/>
                        <a:t>Young offenders</a:t>
                      </a:r>
                    </a:p>
                  </a:txBody>
                  <a:tcPr/>
                </a:tc>
                <a:extLst>
                  <a:ext uri="{0D108BD9-81ED-4DB2-BD59-A6C34878D82A}">
                    <a16:rowId xmlns:a16="http://schemas.microsoft.com/office/drawing/2014/main" val="1381799560"/>
                  </a:ext>
                </a:extLst>
              </a:tr>
              <a:tr h="370840">
                <a:tc>
                  <a:txBody>
                    <a:bodyPr/>
                    <a:lstStyle/>
                    <a:p>
                      <a:r>
                        <a:rPr lang="en-US" dirty="0"/>
                        <a:t>genetics</a:t>
                      </a:r>
                      <a:endParaRPr lang="en-CA" dirty="0"/>
                    </a:p>
                  </a:txBody>
                  <a:tcPr/>
                </a:tc>
                <a:tc>
                  <a:txBody>
                    <a:bodyPr/>
                    <a:lstStyle/>
                    <a:p>
                      <a:r>
                        <a:rPr lang="en-US" dirty="0"/>
                        <a:t>crime</a:t>
                      </a:r>
                      <a:endParaRPr lang="en-CA" dirty="0"/>
                    </a:p>
                  </a:txBody>
                  <a:tcPr/>
                </a:tc>
                <a:tc>
                  <a:txBody>
                    <a:bodyPr/>
                    <a:lstStyle/>
                    <a:p>
                      <a:r>
                        <a:rPr lang="en-US" dirty="0"/>
                        <a:t>young offenders</a:t>
                      </a:r>
                      <a:endParaRPr lang="en-CA" dirty="0"/>
                    </a:p>
                  </a:txBody>
                  <a:tcPr/>
                </a:tc>
                <a:extLst>
                  <a:ext uri="{0D108BD9-81ED-4DB2-BD59-A6C34878D82A}">
                    <a16:rowId xmlns:a16="http://schemas.microsoft.com/office/drawing/2014/main" val="662063450"/>
                  </a:ext>
                </a:extLst>
              </a:tr>
              <a:tr h="370840">
                <a:tc>
                  <a:txBody>
                    <a:bodyPr/>
                    <a:lstStyle/>
                    <a:p>
                      <a:r>
                        <a:rPr lang="en-CA" dirty="0"/>
                        <a:t>genes</a:t>
                      </a:r>
                    </a:p>
                  </a:txBody>
                  <a:tcPr/>
                </a:tc>
                <a:tc>
                  <a:txBody>
                    <a:bodyPr/>
                    <a:lstStyle/>
                    <a:p>
                      <a:r>
                        <a:rPr lang="en-CA" dirty="0"/>
                        <a:t>violence</a:t>
                      </a:r>
                    </a:p>
                  </a:txBody>
                  <a:tcPr/>
                </a:tc>
                <a:tc>
                  <a:txBody>
                    <a:bodyPr/>
                    <a:lstStyle/>
                    <a:p>
                      <a:r>
                        <a:rPr lang="en-US" dirty="0"/>
                        <a:t>juvenile delinquents </a:t>
                      </a:r>
                      <a:endParaRPr lang="en-CA" dirty="0"/>
                    </a:p>
                  </a:txBody>
                  <a:tcPr/>
                </a:tc>
                <a:extLst>
                  <a:ext uri="{0D108BD9-81ED-4DB2-BD59-A6C34878D82A}">
                    <a16:rowId xmlns:a16="http://schemas.microsoft.com/office/drawing/2014/main" val="2632685222"/>
                  </a:ext>
                </a:extLst>
              </a:tr>
              <a:tr h="370840">
                <a:tc>
                  <a:txBody>
                    <a:bodyPr/>
                    <a:lstStyle/>
                    <a:p>
                      <a:r>
                        <a:rPr lang="en-CA" dirty="0"/>
                        <a:t>inherited</a:t>
                      </a:r>
                    </a:p>
                  </a:txBody>
                  <a:tcPr/>
                </a:tc>
                <a:tc>
                  <a:txBody>
                    <a:bodyPr/>
                    <a:lstStyle/>
                    <a:p>
                      <a:r>
                        <a:rPr lang="en-US" dirty="0"/>
                        <a:t>deviance</a:t>
                      </a:r>
                      <a:endParaRPr lang="en-CA" dirty="0"/>
                    </a:p>
                  </a:txBody>
                  <a:tcPr/>
                </a:tc>
                <a:tc>
                  <a:txBody>
                    <a:bodyPr/>
                    <a:lstStyle/>
                    <a:p>
                      <a:r>
                        <a:rPr lang="en-US" dirty="0"/>
                        <a:t>adolescents</a:t>
                      </a:r>
                      <a:endParaRPr lang="en-CA" dirty="0"/>
                    </a:p>
                  </a:txBody>
                  <a:tcPr/>
                </a:tc>
                <a:extLst>
                  <a:ext uri="{0D108BD9-81ED-4DB2-BD59-A6C34878D82A}">
                    <a16:rowId xmlns:a16="http://schemas.microsoft.com/office/drawing/2014/main" val="1967945269"/>
                  </a:ext>
                </a:extLst>
              </a:tr>
              <a:tr h="370840">
                <a:tc>
                  <a:txBody>
                    <a:bodyPr/>
                    <a:lstStyle/>
                    <a:p>
                      <a:r>
                        <a:rPr lang="en-CA" dirty="0"/>
                        <a:t>hereditary</a:t>
                      </a:r>
                    </a:p>
                  </a:txBody>
                  <a:tcPr/>
                </a:tc>
                <a:tc>
                  <a:txBody>
                    <a:bodyPr/>
                    <a:lstStyle/>
                    <a:p>
                      <a:r>
                        <a:rPr lang="en-US" dirty="0"/>
                        <a:t>criminal </a:t>
                      </a:r>
                      <a:r>
                        <a:rPr lang="en-US" dirty="0" err="1"/>
                        <a:t>behaviour</a:t>
                      </a:r>
                      <a:endParaRPr lang="en-CA" dirty="0"/>
                    </a:p>
                  </a:txBody>
                  <a:tcPr/>
                </a:tc>
                <a:tc>
                  <a:txBody>
                    <a:bodyPr/>
                    <a:lstStyle/>
                    <a:p>
                      <a:r>
                        <a:rPr lang="en-US" dirty="0"/>
                        <a:t>youth offenders</a:t>
                      </a:r>
                      <a:endParaRPr lang="en-CA" dirty="0"/>
                    </a:p>
                  </a:txBody>
                  <a:tcPr/>
                </a:tc>
                <a:extLst>
                  <a:ext uri="{0D108BD9-81ED-4DB2-BD59-A6C34878D82A}">
                    <a16:rowId xmlns:a16="http://schemas.microsoft.com/office/drawing/2014/main" val="4198796951"/>
                  </a:ext>
                </a:extLst>
              </a:tr>
              <a:tr h="370840">
                <a:tc>
                  <a:txBody>
                    <a:bodyPr/>
                    <a:lstStyle/>
                    <a:p>
                      <a:r>
                        <a:rPr lang="en-CA" dirty="0" err="1"/>
                        <a:t>epigentics</a:t>
                      </a:r>
                      <a:r>
                        <a:rPr lang="en-CA" dirty="0"/>
                        <a:t>?...</a:t>
                      </a:r>
                    </a:p>
                  </a:txBody>
                  <a:tcPr/>
                </a:tc>
                <a:tc>
                  <a:txBody>
                    <a:bodyPr/>
                    <a:lstStyle/>
                    <a:p>
                      <a:r>
                        <a:rPr lang="en-CA" dirty="0"/>
                        <a:t>Illegal…</a:t>
                      </a:r>
                    </a:p>
                  </a:txBody>
                  <a:tcPr/>
                </a:tc>
                <a:tc>
                  <a:txBody>
                    <a:bodyPr/>
                    <a:lstStyle/>
                    <a:p>
                      <a:r>
                        <a:rPr lang="en-CA" dirty="0"/>
                        <a:t>Teenagers…</a:t>
                      </a:r>
                    </a:p>
                  </a:txBody>
                  <a:tcPr/>
                </a:tc>
                <a:extLst>
                  <a:ext uri="{0D108BD9-81ED-4DB2-BD59-A6C34878D82A}">
                    <a16:rowId xmlns:a16="http://schemas.microsoft.com/office/drawing/2014/main" val="2567300683"/>
                  </a:ext>
                </a:extLst>
              </a:tr>
            </a:tbl>
          </a:graphicData>
        </a:graphic>
      </p:graphicFrame>
    </p:spTree>
    <p:extLst>
      <p:ext uri="{BB962C8B-B14F-4D97-AF65-F5344CB8AC3E}">
        <p14:creationId xmlns:p14="http://schemas.microsoft.com/office/powerpoint/2010/main" val="404115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Example search in the database </a:t>
            </a:r>
            <a:r>
              <a:rPr lang="en-US" sz="3600" dirty="0">
                <a:hlinkClick r:id="rId3"/>
              </a:rPr>
              <a:t>PsycINFO</a:t>
            </a:r>
            <a:endParaRPr lang="en-US" sz="3600" dirty="0"/>
          </a:p>
        </p:txBody>
      </p:sp>
      <p:sp>
        <p:nvSpPr>
          <p:cNvPr id="5" name="Content Placeholder 4"/>
          <p:cNvSpPr>
            <a:spLocks noGrp="1"/>
          </p:cNvSpPr>
          <p:nvPr>
            <p:ph sz="half" idx="2"/>
          </p:nvPr>
        </p:nvSpPr>
        <p:spPr>
          <a:xfrm>
            <a:off x="657704" y="2206976"/>
            <a:ext cx="10987244" cy="4096417"/>
          </a:xfrm>
        </p:spPr>
        <p:txBody>
          <a:bodyPr>
            <a:normAutofit/>
          </a:bodyPr>
          <a:lstStyle/>
          <a:p>
            <a:endParaRPr lang="en-US" sz="2800" dirty="0"/>
          </a:p>
        </p:txBody>
      </p:sp>
      <p:sp>
        <p:nvSpPr>
          <p:cNvPr id="3" name="TextBox 2">
            <a:extLst>
              <a:ext uri="{FF2B5EF4-FFF2-40B4-BE49-F238E27FC236}">
                <a16:creationId xmlns:a16="http://schemas.microsoft.com/office/drawing/2014/main" id="{2408E8F3-AB54-415E-8DFA-932BAA0A9CFF}"/>
              </a:ext>
            </a:extLst>
          </p:cNvPr>
          <p:cNvSpPr txBox="1"/>
          <p:nvPr/>
        </p:nvSpPr>
        <p:spPr>
          <a:xfrm>
            <a:off x="871619" y="5955632"/>
            <a:ext cx="10020300" cy="369332"/>
          </a:xfrm>
          <a:prstGeom prst="rect">
            <a:avLst/>
          </a:prstGeom>
          <a:noFill/>
        </p:spPr>
        <p:txBody>
          <a:bodyPr wrap="square" rtlCol="0">
            <a:spAutoFit/>
          </a:bodyPr>
          <a:lstStyle/>
          <a:p>
            <a:r>
              <a:rPr lang="en-CA" dirty="0"/>
              <a:t>TIP: use name variations here as well, e.g., Unabomber OR Ted Kaczynski</a:t>
            </a:r>
          </a:p>
        </p:txBody>
      </p:sp>
      <p:pic>
        <p:nvPicPr>
          <p:cNvPr id="6" name="Picture 5">
            <a:extLst>
              <a:ext uri="{FF2B5EF4-FFF2-40B4-BE49-F238E27FC236}">
                <a16:creationId xmlns:a16="http://schemas.microsoft.com/office/drawing/2014/main" id="{037EC0EE-F4B4-4E1F-9F4A-67EDB96BF973}"/>
              </a:ext>
            </a:extLst>
          </p:cNvPr>
          <p:cNvPicPr>
            <a:picLocks noChangeAspect="1"/>
          </p:cNvPicPr>
          <p:nvPr/>
        </p:nvPicPr>
        <p:blipFill rotWithShape="1">
          <a:blip r:embed="rId4"/>
          <a:srcRect t="18070" r="15822" b="6490"/>
          <a:stretch/>
        </p:blipFill>
        <p:spPr>
          <a:xfrm>
            <a:off x="547052" y="1729551"/>
            <a:ext cx="10020301" cy="5051266"/>
          </a:xfrm>
          <a:prstGeom prst="rect">
            <a:avLst/>
          </a:prstGeom>
        </p:spPr>
      </p:pic>
      <p:sp>
        <p:nvSpPr>
          <p:cNvPr id="8" name="TextBox 7">
            <a:extLst>
              <a:ext uri="{FF2B5EF4-FFF2-40B4-BE49-F238E27FC236}">
                <a16:creationId xmlns:a16="http://schemas.microsoft.com/office/drawing/2014/main" id="{F4873AD8-460A-4537-9D52-2BAAD32CEC36}"/>
              </a:ext>
            </a:extLst>
          </p:cNvPr>
          <p:cNvSpPr txBox="1"/>
          <p:nvPr/>
        </p:nvSpPr>
        <p:spPr>
          <a:xfrm>
            <a:off x="7796463" y="1925053"/>
            <a:ext cx="3645905" cy="2308324"/>
          </a:xfrm>
          <a:prstGeom prst="rect">
            <a:avLst/>
          </a:prstGeom>
          <a:solidFill>
            <a:schemeClr val="accent1">
              <a:lumMod val="40000"/>
              <a:lumOff val="60000"/>
            </a:schemeClr>
          </a:solidFill>
        </p:spPr>
        <p:txBody>
          <a:bodyPr wrap="square" rtlCol="0">
            <a:spAutoFit/>
          </a:bodyPr>
          <a:lstStyle/>
          <a:p>
            <a:r>
              <a:rPr lang="en-CA" sz="2400" b="1" dirty="0"/>
              <a:t>TIP: put one concept per search line</a:t>
            </a:r>
          </a:p>
          <a:p>
            <a:endParaRPr lang="en-CA" sz="2400" b="1" dirty="0"/>
          </a:p>
          <a:p>
            <a:r>
              <a:rPr lang="en-CA" sz="2400" b="1" dirty="0"/>
              <a:t>TIP: use synonyms for each concept in every search line</a:t>
            </a:r>
            <a:endParaRPr lang="en-CA" sz="2400" dirty="0"/>
          </a:p>
        </p:txBody>
      </p:sp>
    </p:spTree>
    <p:extLst>
      <p:ext uri="{BB962C8B-B14F-4D97-AF65-F5344CB8AC3E}">
        <p14:creationId xmlns:p14="http://schemas.microsoft.com/office/powerpoint/2010/main" val="2233806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9906" y="702155"/>
            <a:ext cx="3568661" cy="1269713"/>
          </a:xfrm>
        </p:spPr>
        <p:txBody>
          <a:bodyPr>
            <a:normAutofit/>
          </a:bodyPr>
          <a:lstStyle/>
          <a:p>
            <a:pPr>
              <a:lnSpc>
                <a:spcPct val="90000"/>
              </a:lnSpc>
            </a:pPr>
            <a:r>
              <a:rPr lang="en-US" dirty="0">
                <a:solidFill>
                  <a:schemeClr val="tx2"/>
                </a:solidFill>
              </a:rPr>
              <a:t>Criminal justice abstracts –</a:t>
            </a:r>
            <a:br>
              <a:rPr lang="en-US" dirty="0">
                <a:solidFill>
                  <a:schemeClr val="tx2"/>
                </a:solidFill>
              </a:rPr>
            </a:br>
            <a:r>
              <a:rPr lang="en-US" dirty="0">
                <a:solidFill>
                  <a:schemeClr val="tx2"/>
                </a:solidFill>
              </a:rPr>
              <a:t>DEMO</a:t>
            </a:r>
          </a:p>
        </p:txBody>
      </p:sp>
      <p:sp>
        <p:nvSpPr>
          <p:cNvPr id="16" name="Rectangle 15">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6"/>
          <p:cNvSpPr>
            <a:spLocks noGrp="1"/>
          </p:cNvSpPr>
          <p:nvPr>
            <p:ph sz="half" idx="4294967295"/>
          </p:nvPr>
        </p:nvSpPr>
        <p:spPr>
          <a:xfrm>
            <a:off x="609906" y="2340864"/>
            <a:ext cx="3568661" cy="3634486"/>
          </a:xfrm>
          <a:prstGeom prst="rect">
            <a:avLst/>
          </a:prstGeom>
        </p:spPr>
        <p:txBody>
          <a:bodyPr>
            <a:normAutofit/>
          </a:bodyPr>
          <a:lstStyle/>
          <a:p>
            <a:pPr marL="0" indent="0">
              <a:buNone/>
            </a:pPr>
            <a:endParaRPr lang="en-US"/>
          </a:p>
          <a:p>
            <a:endParaRPr lang="en-US"/>
          </a:p>
          <a:p>
            <a:endParaRPr lang="en-US"/>
          </a:p>
          <a:p>
            <a:endParaRPr lang="en-US"/>
          </a:p>
        </p:txBody>
      </p:sp>
      <p:pic>
        <p:nvPicPr>
          <p:cNvPr id="5" name="Picture 4">
            <a:extLst>
              <a:ext uri="{FF2B5EF4-FFF2-40B4-BE49-F238E27FC236}">
                <a16:creationId xmlns:a16="http://schemas.microsoft.com/office/drawing/2014/main" id="{594B5C6A-99CC-3559-0CBE-3B46B72B0ECB}"/>
              </a:ext>
            </a:extLst>
          </p:cNvPr>
          <p:cNvPicPr>
            <a:picLocks noChangeAspect="1"/>
          </p:cNvPicPr>
          <p:nvPr/>
        </p:nvPicPr>
        <p:blipFill rotWithShape="1">
          <a:blip r:embed="rId3"/>
          <a:srcRect t="16032" r="22322" b="8572"/>
          <a:stretch/>
        </p:blipFill>
        <p:spPr>
          <a:xfrm>
            <a:off x="2754086" y="1698623"/>
            <a:ext cx="9100457" cy="4968641"/>
          </a:xfrm>
          <a:prstGeom prst="rect">
            <a:avLst/>
          </a:prstGeom>
        </p:spPr>
      </p:pic>
    </p:spTree>
    <p:extLst>
      <p:ext uri="{BB962C8B-B14F-4D97-AF65-F5344CB8AC3E}">
        <p14:creationId xmlns:p14="http://schemas.microsoft.com/office/powerpoint/2010/main" val="320933819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APA citation</a:t>
            </a:r>
          </a:p>
        </p:txBody>
      </p:sp>
      <p:sp>
        <p:nvSpPr>
          <p:cNvPr id="3" name="Content Placeholder 2"/>
          <p:cNvSpPr>
            <a:spLocks noGrp="1"/>
          </p:cNvSpPr>
          <p:nvPr>
            <p:ph idx="1"/>
          </p:nvPr>
        </p:nvSpPr>
        <p:spPr>
          <a:xfrm>
            <a:off x="3475975" y="1890596"/>
            <a:ext cx="5240052" cy="4451654"/>
          </a:xfrm>
        </p:spPr>
        <p:txBody>
          <a:bodyPr anchor="t">
            <a:noAutofit/>
          </a:bodyPr>
          <a:lstStyle/>
          <a:p>
            <a:pPr marL="0" indent="0">
              <a:buNone/>
            </a:pPr>
            <a:r>
              <a:rPr lang="en-US" sz="3200" b="1" dirty="0">
                <a:solidFill>
                  <a:schemeClr val="accent2"/>
                </a:solidFill>
              </a:rPr>
              <a:t>APA Style</a:t>
            </a:r>
          </a:p>
          <a:p>
            <a:r>
              <a:rPr lang="en-US" sz="2800" dirty="0"/>
              <a:t>SFU Library’s </a:t>
            </a:r>
            <a:r>
              <a:rPr lang="en-US" sz="2800" b="1" dirty="0">
                <a:hlinkClick r:id="rId3"/>
              </a:rPr>
              <a:t>APA (7</a:t>
            </a:r>
            <a:r>
              <a:rPr lang="en-US" sz="2800" b="1" baseline="30000" dirty="0">
                <a:hlinkClick r:id="rId3"/>
              </a:rPr>
              <a:t>th</a:t>
            </a:r>
            <a:r>
              <a:rPr lang="en-US" sz="2800" b="1" dirty="0">
                <a:hlinkClick r:id="rId3"/>
              </a:rPr>
              <a:t> edition) Resource Guide </a:t>
            </a:r>
            <a:r>
              <a:rPr lang="en-US" sz="2800" dirty="0"/>
              <a:t>offers a lot of help with this citation style and provides some useful links to extra APA-help pages. </a:t>
            </a:r>
          </a:p>
          <a:p>
            <a:r>
              <a:rPr lang="en-US" sz="2800" b="1" dirty="0">
                <a:solidFill>
                  <a:schemeClr val="accent1"/>
                </a:solidFill>
              </a:rPr>
              <a:t>Ask a librarian </a:t>
            </a:r>
            <a:r>
              <a:rPr lang="en-US" sz="2800" dirty="0">
                <a:solidFill>
                  <a:schemeClr val="tx1"/>
                </a:solidFill>
              </a:rPr>
              <a:t>if you have any questions about how to cite!</a:t>
            </a:r>
          </a:p>
          <a:p>
            <a:endParaRPr lang="en-US" sz="2800" b="1" dirty="0">
              <a:solidFill>
                <a:srgbClr val="C00000"/>
              </a:solidFill>
            </a:endParaRPr>
          </a:p>
          <a:p>
            <a:pPr lvl="1"/>
            <a:endParaRPr lang="en-US" sz="2600"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50" y="2134497"/>
            <a:ext cx="2981325" cy="2933700"/>
          </a:xfrm>
          <a:prstGeom prst="rect">
            <a:avLst/>
          </a:prstGeom>
        </p:spPr>
      </p:pic>
      <p:sp>
        <p:nvSpPr>
          <p:cNvPr id="6" name="Rectangle 5"/>
          <p:cNvSpPr/>
          <p:nvPr/>
        </p:nvSpPr>
        <p:spPr>
          <a:xfrm>
            <a:off x="667226" y="3219739"/>
            <a:ext cx="1798059" cy="3816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428CAA9-BCB5-4C39-8849-79D7718325C8}"/>
              </a:ext>
            </a:extLst>
          </p:cNvPr>
          <p:cNvPicPr>
            <a:picLocks noChangeAspect="1"/>
          </p:cNvPicPr>
          <p:nvPr/>
        </p:nvPicPr>
        <p:blipFill>
          <a:blip r:embed="rId5"/>
          <a:stretch>
            <a:fillRect/>
          </a:stretch>
        </p:blipFill>
        <p:spPr>
          <a:xfrm>
            <a:off x="9094964" y="341108"/>
            <a:ext cx="3097036" cy="6175783"/>
          </a:xfrm>
          <a:prstGeom prst="rect">
            <a:avLst/>
          </a:prstGeom>
        </p:spPr>
      </p:pic>
    </p:spTree>
    <p:extLst>
      <p:ext uri="{BB962C8B-B14F-4D97-AF65-F5344CB8AC3E}">
        <p14:creationId xmlns:p14="http://schemas.microsoft.com/office/powerpoint/2010/main" val="3896385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Help!</a:t>
            </a:r>
          </a:p>
        </p:txBody>
      </p:sp>
      <p:sp>
        <p:nvSpPr>
          <p:cNvPr id="3" name="Content Placeholder 2"/>
          <p:cNvSpPr>
            <a:spLocks noGrp="1"/>
          </p:cNvSpPr>
          <p:nvPr>
            <p:ph idx="1"/>
          </p:nvPr>
        </p:nvSpPr>
        <p:spPr>
          <a:xfrm>
            <a:off x="460558" y="1966447"/>
            <a:ext cx="11029615" cy="3678303"/>
          </a:xfrm>
        </p:spPr>
        <p:txBody>
          <a:bodyPr anchor="t">
            <a:noAutofit/>
          </a:bodyPr>
          <a:lstStyle/>
          <a:p>
            <a:pPr marL="0" indent="0">
              <a:buNone/>
            </a:pPr>
            <a:r>
              <a:rPr lang="en-US" sz="3200" b="1" dirty="0">
                <a:hlinkClick r:id="rId3"/>
              </a:rPr>
              <a:t>Ask a Librarian</a:t>
            </a:r>
            <a:endParaRPr lang="en-US" sz="3200" b="1" dirty="0"/>
          </a:p>
          <a:p>
            <a:pPr lvl="1"/>
            <a:r>
              <a:rPr lang="en-US" sz="2400" b="1" dirty="0"/>
              <a:t>Research help desk</a:t>
            </a:r>
            <a:r>
              <a:rPr lang="en-US" sz="2400" dirty="0"/>
              <a:t> (drop-in &amp; by appointment)</a:t>
            </a:r>
          </a:p>
          <a:p>
            <a:pPr lvl="1"/>
            <a:r>
              <a:rPr lang="en-US" sz="2400" dirty="0">
                <a:highlight>
                  <a:srgbClr val="FFFF00"/>
                </a:highlight>
              </a:rPr>
              <a:t>NEW!: </a:t>
            </a:r>
            <a:r>
              <a:rPr lang="en-US" sz="2400" dirty="0">
                <a:highlight>
                  <a:srgbClr val="FFFF00"/>
                </a:highlight>
                <a:hlinkClick r:id="rId4"/>
              </a:rPr>
              <a:t>Zoom consultations</a:t>
            </a:r>
            <a:endParaRPr lang="en-US" sz="2400" dirty="0"/>
          </a:p>
          <a:p>
            <a:pPr lvl="1"/>
            <a:r>
              <a:rPr lang="en-US" sz="2400" b="1" dirty="0"/>
              <a:t>Phone</a:t>
            </a:r>
            <a:r>
              <a:rPr lang="en-US" sz="2400" dirty="0"/>
              <a:t>: 778.782.4345 </a:t>
            </a:r>
          </a:p>
          <a:p>
            <a:pPr lvl="1"/>
            <a:r>
              <a:rPr lang="en-US" sz="2400" b="1" dirty="0"/>
              <a:t>Email </a:t>
            </a:r>
          </a:p>
          <a:p>
            <a:pPr lvl="1"/>
            <a:r>
              <a:rPr lang="en-US" sz="2400" b="1" dirty="0" err="1"/>
              <a:t>AskAway</a:t>
            </a:r>
            <a:r>
              <a:rPr lang="en-US" sz="2400" b="1" dirty="0"/>
              <a:t> </a:t>
            </a:r>
            <a:r>
              <a:rPr lang="en-US" sz="2400" dirty="0"/>
              <a:t>(online chat)</a:t>
            </a:r>
          </a:p>
          <a:p>
            <a:r>
              <a:rPr lang="en-US" sz="2800" b="1" dirty="0">
                <a:solidFill>
                  <a:srgbClr val="C00000"/>
                </a:solidFill>
                <a:hlinkClick r:id="rId5"/>
              </a:rPr>
              <a:t>Student Learning Commons</a:t>
            </a:r>
            <a:endParaRPr lang="en-US" sz="2800" b="1" dirty="0">
              <a:solidFill>
                <a:srgbClr val="C00000"/>
              </a:solidFill>
            </a:endParaRPr>
          </a:p>
          <a:p>
            <a:pPr lvl="1"/>
            <a:r>
              <a:rPr lang="en-US" sz="2800" dirty="0"/>
              <a:t>Academic writing support, study skills, EAL/ESL support, </a:t>
            </a:r>
            <a:r>
              <a:rPr lang="en-US" sz="2800" dirty="0">
                <a:hlinkClick r:id="rId6"/>
              </a:rPr>
              <a:t>Write Away</a:t>
            </a:r>
            <a:endParaRPr lang="en-US" sz="2800" dirty="0"/>
          </a:p>
          <a:p>
            <a:endParaRPr lang="en-US" sz="2800" b="1" dirty="0">
              <a:solidFill>
                <a:srgbClr val="C00000"/>
              </a:solidFill>
            </a:endParaRPr>
          </a:p>
          <a:p>
            <a:pPr lvl="1"/>
            <a:endParaRPr lang="en-US" sz="2600" dirty="0">
              <a:solidFill>
                <a:schemeClr val="tx1"/>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024" y="2456778"/>
            <a:ext cx="2981325" cy="2933700"/>
          </a:xfrm>
          <a:prstGeom prst="rect">
            <a:avLst/>
          </a:prstGeom>
        </p:spPr>
      </p:pic>
      <p:sp>
        <p:nvSpPr>
          <p:cNvPr id="6" name="Rectangle 5"/>
          <p:cNvSpPr/>
          <p:nvPr/>
        </p:nvSpPr>
        <p:spPr>
          <a:xfrm>
            <a:off x="8515600" y="4835479"/>
            <a:ext cx="1290918" cy="3630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638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CD3473-891D-486A-B884-6DD01B96C4CF}"/>
              </a:ext>
            </a:extLst>
          </p:cNvPr>
          <p:cNvSpPr>
            <a:spLocks noGrp="1"/>
          </p:cNvSpPr>
          <p:nvPr>
            <p:ph type="body" idx="1"/>
          </p:nvPr>
        </p:nvSpPr>
        <p:spPr>
          <a:xfrm>
            <a:off x="3728155" y="773513"/>
            <a:ext cx="8271933" cy="5898219"/>
          </a:xfrm>
        </p:spPr>
        <p:txBody>
          <a:bodyPr>
            <a:normAutofit/>
          </a:bodyPr>
          <a:lstStyle/>
          <a:p>
            <a:r>
              <a:rPr lang="en-US" u="sng" dirty="0"/>
              <a:t>Academic Background </a:t>
            </a:r>
          </a:p>
          <a:p>
            <a:pPr marL="342900" indent="-342900">
              <a:buFont typeface="Arial" panose="020B0604020202020204" pitchFamily="34" charset="0"/>
              <a:buChar char="•"/>
            </a:pPr>
            <a:r>
              <a:rPr lang="en-US" dirty="0"/>
              <a:t>BA (Hon.), The University of Hong Kong </a:t>
            </a:r>
          </a:p>
          <a:p>
            <a:pPr marL="342900" indent="-342900">
              <a:buFont typeface="Arial" panose="020B0604020202020204" pitchFamily="34" charset="0"/>
              <a:buChar char="•"/>
            </a:pPr>
            <a:r>
              <a:rPr lang="en-US" dirty="0"/>
              <a:t>MSc, School of Oriental and African Studies, University of London</a:t>
            </a:r>
          </a:p>
          <a:p>
            <a:pPr marL="342900" indent="-342900">
              <a:buFont typeface="Arial" panose="020B0604020202020204" pitchFamily="34" charset="0"/>
              <a:buChar char="•"/>
            </a:pPr>
            <a:r>
              <a:rPr lang="en-US" dirty="0"/>
              <a:t>MLIS (In Progress), The University of British Columbia  </a:t>
            </a:r>
          </a:p>
          <a:p>
            <a:pPr marL="342900" indent="-342900">
              <a:buFont typeface="Arial" panose="020B0604020202020204" pitchFamily="34" charset="0"/>
              <a:buChar char="•"/>
            </a:pPr>
            <a:r>
              <a:rPr lang="en-US" dirty="0"/>
              <a:t>Fellow of Royal Asiatic Society</a:t>
            </a:r>
          </a:p>
          <a:p>
            <a:pPr marL="342900" indent="-342900">
              <a:buFont typeface="Arial" panose="020B0604020202020204" pitchFamily="34" charset="0"/>
              <a:buChar char="•"/>
            </a:pPr>
            <a:r>
              <a:rPr lang="en-US" dirty="0">
                <a:highlight>
                  <a:srgbClr val="FFFF00"/>
                </a:highlight>
              </a:rPr>
              <a:t>MLIS Co-Op Student at SFU :D </a:t>
            </a:r>
          </a:p>
          <a:p>
            <a:endParaRPr lang="en-US" dirty="0"/>
          </a:p>
          <a:p>
            <a:r>
              <a:rPr lang="en-US" u="sng" dirty="0"/>
              <a:t>Research Experiences and Area </a:t>
            </a:r>
          </a:p>
          <a:p>
            <a:pPr marL="342900" indent="-342900">
              <a:buFont typeface="Arial" panose="020B0604020202020204" pitchFamily="34" charset="0"/>
              <a:buChar char="•"/>
            </a:pPr>
            <a:r>
              <a:rPr lang="en-US" dirty="0"/>
              <a:t>East Asian Politics, Civil Society, Social Movement, Identity Politics in Hong Kong</a:t>
            </a:r>
          </a:p>
          <a:p>
            <a:pPr marL="342900" indent="-342900">
              <a:buFont typeface="Arial" panose="020B0604020202020204" pitchFamily="34" charset="0"/>
              <a:buChar char="•"/>
            </a:pPr>
            <a:r>
              <a:rPr lang="en-US" dirty="0"/>
              <a:t>Former research assistant for EDUHK, HKU and SCMP. </a:t>
            </a:r>
          </a:p>
        </p:txBody>
      </p:sp>
      <p:pic>
        <p:nvPicPr>
          <p:cNvPr id="5" name="Picture 4">
            <a:extLst>
              <a:ext uri="{FF2B5EF4-FFF2-40B4-BE49-F238E27FC236}">
                <a16:creationId xmlns:a16="http://schemas.microsoft.com/office/drawing/2014/main" id="{AD720F77-BC53-46B8-B07A-8E89FBD88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22" y="1393238"/>
            <a:ext cx="2799644" cy="3732858"/>
          </a:xfrm>
          <a:prstGeom prst="rect">
            <a:avLst/>
          </a:prstGeom>
        </p:spPr>
      </p:pic>
    </p:spTree>
    <p:extLst>
      <p:ext uri="{BB962C8B-B14F-4D97-AF65-F5344CB8AC3E}">
        <p14:creationId xmlns:p14="http://schemas.microsoft.com/office/powerpoint/2010/main" val="60295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Our agenda</a:t>
            </a:r>
          </a:p>
        </p:txBody>
      </p:sp>
      <p:sp>
        <p:nvSpPr>
          <p:cNvPr id="6" name="Content Placeholder 5"/>
          <p:cNvSpPr>
            <a:spLocks noGrp="1"/>
          </p:cNvSpPr>
          <p:nvPr>
            <p:ph idx="1"/>
          </p:nvPr>
        </p:nvSpPr>
        <p:spPr>
          <a:xfrm>
            <a:off x="581193" y="1987990"/>
            <a:ext cx="11029615" cy="3678303"/>
          </a:xfrm>
        </p:spPr>
        <p:txBody>
          <a:bodyPr anchor="t">
            <a:noAutofit/>
          </a:bodyPr>
          <a:lstStyle/>
          <a:p>
            <a:r>
              <a:rPr lang="en-US" sz="2400" dirty="0"/>
              <a:t>Library service &amp; support</a:t>
            </a:r>
          </a:p>
          <a:p>
            <a:r>
              <a:rPr lang="en-US" sz="2400" dirty="0"/>
              <a:t>Canadian </a:t>
            </a:r>
            <a:r>
              <a:rPr lang="en-US" sz="2400" dirty="0" err="1"/>
              <a:t>Newsstream</a:t>
            </a:r>
            <a:r>
              <a:rPr lang="en-US" sz="2400" dirty="0"/>
              <a:t> Database</a:t>
            </a:r>
          </a:p>
          <a:p>
            <a:r>
              <a:rPr lang="en-US" sz="2400" dirty="0"/>
              <a:t>Finding peer-reviewed journal articles</a:t>
            </a:r>
          </a:p>
          <a:p>
            <a:r>
              <a:rPr lang="en-US" sz="2400" dirty="0"/>
              <a:t>APA citation</a:t>
            </a:r>
          </a:p>
          <a:p>
            <a:r>
              <a:rPr lang="en-US" sz="2400" dirty="0"/>
              <a:t>Help</a:t>
            </a:r>
          </a:p>
          <a:p>
            <a:pPr marL="0" indent="0">
              <a:buNone/>
            </a:pPr>
            <a:endParaRPr lang="en-US" sz="2400" dirty="0"/>
          </a:p>
        </p:txBody>
      </p:sp>
      <p:sp>
        <p:nvSpPr>
          <p:cNvPr id="7" name="TextBox 6"/>
          <p:cNvSpPr txBox="1"/>
          <p:nvPr/>
        </p:nvSpPr>
        <p:spPr>
          <a:xfrm>
            <a:off x="7373962" y="6155844"/>
            <a:ext cx="4236846" cy="461665"/>
          </a:xfrm>
          <a:prstGeom prst="rect">
            <a:avLst/>
          </a:prstGeom>
          <a:noFill/>
        </p:spPr>
        <p:txBody>
          <a:bodyPr wrap="square" rtlCol="0">
            <a:spAutoFit/>
          </a:bodyPr>
          <a:lstStyle/>
          <a:p>
            <a:r>
              <a:rPr lang="en-CA" sz="1200" dirty="0"/>
              <a:t>https://i.pinimg.com/originals/de/32/89/de32896d6903b303071c14c42c09e2a8</a:t>
            </a:r>
          </a:p>
        </p:txBody>
      </p:sp>
      <p:pic>
        <p:nvPicPr>
          <p:cNvPr id="8" name="Picture 7" descr="A dog standing in front of a bookshelf&#10;&#10;Description automatically generated with medium confidence">
            <a:extLst>
              <a:ext uri="{FF2B5EF4-FFF2-40B4-BE49-F238E27FC236}">
                <a16:creationId xmlns:a16="http://schemas.microsoft.com/office/drawing/2014/main" id="{87CB9E27-2E75-442C-80A2-050B1A8819B2}"/>
              </a:ext>
            </a:extLst>
          </p:cNvPr>
          <p:cNvPicPr>
            <a:picLocks noChangeAspect="1"/>
          </p:cNvPicPr>
          <p:nvPr/>
        </p:nvPicPr>
        <p:blipFill rotWithShape="1">
          <a:blip r:embed="rId3"/>
          <a:srcRect t="5463" r="-3" b="8470"/>
          <a:stretch/>
        </p:blipFill>
        <p:spPr>
          <a:xfrm>
            <a:off x="7054678" y="1987990"/>
            <a:ext cx="4700881" cy="4045801"/>
          </a:xfrm>
          <a:prstGeom prst="rect">
            <a:avLst/>
          </a:prstGeom>
        </p:spPr>
      </p:pic>
    </p:spTree>
    <p:extLst>
      <p:ext uri="{BB962C8B-B14F-4D97-AF65-F5344CB8AC3E}">
        <p14:creationId xmlns:p14="http://schemas.microsoft.com/office/powerpoint/2010/main" val="377982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SFU</a:t>
            </a:r>
            <a:br>
              <a:rPr lang="en-US" sz="3600" dirty="0"/>
            </a:br>
            <a:r>
              <a:rPr lang="en-US" sz="3600" dirty="0"/>
              <a:t>Library</a:t>
            </a:r>
            <a:br>
              <a:rPr lang="en-US" sz="3600" dirty="0"/>
            </a:br>
            <a:r>
              <a:rPr lang="en-US" dirty="0"/>
              <a:t>Info</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142" y="1676134"/>
            <a:ext cx="1896395" cy="2788816"/>
          </a:xfrm>
          <a:prstGeom prst="rect">
            <a:avLst/>
          </a:prstGeom>
        </p:spPr>
      </p:pic>
      <p:grpSp>
        <p:nvGrpSpPr>
          <p:cNvPr id="6" name="Group 5"/>
          <p:cNvGrpSpPr/>
          <p:nvPr/>
        </p:nvGrpSpPr>
        <p:grpSpPr>
          <a:xfrm>
            <a:off x="4283141" y="1244086"/>
            <a:ext cx="1896395" cy="432048"/>
            <a:chOff x="1451572" y="2060848"/>
            <a:chExt cx="1896395" cy="432048"/>
          </a:xfrm>
          <a:solidFill>
            <a:schemeClr val="tx2"/>
          </a:solidFill>
        </p:grpSpPr>
        <p:sp>
          <p:nvSpPr>
            <p:cNvPr id="7" name="Rectangle 6"/>
            <p:cNvSpPr/>
            <p:nvPr/>
          </p:nvSpPr>
          <p:spPr>
            <a:xfrm>
              <a:off x="1451573" y="2060848"/>
              <a:ext cx="1896394"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orbel"/>
                <a:ea typeface="+mn-ea"/>
                <a:cs typeface="+mn-cs"/>
              </a:endParaRPr>
            </a:p>
          </p:txBody>
        </p:sp>
        <p:sp>
          <p:nvSpPr>
            <p:cNvPr id="8" name="TextBox 7"/>
            <p:cNvSpPr txBox="1"/>
            <p:nvPr/>
          </p:nvSpPr>
          <p:spPr>
            <a:xfrm>
              <a:off x="1451572" y="2092206"/>
              <a:ext cx="1896395" cy="369332"/>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rbel"/>
                  <a:ea typeface="+mn-ea"/>
                  <a:cs typeface="+mn-cs"/>
                </a:rPr>
                <a:t>SFU Burnaby</a:t>
              </a: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360" y="1676134"/>
            <a:ext cx="1896395" cy="27888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682" y="1676134"/>
            <a:ext cx="1896395" cy="2788816"/>
          </a:xfrm>
          <a:prstGeom prst="rect">
            <a:avLst/>
          </a:prstGeom>
        </p:spPr>
      </p:pic>
      <p:grpSp>
        <p:nvGrpSpPr>
          <p:cNvPr id="11" name="Group 10"/>
          <p:cNvGrpSpPr/>
          <p:nvPr/>
        </p:nvGrpSpPr>
        <p:grpSpPr>
          <a:xfrm>
            <a:off x="6267359" y="1244086"/>
            <a:ext cx="1896395" cy="432048"/>
            <a:chOff x="1451572" y="2060848"/>
            <a:chExt cx="1896395" cy="432048"/>
          </a:xfrm>
          <a:solidFill>
            <a:schemeClr val="tx2"/>
          </a:solidFill>
        </p:grpSpPr>
        <p:sp>
          <p:nvSpPr>
            <p:cNvPr id="12" name="Rectangle 11"/>
            <p:cNvSpPr/>
            <p:nvPr/>
          </p:nvSpPr>
          <p:spPr>
            <a:xfrm>
              <a:off x="1451573" y="2060848"/>
              <a:ext cx="1896394"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orbel"/>
                <a:ea typeface="+mn-ea"/>
                <a:cs typeface="+mn-cs"/>
              </a:endParaRPr>
            </a:p>
          </p:txBody>
        </p:sp>
        <p:sp>
          <p:nvSpPr>
            <p:cNvPr id="13" name="TextBox 12"/>
            <p:cNvSpPr txBox="1"/>
            <p:nvPr/>
          </p:nvSpPr>
          <p:spPr>
            <a:xfrm>
              <a:off x="1451572" y="2092206"/>
              <a:ext cx="1896395" cy="369332"/>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rbel"/>
                  <a:ea typeface="+mn-ea"/>
                  <a:cs typeface="+mn-cs"/>
                </a:rPr>
                <a:t>SFU Vancouver</a:t>
              </a:r>
            </a:p>
          </p:txBody>
        </p:sp>
      </p:grpSp>
      <p:grpSp>
        <p:nvGrpSpPr>
          <p:cNvPr id="14" name="Group 13"/>
          <p:cNvGrpSpPr/>
          <p:nvPr/>
        </p:nvGrpSpPr>
        <p:grpSpPr>
          <a:xfrm>
            <a:off x="8251682" y="1244086"/>
            <a:ext cx="1896395" cy="432048"/>
            <a:chOff x="1451572" y="2060848"/>
            <a:chExt cx="1896395" cy="432048"/>
          </a:xfrm>
          <a:solidFill>
            <a:schemeClr val="tx2"/>
          </a:solidFill>
        </p:grpSpPr>
        <p:sp>
          <p:nvSpPr>
            <p:cNvPr id="15" name="Rectangle 14"/>
            <p:cNvSpPr/>
            <p:nvPr/>
          </p:nvSpPr>
          <p:spPr>
            <a:xfrm>
              <a:off x="1451573" y="2060848"/>
              <a:ext cx="1896394"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orbel"/>
                <a:ea typeface="+mn-ea"/>
                <a:cs typeface="+mn-cs"/>
              </a:endParaRPr>
            </a:p>
          </p:txBody>
        </p:sp>
        <p:sp>
          <p:nvSpPr>
            <p:cNvPr id="16" name="TextBox 15"/>
            <p:cNvSpPr txBox="1"/>
            <p:nvPr/>
          </p:nvSpPr>
          <p:spPr>
            <a:xfrm>
              <a:off x="1451572" y="2092206"/>
              <a:ext cx="1896395" cy="369332"/>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rbel"/>
                  <a:ea typeface="+mn-ea"/>
                  <a:cs typeface="+mn-cs"/>
                </a:rPr>
                <a:t>SFU Surrey</a:t>
              </a:r>
            </a:p>
          </p:txBody>
        </p:sp>
      </p:grpSp>
      <p:sp>
        <p:nvSpPr>
          <p:cNvPr id="17" name="TextBox 16"/>
          <p:cNvSpPr txBox="1"/>
          <p:nvPr/>
        </p:nvSpPr>
        <p:spPr>
          <a:xfrm>
            <a:off x="4283140" y="705187"/>
            <a:ext cx="539079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2F2B20"/>
                </a:solidFill>
                <a:effectLst/>
                <a:uLnTx/>
                <a:uFillTx/>
                <a:latin typeface="Corbel"/>
                <a:ea typeface="+mn-ea"/>
                <a:cs typeface="+mn-cs"/>
              </a:rPr>
              <a:t>A few quick facts about us …</a:t>
            </a:r>
            <a:endParaRPr kumimoji="0" lang="en-US" sz="2800" b="0" i="0" u="none" strike="noStrike" kern="1200" cap="none" spc="0" normalizeH="0" baseline="0" noProof="0" dirty="0">
              <a:ln>
                <a:noFill/>
              </a:ln>
              <a:solidFill>
                <a:srgbClr val="2F2B20"/>
              </a:solidFill>
              <a:effectLst/>
              <a:uLnTx/>
              <a:uFillTx/>
              <a:latin typeface="Corbel"/>
              <a:ea typeface="+mn-ea"/>
              <a:cs typeface="+mn-cs"/>
            </a:endParaRPr>
          </a:p>
        </p:txBody>
      </p:sp>
      <p:sp>
        <p:nvSpPr>
          <p:cNvPr id="3" name="TextBox 2"/>
          <p:cNvSpPr txBox="1"/>
          <p:nvPr/>
        </p:nvSpPr>
        <p:spPr>
          <a:xfrm>
            <a:off x="3667979" y="4644418"/>
            <a:ext cx="8464420" cy="156966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2F2B20"/>
                </a:solidFill>
                <a:effectLst/>
                <a:uLnTx/>
                <a:uFillTx/>
                <a:latin typeface="Corbel"/>
                <a:ea typeface="+mn-ea"/>
                <a:cs typeface="+mn-cs"/>
              </a:rPr>
              <a:t> </a:t>
            </a:r>
            <a:r>
              <a:rPr kumimoji="0" lang="en-US" sz="2400" b="1" i="0" u="none" strike="noStrike" kern="1200" cap="none" spc="0" normalizeH="0" baseline="0" noProof="0" dirty="0">
                <a:ln>
                  <a:noFill/>
                </a:ln>
                <a:solidFill>
                  <a:srgbClr val="A9A57C"/>
                </a:solidFill>
                <a:effectLst/>
                <a:uLnTx/>
                <a:uFillTx/>
                <a:latin typeface="Corbel"/>
                <a:ea typeface="+mn-ea"/>
                <a:cs typeface="+mn-cs"/>
              </a:rPr>
              <a:t>three</a:t>
            </a:r>
            <a:r>
              <a:rPr kumimoji="0" lang="en-US" sz="2400" b="0" i="0" u="none" strike="noStrike" kern="1200" cap="none" spc="0" normalizeH="0" baseline="0" noProof="0" dirty="0">
                <a:ln>
                  <a:noFill/>
                </a:ln>
                <a:solidFill>
                  <a:srgbClr val="A9A57C"/>
                </a:solidFill>
                <a:effectLst/>
                <a:uLnTx/>
                <a:uFillTx/>
                <a:latin typeface="Corbel"/>
                <a:ea typeface="+mn-ea"/>
                <a:cs typeface="+mn-cs"/>
              </a:rPr>
              <a:t> </a:t>
            </a:r>
            <a:r>
              <a:rPr kumimoji="0" lang="en-US" sz="2400" b="0" i="0" u="none" strike="noStrike" kern="1200" cap="none" spc="0" normalizeH="0" baseline="0" noProof="0" dirty="0">
                <a:ln>
                  <a:noFill/>
                </a:ln>
                <a:solidFill>
                  <a:srgbClr val="2F2B20"/>
                </a:solidFill>
                <a:effectLst/>
                <a:uLnTx/>
                <a:uFillTx/>
                <a:latin typeface="Corbel"/>
                <a:ea typeface="+mn-ea"/>
                <a:cs typeface="+mn-cs"/>
              </a:rPr>
              <a:t>campus </a:t>
            </a:r>
            <a:r>
              <a:rPr kumimoji="0" lang="en-US" sz="2400" b="1" i="0" u="none" strike="noStrike" kern="1200" cap="none" spc="0" normalizeH="0" baseline="0" noProof="0" dirty="0">
                <a:ln>
                  <a:noFill/>
                </a:ln>
                <a:solidFill>
                  <a:srgbClr val="675E47"/>
                </a:solidFill>
                <a:effectLst/>
                <a:uLnTx/>
                <a:uFillTx/>
                <a:latin typeface="Corbel"/>
                <a:ea typeface="+mn-ea"/>
                <a:cs typeface="+mn-cs"/>
              </a:rPr>
              <a:t>libraries – one system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2F2B20"/>
                </a:solidFill>
                <a:effectLst/>
                <a:uLnTx/>
                <a:uFillTx/>
                <a:latin typeface="Corbel"/>
                <a:ea typeface="+mn-ea"/>
                <a:cs typeface="+mn-cs"/>
              </a:rPr>
              <a:t> </a:t>
            </a:r>
            <a:r>
              <a:rPr kumimoji="0" lang="en-US" sz="2400" b="1" i="0" u="none" strike="noStrike" kern="1200" cap="none" spc="0" normalizeH="0" baseline="0" noProof="0" dirty="0">
                <a:ln>
                  <a:noFill/>
                </a:ln>
                <a:solidFill>
                  <a:srgbClr val="A9A57C"/>
                </a:solidFill>
                <a:effectLst/>
                <a:uLnTx/>
                <a:uFillTx/>
                <a:latin typeface="Corbel"/>
                <a:ea typeface="+mn-ea"/>
                <a:cs typeface="+mn-cs"/>
              </a:rPr>
              <a:t>2.5 million+</a:t>
            </a:r>
            <a:r>
              <a:rPr kumimoji="0" lang="en-US" sz="2400" b="1" i="0" u="none" strike="noStrike" kern="1200" cap="none" spc="0" normalizeH="0" baseline="0" noProof="0" dirty="0">
                <a:ln>
                  <a:noFill/>
                </a:ln>
                <a:solidFill>
                  <a:srgbClr val="2F2B20"/>
                </a:solidFill>
                <a:effectLst/>
                <a:uLnTx/>
                <a:uFillTx/>
                <a:latin typeface="Corbel"/>
                <a:ea typeface="+mn-ea"/>
                <a:cs typeface="+mn-cs"/>
              </a:rPr>
              <a:t> </a:t>
            </a:r>
            <a:r>
              <a:rPr kumimoji="0" lang="en-US" sz="2400" b="1" i="0" u="none" strike="noStrike" kern="1200" cap="none" spc="0" normalizeH="0" baseline="0" noProof="0" dirty="0">
                <a:ln>
                  <a:noFill/>
                </a:ln>
                <a:solidFill>
                  <a:srgbClr val="675E47"/>
                </a:solidFill>
                <a:effectLst/>
                <a:uLnTx/>
                <a:uFillTx/>
                <a:latin typeface="Corbel"/>
                <a:ea typeface="+mn-ea"/>
                <a:cs typeface="+mn-cs"/>
              </a:rPr>
              <a:t>books</a:t>
            </a:r>
            <a:r>
              <a:rPr kumimoji="0" lang="en-US" sz="2400" b="0" i="0" u="none" strike="noStrike" kern="1200" cap="none" spc="0" normalizeH="0" baseline="0" noProof="0" dirty="0">
                <a:ln>
                  <a:noFill/>
                </a:ln>
                <a:solidFill>
                  <a:srgbClr val="2F2B20"/>
                </a:solidFill>
                <a:effectLst/>
                <a:uLnTx/>
                <a:uFillTx/>
                <a:latin typeface="Corbel"/>
                <a:ea typeface="+mn-ea"/>
                <a:cs typeface="+mn-cs"/>
              </a:rPr>
              <a:t> &amp; </a:t>
            </a:r>
            <a:r>
              <a:rPr kumimoji="0" lang="en-US" sz="2400" b="1" i="0" u="none" strike="noStrike" kern="1200" cap="none" spc="0" normalizeH="0" baseline="0" noProof="0" dirty="0">
                <a:ln>
                  <a:noFill/>
                </a:ln>
                <a:solidFill>
                  <a:srgbClr val="675E47"/>
                </a:solidFill>
                <a:effectLst/>
                <a:uLnTx/>
                <a:uFillTx/>
                <a:latin typeface="Corbel"/>
                <a:ea typeface="+mn-ea"/>
                <a:cs typeface="+mn-cs"/>
              </a:rPr>
              <a:t>e-books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2F2B20"/>
                </a:solidFill>
                <a:effectLst/>
                <a:uLnTx/>
                <a:uFillTx/>
                <a:latin typeface="Corbel"/>
                <a:ea typeface="+mn-ea"/>
                <a:cs typeface="+mn-cs"/>
              </a:rPr>
              <a:t> </a:t>
            </a:r>
            <a:r>
              <a:rPr kumimoji="0" lang="en-US" sz="2400" b="1" i="0" u="none" strike="noStrike" kern="1200" cap="none" spc="0" normalizeH="0" baseline="0" noProof="0" dirty="0">
                <a:ln>
                  <a:noFill/>
                </a:ln>
                <a:solidFill>
                  <a:srgbClr val="A9A57C"/>
                </a:solidFill>
                <a:effectLst/>
                <a:uLnTx/>
                <a:uFillTx/>
                <a:latin typeface="Corbel"/>
                <a:ea typeface="+mn-ea"/>
                <a:cs typeface="+mn-cs"/>
              </a:rPr>
              <a:t>98,000+ </a:t>
            </a:r>
            <a:r>
              <a:rPr kumimoji="0" lang="en-US" sz="2400" b="0" i="0" u="none" strike="noStrike" kern="1200" cap="none" spc="0" normalizeH="0" baseline="0" noProof="0" dirty="0">
                <a:ln>
                  <a:noFill/>
                </a:ln>
                <a:solidFill>
                  <a:srgbClr val="2F2B20"/>
                </a:solidFill>
                <a:effectLst/>
                <a:uLnTx/>
                <a:uFillTx/>
                <a:latin typeface="Corbel"/>
                <a:ea typeface="+mn-ea"/>
                <a:cs typeface="+mn-cs"/>
              </a:rPr>
              <a:t>subscriptions to </a:t>
            </a:r>
            <a:r>
              <a:rPr kumimoji="0" lang="en-US" sz="2400" b="1" i="0" u="none" strike="noStrike" kern="1200" cap="none" spc="0" normalizeH="0" baseline="0" noProof="0" dirty="0">
                <a:ln>
                  <a:noFill/>
                </a:ln>
                <a:solidFill>
                  <a:srgbClr val="675E47"/>
                </a:solidFill>
                <a:effectLst/>
                <a:uLnTx/>
                <a:uFillTx/>
                <a:latin typeface="Corbel"/>
                <a:ea typeface="+mn-ea"/>
                <a:cs typeface="+mn-cs"/>
              </a:rPr>
              <a:t>journals</a:t>
            </a:r>
            <a:r>
              <a:rPr kumimoji="0" lang="en-US" sz="2400" b="0" i="0" u="none" strike="noStrike" kern="1200" cap="none" spc="0" normalizeH="0" baseline="0" noProof="0" dirty="0">
                <a:ln>
                  <a:noFill/>
                </a:ln>
                <a:solidFill>
                  <a:srgbClr val="2F2B20"/>
                </a:solidFill>
                <a:effectLst/>
                <a:uLnTx/>
                <a:uFillTx/>
                <a:latin typeface="Corbel"/>
                <a:ea typeface="+mn-ea"/>
                <a:cs typeface="+mn-cs"/>
              </a:rPr>
              <a:t>, </a:t>
            </a:r>
            <a:r>
              <a:rPr kumimoji="0" lang="en-US" sz="2400" b="1" i="0" u="none" strike="noStrike" kern="1200" cap="none" spc="0" normalizeH="0" baseline="0" noProof="0" dirty="0">
                <a:ln>
                  <a:noFill/>
                </a:ln>
                <a:solidFill>
                  <a:srgbClr val="675E47"/>
                </a:solidFill>
                <a:effectLst/>
                <a:uLnTx/>
                <a:uFillTx/>
                <a:latin typeface="Corbel"/>
                <a:ea typeface="+mn-ea"/>
                <a:cs typeface="+mn-cs"/>
              </a:rPr>
              <a:t>magazines</a:t>
            </a:r>
            <a:r>
              <a:rPr kumimoji="0" lang="en-US" sz="2400" b="0" i="0" u="none" strike="noStrike" kern="1200" cap="none" spc="0" normalizeH="0" baseline="0" noProof="0" dirty="0">
                <a:ln>
                  <a:noFill/>
                </a:ln>
                <a:solidFill>
                  <a:srgbClr val="2F2B20"/>
                </a:solidFill>
                <a:effectLst/>
                <a:uLnTx/>
                <a:uFillTx/>
                <a:latin typeface="Corbel"/>
                <a:ea typeface="+mn-ea"/>
                <a:cs typeface="+mn-cs"/>
              </a:rPr>
              <a:t> &amp; </a:t>
            </a:r>
            <a:r>
              <a:rPr kumimoji="0" lang="en-US" sz="2400" b="1" i="0" u="none" strike="noStrike" kern="1200" cap="none" spc="0" normalizeH="0" baseline="0" noProof="0" dirty="0">
                <a:ln>
                  <a:noFill/>
                </a:ln>
                <a:solidFill>
                  <a:srgbClr val="675E47"/>
                </a:solidFill>
                <a:effectLst/>
                <a:uLnTx/>
                <a:uFillTx/>
                <a:latin typeface="Corbel"/>
                <a:ea typeface="+mn-ea"/>
                <a:cs typeface="+mn-cs"/>
              </a:rPr>
              <a:t>newspapers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2F2B20"/>
                </a:solidFill>
                <a:effectLst/>
                <a:uLnTx/>
                <a:uFillTx/>
                <a:latin typeface="Corbel"/>
                <a:ea typeface="+mn-ea"/>
                <a:cs typeface="+mn-cs"/>
              </a:rPr>
              <a:t> </a:t>
            </a:r>
            <a:r>
              <a:rPr kumimoji="0" lang="en-US" sz="2400" b="1" i="0" u="none" strike="noStrike" kern="1200" cap="none" spc="0" normalizeH="0" baseline="0" noProof="0" dirty="0">
                <a:ln>
                  <a:noFill/>
                </a:ln>
                <a:solidFill>
                  <a:srgbClr val="A9A57C"/>
                </a:solidFill>
                <a:effectLst/>
                <a:uLnTx/>
                <a:uFillTx/>
                <a:latin typeface="Corbel"/>
                <a:ea typeface="+mn-ea"/>
                <a:cs typeface="+mn-cs"/>
              </a:rPr>
              <a:t>500+ </a:t>
            </a:r>
            <a:r>
              <a:rPr kumimoji="0" lang="en-US" sz="2400" b="0" i="0" u="none" strike="noStrike" kern="1200" cap="none" spc="0" normalizeH="0" baseline="0" noProof="0" dirty="0">
                <a:ln>
                  <a:noFill/>
                </a:ln>
                <a:solidFill>
                  <a:srgbClr val="2F2B20"/>
                </a:solidFill>
                <a:effectLst/>
                <a:uLnTx/>
                <a:uFillTx/>
                <a:latin typeface="Corbel"/>
                <a:ea typeface="+mn-ea"/>
                <a:cs typeface="+mn-cs"/>
              </a:rPr>
              <a:t>research </a:t>
            </a:r>
            <a:r>
              <a:rPr kumimoji="0" lang="en-US" sz="2400" b="1" i="0" u="none" strike="noStrike" kern="1200" cap="none" spc="0" normalizeH="0" baseline="0" noProof="0" dirty="0">
                <a:ln>
                  <a:noFill/>
                </a:ln>
                <a:solidFill>
                  <a:srgbClr val="675E47"/>
                </a:solidFill>
                <a:effectLst/>
                <a:uLnTx/>
                <a:uFillTx/>
                <a:latin typeface="Corbel"/>
                <a:ea typeface="+mn-ea"/>
                <a:cs typeface="+mn-cs"/>
              </a:rPr>
              <a:t>databases</a:t>
            </a:r>
          </a:p>
        </p:txBody>
      </p:sp>
      <p:grpSp>
        <p:nvGrpSpPr>
          <p:cNvPr id="23" name="Group 22">
            <a:extLst>
              <a:ext uri="{FF2B5EF4-FFF2-40B4-BE49-F238E27FC236}">
                <a16:creationId xmlns:a16="http://schemas.microsoft.com/office/drawing/2014/main" id="{B8AB8306-0C15-42D2-93C6-4B558A98166F}"/>
              </a:ext>
            </a:extLst>
          </p:cNvPr>
          <p:cNvGrpSpPr/>
          <p:nvPr/>
        </p:nvGrpSpPr>
        <p:grpSpPr>
          <a:xfrm>
            <a:off x="10236004" y="1265458"/>
            <a:ext cx="1896395" cy="432048"/>
            <a:chOff x="1451572" y="2060848"/>
            <a:chExt cx="1896395" cy="432048"/>
          </a:xfrm>
          <a:solidFill>
            <a:schemeClr val="tx2"/>
          </a:solidFill>
        </p:grpSpPr>
        <p:sp>
          <p:nvSpPr>
            <p:cNvPr id="24" name="Rectangle 23">
              <a:extLst>
                <a:ext uri="{FF2B5EF4-FFF2-40B4-BE49-F238E27FC236}">
                  <a16:creationId xmlns:a16="http://schemas.microsoft.com/office/drawing/2014/main" id="{6307CE6C-3204-492B-A0D4-BDBD21B806C8}"/>
                </a:ext>
              </a:extLst>
            </p:cNvPr>
            <p:cNvSpPr/>
            <p:nvPr/>
          </p:nvSpPr>
          <p:spPr>
            <a:xfrm>
              <a:off x="1451573" y="2060848"/>
              <a:ext cx="1896394"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orbel"/>
                <a:ea typeface="+mn-ea"/>
                <a:cs typeface="+mn-cs"/>
              </a:endParaRPr>
            </a:p>
          </p:txBody>
        </p:sp>
        <p:sp>
          <p:nvSpPr>
            <p:cNvPr id="25" name="TextBox 24">
              <a:extLst>
                <a:ext uri="{FF2B5EF4-FFF2-40B4-BE49-F238E27FC236}">
                  <a16:creationId xmlns:a16="http://schemas.microsoft.com/office/drawing/2014/main" id="{9CA9104D-8BBD-4C85-A5CF-B51E34CFA80B}"/>
                </a:ext>
              </a:extLst>
            </p:cNvPr>
            <p:cNvSpPr txBox="1"/>
            <p:nvPr/>
          </p:nvSpPr>
          <p:spPr>
            <a:xfrm>
              <a:off x="1451572" y="2092206"/>
              <a:ext cx="1896395" cy="369332"/>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FFFFFF"/>
                  </a:solidFill>
                  <a:effectLst/>
                  <a:uLnTx/>
                  <a:uFillTx/>
                  <a:latin typeface="Corbel"/>
                  <a:ea typeface="+mn-ea"/>
                  <a:cs typeface="+mn-cs"/>
                </a:rPr>
                <a:t>Online</a:t>
              </a:r>
            </a:p>
          </p:txBody>
        </p:sp>
      </p:grpSp>
      <p:pic>
        <p:nvPicPr>
          <p:cNvPr id="27" name="Picture 26" descr="Lines joining to the end to form a curve">
            <a:extLst>
              <a:ext uri="{FF2B5EF4-FFF2-40B4-BE49-F238E27FC236}">
                <a16:creationId xmlns:a16="http://schemas.microsoft.com/office/drawing/2014/main" id="{7F57C5AE-8BD3-4FCF-942F-96F165C586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772951" y="2140936"/>
            <a:ext cx="2788816" cy="1859211"/>
          </a:xfrm>
          <a:prstGeom prst="rect">
            <a:avLst/>
          </a:prstGeom>
        </p:spPr>
      </p:pic>
    </p:spTree>
    <p:extLst>
      <p:ext uri="{BB962C8B-B14F-4D97-AF65-F5344CB8AC3E}">
        <p14:creationId xmlns:p14="http://schemas.microsoft.com/office/powerpoint/2010/main" val="241364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32AA-C469-49ED-B25D-5786C1A61F98}"/>
              </a:ext>
            </a:extLst>
          </p:cNvPr>
          <p:cNvSpPr>
            <a:spLocks noGrp="1"/>
          </p:cNvSpPr>
          <p:nvPr>
            <p:ph type="title"/>
          </p:nvPr>
        </p:nvSpPr>
        <p:spPr/>
        <p:txBody>
          <a:bodyPr/>
          <a:lstStyle/>
          <a:p>
            <a:r>
              <a:rPr lang="en-US" dirty="0"/>
              <a:t>During your work: You need the Library</a:t>
            </a:r>
          </a:p>
        </p:txBody>
      </p:sp>
      <p:cxnSp>
        <p:nvCxnSpPr>
          <p:cNvPr id="4" name="Straight Arrow Connector 3">
            <a:extLst>
              <a:ext uri="{FF2B5EF4-FFF2-40B4-BE49-F238E27FC236}">
                <a16:creationId xmlns:a16="http://schemas.microsoft.com/office/drawing/2014/main" id="{9D479DB4-FE1C-495E-9624-C426E176A56D}"/>
              </a:ext>
            </a:extLst>
          </p:cNvPr>
          <p:cNvCxnSpPr/>
          <p:nvPr/>
        </p:nvCxnSpPr>
        <p:spPr>
          <a:xfrm>
            <a:off x="464432" y="1962856"/>
            <a:ext cx="0" cy="4504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9C0AC44-FC6D-44AF-B3C0-4EE8E00E4F49}"/>
              </a:ext>
            </a:extLst>
          </p:cNvPr>
          <p:cNvSpPr txBox="1"/>
          <p:nvPr/>
        </p:nvSpPr>
        <p:spPr>
          <a:xfrm>
            <a:off x="464432" y="2015183"/>
            <a:ext cx="7765081" cy="3970318"/>
          </a:xfrm>
          <a:prstGeom prst="rect">
            <a:avLst/>
          </a:prstGeom>
          <a:noFill/>
        </p:spPr>
        <p:txBody>
          <a:bodyPr wrap="square" rtlCol="0">
            <a:spAutoFit/>
          </a:bodyPr>
          <a:lstStyle/>
          <a:p>
            <a:pPr marL="285750" indent="-285750">
              <a:buFont typeface="Arial" panose="020B0604020202020204" pitchFamily="34" charset="0"/>
              <a:buChar char="•"/>
            </a:pPr>
            <a:r>
              <a:rPr lang="en-US" dirty="0"/>
              <a:t>Finding the News that you want : Canadian </a:t>
            </a:r>
            <a:r>
              <a:rPr lang="en-US" dirty="0" err="1"/>
              <a:t>Newsstream</a:t>
            </a:r>
            <a:r>
              <a:rPr lang="zh-TW" altLang="en-US" dirty="0"/>
              <a:t> </a:t>
            </a:r>
            <a:r>
              <a:rPr lang="en-US" altLang="zh-TW" dirty="0"/>
              <a:t>(P.8)</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Reviewing Literatures: SFU Library (</a:t>
            </a:r>
            <a:r>
              <a:rPr lang="en-US" altLang="zh-HK" dirty="0"/>
              <a:t>P.17)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altLang="zh-HK" dirty="0">
                <a:hlinkClick r:id="rId2"/>
              </a:rPr>
              <a:t>Criminology Resources: Home </a:t>
            </a:r>
            <a:endParaRPr lang="en-US" dirty="0"/>
          </a:p>
          <a:p>
            <a:endParaRPr lang="en-US" dirty="0"/>
          </a:p>
          <a:p>
            <a:pPr marL="285750" indent="-285750">
              <a:buFont typeface="Arial" panose="020B0604020202020204" pitchFamily="34" charset="0"/>
              <a:buChar char="•"/>
            </a:pPr>
            <a:r>
              <a:rPr lang="en-US" dirty="0"/>
              <a:t>In the long run- Analysing Materials and Data Sets : </a:t>
            </a:r>
            <a:r>
              <a:rPr lang="en-US" dirty="0">
                <a:hlinkClick r:id="rId3"/>
              </a:rPr>
              <a:t>SFU Software Guides and Workshops </a:t>
            </a:r>
            <a:endParaRPr lang="en-US" dirty="0"/>
          </a:p>
          <a:p>
            <a:endParaRPr lang="en-US" dirty="0"/>
          </a:p>
          <a:p>
            <a:pPr marL="285750" indent="-285750">
              <a:buFont typeface="Arial" panose="020B0604020202020204" pitchFamily="34" charset="0"/>
              <a:buChar char="•"/>
            </a:pPr>
            <a:r>
              <a:rPr lang="en-US" dirty="0"/>
              <a:t>Academic Writing: Student Learning Commons (P.26)</a:t>
            </a:r>
          </a:p>
          <a:p>
            <a:endParaRPr lang="en-US" dirty="0"/>
          </a:p>
          <a:p>
            <a:pPr marL="285750" indent="-285750">
              <a:buFont typeface="Arial" panose="020B0604020202020204" pitchFamily="34" charset="0"/>
              <a:buChar char="•"/>
            </a:pPr>
            <a:r>
              <a:rPr lang="en-US" dirty="0"/>
              <a:t>Citation: APA Guide (P.25)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Having other problems? Ask a Librarian ! (P.26) </a:t>
            </a:r>
          </a:p>
        </p:txBody>
      </p:sp>
      <p:pic>
        <p:nvPicPr>
          <p:cNvPr id="6" name="圖片 5" descr="一張含有 文字 的圖片&#10;&#10;自動產生的描述">
            <a:extLst>
              <a:ext uri="{FF2B5EF4-FFF2-40B4-BE49-F238E27FC236}">
                <a16:creationId xmlns:a16="http://schemas.microsoft.com/office/drawing/2014/main" id="{CCDE9FED-A2E8-716D-B55F-F78830F3A2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2245" y="1680596"/>
            <a:ext cx="2590533" cy="1488638"/>
          </a:xfrm>
          <a:prstGeom prst="rect">
            <a:avLst/>
          </a:prstGeom>
        </p:spPr>
      </p:pic>
      <p:pic>
        <p:nvPicPr>
          <p:cNvPr id="8" name="圖片 7" descr="一張含有 文字 的圖片&#10;&#10;自動產生的描述">
            <a:extLst>
              <a:ext uri="{FF2B5EF4-FFF2-40B4-BE49-F238E27FC236}">
                <a16:creationId xmlns:a16="http://schemas.microsoft.com/office/drawing/2014/main" id="{A6E530F2-DF9E-901C-B184-E7F9DA380A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3461" y="2752740"/>
            <a:ext cx="3138049" cy="1616194"/>
          </a:xfrm>
          <a:prstGeom prst="rect">
            <a:avLst/>
          </a:prstGeom>
        </p:spPr>
      </p:pic>
      <p:pic>
        <p:nvPicPr>
          <p:cNvPr id="10" name="圖片 9" descr="一張含有 桌 的圖片&#10;&#10;自動產生的描述">
            <a:extLst>
              <a:ext uri="{FF2B5EF4-FFF2-40B4-BE49-F238E27FC236}">
                <a16:creationId xmlns:a16="http://schemas.microsoft.com/office/drawing/2014/main" id="{683F6686-0D3B-B203-1B73-D89EF66FB7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3461" y="5177404"/>
            <a:ext cx="3111000" cy="1616194"/>
          </a:xfrm>
          <a:prstGeom prst="rect">
            <a:avLst/>
          </a:prstGeom>
        </p:spPr>
      </p:pic>
      <p:pic>
        <p:nvPicPr>
          <p:cNvPr id="12" name="圖片 11">
            <a:extLst>
              <a:ext uri="{FF2B5EF4-FFF2-40B4-BE49-F238E27FC236}">
                <a16:creationId xmlns:a16="http://schemas.microsoft.com/office/drawing/2014/main" id="{A3A36FF5-811E-9E10-3ED4-005262191B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5339" y="3990190"/>
            <a:ext cx="2946661" cy="1664285"/>
          </a:xfrm>
          <a:prstGeom prst="rect">
            <a:avLst/>
          </a:prstGeom>
        </p:spPr>
      </p:pic>
    </p:spTree>
    <p:extLst>
      <p:ext uri="{BB962C8B-B14F-4D97-AF65-F5344CB8AC3E}">
        <p14:creationId xmlns:p14="http://schemas.microsoft.com/office/powerpoint/2010/main" val="183141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Your term paper - resources</a:t>
            </a:r>
          </a:p>
        </p:txBody>
      </p:sp>
      <p:sp>
        <p:nvSpPr>
          <p:cNvPr id="4" name="Content Placeholder 3"/>
          <p:cNvSpPr>
            <a:spLocks noGrp="1"/>
          </p:cNvSpPr>
          <p:nvPr>
            <p:ph idx="1"/>
          </p:nvPr>
        </p:nvSpPr>
        <p:spPr>
          <a:xfrm>
            <a:off x="581192" y="2180496"/>
            <a:ext cx="11029615" cy="4282088"/>
          </a:xfrm>
        </p:spPr>
        <p:txBody>
          <a:bodyPr>
            <a:normAutofit/>
          </a:bodyPr>
          <a:lstStyle/>
          <a:p>
            <a:pPr marL="319088" indent="-319088">
              <a:lnSpc>
                <a:spcPct val="80000"/>
              </a:lnSpc>
              <a:buNone/>
            </a:pPr>
            <a:r>
              <a:rPr lang="en-CA" sz="2400" b="1" dirty="0"/>
              <a:t>For your paper:</a:t>
            </a:r>
          </a:p>
          <a:p>
            <a:pPr marL="319088" indent="-319088">
              <a:lnSpc>
                <a:spcPct val="80000"/>
              </a:lnSpc>
              <a:buNone/>
            </a:pPr>
            <a:endParaRPr lang="en-CA" sz="2400" b="1" dirty="0"/>
          </a:p>
          <a:p>
            <a:pPr>
              <a:lnSpc>
                <a:spcPct val="80000"/>
              </a:lnSpc>
            </a:pPr>
            <a:r>
              <a:rPr lang="en-CA" sz="2400" dirty="0"/>
              <a:t>Use the </a:t>
            </a:r>
            <a:r>
              <a:rPr lang="en-CA" sz="2400" dirty="0">
                <a:hlinkClick r:id="rId3"/>
              </a:rPr>
              <a:t>Canadian </a:t>
            </a:r>
            <a:r>
              <a:rPr lang="en-CA" sz="2400" dirty="0" err="1">
                <a:hlinkClick r:id="rId3"/>
              </a:rPr>
              <a:t>Newsstream</a:t>
            </a:r>
            <a:r>
              <a:rPr lang="en-CA" sz="2400" dirty="0">
                <a:hlinkClick r:id="rId3"/>
              </a:rPr>
              <a:t> </a:t>
            </a:r>
            <a:r>
              <a:rPr lang="en-CA" sz="2400" dirty="0"/>
              <a:t>database to search for and select a newspaper article focussed on a crime event</a:t>
            </a:r>
          </a:p>
          <a:p>
            <a:pPr lvl="1">
              <a:lnSpc>
                <a:spcPct val="80000"/>
              </a:lnSpc>
            </a:pPr>
            <a:r>
              <a:rPr lang="en-CA" sz="2200" dirty="0"/>
              <a:t>The crime must be Canadian</a:t>
            </a:r>
          </a:p>
          <a:p>
            <a:pPr lvl="1">
              <a:lnSpc>
                <a:spcPct val="80000"/>
              </a:lnSpc>
            </a:pPr>
            <a:r>
              <a:rPr lang="en-CA" sz="2200" dirty="0"/>
              <a:t>The crime must have happened in the past year</a:t>
            </a:r>
          </a:p>
          <a:p>
            <a:pPr>
              <a:lnSpc>
                <a:spcPct val="80000"/>
              </a:lnSpc>
            </a:pPr>
            <a:r>
              <a:rPr lang="en-CA" sz="2400" dirty="0"/>
              <a:t>Include </a:t>
            </a:r>
            <a:r>
              <a:rPr lang="en-CA" sz="2400" b="1" dirty="0"/>
              <a:t>3-5 peer-reviewed journal articles</a:t>
            </a:r>
            <a:r>
              <a:rPr lang="en-CA" sz="2400" dirty="0"/>
              <a:t>, as well as the course textbook</a:t>
            </a:r>
            <a:endParaRPr lang="en-US" sz="2400" dirty="0"/>
          </a:p>
          <a:p>
            <a:endParaRPr lang="en-US" sz="2000" dirty="0"/>
          </a:p>
        </p:txBody>
      </p:sp>
    </p:spTree>
    <p:extLst>
      <p:ext uri="{BB962C8B-B14F-4D97-AF65-F5344CB8AC3E}">
        <p14:creationId xmlns:p14="http://schemas.microsoft.com/office/powerpoint/2010/main" val="253475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50BA-0CA9-387B-4C87-F8A2BD52D377}"/>
              </a:ext>
            </a:extLst>
          </p:cNvPr>
          <p:cNvSpPr>
            <a:spLocks noGrp="1"/>
          </p:cNvSpPr>
          <p:nvPr>
            <p:ph type="title"/>
          </p:nvPr>
        </p:nvSpPr>
        <p:spPr/>
        <p:txBody>
          <a:bodyPr>
            <a:normAutofit fontScale="90000"/>
          </a:bodyPr>
          <a:lstStyle/>
          <a:p>
            <a:r>
              <a:rPr lang="en-CA" dirty="0"/>
              <a:t>Part 1: Finding Canadian Newspaper articles</a:t>
            </a:r>
            <a:br>
              <a:rPr lang="en-CA" dirty="0"/>
            </a:br>
            <a:endParaRPr lang="en-CA" dirty="0"/>
          </a:p>
        </p:txBody>
      </p:sp>
      <p:sp>
        <p:nvSpPr>
          <p:cNvPr id="3" name="Text Placeholder 2">
            <a:extLst>
              <a:ext uri="{FF2B5EF4-FFF2-40B4-BE49-F238E27FC236}">
                <a16:creationId xmlns:a16="http://schemas.microsoft.com/office/drawing/2014/main" id="{BD774AB5-CC9A-A751-6C96-4214BE1196CD}"/>
              </a:ext>
            </a:extLst>
          </p:cNvPr>
          <p:cNvSpPr>
            <a:spLocks noGrp="1"/>
          </p:cNvSpPr>
          <p:nvPr>
            <p:ph type="body" idx="1"/>
          </p:nvPr>
        </p:nvSpPr>
        <p:spPr/>
        <p:txBody>
          <a:bodyPr>
            <a:normAutofit/>
          </a:bodyPr>
          <a:lstStyle/>
          <a:p>
            <a:r>
              <a:rPr lang="en-CA" sz="2800" dirty="0"/>
              <a:t>Using Canadian </a:t>
            </a:r>
            <a:r>
              <a:rPr lang="en-CA" sz="2800" dirty="0" err="1"/>
              <a:t>Newsstream</a:t>
            </a:r>
            <a:endParaRPr lang="en-CA" sz="2800" dirty="0"/>
          </a:p>
        </p:txBody>
      </p:sp>
    </p:spTree>
    <p:extLst>
      <p:ext uri="{BB962C8B-B14F-4D97-AF65-F5344CB8AC3E}">
        <p14:creationId xmlns:p14="http://schemas.microsoft.com/office/powerpoint/2010/main" val="299630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Canadian </a:t>
            </a:r>
            <a:r>
              <a:rPr lang="en-US" sz="3600" dirty="0" err="1"/>
              <a:t>Newsstream</a:t>
            </a:r>
            <a:endParaRPr lang="en-US" sz="3600" dirty="0"/>
          </a:p>
        </p:txBody>
      </p:sp>
      <p:sp>
        <p:nvSpPr>
          <p:cNvPr id="9" name="Content Placeholder 6"/>
          <p:cNvSpPr>
            <a:spLocks noGrp="1"/>
          </p:cNvSpPr>
          <p:nvPr>
            <p:ph sz="half" idx="4294967295"/>
          </p:nvPr>
        </p:nvSpPr>
        <p:spPr>
          <a:xfrm>
            <a:off x="401895" y="2768573"/>
            <a:ext cx="10941337" cy="3889634"/>
          </a:xfrm>
          <a:prstGeom prst="rect">
            <a:avLst/>
          </a:prstGeom>
        </p:spPr>
        <p:txBody>
          <a:bodyPr>
            <a:noAutofit/>
          </a:bodyPr>
          <a:lstStyle/>
          <a:p>
            <a:endParaRPr lang="en-US" sz="2400" dirty="0">
              <a:hlinkClick r:id="rId3"/>
            </a:endParaRPr>
          </a:p>
          <a:p>
            <a:pPr lvl="1"/>
            <a:r>
              <a:rPr lang="en-US" sz="2200" dirty="0">
                <a:hlinkClick r:id="rId4"/>
              </a:rPr>
              <a:t>Canadian </a:t>
            </a:r>
            <a:r>
              <a:rPr lang="en-US" sz="2200" dirty="0" err="1">
                <a:hlinkClick r:id="rId4"/>
              </a:rPr>
              <a:t>Newsstream</a:t>
            </a:r>
            <a:r>
              <a:rPr lang="en-US" sz="2200" dirty="0"/>
              <a:t> = “Full text access to major Canadian daily newspapers (such as the Globe and Mail, National Post, The Gazette (Montreal), and Vancouver Sun) as well as small market newspapers and weeklies published in Canada”.</a:t>
            </a:r>
          </a:p>
          <a:p>
            <a:pPr lvl="1"/>
            <a:r>
              <a:rPr lang="en-US" sz="2200" dirty="0"/>
              <a:t>Unlike news websites, news articles available through the </a:t>
            </a:r>
            <a:r>
              <a:rPr lang="en-US" sz="2200" b="1" dirty="0"/>
              <a:t>Canadian </a:t>
            </a:r>
            <a:r>
              <a:rPr lang="en-US" sz="2200" b="1" dirty="0" err="1"/>
              <a:t>Newsstream</a:t>
            </a:r>
            <a:r>
              <a:rPr lang="en-US" sz="2200" dirty="0"/>
              <a:t> database are typically:</a:t>
            </a:r>
          </a:p>
          <a:p>
            <a:pPr lvl="2"/>
            <a:r>
              <a:rPr lang="en-US" sz="2000" dirty="0"/>
              <a:t>More stable (less likely to disappear)</a:t>
            </a:r>
          </a:p>
          <a:p>
            <a:pPr lvl="2"/>
            <a:r>
              <a:rPr lang="en-US" sz="2000" dirty="0"/>
              <a:t>More searchable </a:t>
            </a:r>
            <a:r>
              <a:rPr lang="en-US" sz="2000" dirty="0">
                <a:sym typeface="Wingdings" panose="05000000000000000000" pitchFamily="2" charset="2"/>
              </a:rPr>
              <a:t>(precise search tools available)</a:t>
            </a:r>
            <a:endParaRPr lang="en-US" sz="2000" dirty="0"/>
          </a:p>
          <a:p>
            <a:pPr lvl="2"/>
            <a:r>
              <a:rPr lang="en-US" sz="2000" dirty="0"/>
              <a:t>Free to access as SFU Library has already paid the subscription fees</a:t>
            </a:r>
          </a:p>
          <a:p>
            <a:endParaRPr lang="en-US" sz="2400" dirty="0"/>
          </a:p>
          <a:p>
            <a:endParaRPr lang="en-US" sz="2400" dirty="0"/>
          </a:p>
        </p:txBody>
      </p:sp>
    </p:spTree>
    <p:extLst>
      <p:ext uri="{BB962C8B-B14F-4D97-AF65-F5344CB8AC3E}">
        <p14:creationId xmlns:p14="http://schemas.microsoft.com/office/powerpoint/2010/main" val="3709932963"/>
      </p:ext>
    </p:extLst>
  </p:cSld>
  <p:clrMapOvr>
    <a:masterClrMapping/>
  </p:clrMapOvr>
</p:sld>
</file>

<file path=ppt/theme/theme1.xml><?xml version="1.0" encoding="utf-8"?>
<a:theme xmlns:a="http://schemas.openxmlformats.org/drawingml/2006/main" name="Dividend">
  <a:themeElements>
    <a:clrScheme name="SFU red">
      <a:dk1>
        <a:sysClr val="windowText" lastClr="000000"/>
      </a:dk1>
      <a:lt1>
        <a:sysClr val="window" lastClr="FFFFFF"/>
      </a:lt1>
      <a:dk2>
        <a:srgbClr val="323232"/>
      </a:dk2>
      <a:lt2>
        <a:srgbClr val="E5C243"/>
      </a:lt2>
      <a:accent1>
        <a:srgbClr val="B20F02"/>
      </a:accent1>
      <a:accent2>
        <a:srgbClr val="002060"/>
      </a:accent2>
      <a:accent3>
        <a:srgbClr val="FC493B"/>
      </a:accent3>
      <a:accent4>
        <a:srgbClr val="8D7654"/>
      </a:accent4>
      <a:accent5>
        <a:srgbClr val="7F5F52"/>
      </a:accent5>
      <a:accent6>
        <a:srgbClr val="B27D49"/>
      </a:accent6>
      <a:hlink>
        <a:srgbClr val="0070C0"/>
      </a:hlink>
      <a:folHlink>
        <a:srgbClr val="00206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Fra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4028</TotalTime>
  <Words>1459</Words>
  <Application>Microsoft Office PowerPoint</Application>
  <PresentationFormat>Widescreen</PresentationFormat>
  <Paragraphs>231</Paragraphs>
  <Slides>26</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新細明體</vt:lpstr>
      <vt:lpstr>Arial</vt:lpstr>
      <vt:lpstr>Calibri</vt:lpstr>
      <vt:lpstr>Century Gothic</vt:lpstr>
      <vt:lpstr>Corbel</vt:lpstr>
      <vt:lpstr>Wingdings</vt:lpstr>
      <vt:lpstr>Wingdings 2</vt:lpstr>
      <vt:lpstr>Dividend</vt:lpstr>
      <vt:lpstr>Frame</vt:lpstr>
      <vt:lpstr>SFU Library - Research skills</vt:lpstr>
      <vt:lpstr>Acknowledgment</vt:lpstr>
      <vt:lpstr>PowerPoint Presentation</vt:lpstr>
      <vt:lpstr>Our agenda</vt:lpstr>
      <vt:lpstr>SFU Library Info</vt:lpstr>
      <vt:lpstr>During your work: You need the Library</vt:lpstr>
      <vt:lpstr>Your term paper - resources</vt:lpstr>
      <vt:lpstr>Part 1: Finding Canadian Newspaper articles </vt:lpstr>
      <vt:lpstr>Canadian Newsstream</vt:lpstr>
      <vt:lpstr>Canadian Newsstream - DEMO</vt:lpstr>
      <vt:lpstr>Canadian Newsstream</vt:lpstr>
      <vt:lpstr>Canadian Newsstream</vt:lpstr>
      <vt:lpstr>Part 2: Finding peer-reviewed journal articles </vt:lpstr>
      <vt:lpstr>Scholarly vs popular sources</vt:lpstr>
      <vt:lpstr>Scholarly vs popular articles</vt:lpstr>
      <vt:lpstr>Scholarly vs popular articles</vt:lpstr>
      <vt:lpstr>Finding online articles – 3 Main places</vt:lpstr>
      <vt:lpstr>Avoid paying for research + resources</vt:lpstr>
      <vt:lpstr>Full text vs. index-only </vt:lpstr>
      <vt:lpstr>Avoid paying for research + resources</vt:lpstr>
      <vt:lpstr>RECOMMENDED article DATABASES for peer-reviewed articles</vt:lpstr>
      <vt:lpstr>Working with your topic</vt:lpstr>
      <vt:lpstr>Example search in the database PsycINFO</vt:lpstr>
      <vt:lpstr>Criminal justice abstracts – DEMO</vt:lpstr>
      <vt:lpstr>APA citation</vt:lpstr>
      <vt:lpstr>Help!</vt:lpstr>
    </vt:vector>
  </TitlesOfParts>
  <Company>Simon Fraser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Riley</dc:creator>
  <cp:lastModifiedBy>Jing En Fung</cp:lastModifiedBy>
  <cp:revision>238</cp:revision>
  <cp:lastPrinted>2019-01-18T20:07:15Z</cp:lastPrinted>
  <dcterms:created xsi:type="dcterms:W3CDTF">2018-01-26T18:38:48Z</dcterms:created>
  <dcterms:modified xsi:type="dcterms:W3CDTF">2023-01-31T23:44:32Z</dcterms:modified>
</cp:coreProperties>
</file>