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18" r:id="rId1"/>
  </p:sldMasterIdLst>
  <p:notesMasterIdLst>
    <p:notesMasterId r:id="rId31"/>
  </p:notesMasterIdLst>
  <p:sldIdLst>
    <p:sldId id="256" r:id="rId2"/>
    <p:sldId id="300" r:id="rId3"/>
    <p:sldId id="293" r:id="rId4"/>
    <p:sldId id="335" r:id="rId5"/>
    <p:sldId id="270" r:id="rId6"/>
    <p:sldId id="325" r:id="rId7"/>
    <p:sldId id="323" r:id="rId8"/>
    <p:sldId id="289" r:id="rId9"/>
    <p:sldId id="344" r:id="rId10"/>
    <p:sldId id="353" r:id="rId11"/>
    <p:sldId id="348" r:id="rId12"/>
    <p:sldId id="357" r:id="rId13"/>
    <p:sldId id="302" r:id="rId14"/>
    <p:sldId id="337" r:id="rId15"/>
    <p:sldId id="355" r:id="rId16"/>
    <p:sldId id="346" r:id="rId17"/>
    <p:sldId id="360" r:id="rId18"/>
    <p:sldId id="298" r:id="rId19"/>
    <p:sldId id="358" r:id="rId20"/>
    <p:sldId id="354" r:id="rId21"/>
    <p:sldId id="350" r:id="rId22"/>
    <p:sldId id="349" r:id="rId23"/>
    <p:sldId id="351" r:id="rId24"/>
    <p:sldId id="352" r:id="rId25"/>
    <p:sldId id="356" r:id="rId26"/>
    <p:sldId id="342" r:id="rId27"/>
    <p:sldId id="340" r:id="rId28"/>
    <p:sldId id="331" r:id="rId29"/>
    <p:sldId id="280" r:id="rId3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842907-A4C2-4C10-9176-EF46A5AAD790}">
          <p14:sldIdLst>
            <p14:sldId id="256"/>
            <p14:sldId id="300"/>
            <p14:sldId id="293"/>
            <p14:sldId id="335"/>
            <p14:sldId id="270"/>
            <p14:sldId id="325"/>
            <p14:sldId id="323"/>
            <p14:sldId id="289"/>
            <p14:sldId id="344"/>
            <p14:sldId id="353"/>
            <p14:sldId id="348"/>
            <p14:sldId id="357"/>
            <p14:sldId id="302"/>
            <p14:sldId id="337"/>
            <p14:sldId id="355"/>
            <p14:sldId id="346"/>
            <p14:sldId id="360"/>
            <p14:sldId id="298"/>
            <p14:sldId id="358"/>
            <p14:sldId id="354"/>
            <p14:sldId id="350"/>
            <p14:sldId id="349"/>
            <p14:sldId id="351"/>
            <p14:sldId id="352"/>
            <p14:sldId id="356"/>
            <p14:sldId id="342"/>
            <p14:sldId id="340"/>
            <p14:sldId id="331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77410" autoAdjust="0"/>
  </p:normalViewPr>
  <p:slideViewPr>
    <p:cSldViewPr snapToGrid="0">
      <p:cViewPr varScale="1">
        <p:scale>
          <a:sx n="76" d="100"/>
          <a:sy n="76" d="100"/>
        </p:scale>
        <p:origin x="50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58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E79AA8-F25B-43D9-8ACC-4562DD2BA4A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E6177D7F-CAC1-45D3-A089-0686A4A14034}">
      <dgm:prSet phldrT="[Text]"/>
      <dgm:spPr>
        <a:solidFill>
          <a:srgbClr val="FFC000"/>
        </a:solidFill>
      </dgm:spPr>
      <dgm:t>
        <a:bodyPr/>
        <a:lstStyle/>
        <a:p>
          <a:r>
            <a:rPr lang="en-CA" dirty="0"/>
            <a:t>Locating Qualitative Articles</a:t>
          </a:r>
        </a:p>
      </dgm:t>
    </dgm:pt>
    <dgm:pt modelId="{4CDC7C0D-667A-464A-BE39-7A55C88F81B2}" type="parTrans" cxnId="{334E30B5-01B5-4DD7-BABE-2372ECFF2EAE}">
      <dgm:prSet/>
      <dgm:spPr/>
      <dgm:t>
        <a:bodyPr/>
        <a:lstStyle/>
        <a:p>
          <a:endParaRPr lang="en-CA"/>
        </a:p>
      </dgm:t>
    </dgm:pt>
    <dgm:pt modelId="{49A1994E-8FD3-405A-8F15-040F93E2F5D3}" type="sibTrans" cxnId="{334E30B5-01B5-4DD7-BABE-2372ECFF2EAE}">
      <dgm:prSet/>
      <dgm:spPr/>
      <dgm:t>
        <a:bodyPr/>
        <a:lstStyle/>
        <a:p>
          <a:endParaRPr lang="en-CA"/>
        </a:p>
      </dgm:t>
    </dgm:pt>
    <dgm:pt modelId="{5F377C3D-375A-4CB5-ACCB-C7E937A525C0}">
      <dgm:prSet phldrT="[Text]"/>
      <dgm:spPr>
        <a:solidFill>
          <a:srgbClr val="FFC000"/>
        </a:solidFill>
      </dgm:spPr>
      <dgm:t>
        <a:bodyPr/>
        <a:lstStyle/>
        <a:p>
          <a:r>
            <a:rPr lang="en-CA" dirty="0"/>
            <a:t>Dedicated search limiters in databases</a:t>
          </a:r>
        </a:p>
      </dgm:t>
    </dgm:pt>
    <dgm:pt modelId="{4DDABA1E-34D7-4394-B403-FF119528C950}" type="parTrans" cxnId="{E8BBC2B7-5F8F-434D-BAA8-80E8EC6482D5}">
      <dgm:prSet/>
      <dgm:spPr/>
      <dgm:t>
        <a:bodyPr/>
        <a:lstStyle/>
        <a:p>
          <a:endParaRPr lang="en-CA"/>
        </a:p>
      </dgm:t>
    </dgm:pt>
    <dgm:pt modelId="{72D903DF-2542-429C-B80A-5240B0CF0058}" type="sibTrans" cxnId="{E8BBC2B7-5F8F-434D-BAA8-80E8EC6482D5}">
      <dgm:prSet/>
      <dgm:spPr/>
      <dgm:t>
        <a:bodyPr/>
        <a:lstStyle/>
        <a:p>
          <a:endParaRPr lang="en-CA"/>
        </a:p>
      </dgm:t>
    </dgm:pt>
    <dgm:pt modelId="{4C6A7339-70E6-4B21-A30F-70FEED08E2E8}">
      <dgm:prSet phldrT="[Text]"/>
      <dgm:spPr>
        <a:solidFill>
          <a:srgbClr val="FFC000"/>
        </a:solidFill>
      </dgm:spPr>
      <dgm:t>
        <a:bodyPr/>
        <a:lstStyle/>
        <a:p>
          <a:r>
            <a:rPr lang="en-CA" dirty="0"/>
            <a:t>Adding related keywords</a:t>
          </a:r>
        </a:p>
      </dgm:t>
    </dgm:pt>
    <dgm:pt modelId="{BE81F619-385D-4501-B4E1-0A019D3C17B0}" type="parTrans" cxnId="{ADE04481-D493-4777-900E-C2D42B57B186}">
      <dgm:prSet/>
      <dgm:spPr/>
      <dgm:t>
        <a:bodyPr/>
        <a:lstStyle/>
        <a:p>
          <a:endParaRPr lang="en-CA"/>
        </a:p>
      </dgm:t>
    </dgm:pt>
    <dgm:pt modelId="{89329A5A-3FE9-4870-83FE-7C9F4333E576}" type="sibTrans" cxnId="{ADE04481-D493-4777-900E-C2D42B57B186}">
      <dgm:prSet/>
      <dgm:spPr/>
      <dgm:t>
        <a:bodyPr/>
        <a:lstStyle/>
        <a:p>
          <a:endParaRPr lang="en-CA"/>
        </a:p>
      </dgm:t>
    </dgm:pt>
    <dgm:pt modelId="{16BA75FB-BD16-45E5-9909-9BB54C34F464}" type="pres">
      <dgm:prSet presAssocID="{1DE79AA8-F25B-43D9-8ACC-4562DD2BA4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8D731CB-5C8B-490F-9D3C-614830118B22}" type="pres">
      <dgm:prSet presAssocID="{E6177D7F-CAC1-45D3-A089-0686A4A14034}" presName="hierRoot1" presStyleCnt="0">
        <dgm:presLayoutVars>
          <dgm:hierBranch val="init"/>
        </dgm:presLayoutVars>
      </dgm:prSet>
      <dgm:spPr/>
    </dgm:pt>
    <dgm:pt modelId="{47026F32-2E74-4CB1-A8C8-51BA19868534}" type="pres">
      <dgm:prSet presAssocID="{E6177D7F-CAC1-45D3-A089-0686A4A14034}" presName="rootComposite1" presStyleCnt="0"/>
      <dgm:spPr/>
    </dgm:pt>
    <dgm:pt modelId="{C770C457-65BA-4479-9C42-8D6DEA2955B0}" type="pres">
      <dgm:prSet presAssocID="{E6177D7F-CAC1-45D3-A089-0686A4A14034}" presName="rootText1" presStyleLbl="node0" presStyleIdx="0" presStyleCnt="1">
        <dgm:presLayoutVars>
          <dgm:chPref val="3"/>
        </dgm:presLayoutVars>
      </dgm:prSet>
      <dgm:spPr/>
    </dgm:pt>
    <dgm:pt modelId="{0C4FDF32-038D-433D-9F08-CBC50A7261F6}" type="pres">
      <dgm:prSet presAssocID="{E6177D7F-CAC1-45D3-A089-0686A4A14034}" presName="rootConnector1" presStyleLbl="node1" presStyleIdx="0" presStyleCnt="0"/>
      <dgm:spPr/>
    </dgm:pt>
    <dgm:pt modelId="{96E6B2E0-EB0F-4B56-A340-409C76A35ADE}" type="pres">
      <dgm:prSet presAssocID="{E6177D7F-CAC1-45D3-A089-0686A4A14034}" presName="hierChild2" presStyleCnt="0"/>
      <dgm:spPr/>
    </dgm:pt>
    <dgm:pt modelId="{234CC2CE-3FDC-4A88-9279-7B5C6294DA70}" type="pres">
      <dgm:prSet presAssocID="{4DDABA1E-34D7-4394-B403-FF119528C950}" presName="Name37" presStyleLbl="parChTrans1D2" presStyleIdx="0" presStyleCnt="2"/>
      <dgm:spPr/>
    </dgm:pt>
    <dgm:pt modelId="{6EADD0E1-4B83-4195-A735-51A489D6577F}" type="pres">
      <dgm:prSet presAssocID="{5F377C3D-375A-4CB5-ACCB-C7E937A525C0}" presName="hierRoot2" presStyleCnt="0">
        <dgm:presLayoutVars>
          <dgm:hierBranch val="init"/>
        </dgm:presLayoutVars>
      </dgm:prSet>
      <dgm:spPr/>
    </dgm:pt>
    <dgm:pt modelId="{99CD3F3E-139E-4E77-A274-2CFBF0562179}" type="pres">
      <dgm:prSet presAssocID="{5F377C3D-375A-4CB5-ACCB-C7E937A525C0}" presName="rootComposite" presStyleCnt="0"/>
      <dgm:spPr/>
    </dgm:pt>
    <dgm:pt modelId="{7BAC39A0-4605-4CFE-8FFE-EB1C4AAB37DF}" type="pres">
      <dgm:prSet presAssocID="{5F377C3D-375A-4CB5-ACCB-C7E937A525C0}" presName="rootText" presStyleLbl="node2" presStyleIdx="0" presStyleCnt="2">
        <dgm:presLayoutVars>
          <dgm:chPref val="3"/>
        </dgm:presLayoutVars>
      </dgm:prSet>
      <dgm:spPr/>
    </dgm:pt>
    <dgm:pt modelId="{5A19C045-BBC5-4FD9-B128-DE69A23E22F1}" type="pres">
      <dgm:prSet presAssocID="{5F377C3D-375A-4CB5-ACCB-C7E937A525C0}" presName="rootConnector" presStyleLbl="node2" presStyleIdx="0" presStyleCnt="2"/>
      <dgm:spPr/>
    </dgm:pt>
    <dgm:pt modelId="{4DD52477-B25D-4F6C-8136-AF2BCA678E21}" type="pres">
      <dgm:prSet presAssocID="{5F377C3D-375A-4CB5-ACCB-C7E937A525C0}" presName="hierChild4" presStyleCnt="0"/>
      <dgm:spPr/>
    </dgm:pt>
    <dgm:pt modelId="{DB7697B8-E963-4F13-98B3-FBAD38140E01}" type="pres">
      <dgm:prSet presAssocID="{5F377C3D-375A-4CB5-ACCB-C7E937A525C0}" presName="hierChild5" presStyleCnt="0"/>
      <dgm:spPr/>
    </dgm:pt>
    <dgm:pt modelId="{E66B53DD-C88E-4E99-B176-1344A49A69A0}" type="pres">
      <dgm:prSet presAssocID="{BE81F619-385D-4501-B4E1-0A019D3C17B0}" presName="Name37" presStyleLbl="parChTrans1D2" presStyleIdx="1" presStyleCnt="2"/>
      <dgm:spPr/>
    </dgm:pt>
    <dgm:pt modelId="{4B0B17D1-C883-4BB6-919D-3F7A6EC7DA61}" type="pres">
      <dgm:prSet presAssocID="{4C6A7339-70E6-4B21-A30F-70FEED08E2E8}" presName="hierRoot2" presStyleCnt="0">
        <dgm:presLayoutVars>
          <dgm:hierBranch val="init"/>
        </dgm:presLayoutVars>
      </dgm:prSet>
      <dgm:spPr/>
    </dgm:pt>
    <dgm:pt modelId="{EB00BDA2-9C6D-49A1-B28F-CC0AECB7B25C}" type="pres">
      <dgm:prSet presAssocID="{4C6A7339-70E6-4B21-A30F-70FEED08E2E8}" presName="rootComposite" presStyleCnt="0"/>
      <dgm:spPr/>
    </dgm:pt>
    <dgm:pt modelId="{4D8DE2CC-3B6F-4F95-9B65-B3BD92CBFB7B}" type="pres">
      <dgm:prSet presAssocID="{4C6A7339-70E6-4B21-A30F-70FEED08E2E8}" presName="rootText" presStyleLbl="node2" presStyleIdx="1" presStyleCnt="2">
        <dgm:presLayoutVars>
          <dgm:chPref val="3"/>
        </dgm:presLayoutVars>
      </dgm:prSet>
      <dgm:spPr/>
    </dgm:pt>
    <dgm:pt modelId="{C9250D37-80E2-45C4-919F-89A0FFEA4675}" type="pres">
      <dgm:prSet presAssocID="{4C6A7339-70E6-4B21-A30F-70FEED08E2E8}" presName="rootConnector" presStyleLbl="node2" presStyleIdx="1" presStyleCnt="2"/>
      <dgm:spPr/>
    </dgm:pt>
    <dgm:pt modelId="{2691BA27-5336-40ED-AD46-163CB7FCAE92}" type="pres">
      <dgm:prSet presAssocID="{4C6A7339-70E6-4B21-A30F-70FEED08E2E8}" presName="hierChild4" presStyleCnt="0"/>
      <dgm:spPr/>
    </dgm:pt>
    <dgm:pt modelId="{668F75F2-99E1-4441-AC5D-A8716426DF10}" type="pres">
      <dgm:prSet presAssocID="{4C6A7339-70E6-4B21-A30F-70FEED08E2E8}" presName="hierChild5" presStyleCnt="0"/>
      <dgm:spPr/>
    </dgm:pt>
    <dgm:pt modelId="{6E3A1683-48BB-4BE6-B61D-10B7542F32CE}" type="pres">
      <dgm:prSet presAssocID="{E6177D7F-CAC1-45D3-A089-0686A4A14034}" presName="hierChild3" presStyleCnt="0"/>
      <dgm:spPr/>
    </dgm:pt>
  </dgm:ptLst>
  <dgm:cxnLst>
    <dgm:cxn modelId="{C1CE4005-9E98-4853-8813-335229EAE820}" type="presOf" srcId="{4DDABA1E-34D7-4394-B403-FF119528C950}" destId="{234CC2CE-3FDC-4A88-9279-7B5C6294DA70}" srcOrd="0" destOrd="0" presId="urn:microsoft.com/office/officeart/2005/8/layout/orgChart1"/>
    <dgm:cxn modelId="{EB5E500D-8B53-47E3-99E0-C0AFC09CC7BB}" type="presOf" srcId="{5F377C3D-375A-4CB5-ACCB-C7E937A525C0}" destId="{5A19C045-BBC5-4FD9-B128-DE69A23E22F1}" srcOrd="1" destOrd="0" presId="urn:microsoft.com/office/officeart/2005/8/layout/orgChart1"/>
    <dgm:cxn modelId="{FA89B32E-7F8D-475D-AE67-2BE4A3BE1B05}" type="presOf" srcId="{E6177D7F-CAC1-45D3-A089-0686A4A14034}" destId="{0C4FDF32-038D-433D-9F08-CBC50A7261F6}" srcOrd="1" destOrd="0" presId="urn:microsoft.com/office/officeart/2005/8/layout/orgChart1"/>
    <dgm:cxn modelId="{6A92464B-41DF-4DA2-8F4D-FDA93DCCF7A4}" type="presOf" srcId="{BE81F619-385D-4501-B4E1-0A019D3C17B0}" destId="{E66B53DD-C88E-4E99-B176-1344A49A69A0}" srcOrd="0" destOrd="0" presId="urn:microsoft.com/office/officeart/2005/8/layout/orgChart1"/>
    <dgm:cxn modelId="{19F3F759-8760-4304-8AEE-4647C741799C}" type="presOf" srcId="{4C6A7339-70E6-4B21-A30F-70FEED08E2E8}" destId="{4D8DE2CC-3B6F-4F95-9B65-B3BD92CBFB7B}" srcOrd="0" destOrd="0" presId="urn:microsoft.com/office/officeart/2005/8/layout/orgChart1"/>
    <dgm:cxn modelId="{DB17D37A-D865-40C6-B506-69A281C6E422}" type="presOf" srcId="{5F377C3D-375A-4CB5-ACCB-C7E937A525C0}" destId="{7BAC39A0-4605-4CFE-8FFE-EB1C4AAB37DF}" srcOrd="0" destOrd="0" presId="urn:microsoft.com/office/officeart/2005/8/layout/orgChart1"/>
    <dgm:cxn modelId="{ADE04481-D493-4777-900E-C2D42B57B186}" srcId="{E6177D7F-CAC1-45D3-A089-0686A4A14034}" destId="{4C6A7339-70E6-4B21-A30F-70FEED08E2E8}" srcOrd="1" destOrd="0" parTransId="{BE81F619-385D-4501-B4E1-0A019D3C17B0}" sibTransId="{89329A5A-3FE9-4870-83FE-7C9F4333E576}"/>
    <dgm:cxn modelId="{334E30B5-01B5-4DD7-BABE-2372ECFF2EAE}" srcId="{1DE79AA8-F25B-43D9-8ACC-4562DD2BA4A3}" destId="{E6177D7F-CAC1-45D3-A089-0686A4A14034}" srcOrd="0" destOrd="0" parTransId="{4CDC7C0D-667A-464A-BE39-7A55C88F81B2}" sibTransId="{49A1994E-8FD3-405A-8F15-040F93E2F5D3}"/>
    <dgm:cxn modelId="{E8BBC2B7-5F8F-434D-BAA8-80E8EC6482D5}" srcId="{E6177D7F-CAC1-45D3-A089-0686A4A14034}" destId="{5F377C3D-375A-4CB5-ACCB-C7E937A525C0}" srcOrd="0" destOrd="0" parTransId="{4DDABA1E-34D7-4394-B403-FF119528C950}" sibTransId="{72D903DF-2542-429C-B80A-5240B0CF0058}"/>
    <dgm:cxn modelId="{DEF843C7-1024-4E62-A366-94E40E2AA3A3}" type="presOf" srcId="{1DE79AA8-F25B-43D9-8ACC-4562DD2BA4A3}" destId="{16BA75FB-BD16-45E5-9909-9BB54C34F464}" srcOrd="0" destOrd="0" presId="urn:microsoft.com/office/officeart/2005/8/layout/orgChart1"/>
    <dgm:cxn modelId="{D3BB61CA-3E22-4502-9CFB-410BA00A68D3}" type="presOf" srcId="{E6177D7F-CAC1-45D3-A089-0686A4A14034}" destId="{C770C457-65BA-4479-9C42-8D6DEA2955B0}" srcOrd="0" destOrd="0" presId="urn:microsoft.com/office/officeart/2005/8/layout/orgChart1"/>
    <dgm:cxn modelId="{A7AA76F8-AC94-48DF-8066-3C3140E10B00}" type="presOf" srcId="{4C6A7339-70E6-4B21-A30F-70FEED08E2E8}" destId="{C9250D37-80E2-45C4-919F-89A0FFEA4675}" srcOrd="1" destOrd="0" presId="urn:microsoft.com/office/officeart/2005/8/layout/orgChart1"/>
    <dgm:cxn modelId="{6C38980E-6BE9-4E4C-91F6-D38B1D02AE58}" type="presParOf" srcId="{16BA75FB-BD16-45E5-9909-9BB54C34F464}" destId="{48D731CB-5C8B-490F-9D3C-614830118B22}" srcOrd="0" destOrd="0" presId="urn:microsoft.com/office/officeart/2005/8/layout/orgChart1"/>
    <dgm:cxn modelId="{6789C6C4-C85D-4539-B538-DC210776EEF6}" type="presParOf" srcId="{48D731CB-5C8B-490F-9D3C-614830118B22}" destId="{47026F32-2E74-4CB1-A8C8-51BA19868534}" srcOrd="0" destOrd="0" presId="urn:microsoft.com/office/officeart/2005/8/layout/orgChart1"/>
    <dgm:cxn modelId="{2ACB81C7-4AAE-44DE-AC7B-0AC2F2B9CBBB}" type="presParOf" srcId="{47026F32-2E74-4CB1-A8C8-51BA19868534}" destId="{C770C457-65BA-4479-9C42-8D6DEA2955B0}" srcOrd="0" destOrd="0" presId="urn:microsoft.com/office/officeart/2005/8/layout/orgChart1"/>
    <dgm:cxn modelId="{ACCD24DA-24C8-43C0-BAB2-16DD431FAB3F}" type="presParOf" srcId="{47026F32-2E74-4CB1-A8C8-51BA19868534}" destId="{0C4FDF32-038D-433D-9F08-CBC50A7261F6}" srcOrd="1" destOrd="0" presId="urn:microsoft.com/office/officeart/2005/8/layout/orgChart1"/>
    <dgm:cxn modelId="{E78E30BA-4EE3-4E30-9ED6-6896357765A2}" type="presParOf" srcId="{48D731CB-5C8B-490F-9D3C-614830118B22}" destId="{96E6B2E0-EB0F-4B56-A340-409C76A35ADE}" srcOrd="1" destOrd="0" presId="urn:microsoft.com/office/officeart/2005/8/layout/orgChart1"/>
    <dgm:cxn modelId="{626F1CB0-8C41-4082-ACE7-4BA36BC3AB8B}" type="presParOf" srcId="{96E6B2E0-EB0F-4B56-A340-409C76A35ADE}" destId="{234CC2CE-3FDC-4A88-9279-7B5C6294DA70}" srcOrd="0" destOrd="0" presId="urn:microsoft.com/office/officeart/2005/8/layout/orgChart1"/>
    <dgm:cxn modelId="{2C0CB079-3D6F-497A-A53C-581A6A216641}" type="presParOf" srcId="{96E6B2E0-EB0F-4B56-A340-409C76A35ADE}" destId="{6EADD0E1-4B83-4195-A735-51A489D6577F}" srcOrd="1" destOrd="0" presId="urn:microsoft.com/office/officeart/2005/8/layout/orgChart1"/>
    <dgm:cxn modelId="{B85DCD09-C920-417A-8472-958B8E58FA28}" type="presParOf" srcId="{6EADD0E1-4B83-4195-A735-51A489D6577F}" destId="{99CD3F3E-139E-4E77-A274-2CFBF0562179}" srcOrd="0" destOrd="0" presId="urn:microsoft.com/office/officeart/2005/8/layout/orgChart1"/>
    <dgm:cxn modelId="{53415048-1938-400C-B029-55972651BA8C}" type="presParOf" srcId="{99CD3F3E-139E-4E77-A274-2CFBF0562179}" destId="{7BAC39A0-4605-4CFE-8FFE-EB1C4AAB37DF}" srcOrd="0" destOrd="0" presId="urn:microsoft.com/office/officeart/2005/8/layout/orgChart1"/>
    <dgm:cxn modelId="{4F73D831-0E68-4795-BE08-E9FA124DB8C6}" type="presParOf" srcId="{99CD3F3E-139E-4E77-A274-2CFBF0562179}" destId="{5A19C045-BBC5-4FD9-B128-DE69A23E22F1}" srcOrd="1" destOrd="0" presId="urn:microsoft.com/office/officeart/2005/8/layout/orgChart1"/>
    <dgm:cxn modelId="{AC51EDB8-B852-450F-B83F-B6A915A24C06}" type="presParOf" srcId="{6EADD0E1-4B83-4195-A735-51A489D6577F}" destId="{4DD52477-B25D-4F6C-8136-AF2BCA678E21}" srcOrd="1" destOrd="0" presId="urn:microsoft.com/office/officeart/2005/8/layout/orgChart1"/>
    <dgm:cxn modelId="{77AF189A-58C6-4E13-8562-62D74F6F4F80}" type="presParOf" srcId="{6EADD0E1-4B83-4195-A735-51A489D6577F}" destId="{DB7697B8-E963-4F13-98B3-FBAD38140E01}" srcOrd="2" destOrd="0" presId="urn:microsoft.com/office/officeart/2005/8/layout/orgChart1"/>
    <dgm:cxn modelId="{D5D6A78E-A8C1-42B3-B552-F82D3AD4DD0C}" type="presParOf" srcId="{96E6B2E0-EB0F-4B56-A340-409C76A35ADE}" destId="{E66B53DD-C88E-4E99-B176-1344A49A69A0}" srcOrd="2" destOrd="0" presId="urn:microsoft.com/office/officeart/2005/8/layout/orgChart1"/>
    <dgm:cxn modelId="{677FB706-35FC-4F5B-BB50-F8152E5B3E88}" type="presParOf" srcId="{96E6B2E0-EB0F-4B56-A340-409C76A35ADE}" destId="{4B0B17D1-C883-4BB6-919D-3F7A6EC7DA61}" srcOrd="3" destOrd="0" presId="urn:microsoft.com/office/officeart/2005/8/layout/orgChart1"/>
    <dgm:cxn modelId="{03B124D7-7499-45D3-B006-78F9AC54DAA8}" type="presParOf" srcId="{4B0B17D1-C883-4BB6-919D-3F7A6EC7DA61}" destId="{EB00BDA2-9C6D-49A1-B28F-CC0AECB7B25C}" srcOrd="0" destOrd="0" presId="urn:microsoft.com/office/officeart/2005/8/layout/orgChart1"/>
    <dgm:cxn modelId="{4BC196BF-0D2B-41FA-A2FD-78BD5314154A}" type="presParOf" srcId="{EB00BDA2-9C6D-49A1-B28F-CC0AECB7B25C}" destId="{4D8DE2CC-3B6F-4F95-9B65-B3BD92CBFB7B}" srcOrd="0" destOrd="0" presId="urn:microsoft.com/office/officeart/2005/8/layout/orgChart1"/>
    <dgm:cxn modelId="{3FE48FD4-44E1-4698-9512-8C55E2D72ED3}" type="presParOf" srcId="{EB00BDA2-9C6D-49A1-B28F-CC0AECB7B25C}" destId="{C9250D37-80E2-45C4-919F-89A0FFEA4675}" srcOrd="1" destOrd="0" presId="urn:microsoft.com/office/officeart/2005/8/layout/orgChart1"/>
    <dgm:cxn modelId="{94BF4C38-2228-4FB5-8E00-1FE25CDA94EC}" type="presParOf" srcId="{4B0B17D1-C883-4BB6-919D-3F7A6EC7DA61}" destId="{2691BA27-5336-40ED-AD46-163CB7FCAE92}" srcOrd="1" destOrd="0" presId="urn:microsoft.com/office/officeart/2005/8/layout/orgChart1"/>
    <dgm:cxn modelId="{C885A602-B2D1-4FED-8D26-1058C9C7AC33}" type="presParOf" srcId="{4B0B17D1-C883-4BB6-919D-3F7A6EC7DA61}" destId="{668F75F2-99E1-4441-AC5D-A8716426DF10}" srcOrd="2" destOrd="0" presId="urn:microsoft.com/office/officeart/2005/8/layout/orgChart1"/>
    <dgm:cxn modelId="{F07B8A16-68AC-4577-BD5B-39C4119812E2}" type="presParOf" srcId="{48D731CB-5C8B-490F-9D3C-614830118B22}" destId="{6E3A1683-48BB-4BE6-B61D-10B7542F32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B53DD-C88E-4E99-B176-1344A49A69A0}">
      <dsp:nvSpPr>
        <dsp:cNvPr id="0" name=""/>
        <dsp:cNvSpPr/>
      </dsp:nvSpPr>
      <dsp:spPr>
        <a:xfrm>
          <a:off x="4064000" y="2323347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985"/>
              </a:lnTo>
              <a:lnTo>
                <a:pt x="2224013" y="385985"/>
              </a:lnTo>
              <a:lnTo>
                <a:pt x="2224013" y="771971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CC2CE-3FDC-4A88-9279-7B5C6294DA70}">
      <dsp:nvSpPr>
        <dsp:cNvPr id="0" name=""/>
        <dsp:cNvSpPr/>
      </dsp:nvSpPr>
      <dsp:spPr>
        <a:xfrm>
          <a:off x="1839986" y="2323347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2224013" y="0"/>
              </a:moveTo>
              <a:lnTo>
                <a:pt x="2224013" y="385985"/>
              </a:lnTo>
              <a:lnTo>
                <a:pt x="0" y="385985"/>
              </a:lnTo>
              <a:lnTo>
                <a:pt x="0" y="771971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0C457-65BA-4479-9C42-8D6DEA2955B0}">
      <dsp:nvSpPr>
        <dsp:cNvPr id="0" name=""/>
        <dsp:cNvSpPr/>
      </dsp:nvSpPr>
      <dsp:spPr>
        <a:xfrm>
          <a:off x="2225972" y="485320"/>
          <a:ext cx="3676054" cy="1838027"/>
        </a:xfrm>
        <a:prstGeom prst="rect">
          <a:avLst/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200" kern="1200" dirty="0"/>
            <a:t>Locating Qualitative Articles</a:t>
          </a:r>
        </a:p>
      </dsp:txBody>
      <dsp:txXfrm>
        <a:off x="2225972" y="485320"/>
        <a:ext cx="3676054" cy="1838027"/>
      </dsp:txXfrm>
    </dsp:sp>
    <dsp:sp modelId="{7BAC39A0-4605-4CFE-8FFE-EB1C4AAB37DF}">
      <dsp:nvSpPr>
        <dsp:cNvPr id="0" name=""/>
        <dsp:cNvSpPr/>
      </dsp:nvSpPr>
      <dsp:spPr>
        <a:xfrm>
          <a:off x="1959" y="3095319"/>
          <a:ext cx="3676054" cy="1838027"/>
        </a:xfrm>
        <a:prstGeom prst="rect">
          <a:avLst/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200" kern="1200" dirty="0"/>
            <a:t>Dedicated search limiters in databases</a:t>
          </a:r>
        </a:p>
      </dsp:txBody>
      <dsp:txXfrm>
        <a:off x="1959" y="3095319"/>
        <a:ext cx="3676054" cy="1838027"/>
      </dsp:txXfrm>
    </dsp:sp>
    <dsp:sp modelId="{4D8DE2CC-3B6F-4F95-9B65-B3BD92CBFB7B}">
      <dsp:nvSpPr>
        <dsp:cNvPr id="0" name=""/>
        <dsp:cNvSpPr/>
      </dsp:nvSpPr>
      <dsp:spPr>
        <a:xfrm>
          <a:off x="4449985" y="3095319"/>
          <a:ext cx="3676054" cy="1838027"/>
        </a:xfrm>
        <a:prstGeom prst="rect">
          <a:avLst/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200" kern="1200" dirty="0"/>
            <a:t>Adding related keywords</a:t>
          </a:r>
        </a:p>
      </dsp:txBody>
      <dsp:txXfrm>
        <a:off x="4449985" y="3095319"/>
        <a:ext cx="3676054" cy="1838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A868E6-F3FC-4CCB-B389-7800590151D7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75F25C-406D-475A-9CBD-9C97F69D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7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39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78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70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2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74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57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01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07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62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29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37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121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82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969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 dirty="0"/>
              <a:t>Demo in CJA</a:t>
            </a:r>
          </a:p>
          <a:p>
            <a:endParaRPr lang="en-CA" b="0" dirty="0"/>
          </a:p>
          <a:p>
            <a:r>
              <a:rPr lang="en-CA" b="0" dirty="0"/>
              <a:t>First line – our topic</a:t>
            </a:r>
          </a:p>
          <a:p>
            <a:r>
              <a:rPr lang="en-CA" b="0" dirty="0"/>
              <a:t>Second line – these qualitative keywords</a:t>
            </a:r>
          </a:p>
          <a:p>
            <a:r>
              <a:rPr lang="en-CA" b="0" dirty="0"/>
              <a:t>Quotation marks so it is searching terms as a phrase</a:t>
            </a:r>
          </a:p>
          <a:p>
            <a:endParaRPr lang="en-CA" b="0" dirty="0"/>
          </a:p>
          <a:p>
            <a:r>
              <a:rPr lang="en-CA" b="0" dirty="0"/>
              <a:t>First line: "solitary confinement" OR "solitary isolation" OR "prison confinement" OR "administrative segregation"</a:t>
            </a:r>
          </a:p>
          <a:p>
            <a:r>
              <a:rPr lang="en-CA" b="0" dirty="0"/>
              <a:t>Second line: </a:t>
            </a:r>
            <a:r>
              <a:rPr lang="en-US" b="0" dirty="0" err="1"/>
              <a:t>Ethnograph</a:t>
            </a:r>
            <a:r>
              <a:rPr lang="en-US" b="0" dirty="0"/>
              <a:t>* OR Interview* OR "Life-course" OR "Narrative inquiry" OR "Content analysis" OR qualitative</a:t>
            </a:r>
          </a:p>
          <a:p>
            <a:endParaRPr lang="en-US" b="0" dirty="0"/>
          </a:p>
          <a:p>
            <a:r>
              <a:rPr lang="en-US" b="0" dirty="0"/>
              <a:t>Highlighted terms will show you why the article is coming up. Some will be irrelevant. </a:t>
            </a:r>
          </a:p>
          <a:p>
            <a:endParaRPr lang="en-US" b="0" dirty="0"/>
          </a:p>
          <a:p>
            <a:r>
              <a:rPr lang="en-US" b="0" dirty="0"/>
              <a:t>Go to article #5- case study, may be relevant</a:t>
            </a:r>
          </a:p>
          <a:p>
            <a:r>
              <a:rPr lang="en-US" b="0" dirty="0"/>
              <a:t>“</a:t>
            </a:r>
            <a:r>
              <a:rPr lang="en-US" b="0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Methods: We conducted an embedded case study, analyzing changes in policies and procedures, </a:t>
            </a:r>
            <a:r>
              <a:rPr lang="en-US" b="1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administrative</a:t>
            </a:r>
            <a:r>
              <a:rPr lang="en-US" b="0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 data, and focus groups and </a:t>
            </a:r>
            <a:r>
              <a:rPr lang="en-US" b="1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interviews</a:t>
            </a:r>
            <a:r>
              <a:rPr lang="en-US" b="0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 with incarcerated persons and staff, ”</a:t>
            </a:r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532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622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215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92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25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0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50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80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4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31774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171450" indent="-171450" defTabSz="931774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75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20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8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18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3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99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28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74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6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29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43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7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3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system/files/28268/Research_Concepts_Worksheet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bases.lib.sfu.ca/record/61262349610003610/SAGE-Research-Methods-Onlin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ases.lib.sfu.ca/record/61245147640003610/Oxford-Bibliographies-Onlin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ases.lib.sfu.ca/record/61245147640003610/Oxford-Bibliographies-Onlin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-oxfordbibliographies-com.proxy.lib.sfu.ca/view/document/obo-9780195396607/obo-9780195396607-0225.xml#obo-9780195396607-0225-bibItem-001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atabases.lib.sfu.ca/record/61245147970003610/PsycINFO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atabases.lib.sfu.ca/record/61245132160003610/Criminal-Justice-Abstracts-with-Full-Tex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ases.lib.sfu.ca/record/61245147640003610/Oxford-Bibliographies-Online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help/cite-write/citation-style-guides/apa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help/ask-us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s://www.lib.sfu.ca/about/branches-depts/slc/offer/consultation-info" TargetMode="External"/><Relationship Id="rId4" Type="http://schemas.openxmlformats.org/officeDocument/2006/relationships/hyperlink" Target="mailto:libask@sfu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help/research-assistance/format-type/scholarly-journal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b.sfu.c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ases.lib.sfu.ca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bases.lib.sfu.ca/record/61245130410003610/ProQuest-Sociology-Collection" TargetMode="External"/><Relationship Id="rId5" Type="http://schemas.openxmlformats.org/officeDocument/2006/relationships/hyperlink" Target="https://databases.lib.sfu.ca/record/61245147970003610/PsycINFO" TargetMode="External"/><Relationship Id="rId4" Type="http://schemas.openxmlformats.org/officeDocument/2006/relationships/hyperlink" Target="https://databases.lib.sfu.ca/record/61245132160003610/Criminal-Justice-Abstracts-with-Full-Tex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ases.lib.sfu.ca/record/61245130660003610/Canada-Common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706" y="2649682"/>
            <a:ext cx="7315200" cy="989630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SFU Library – </a:t>
            </a:r>
            <a:br>
              <a:rPr lang="en-US" sz="5400" b="1" dirty="0"/>
            </a:br>
            <a:r>
              <a:rPr lang="en-US" sz="5400" b="1" dirty="0"/>
              <a:t>Assignment Support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706" y="3828757"/>
            <a:ext cx="7315200" cy="1384995"/>
          </a:xfrm>
        </p:spPr>
        <p:txBody>
          <a:bodyPr>
            <a:normAutofit fontScale="70000" lnSpcReduction="20000"/>
          </a:bodyPr>
          <a:lstStyle/>
          <a:p>
            <a:r>
              <a:rPr lang="en-US" sz="3300" b="1" dirty="0"/>
              <a:t>Criminology 321: Qualitative Research Methods in Criminology</a:t>
            </a:r>
          </a:p>
          <a:p>
            <a:endParaRPr lang="en-US" sz="3300" b="1" dirty="0"/>
          </a:p>
          <a:p>
            <a:r>
              <a:rPr lang="en-US" sz="3300" b="1" dirty="0"/>
              <a:t>September 15, 2023</a:t>
            </a:r>
          </a:p>
          <a:p>
            <a:endParaRPr lang="en-US" sz="3300" b="1" dirty="0"/>
          </a:p>
          <a:p>
            <a:endParaRPr lang="en-US" sz="33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202058" y="4521255"/>
            <a:ext cx="31060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Yolanda </a:t>
            </a:r>
            <a:r>
              <a:rPr lang="en-US" sz="2400" b="1" dirty="0" err="1">
                <a:solidFill>
                  <a:schemeClr val="tx2"/>
                </a:solidFill>
              </a:rPr>
              <a:t>Koscielski</a:t>
            </a:r>
            <a:endParaRPr lang="en-US" sz="2400" b="1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Librarian for </a:t>
            </a:r>
          </a:p>
          <a:p>
            <a:r>
              <a:rPr lang="en-US" sz="2000" dirty="0">
                <a:solidFill>
                  <a:schemeClr val="tx2"/>
                </a:solidFill>
              </a:rPr>
              <a:t>Criminology, Psychology and Philosophy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69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5968172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accent1"/>
                </a:solidFill>
              </a:rPr>
              <a:t>Search Terms</a:t>
            </a:r>
          </a:p>
        </p:txBody>
      </p:sp>
    </p:spTree>
    <p:extLst>
      <p:ext uri="{BB962C8B-B14F-4D97-AF65-F5344CB8AC3E}">
        <p14:creationId xmlns:p14="http://schemas.microsoft.com/office/powerpoint/2010/main" val="3424795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Working with your topic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01198" y="1054427"/>
            <a:ext cx="5087075" cy="536005"/>
          </a:xfrm>
        </p:spPr>
        <p:txBody>
          <a:bodyPr anchor="t"/>
          <a:lstStyle/>
          <a:p>
            <a:pPr lvl="1"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8512" y="2147171"/>
            <a:ext cx="6692445" cy="402128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Image of key terms from a database record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DC8582-CFB9-398C-283B-193EAF0753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75" t="17963" r="12500" b="13334"/>
          <a:stretch/>
        </p:blipFill>
        <p:spPr>
          <a:xfrm>
            <a:off x="426676" y="567928"/>
            <a:ext cx="10990623" cy="61180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6F075D-2955-C903-7F27-001C0E7FC122}"/>
              </a:ext>
            </a:extLst>
          </p:cNvPr>
          <p:cNvSpPr/>
          <p:nvPr/>
        </p:nvSpPr>
        <p:spPr>
          <a:xfrm>
            <a:off x="2585808" y="3370118"/>
            <a:ext cx="2387600" cy="1519382"/>
          </a:xfrm>
          <a:prstGeom prst="rect">
            <a:avLst/>
          </a:prstGeom>
          <a:solidFill>
            <a:srgbClr val="FFC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1AF6F0-EF98-1564-798A-21940F71EEDE}"/>
              </a:ext>
            </a:extLst>
          </p:cNvPr>
          <p:cNvSpPr/>
          <p:nvPr/>
        </p:nvSpPr>
        <p:spPr>
          <a:xfrm>
            <a:off x="2580161" y="5029200"/>
            <a:ext cx="2138592" cy="977899"/>
          </a:xfrm>
          <a:prstGeom prst="rect">
            <a:avLst/>
          </a:prstGeom>
          <a:solidFill>
            <a:srgbClr val="FFC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D9ECD1-12BF-04DC-C8D2-4C2EA6E9DB2D}"/>
              </a:ext>
            </a:extLst>
          </p:cNvPr>
          <p:cNvSpPr txBox="1"/>
          <p:nvPr/>
        </p:nvSpPr>
        <p:spPr>
          <a:xfrm>
            <a:off x="7473249" y="1485900"/>
            <a:ext cx="356305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sz="2800" dirty="0"/>
              <a:t>It is often helpful to make a list </a:t>
            </a:r>
            <a:r>
              <a:rPr lang="en-US" sz="2800" b="1" dirty="0"/>
              <a:t>of 5+ search terms </a:t>
            </a:r>
            <a:r>
              <a:rPr lang="en-US" sz="2800" dirty="0"/>
              <a:t>that relate to your topic (similar to what you would see on the 1</a:t>
            </a:r>
            <a:r>
              <a:rPr lang="en-US" sz="2800" baseline="30000" dirty="0"/>
              <a:t>st</a:t>
            </a:r>
            <a:r>
              <a:rPr lang="en-US" sz="2800" dirty="0"/>
              <a:t> page of a journal article)”</a:t>
            </a:r>
          </a:p>
          <a:p>
            <a:endParaRPr lang="en-US" sz="1800" dirty="0"/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976896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4DB0ADC-88C4-7230-74E2-75B20B844D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13" t="19444" r="13229" b="19863"/>
          <a:stretch/>
        </p:blipFill>
        <p:spPr>
          <a:xfrm>
            <a:off x="3253908" y="975829"/>
            <a:ext cx="8967558" cy="5192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01198" y="1054427"/>
            <a:ext cx="5087075" cy="536005"/>
          </a:xfrm>
        </p:spPr>
        <p:txBody>
          <a:bodyPr anchor="t"/>
          <a:lstStyle/>
          <a:p>
            <a:pPr lvl="1"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8512" y="2147171"/>
            <a:ext cx="6692445" cy="4021282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6F075D-2955-C903-7F27-001C0E7FC122}"/>
              </a:ext>
            </a:extLst>
          </p:cNvPr>
          <p:cNvSpPr/>
          <p:nvPr/>
        </p:nvSpPr>
        <p:spPr>
          <a:xfrm>
            <a:off x="6232184" y="4330700"/>
            <a:ext cx="5760404" cy="1394320"/>
          </a:xfrm>
          <a:prstGeom prst="rect">
            <a:avLst/>
          </a:prstGeom>
          <a:solidFill>
            <a:srgbClr val="FFC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D9ECD1-12BF-04DC-C8D2-4C2EA6E9DB2D}"/>
              </a:ext>
            </a:extLst>
          </p:cNvPr>
          <p:cNvSpPr txBox="1"/>
          <p:nvPr/>
        </p:nvSpPr>
        <p:spPr>
          <a:xfrm>
            <a:off x="199412" y="1496825"/>
            <a:ext cx="32512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sz="2800" dirty="0"/>
              <a:t>It is often helpful to make a list </a:t>
            </a:r>
            <a:r>
              <a:rPr lang="en-US" sz="2800" b="1" dirty="0"/>
              <a:t>of 5+ search terms </a:t>
            </a:r>
            <a:r>
              <a:rPr lang="en-US" sz="2800" dirty="0"/>
              <a:t>that relate to your topic (similar to what you would see on the 1</a:t>
            </a:r>
            <a:r>
              <a:rPr lang="en-US" sz="2800" baseline="30000" dirty="0"/>
              <a:t>st</a:t>
            </a:r>
            <a:r>
              <a:rPr lang="en-US" sz="2800" dirty="0"/>
              <a:t> page of a journal article)”</a:t>
            </a:r>
          </a:p>
          <a:p>
            <a:endParaRPr lang="en-US" sz="1800" dirty="0"/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539794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Search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795" y="1958567"/>
            <a:ext cx="8007825" cy="441871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Brainstorming search terms – </a:t>
            </a:r>
            <a:r>
              <a:rPr lang="en-US" sz="2400" b="1" dirty="0">
                <a:solidFill>
                  <a:schemeClr val="tx2"/>
                </a:solidFill>
              </a:rPr>
              <a:t>conceptual categories to use</a:t>
            </a:r>
          </a:p>
          <a:p>
            <a:pPr marL="0" indent="0">
              <a:buNone/>
            </a:pPr>
            <a:endParaRPr lang="en-US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Example key concept:	</a:t>
            </a:r>
            <a:r>
              <a:rPr lang="en-US" sz="2400" b="1" dirty="0">
                <a:solidFill>
                  <a:schemeClr val="tx2"/>
                </a:solidFill>
              </a:rPr>
              <a:t>solitary confinement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Synonyms</a:t>
            </a:r>
            <a:r>
              <a:rPr lang="en-US" sz="2400" dirty="0">
                <a:solidFill>
                  <a:schemeClr val="tx2"/>
                </a:solidFill>
              </a:rPr>
              <a:t>: 		administrative segregation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Broader terms</a:t>
            </a:r>
            <a:r>
              <a:rPr lang="en-US" sz="2400" dirty="0">
                <a:solidFill>
                  <a:schemeClr val="tx2"/>
                </a:solidFill>
              </a:rPr>
              <a:t>: 	</a:t>
            </a:r>
            <a:r>
              <a:rPr lang="en-CA" sz="2400" dirty="0">
                <a:solidFill>
                  <a:schemeClr val="tx2"/>
                </a:solidFill>
              </a:rPr>
              <a:t>prison discipline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Narrower terms</a:t>
            </a:r>
            <a:r>
              <a:rPr lang="en-US" sz="2400" dirty="0">
                <a:solidFill>
                  <a:schemeClr val="tx2"/>
                </a:solidFill>
              </a:rPr>
              <a:t>:	indefinite solitary confinement, secure 			isolation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Related terms</a:t>
            </a:r>
            <a:r>
              <a:rPr lang="en-US" sz="2400" dirty="0">
                <a:solidFill>
                  <a:schemeClr val="tx2"/>
                </a:solidFill>
              </a:rPr>
              <a:t>:	</a:t>
            </a:r>
            <a:r>
              <a:rPr lang="en-CA" sz="2400" dirty="0">
                <a:solidFill>
                  <a:schemeClr val="tx2"/>
                </a:solidFill>
              </a:rPr>
              <a:t>restraint of prisoners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370D07-55C1-EF4F-C86E-AE155A1BCDD1}"/>
              </a:ext>
            </a:extLst>
          </p:cNvPr>
          <p:cNvSpPr txBox="1"/>
          <p:nvPr/>
        </p:nvSpPr>
        <p:spPr>
          <a:xfrm>
            <a:off x="8178800" y="419100"/>
            <a:ext cx="353082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CA" sz="2800" dirty="0"/>
              <a:t>TIP: Use </a:t>
            </a:r>
            <a:r>
              <a:rPr lang="en-CA" sz="2800" dirty="0">
                <a:hlinkClick r:id="rId3"/>
              </a:rPr>
              <a:t>the Research Concepts Worksheet </a:t>
            </a:r>
            <a:endParaRPr lang="en-CA" sz="2800" dirty="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CF92B578-C711-B0C2-2DFA-D492C5E897BF}"/>
              </a:ext>
            </a:extLst>
          </p:cNvPr>
          <p:cNvSpPr/>
          <p:nvPr/>
        </p:nvSpPr>
        <p:spPr>
          <a:xfrm rot="21078494">
            <a:off x="6604002" y="309851"/>
            <a:ext cx="1689100" cy="14732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442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6137310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accent1"/>
                </a:solidFill>
              </a:rPr>
              <a:t>Finding Research Methodology Info</a:t>
            </a:r>
          </a:p>
        </p:txBody>
      </p:sp>
    </p:spTree>
    <p:extLst>
      <p:ext uri="{BB962C8B-B14F-4D97-AF65-F5344CB8AC3E}">
        <p14:creationId xmlns:p14="http://schemas.microsoft.com/office/powerpoint/2010/main" val="2872953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90899C-8C52-4B4C-A119-1D4F198538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30" b="25641"/>
          <a:stretch/>
        </p:blipFill>
        <p:spPr>
          <a:xfrm>
            <a:off x="5951599" y="1896782"/>
            <a:ext cx="5562601" cy="4582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0" y="2375325"/>
            <a:ext cx="2947482" cy="1053675"/>
          </a:xfrm>
        </p:spPr>
        <p:txBody>
          <a:bodyPr anchor="b">
            <a:normAutofit/>
          </a:bodyPr>
          <a:lstStyle/>
          <a:p>
            <a:br>
              <a:rPr lang="en-US" sz="2000" dirty="0"/>
            </a:br>
            <a:endParaRPr lang="en-US" sz="2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9507ED-48AA-1093-CCD4-2B31D60A2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20" y="1145628"/>
            <a:ext cx="3214180" cy="4747950"/>
          </a:xfrm>
        </p:spPr>
        <p:txBody>
          <a:bodyPr anchor="t">
            <a:normAutofit fontScale="92500" lnSpcReduction="10000"/>
          </a:bodyPr>
          <a:lstStyle/>
          <a:p>
            <a:pPr algn="ctr"/>
            <a:r>
              <a:rPr kumimoji="0" lang="en-US" sz="39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How to find…</a:t>
            </a:r>
            <a:br>
              <a:rPr kumimoji="0" lang="en-US" sz="39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br>
              <a:rPr kumimoji="0" lang="en-US" sz="39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en-US" sz="39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Research Methodology info</a:t>
            </a:r>
            <a:endParaRPr lang="en-US" sz="3900" dirty="0">
              <a:solidFill>
                <a:srgbClr val="849A0A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3600" dirty="0">
              <a:solidFill>
                <a:srgbClr val="849A0A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3600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Sage Research Methods Online (SRMO)</a:t>
            </a:r>
            <a:endParaRPr lang="en-US" sz="3600" dirty="0">
              <a:solidFill>
                <a:srgbClr val="FFC000"/>
              </a:solidFill>
            </a:endParaRPr>
          </a:p>
          <a:p>
            <a:br>
              <a:rPr lang="en-US" sz="1600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22D18E-0932-CE07-5665-15F39729EE85}"/>
              </a:ext>
            </a:extLst>
          </p:cNvPr>
          <p:cNvSpPr txBox="1"/>
          <p:nvPr/>
        </p:nvSpPr>
        <p:spPr>
          <a:xfrm>
            <a:off x="4173600" y="378394"/>
            <a:ext cx="7340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/>
              <a:t>A portal </a:t>
            </a:r>
            <a:r>
              <a:rPr lang="en-US" sz="2800" b="1" dirty="0"/>
              <a:t>about</a:t>
            </a:r>
            <a:r>
              <a:rPr lang="en-US" sz="2800" i="1" dirty="0"/>
              <a:t> </a:t>
            </a:r>
            <a:r>
              <a:rPr lang="en-US" sz="2800" dirty="0"/>
              <a:t>research methodology: books, dictionaries, encyclopedias, ca, etc.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i="1" dirty="0"/>
              <a:t>Little Blue Books </a:t>
            </a:r>
            <a:r>
              <a:rPr lang="en-US" sz="2800" dirty="0"/>
              <a:t>series</a:t>
            </a:r>
            <a:r>
              <a:rPr lang="en-US" sz="2800" i="1" dirty="0"/>
              <a:t> </a:t>
            </a:r>
            <a:r>
              <a:rPr lang="en-US" sz="2800" dirty="0"/>
              <a:t>focus on qualitative research</a:t>
            </a:r>
          </a:p>
          <a:p>
            <a:endParaRPr lang="en-US" sz="28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2815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How to find…</a:t>
            </a:r>
            <a:br>
              <a:rPr lang="en-US" sz="3600" dirty="0"/>
            </a:br>
            <a:br>
              <a:rPr lang="en-US" dirty="0"/>
            </a:br>
            <a:r>
              <a:rPr lang="en-US" sz="3600" dirty="0"/>
              <a:t>Research Methodology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0502" y="794225"/>
            <a:ext cx="7983139" cy="910424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Example resource: SAGE Encyclopedia of Qualitative Research Methods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0621EE-7592-4F31-9322-594FF8E79D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14" t="27433" r="31811" b="5475"/>
          <a:stretch/>
        </p:blipFill>
        <p:spPr>
          <a:xfrm>
            <a:off x="3488050" y="1704649"/>
            <a:ext cx="5885792" cy="46011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69845B-8291-4C36-986B-EF5E99C8EB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42" t="17948" r="57524" b="4873"/>
          <a:stretch/>
        </p:blipFill>
        <p:spPr>
          <a:xfrm>
            <a:off x="9301389" y="1358756"/>
            <a:ext cx="2637692" cy="5292969"/>
          </a:xfrm>
          <a:prstGeom prst="rect">
            <a:avLst/>
          </a:prstGeom>
          <a:effectLst>
            <a:outerShdw blurRad="50800" dist="50800" dir="5400000" algn="ctr" rotWithShape="0">
              <a:srgbClr val="FFC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4094323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How to find…</a:t>
            </a:r>
            <a:br>
              <a:rPr lang="en-US" sz="3600" dirty="0"/>
            </a:br>
            <a:br>
              <a:rPr lang="en-US" dirty="0"/>
            </a:br>
            <a:r>
              <a:rPr lang="en-US" sz="3600" dirty="0"/>
              <a:t>Research Methodology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1730" y="213413"/>
            <a:ext cx="7983139" cy="91042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Interactive Methods Map (Sage)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60E6B0-6C2A-4C51-81F6-FC8BCA70F9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04" t="27893" r="28362" b="6667"/>
          <a:stretch/>
        </p:blipFill>
        <p:spPr>
          <a:xfrm>
            <a:off x="3657599" y="851339"/>
            <a:ext cx="8281481" cy="597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96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0" y="2375325"/>
            <a:ext cx="2947482" cy="1053675"/>
          </a:xfrm>
        </p:spPr>
        <p:txBody>
          <a:bodyPr anchor="b">
            <a:normAutofit/>
          </a:bodyPr>
          <a:lstStyle/>
          <a:p>
            <a:br>
              <a:rPr lang="en-US" sz="2000" dirty="0"/>
            </a:br>
            <a:endParaRPr lang="en-US" sz="2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9507ED-48AA-1093-CCD4-2B31D60A2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181" y="1243116"/>
            <a:ext cx="3506280" cy="4371768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Oxford Bibliographies Online :</a:t>
            </a:r>
            <a:endParaRPr lang="en-US" sz="3600" dirty="0">
              <a:solidFill>
                <a:srgbClr val="FFC000"/>
              </a:solidFill>
            </a:endParaRPr>
          </a:p>
          <a:p>
            <a:endParaRPr lang="en-US" sz="3600" dirty="0">
              <a:solidFill>
                <a:srgbClr val="FFC000"/>
              </a:solidFill>
            </a:endParaRPr>
          </a:p>
          <a:p>
            <a:r>
              <a:rPr lang="en-US" sz="3600" i="1" dirty="0">
                <a:solidFill>
                  <a:schemeClr val="bg1"/>
                </a:solidFill>
              </a:rPr>
              <a:t>Qualitative Methods in Criminology</a:t>
            </a:r>
            <a:br>
              <a:rPr lang="en-US" sz="1600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Graphical user interface, text, application">
            <a:extLst>
              <a:ext uri="{FF2B5EF4-FFF2-40B4-BE49-F238E27FC236}">
                <a16:creationId xmlns:a16="http://schemas.microsoft.com/office/drawing/2014/main" id="{4764DF65-D64C-ACA4-A741-DBEC84588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1612900"/>
            <a:ext cx="8383080" cy="47090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4B7697-AC1C-FD47-6925-8F63EA912D78}"/>
              </a:ext>
            </a:extLst>
          </p:cNvPr>
          <p:cNvSpPr txBox="1"/>
          <p:nvPr/>
        </p:nvSpPr>
        <p:spPr>
          <a:xfrm>
            <a:off x="577852" y="5479568"/>
            <a:ext cx="1174748" cy="523220"/>
          </a:xfrm>
          <a:prstGeom prst="rect">
            <a:avLst/>
          </a:prstGeom>
          <a:noFill/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778000"/>
                      <a:gd name="connsiteY0" fmla="*/ 0 h 523220"/>
                      <a:gd name="connsiteX1" fmla="*/ 1778000 w 1778000"/>
                      <a:gd name="connsiteY1" fmla="*/ 0 h 523220"/>
                      <a:gd name="connsiteX2" fmla="*/ 1778000 w 1778000"/>
                      <a:gd name="connsiteY2" fmla="*/ 523220 h 523220"/>
                      <a:gd name="connsiteX3" fmla="*/ 0 w 1778000"/>
                      <a:gd name="connsiteY3" fmla="*/ 523220 h 523220"/>
                      <a:gd name="connsiteX4" fmla="*/ 0 w 1778000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78000" h="523220" extrusionOk="0">
                        <a:moveTo>
                          <a:pt x="0" y="0"/>
                        </a:moveTo>
                        <a:cubicBezTo>
                          <a:pt x="250912" y="72705"/>
                          <a:pt x="1171308" y="63752"/>
                          <a:pt x="1778000" y="0"/>
                        </a:cubicBezTo>
                        <a:cubicBezTo>
                          <a:pt x="1778481" y="165391"/>
                          <a:pt x="1765778" y="468476"/>
                          <a:pt x="1778000" y="523220"/>
                        </a:cubicBezTo>
                        <a:cubicBezTo>
                          <a:pt x="1501627" y="399120"/>
                          <a:pt x="490952" y="439884"/>
                          <a:pt x="0" y="523220"/>
                        </a:cubicBezTo>
                        <a:cubicBezTo>
                          <a:pt x="428" y="301148"/>
                          <a:pt x="46848" y="1034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CA" sz="2800" dirty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997850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0" y="2375325"/>
            <a:ext cx="2947482" cy="1053675"/>
          </a:xfrm>
        </p:spPr>
        <p:txBody>
          <a:bodyPr anchor="b">
            <a:normAutofit/>
          </a:bodyPr>
          <a:lstStyle/>
          <a:p>
            <a:br>
              <a:rPr lang="en-US" sz="2000" dirty="0"/>
            </a:br>
            <a:endParaRPr lang="en-US" sz="2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9507ED-48AA-1093-CCD4-2B31D60A2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371" y="1498600"/>
            <a:ext cx="3506280" cy="3728766"/>
          </a:xfrm>
        </p:spPr>
        <p:txBody>
          <a:bodyPr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A9A57C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Oxford Bibliographies Online 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A9A57C"/>
              </a:buClr>
              <a:buSzTx/>
              <a:buFont typeface="Wingdings 2" pitchFamily="18" charset="2"/>
              <a:buChar char="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A9A57C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Qualitative Methods in Criminology</a:t>
            </a:r>
            <a:br>
              <a:rPr lang="en-US" sz="1600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4B7697-AC1C-FD47-6925-8F63EA912D78}"/>
              </a:ext>
            </a:extLst>
          </p:cNvPr>
          <p:cNvSpPr txBox="1"/>
          <p:nvPr/>
        </p:nvSpPr>
        <p:spPr>
          <a:xfrm>
            <a:off x="551913" y="5227366"/>
            <a:ext cx="1174748" cy="523220"/>
          </a:xfrm>
          <a:prstGeom prst="rect">
            <a:avLst/>
          </a:prstGeom>
          <a:noFill/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778000"/>
                      <a:gd name="connsiteY0" fmla="*/ 0 h 523220"/>
                      <a:gd name="connsiteX1" fmla="*/ 1778000 w 1778000"/>
                      <a:gd name="connsiteY1" fmla="*/ 0 h 523220"/>
                      <a:gd name="connsiteX2" fmla="*/ 1778000 w 1778000"/>
                      <a:gd name="connsiteY2" fmla="*/ 523220 h 523220"/>
                      <a:gd name="connsiteX3" fmla="*/ 0 w 1778000"/>
                      <a:gd name="connsiteY3" fmla="*/ 523220 h 523220"/>
                      <a:gd name="connsiteX4" fmla="*/ 0 w 1778000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78000" h="523220" extrusionOk="0">
                        <a:moveTo>
                          <a:pt x="0" y="0"/>
                        </a:moveTo>
                        <a:cubicBezTo>
                          <a:pt x="250912" y="72705"/>
                          <a:pt x="1171308" y="63752"/>
                          <a:pt x="1778000" y="0"/>
                        </a:cubicBezTo>
                        <a:cubicBezTo>
                          <a:pt x="1778481" y="165391"/>
                          <a:pt x="1765778" y="468476"/>
                          <a:pt x="1778000" y="523220"/>
                        </a:cubicBezTo>
                        <a:cubicBezTo>
                          <a:pt x="1501627" y="399120"/>
                          <a:pt x="490952" y="439884"/>
                          <a:pt x="0" y="523220"/>
                        </a:cubicBezTo>
                        <a:cubicBezTo>
                          <a:pt x="428" y="301148"/>
                          <a:pt x="46848" y="1034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CA" sz="2800" dirty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DEMO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134CD6-0CFE-F251-EC4F-AF9438EFC3A9}"/>
              </a:ext>
            </a:extLst>
          </p:cNvPr>
          <p:cNvSpPr txBox="1"/>
          <p:nvPr/>
        </p:nvSpPr>
        <p:spPr>
          <a:xfrm>
            <a:off x="4406900" y="1498600"/>
            <a:ext cx="62611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“</a:t>
            </a:r>
            <a:r>
              <a:rPr lang="en-US" sz="2800" dirty="0"/>
              <a:t>Several content analyses of publications in top criminology and criminal justice journals have established the current representation of qualitative research therein. The most recent study of this type, </a:t>
            </a:r>
            <a:r>
              <a:rPr lang="en-US" sz="2800" dirty="0">
                <a:hlinkClick r:id="rId4"/>
              </a:rPr>
              <a:t>Copes, et al. 2011</a:t>
            </a:r>
            <a:r>
              <a:rPr lang="en-US" sz="2800" dirty="0"/>
              <a:t>, found that less than 4 percent of articles published in the fifteen top-ranked journals in the field were qualitative”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20827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BFFC165-0EB7-4973-AD70-7DFE76E5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3"/>
            <a:ext cx="4642228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r>
              <a:rPr lang="en-US" sz="4800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9249" y="2510395"/>
            <a:ext cx="4016116" cy="3274586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</a:rPr>
              <a:t>1.  Finding academic resources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</a:rPr>
              <a:t>2. Search terms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</a:rPr>
              <a:t>3. Finding research methodology info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</a:rPr>
              <a:t>4. Locating qualitative research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</a:rPr>
              <a:t>5. Help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endParaRPr lang="en-US" sz="1100" dirty="0">
              <a:solidFill>
                <a:srgbClr val="FFFFFF"/>
              </a:solidFill>
            </a:endParaRPr>
          </a:p>
        </p:txBody>
      </p:sp>
      <p:pic>
        <p:nvPicPr>
          <p:cNvPr id="2" name="Picture 1" descr="A dog standing in front of a bookshelf&#10;&#10;Description automatically generated with medium confidence">
            <a:extLst>
              <a:ext uri="{FF2B5EF4-FFF2-40B4-BE49-F238E27FC236}">
                <a16:creationId xmlns:a16="http://schemas.microsoft.com/office/drawing/2014/main" id="{5C30300F-68A5-4757-9D19-00B7E3892B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63" r="-3" b="8470"/>
          <a:stretch/>
        </p:blipFill>
        <p:spPr>
          <a:xfrm>
            <a:off x="5108434" y="759104"/>
            <a:ext cx="6193767" cy="5330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F2F262-F97F-4C2F-82A8-1DD2E1E9A6B5}"/>
              </a:ext>
            </a:extLst>
          </p:cNvPr>
          <p:cNvSpPr txBox="1"/>
          <p:nvPr/>
        </p:nvSpPr>
        <p:spPr>
          <a:xfrm>
            <a:off x="5227974" y="6089603"/>
            <a:ext cx="6103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https://i.pinimg.com/originals/de/32/89/de32896d6903b303071c14c42c09e2a8</a:t>
            </a:r>
          </a:p>
        </p:txBody>
      </p:sp>
    </p:spTree>
    <p:extLst>
      <p:ext uri="{BB962C8B-B14F-4D97-AF65-F5344CB8AC3E}">
        <p14:creationId xmlns:p14="http://schemas.microsoft.com/office/powerpoint/2010/main" val="3779824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5968172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accent1"/>
                </a:solidFill>
              </a:rPr>
              <a:t>Finding qualitative articles</a:t>
            </a:r>
          </a:p>
        </p:txBody>
      </p:sp>
    </p:spTree>
    <p:extLst>
      <p:ext uri="{BB962C8B-B14F-4D97-AF65-F5344CB8AC3E}">
        <p14:creationId xmlns:p14="http://schemas.microsoft.com/office/powerpoint/2010/main" val="2264108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2CD88-FBB5-3AFC-4291-EDB98058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Two main methods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33C679D-6467-BE1D-4803-2A62D2A687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007108"/>
              </p:ext>
            </p:extLst>
          </p:nvPr>
        </p:nvGraphicFramePr>
        <p:xfrm>
          <a:off x="3683000" y="77893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1543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7E0A8-D7E0-9103-804E-9864070F0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Search limiters</a:t>
            </a:r>
          </a:p>
        </p:txBody>
      </p:sp>
      <p:pic>
        <p:nvPicPr>
          <p:cNvPr id="10" name="Content Placeholder 9" descr="Graphical user interface, text, application">
            <a:extLst>
              <a:ext uri="{FF2B5EF4-FFF2-40B4-BE49-F238E27FC236}">
                <a16:creationId xmlns:a16="http://schemas.microsoft.com/office/drawing/2014/main" id="{758A9C2A-BE68-7B97-55B0-B7F9BE42A7F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1306000"/>
            <a:ext cx="8834955" cy="423685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8AF316-EEEC-3B2F-0399-525009EEA0FC}"/>
              </a:ext>
            </a:extLst>
          </p:cNvPr>
          <p:cNvSpPr txBox="1"/>
          <p:nvPr/>
        </p:nvSpPr>
        <p:spPr>
          <a:xfrm>
            <a:off x="3670300" y="355600"/>
            <a:ext cx="6438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/>
              <a:t>PsycINFO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0D3F4B-B7EE-EE90-ECBC-A0ED7547BDF5}"/>
              </a:ext>
            </a:extLst>
          </p:cNvPr>
          <p:cNvSpPr txBox="1"/>
          <p:nvPr/>
        </p:nvSpPr>
        <p:spPr>
          <a:xfrm>
            <a:off x="3543300" y="5143500"/>
            <a:ext cx="7162800" cy="156966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CA" sz="2400" dirty="0"/>
              <a:t>Qualitative Study: “</a:t>
            </a:r>
            <a:r>
              <a:rPr lang="en-US" sz="2400" dirty="0"/>
              <a:t>A type of research methodology that produces descriptive data, with little emphasis given to numerical quantitative measures”. – EBSCO/PsycINFO description</a:t>
            </a:r>
            <a:endParaRPr lang="en-CA" sz="2400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2B73BF8-7167-45B5-BF02-C01A2E42A6F7}"/>
              </a:ext>
            </a:extLst>
          </p:cNvPr>
          <p:cNvSpPr/>
          <p:nvPr/>
        </p:nvSpPr>
        <p:spPr>
          <a:xfrm>
            <a:off x="5105400" y="3619500"/>
            <a:ext cx="1968500" cy="1066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6E4027-0988-2862-6606-246F8C905D1B}"/>
              </a:ext>
            </a:extLst>
          </p:cNvPr>
          <p:cNvSpPr txBox="1"/>
          <p:nvPr/>
        </p:nvSpPr>
        <p:spPr>
          <a:xfrm>
            <a:off x="469902" y="4152900"/>
            <a:ext cx="1428208" cy="523220"/>
          </a:xfrm>
          <a:prstGeom prst="rect">
            <a:avLst/>
          </a:prstGeom>
          <a:noFill/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778000"/>
                      <a:gd name="connsiteY0" fmla="*/ 0 h 523220"/>
                      <a:gd name="connsiteX1" fmla="*/ 1778000 w 1778000"/>
                      <a:gd name="connsiteY1" fmla="*/ 0 h 523220"/>
                      <a:gd name="connsiteX2" fmla="*/ 1778000 w 1778000"/>
                      <a:gd name="connsiteY2" fmla="*/ 523220 h 523220"/>
                      <a:gd name="connsiteX3" fmla="*/ 0 w 1778000"/>
                      <a:gd name="connsiteY3" fmla="*/ 523220 h 523220"/>
                      <a:gd name="connsiteX4" fmla="*/ 0 w 1778000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78000" h="523220" extrusionOk="0">
                        <a:moveTo>
                          <a:pt x="0" y="0"/>
                        </a:moveTo>
                        <a:cubicBezTo>
                          <a:pt x="250912" y="72705"/>
                          <a:pt x="1171308" y="63752"/>
                          <a:pt x="1778000" y="0"/>
                        </a:cubicBezTo>
                        <a:cubicBezTo>
                          <a:pt x="1778481" y="165391"/>
                          <a:pt x="1765778" y="468476"/>
                          <a:pt x="1778000" y="523220"/>
                        </a:cubicBezTo>
                        <a:cubicBezTo>
                          <a:pt x="1501627" y="399120"/>
                          <a:pt x="490952" y="439884"/>
                          <a:pt x="0" y="523220"/>
                        </a:cubicBezTo>
                        <a:cubicBezTo>
                          <a:pt x="428" y="301148"/>
                          <a:pt x="46848" y="1034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CA" sz="2800" dirty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hlinkClick r:id="rId4"/>
              </a:rPr>
              <a:t>DEMO</a:t>
            </a:r>
            <a:endParaRPr lang="en-CA" sz="2800" dirty="0">
              <a:ln w="1270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08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7E0A8-D7E0-9103-804E-9864070F0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CA" dirty="0"/>
            </a:br>
            <a:r>
              <a:rPr lang="en-CA" dirty="0"/>
              <a:t>Adding methodology</a:t>
            </a:r>
            <a:br>
              <a:rPr lang="en-CA" dirty="0"/>
            </a:br>
            <a:r>
              <a:rPr lang="en-CA" dirty="0"/>
              <a:t>keywords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09B7F-22A1-376F-50E8-8DA7A106E031}"/>
              </a:ext>
            </a:extLst>
          </p:cNvPr>
          <p:cNvSpPr txBox="1"/>
          <p:nvPr/>
        </p:nvSpPr>
        <p:spPr>
          <a:xfrm>
            <a:off x="3708400" y="723900"/>
            <a:ext cx="8039100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Possibilities: </a:t>
            </a:r>
          </a:p>
          <a:p>
            <a:endParaRPr lang="en-CA" sz="3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3600" dirty="0"/>
              <a:t> Qualitative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3600" dirty="0"/>
              <a:t> Ethnography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3600" dirty="0"/>
              <a:t> Interviews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3600" dirty="0"/>
              <a:t> Life-course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3600" dirty="0"/>
              <a:t> Narrative inquiry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3600" dirty="0"/>
              <a:t> Content analysis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3600" dirty="0"/>
              <a:t> Case study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3600" dirty="0"/>
              <a:t> Focus group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3600" dirty="0"/>
              <a:t>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CA" sz="3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CA" sz="3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CA" sz="3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2FF8A6-A818-74CF-7C4B-08446C714B23}"/>
              </a:ext>
            </a:extLst>
          </p:cNvPr>
          <p:cNvSpPr txBox="1"/>
          <p:nvPr/>
        </p:nvSpPr>
        <p:spPr>
          <a:xfrm>
            <a:off x="8051800" y="1123837"/>
            <a:ext cx="3492500" cy="206210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CA" sz="3200" dirty="0"/>
              <a:t>Useful for databases without a </a:t>
            </a:r>
            <a:r>
              <a:rPr lang="en-CA" sz="3200" i="1" dirty="0"/>
              <a:t>qualitative study </a:t>
            </a:r>
            <a:r>
              <a:rPr lang="en-CA" sz="3200" dirty="0"/>
              <a:t>limiter.</a:t>
            </a: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C6A2222E-C71C-81E4-66BD-3117AEA175D4}"/>
              </a:ext>
            </a:extLst>
          </p:cNvPr>
          <p:cNvSpPr/>
          <p:nvPr/>
        </p:nvSpPr>
        <p:spPr>
          <a:xfrm rot="20295194">
            <a:off x="7213600" y="204588"/>
            <a:ext cx="1270000" cy="12192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7857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7E0A8-D7E0-9103-804E-9864070F0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Adding methodology</a:t>
            </a:r>
            <a:br>
              <a:rPr lang="en-CA" dirty="0"/>
            </a:br>
            <a:r>
              <a:rPr lang="en-CA" dirty="0"/>
              <a:t>keywords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09B7F-22A1-376F-50E8-8DA7A106E031}"/>
              </a:ext>
            </a:extLst>
          </p:cNvPr>
          <p:cNvSpPr txBox="1"/>
          <p:nvPr/>
        </p:nvSpPr>
        <p:spPr>
          <a:xfrm>
            <a:off x="3708400" y="723900"/>
            <a:ext cx="803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F078D96-A1EA-A548-3A9F-C58316A05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09" y="507057"/>
            <a:ext cx="11494581" cy="58347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7E742F-E352-5DE9-C9DB-4E5E4A1674EA}"/>
              </a:ext>
            </a:extLst>
          </p:cNvPr>
          <p:cNvSpPr txBox="1"/>
          <p:nvPr/>
        </p:nvSpPr>
        <p:spPr>
          <a:xfrm>
            <a:off x="9906002" y="2374900"/>
            <a:ext cx="1428208" cy="523220"/>
          </a:xfrm>
          <a:prstGeom prst="rect">
            <a:avLst/>
          </a:prstGeom>
          <a:noFill/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778000"/>
                      <a:gd name="connsiteY0" fmla="*/ 0 h 523220"/>
                      <a:gd name="connsiteX1" fmla="*/ 1778000 w 1778000"/>
                      <a:gd name="connsiteY1" fmla="*/ 0 h 523220"/>
                      <a:gd name="connsiteX2" fmla="*/ 1778000 w 1778000"/>
                      <a:gd name="connsiteY2" fmla="*/ 523220 h 523220"/>
                      <a:gd name="connsiteX3" fmla="*/ 0 w 1778000"/>
                      <a:gd name="connsiteY3" fmla="*/ 523220 h 523220"/>
                      <a:gd name="connsiteX4" fmla="*/ 0 w 1778000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78000" h="523220" extrusionOk="0">
                        <a:moveTo>
                          <a:pt x="0" y="0"/>
                        </a:moveTo>
                        <a:cubicBezTo>
                          <a:pt x="250912" y="72705"/>
                          <a:pt x="1171308" y="63752"/>
                          <a:pt x="1778000" y="0"/>
                        </a:cubicBezTo>
                        <a:cubicBezTo>
                          <a:pt x="1778481" y="165391"/>
                          <a:pt x="1765778" y="468476"/>
                          <a:pt x="1778000" y="523220"/>
                        </a:cubicBezTo>
                        <a:cubicBezTo>
                          <a:pt x="1501627" y="399120"/>
                          <a:pt x="490952" y="439884"/>
                          <a:pt x="0" y="523220"/>
                        </a:cubicBezTo>
                        <a:cubicBezTo>
                          <a:pt x="428" y="301148"/>
                          <a:pt x="46848" y="1034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CA" sz="2800" dirty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hlinkClick r:id="rId4"/>
              </a:rPr>
              <a:t>DEMO</a:t>
            </a:r>
            <a:endParaRPr lang="en-CA" sz="2800" dirty="0">
              <a:ln w="1270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07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7E0A8-D7E0-9103-804E-9864070F0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Third method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“Cited by” feature</a:t>
            </a: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09B7F-22A1-376F-50E8-8DA7A106E031}"/>
              </a:ext>
            </a:extLst>
          </p:cNvPr>
          <p:cNvSpPr txBox="1"/>
          <p:nvPr/>
        </p:nvSpPr>
        <p:spPr>
          <a:xfrm>
            <a:off x="3708400" y="723900"/>
            <a:ext cx="8039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FBC5E-7188-BA57-9746-23A9293487C6}"/>
              </a:ext>
            </a:extLst>
          </p:cNvPr>
          <p:cNvSpPr txBox="1"/>
          <p:nvPr/>
        </p:nvSpPr>
        <p:spPr>
          <a:xfrm>
            <a:off x="4579445" y="4297429"/>
            <a:ext cx="74803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Cited by…</a:t>
            </a:r>
          </a:p>
          <a:p>
            <a:r>
              <a:rPr lang="en-US" sz="2000" b="0" i="0" dirty="0">
                <a:solidFill>
                  <a:srgbClr val="333333"/>
                </a:solidFill>
                <a:effectLst/>
                <a:latin typeface="-apple-system"/>
              </a:rPr>
              <a:t>Hoffman, K.A., Thompson, E., Gaeta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-apple-system"/>
              </a:rPr>
              <a:t>Gazzola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-apple-system"/>
              </a:rPr>
              <a:t>, M. </a:t>
            </a:r>
            <a:r>
              <a:rPr lang="en-US" sz="2000" b="0" i="1" dirty="0">
                <a:solidFill>
                  <a:srgbClr val="333333"/>
                </a:solidFill>
                <a:effectLst/>
                <a:latin typeface="-apple-system"/>
              </a:rPr>
              <a:t>et al.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-apple-system"/>
              </a:rPr>
              <a:t> “Just fighting for my life to stay alive”: a qualitative investigation of barriers and facilitators to community re-entry among people with opioid use disorder and incarceration histories. </a:t>
            </a:r>
            <a:r>
              <a:rPr lang="en-US" sz="2000" b="0" i="1" dirty="0">
                <a:solidFill>
                  <a:srgbClr val="333333"/>
                </a:solidFill>
                <a:effectLst/>
                <a:latin typeface="-apple-system"/>
              </a:rPr>
              <a:t>Addict Sci Clin </a:t>
            </a:r>
            <a:r>
              <a:rPr lang="en-US" sz="2000" b="0" i="1" dirty="0" err="1">
                <a:solidFill>
                  <a:srgbClr val="333333"/>
                </a:solidFill>
                <a:effectLst/>
                <a:latin typeface="-apple-system"/>
              </a:rPr>
              <a:t>Pract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-apple-system"/>
              </a:rPr>
              <a:t>18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-apple-system"/>
              </a:rPr>
              <a:t>, 16 (2023)</a:t>
            </a:r>
            <a:endParaRPr lang="en-CA" sz="2000" dirty="0"/>
          </a:p>
          <a:p>
            <a:endParaRPr lang="en-CA" sz="3600" dirty="0"/>
          </a:p>
          <a:p>
            <a:endParaRPr lang="en-CA" sz="3600" dirty="0"/>
          </a:p>
          <a:p>
            <a:endParaRPr lang="en-CA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F107E-5A57-B7D1-E589-2FE6B7FFF1F7}"/>
              </a:ext>
            </a:extLst>
          </p:cNvPr>
          <p:cNvSpPr txBox="1"/>
          <p:nvPr/>
        </p:nvSpPr>
        <p:spPr>
          <a:xfrm>
            <a:off x="431802" y="4940300"/>
            <a:ext cx="1428208" cy="523220"/>
          </a:xfrm>
          <a:prstGeom prst="rect">
            <a:avLst/>
          </a:prstGeom>
          <a:noFill/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778000"/>
                      <a:gd name="connsiteY0" fmla="*/ 0 h 523220"/>
                      <a:gd name="connsiteX1" fmla="*/ 1778000 w 1778000"/>
                      <a:gd name="connsiteY1" fmla="*/ 0 h 523220"/>
                      <a:gd name="connsiteX2" fmla="*/ 1778000 w 1778000"/>
                      <a:gd name="connsiteY2" fmla="*/ 523220 h 523220"/>
                      <a:gd name="connsiteX3" fmla="*/ 0 w 1778000"/>
                      <a:gd name="connsiteY3" fmla="*/ 523220 h 523220"/>
                      <a:gd name="connsiteX4" fmla="*/ 0 w 1778000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78000" h="523220" extrusionOk="0">
                        <a:moveTo>
                          <a:pt x="0" y="0"/>
                        </a:moveTo>
                        <a:cubicBezTo>
                          <a:pt x="250912" y="72705"/>
                          <a:pt x="1171308" y="63752"/>
                          <a:pt x="1778000" y="0"/>
                        </a:cubicBezTo>
                        <a:cubicBezTo>
                          <a:pt x="1778481" y="165391"/>
                          <a:pt x="1765778" y="468476"/>
                          <a:pt x="1778000" y="523220"/>
                        </a:cubicBezTo>
                        <a:cubicBezTo>
                          <a:pt x="1501627" y="399120"/>
                          <a:pt x="490952" y="439884"/>
                          <a:pt x="0" y="523220"/>
                        </a:cubicBezTo>
                        <a:cubicBezTo>
                          <a:pt x="428" y="301148"/>
                          <a:pt x="46848" y="1034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CA" sz="2800" dirty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hlinkClick r:id="rId3"/>
              </a:rPr>
              <a:t>DEMO</a:t>
            </a:r>
            <a:endParaRPr lang="en-CA" sz="2800" dirty="0">
              <a:ln w="1270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3569E2-2560-4019-8DB8-1875420072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48" t="23066" r="32948" b="49569"/>
          <a:stretch/>
        </p:blipFill>
        <p:spPr>
          <a:xfrm>
            <a:off x="3822700" y="1123837"/>
            <a:ext cx="6782238" cy="3090811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69C7EF03-E728-45C5-B379-11EF0FE5967E}"/>
              </a:ext>
            </a:extLst>
          </p:cNvPr>
          <p:cNvSpPr/>
          <p:nvPr/>
        </p:nvSpPr>
        <p:spPr>
          <a:xfrm rot="6521765">
            <a:off x="5444359" y="3473920"/>
            <a:ext cx="484632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58758A-5D7B-47A6-B292-BF1945486EB3}"/>
              </a:ext>
            </a:extLst>
          </p:cNvPr>
          <p:cNvSpPr/>
          <p:nvPr/>
        </p:nvSpPr>
        <p:spPr>
          <a:xfrm>
            <a:off x="3962400" y="2704338"/>
            <a:ext cx="1502979" cy="217538"/>
          </a:xfrm>
          <a:prstGeom prst="rect">
            <a:avLst/>
          </a:prstGeom>
          <a:solidFill>
            <a:srgbClr val="FFC0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85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5968172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accent1"/>
                </a:solidFill>
              </a:rPr>
              <a:t>Almost done!</a:t>
            </a:r>
          </a:p>
        </p:txBody>
      </p:sp>
    </p:spTree>
    <p:extLst>
      <p:ext uri="{BB962C8B-B14F-4D97-AF65-F5344CB8AC3E}">
        <p14:creationId xmlns:p14="http://schemas.microsoft.com/office/powerpoint/2010/main" val="2711757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5968172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accent1"/>
                </a:solidFill>
              </a:rPr>
              <a:t>APA Style</a:t>
            </a:r>
          </a:p>
        </p:txBody>
      </p:sp>
    </p:spTree>
    <p:extLst>
      <p:ext uri="{BB962C8B-B14F-4D97-AF65-F5344CB8AC3E}">
        <p14:creationId xmlns:p14="http://schemas.microsoft.com/office/powerpoint/2010/main" val="2684306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APA</a:t>
            </a:r>
            <a:br>
              <a:rPr lang="en-US" dirty="0"/>
            </a:br>
            <a:r>
              <a:rPr lang="en-US" dirty="0"/>
              <a:t>Citation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697" y="790117"/>
            <a:ext cx="3570359" cy="5421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APA Style</a:t>
            </a:r>
          </a:p>
          <a:p>
            <a:r>
              <a:rPr lang="en-US" sz="2400" dirty="0"/>
              <a:t>SFU Library’s </a:t>
            </a:r>
            <a:r>
              <a:rPr lang="en-US" sz="2400" b="1" dirty="0">
                <a:hlinkClick r:id="rId3"/>
              </a:rPr>
              <a:t>APA (7</a:t>
            </a:r>
            <a:r>
              <a:rPr lang="en-US" sz="2400" b="1" baseline="30000" dirty="0">
                <a:hlinkClick r:id="rId3"/>
              </a:rPr>
              <a:t>th</a:t>
            </a:r>
            <a:r>
              <a:rPr lang="en-US" sz="2400" b="1" dirty="0">
                <a:hlinkClick r:id="rId3"/>
              </a:rPr>
              <a:t> edition) Resource Guide </a:t>
            </a:r>
            <a:r>
              <a:rPr lang="en-US" sz="2400" dirty="0"/>
              <a:t>offers a lot of help with this citation style and provides some useful links to extra APA-help pages. 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3899EC42-FAB9-49CA-832D-DC83E85B6E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64" y="413694"/>
            <a:ext cx="3098648" cy="617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71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Where to go for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6603" y="532057"/>
            <a:ext cx="5095134" cy="483076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200" dirty="0">
                <a:hlinkClick r:id="rId3"/>
              </a:rPr>
              <a:t>Ask a Librarian</a:t>
            </a:r>
            <a:endParaRPr lang="en-US" sz="3200" dirty="0"/>
          </a:p>
          <a:p>
            <a:endParaRPr lang="en-US" sz="2800" dirty="0"/>
          </a:p>
          <a:p>
            <a:pPr lvl="1"/>
            <a:r>
              <a:rPr lang="en-US" sz="2400" b="1" dirty="0"/>
              <a:t>Research help desk</a:t>
            </a:r>
            <a:r>
              <a:rPr lang="en-US" sz="2400" dirty="0"/>
              <a:t> (office hours &amp; by appointment)</a:t>
            </a:r>
          </a:p>
          <a:p>
            <a:pPr lvl="1"/>
            <a:r>
              <a:rPr lang="en-US" sz="2400" b="1" dirty="0"/>
              <a:t>Zoom </a:t>
            </a:r>
            <a:r>
              <a:rPr lang="en-US" sz="2400" dirty="0"/>
              <a:t>consultations</a:t>
            </a:r>
          </a:p>
          <a:p>
            <a:pPr lvl="1"/>
            <a:r>
              <a:rPr lang="en-US" sz="2400" b="1" dirty="0"/>
              <a:t>Phone</a:t>
            </a:r>
            <a:r>
              <a:rPr lang="en-US" sz="2400" dirty="0"/>
              <a:t>: 778.782.4345 </a:t>
            </a:r>
          </a:p>
          <a:p>
            <a:pPr lvl="1"/>
            <a:r>
              <a:rPr lang="en-US" sz="2400" b="1" dirty="0"/>
              <a:t>Email: </a:t>
            </a:r>
            <a:r>
              <a:rPr lang="en-US" sz="2400" b="1" dirty="0">
                <a:hlinkClick r:id="rId4"/>
              </a:rPr>
              <a:t>libask@sfu.ca</a:t>
            </a:r>
            <a:r>
              <a:rPr lang="en-US" sz="2400" b="1" dirty="0"/>
              <a:t>  </a:t>
            </a:r>
          </a:p>
          <a:p>
            <a:pPr lvl="1"/>
            <a:r>
              <a:rPr lang="en-US" sz="2400" b="1" dirty="0" err="1"/>
              <a:t>AskAway</a:t>
            </a:r>
            <a:r>
              <a:rPr lang="en-US" sz="2400" b="1" dirty="0"/>
              <a:t> </a:t>
            </a:r>
            <a:r>
              <a:rPr lang="en-US" sz="2400" dirty="0"/>
              <a:t>(online chat)</a:t>
            </a:r>
          </a:p>
          <a:p>
            <a:pPr marL="502920" lvl="1" indent="0">
              <a:buNone/>
            </a:pPr>
            <a:endParaRPr lang="en-US" sz="2400" dirty="0"/>
          </a:p>
          <a:p>
            <a:r>
              <a:rPr lang="en-US" sz="2800" b="1" dirty="0">
                <a:solidFill>
                  <a:srgbClr val="C00000"/>
                </a:solidFill>
              </a:rPr>
              <a:t>Student Learning Commons</a:t>
            </a:r>
          </a:p>
          <a:p>
            <a:pPr lvl="1"/>
            <a:r>
              <a:rPr lang="en-US" sz="2400" dirty="0"/>
              <a:t>Academic writing, study skills, EAL/ESL support, annotated bibliographies* </a:t>
            </a:r>
          </a:p>
          <a:p>
            <a:pPr lvl="1"/>
            <a:r>
              <a:rPr lang="en-US" sz="2400" dirty="0">
                <a:hlinkClick r:id="rId5"/>
              </a:rPr>
              <a:t>Write Away</a:t>
            </a:r>
            <a:endParaRPr lang="en-US" sz="2400" dirty="0"/>
          </a:p>
          <a:p>
            <a:endParaRPr lang="en-US" sz="2800" b="1" dirty="0">
              <a:solidFill>
                <a:srgbClr val="C00000"/>
              </a:solidFill>
            </a:endParaRPr>
          </a:p>
          <a:p>
            <a:pPr lvl="1"/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737" y="2143740"/>
            <a:ext cx="2981325" cy="2933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21736" y="4542971"/>
            <a:ext cx="1452777" cy="3331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8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Assignment</a:t>
            </a:r>
            <a:br>
              <a:rPr lang="en-US" sz="3600" dirty="0"/>
            </a:br>
            <a:r>
              <a:rPr lang="en-US" dirty="0"/>
              <a:t>Recap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44951" y="988876"/>
            <a:ext cx="7705832" cy="487110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300" dirty="0"/>
              <a:t>From your </a:t>
            </a:r>
            <a:r>
              <a:rPr lang="en-US" sz="2300" b="1" dirty="0">
                <a:solidFill>
                  <a:schemeClr val="tx2"/>
                </a:solidFill>
              </a:rPr>
              <a:t>Annotated Bibliography Assignment:</a:t>
            </a:r>
            <a:endParaRPr lang="en-US" sz="2000" dirty="0"/>
          </a:p>
          <a:p>
            <a:r>
              <a:rPr lang="en-US" sz="2000" b="1" dirty="0">
                <a:solidFill>
                  <a:schemeClr val="accent2"/>
                </a:solidFill>
              </a:rPr>
              <a:t>Topic/Problem</a:t>
            </a:r>
            <a:endParaRPr lang="en-US" sz="2000" dirty="0">
              <a:solidFill>
                <a:schemeClr val="accent2"/>
              </a:solidFill>
            </a:endParaRPr>
          </a:p>
          <a:p>
            <a:pPr marL="360000" lvl="1" indent="0">
              <a:buNone/>
            </a:pPr>
            <a:r>
              <a:rPr lang="en-US" sz="1700" dirty="0"/>
              <a:t>• Clearly identify your topic/problem in the form of a </a:t>
            </a:r>
            <a:r>
              <a:rPr lang="en-US" sz="1700" b="1" dirty="0"/>
              <a:t>research question or research statement</a:t>
            </a:r>
            <a:r>
              <a:rPr lang="en-US" sz="1700" dirty="0"/>
              <a:t>. The more specific your topic is, the easier it will be to make sound arguments in your advocacy letter.</a:t>
            </a:r>
          </a:p>
          <a:p>
            <a:r>
              <a:rPr lang="en-US" b="1" dirty="0">
                <a:solidFill>
                  <a:schemeClr val="accent2"/>
                </a:solidFill>
              </a:rPr>
              <a:t>Be Specific</a:t>
            </a:r>
            <a:endParaRPr lang="en-US" dirty="0">
              <a:solidFill>
                <a:schemeClr val="accent2"/>
              </a:solidFill>
            </a:endParaRPr>
          </a:p>
          <a:p>
            <a:pPr marL="360000" lvl="1" indent="0">
              <a:buNone/>
            </a:pPr>
            <a:r>
              <a:rPr lang="en-US" sz="1700" dirty="0"/>
              <a:t>• It is often helpful to make a list </a:t>
            </a:r>
            <a:r>
              <a:rPr lang="en-US" sz="1700" b="1" dirty="0"/>
              <a:t>of 5+ search terms </a:t>
            </a:r>
            <a:r>
              <a:rPr lang="en-US" sz="1700" dirty="0"/>
              <a:t>that relate to your topic (similar to what you would see on the 1</a:t>
            </a:r>
            <a:r>
              <a:rPr lang="en-US" sz="1700" baseline="30000" dirty="0"/>
              <a:t>st</a:t>
            </a:r>
            <a:r>
              <a:rPr lang="en-US" sz="1700" dirty="0"/>
              <a:t> page of a journal article)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Resources</a:t>
            </a:r>
          </a:p>
          <a:p>
            <a:pPr marL="324000" lvl="1" indent="0">
              <a:buNone/>
            </a:pPr>
            <a:r>
              <a:rPr lang="en-US" sz="1700" dirty="0"/>
              <a:t>• Your annotated bibliography should include a minimum of 8 and a maximum of 10 </a:t>
            </a:r>
            <a:r>
              <a:rPr lang="en-US" sz="1700" b="1" dirty="0"/>
              <a:t>academic sources</a:t>
            </a:r>
            <a:r>
              <a:rPr lang="en-US" sz="1700" dirty="0"/>
              <a:t>. (See: </a:t>
            </a:r>
            <a:r>
              <a:rPr lang="en-US" sz="1700" dirty="0">
                <a:hlinkClick r:id="rId3"/>
              </a:rPr>
              <a:t>what is a scholarly or peer-reviewed journal article?)</a:t>
            </a:r>
            <a:endParaRPr lang="en-US" sz="1700" dirty="0"/>
          </a:p>
          <a:p>
            <a:pPr marL="324000" lvl="1" indent="0">
              <a:buNone/>
            </a:pPr>
            <a:r>
              <a:rPr lang="en-US" sz="1700" b="1" dirty="0"/>
              <a:t>-grey literature </a:t>
            </a:r>
            <a:r>
              <a:rPr lang="en-US" sz="1700" dirty="0"/>
              <a:t>may be used but </a:t>
            </a:r>
            <a:r>
              <a:rPr lang="en-US" sz="1700" b="1" dirty="0"/>
              <a:t>do not count </a:t>
            </a:r>
            <a:r>
              <a:rPr lang="en-US" sz="1700" dirty="0"/>
              <a:t>as one your academic sources</a:t>
            </a:r>
          </a:p>
          <a:p>
            <a:pPr marL="324000" lvl="1" indent="0">
              <a:buNone/>
            </a:pPr>
            <a:r>
              <a:rPr lang="en-US" sz="1700" dirty="0"/>
              <a:t>-sources should be based on </a:t>
            </a:r>
            <a:r>
              <a:rPr lang="en-US" sz="1700" b="1" dirty="0"/>
              <a:t>qualitative research</a:t>
            </a:r>
            <a:endParaRPr lang="en-US" sz="1700" dirty="0"/>
          </a:p>
          <a:p>
            <a:pPr marL="324000" lvl="1" indent="0">
              <a:buNone/>
            </a:pPr>
            <a:r>
              <a:rPr lang="en-US" sz="1700" dirty="0"/>
              <a:t>-ensure your </a:t>
            </a:r>
            <a:r>
              <a:rPr lang="en-US" sz="1700" b="1" dirty="0"/>
              <a:t>sources are current </a:t>
            </a:r>
            <a:r>
              <a:rPr lang="en-US" sz="1700" dirty="0"/>
              <a:t>to reflect up-to-date research on your topic</a:t>
            </a:r>
          </a:p>
          <a:p>
            <a:pPr marL="324000" lvl="1" indent="0">
              <a:buNone/>
            </a:pPr>
            <a:r>
              <a:rPr lang="en-US" sz="1700" dirty="0"/>
              <a:t>-each source is cited in </a:t>
            </a:r>
            <a:r>
              <a:rPr lang="en-US" sz="1700" b="1" dirty="0"/>
              <a:t>APA format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09043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5968172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accent1"/>
                </a:solidFill>
              </a:rPr>
              <a:t>Finding academic sources</a:t>
            </a:r>
          </a:p>
        </p:txBody>
      </p:sp>
    </p:spTree>
    <p:extLst>
      <p:ext uri="{BB962C8B-B14F-4D97-AF65-F5344CB8AC3E}">
        <p14:creationId xmlns:p14="http://schemas.microsoft.com/office/powerpoint/2010/main" val="194679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Finding </a:t>
            </a:r>
            <a:br>
              <a:rPr lang="en-US" sz="3600" dirty="0"/>
            </a:br>
            <a:r>
              <a:rPr lang="en-US" sz="3600" dirty="0"/>
              <a:t>Articles</a:t>
            </a:r>
            <a:br>
              <a:rPr lang="en-US" sz="3600" dirty="0"/>
            </a:br>
            <a:r>
              <a:rPr lang="en-US" sz="3600" dirty="0"/>
              <a:t>Online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6799" y="720126"/>
            <a:ext cx="800722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Library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Broad/preliminary searches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Includes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1"/>
                </a:solidFill>
              </a:rPr>
              <a:t>books, articles, databases, media, course reserves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ALSO includes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1"/>
                </a:solidFill>
              </a:rPr>
              <a:t>research guides, learning guides, library info, help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Searches many (but not all) databases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413" y="2683420"/>
            <a:ext cx="6647906" cy="48991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355966" y="4177359"/>
            <a:ext cx="928062" cy="480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9C4CC8-7CCD-604F-D054-055AAB773BE3}"/>
              </a:ext>
            </a:extLst>
          </p:cNvPr>
          <p:cNvSpPr txBox="1"/>
          <p:nvPr/>
        </p:nvSpPr>
        <p:spPr>
          <a:xfrm>
            <a:off x="1012556" y="4658128"/>
            <a:ext cx="1428208" cy="523220"/>
          </a:xfrm>
          <a:prstGeom prst="rect">
            <a:avLst/>
          </a:prstGeom>
          <a:noFill/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778000"/>
                      <a:gd name="connsiteY0" fmla="*/ 0 h 523220"/>
                      <a:gd name="connsiteX1" fmla="*/ 1778000 w 1778000"/>
                      <a:gd name="connsiteY1" fmla="*/ 0 h 523220"/>
                      <a:gd name="connsiteX2" fmla="*/ 1778000 w 1778000"/>
                      <a:gd name="connsiteY2" fmla="*/ 523220 h 523220"/>
                      <a:gd name="connsiteX3" fmla="*/ 0 w 1778000"/>
                      <a:gd name="connsiteY3" fmla="*/ 523220 h 523220"/>
                      <a:gd name="connsiteX4" fmla="*/ 0 w 1778000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78000" h="523220" extrusionOk="0">
                        <a:moveTo>
                          <a:pt x="0" y="0"/>
                        </a:moveTo>
                        <a:cubicBezTo>
                          <a:pt x="250912" y="72705"/>
                          <a:pt x="1171308" y="63752"/>
                          <a:pt x="1778000" y="0"/>
                        </a:cubicBezTo>
                        <a:cubicBezTo>
                          <a:pt x="1778481" y="165391"/>
                          <a:pt x="1765778" y="468476"/>
                          <a:pt x="1778000" y="523220"/>
                        </a:cubicBezTo>
                        <a:cubicBezTo>
                          <a:pt x="1501627" y="399120"/>
                          <a:pt x="490952" y="439884"/>
                          <a:pt x="0" y="523220"/>
                        </a:cubicBezTo>
                        <a:cubicBezTo>
                          <a:pt x="428" y="301148"/>
                          <a:pt x="46848" y="1034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CA" sz="2800" dirty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hlinkClick r:id="rId4"/>
              </a:rPr>
              <a:t>DEMO</a:t>
            </a:r>
            <a:endParaRPr lang="en-CA" sz="2800" dirty="0">
              <a:ln w="1270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92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31" y="2315720"/>
            <a:ext cx="6992696" cy="5202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Finding </a:t>
            </a:r>
            <a:br>
              <a:rPr lang="en-US" sz="3600" dirty="0"/>
            </a:br>
            <a:r>
              <a:rPr lang="en-US" sz="3600" dirty="0"/>
              <a:t>Articles</a:t>
            </a:r>
            <a:br>
              <a:rPr lang="en-US" sz="3600" dirty="0"/>
            </a:br>
            <a:r>
              <a:rPr lang="en-US" dirty="0"/>
              <a:t>Online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680659" y="720128"/>
            <a:ext cx="800722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>
                    <a:lumMod val="90000"/>
                    <a:lumOff val="10000"/>
                  </a:schemeClr>
                </a:solidFill>
              </a:rPr>
              <a:t>Catalogue </a:t>
            </a:r>
            <a:r>
              <a:rPr lang="en-US" sz="28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Broad/preliminary searches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Includes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1"/>
                </a:solidFill>
              </a:rPr>
              <a:t>books, articles, databases, media, course reserves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Searches many (but not all) databases</a:t>
            </a:r>
          </a:p>
        </p:txBody>
      </p:sp>
      <p:sp>
        <p:nvSpPr>
          <p:cNvPr id="5" name="Oval 4"/>
          <p:cNvSpPr/>
          <p:nvPr/>
        </p:nvSpPr>
        <p:spPr>
          <a:xfrm>
            <a:off x="6047509" y="4321700"/>
            <a:ext cx="1163781" cy="480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12042" y="4220383"/>
            <a:ext cx="665979" cy="2403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51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Finding </a:t>
            </a:r>
            <a:br>
              <a:rPr lang="en-US" sz="3600" dirty="0"/>
            </a:br>
            <a:r>
              <a:rPr lang="en-US" sz="3600" dirty="0"/>
              <a:t>Articles</a:t>
            </a:r>
            <a:br>
              <a:rPr lang="en-US" sz="3600" dirty="0"/>
            </a:br>
            <a:r>
              <a:rPr lang="en-US" dirty="0"/>
              <a:t>Online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706729" y="682194"/>
            <a:ext cx="717255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Article databases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More targeted &amp; in-depth searches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Subject-specific or multidisciplinary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29" y="2060684"/>
            <a:ext cx="5626559" cy="3603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088" y="3096491"/>
            <a:ext cx="5846399" cy="376150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803073" y="3729419"/>
            <a:ext cx="1163781" cy="480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11113" y="3381794"/>
            <a:ext cx="1163781" cy="480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29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54" y="1123837"/>
            <a:ext cx="2989045" cy="460118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Recommended </a:t>
            </a:r>
            <a:br>
              <a:rPr lang="en-US" sz="3600" dirty="0"/>
            </a:br>
            <a:r>
              <a:rPr lang="en-US" sz="3600" dirty="0"/>
              <a:t>Databases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36119" y="808146"/>
            <a:ext cx="7430441" cy="5416008"/>
          </a:xfrm>
        </p:spPr>
        <p:txBody>
          <a:bodyPr anchor="t">
            <a:noAutofit/>
          </a:bodyPr>
          <a:lstStyle/>
          <a:p>
            <a:r>
              <a:rPr lang="en-US" sz="2800" b="1" dirty="0"/>
              <a:t>DEMO: </a:t>
            </a:r>
            <a:r>
              <a:rPr lang="en-US" sz="2800" b="1" dirty="0">
                <a:hlinkClick r:id="rId3"/>
              </a:rPr>
              <a:t>Databases by Subject Area</a:t>
            </a:r>
            <a:endParaRPr lang="en-US" sz="2800" b="1" dirty="0"/>
          </a:p>
          <a:p>
            <a:r>
              <a:rPr lang="en-US" sz="2800" b="1" dirty="0"/>
              <a:t>Criminology databases</a:t>
            </a:r>
          </a:p>
          <a:p>
            <a:pPr lvl="1"/>
            <a:r>
              <a:rPr lang="en-US" sz="2400" b="1" dirty="0">
                <a:hlinkClick r:id="rId4"/>
              </a:rPr>
              <a:t>Criminal Justice Abstracts</a:t>
            </a:r>
            <a:endParaRPr lang="en-US" sz="2400" dirty="0"/>
          </a:p>
          <a:p>
            <a:pPr lvl="2"/>
            <a:r>
              <a:rPr lang="en-US" sz="2200" dirty="0">
                <a:solidFill>
                  <a:schemeClr val="accent1"/>
                </a:solidFill>
              </a:rPr>
              <a:t>academic articles, magazines, dissertations, reports, books …</a:t>
            </a:r>
          </a:p>
          <a:p>
            <a:pPr marL="0" indent="0">
              <a:buNone/>
            </a:pPr>
            <a:endParaRPr lang="en-US" sz="1000" dirty="0">
              <a:solidFill>
                <a:schemeClr val="accent1"/>
              </a:solidFill>
            </a:endParaRPr>
          </a:p>
          <a:p>
            <a:r>
              <a:rPr lang="en-US" sz="2800" b="1" dirty="0"/>
              <a:t>Other</a:t>
            </a:r>
            <a:r>
              <a:rPr lang="en-US" sz="2800" dirty="0"/>
              <a:t> discipline-based </a:t>
            </a:r>
            <a:r>
              <a:rPr lang="en-US" sz="2800" b="1" dirty="0"/>
              <a:t>databases</a:t>
            </a:r>
            <a:r>
              <a:rPr lang="en-US" sz="2800" dirty="0"/>
              <a:t> </a:t>
            </a:r>
          </a:p>
          <a:p>
            <a:pPr lvl="1"/>
            <a:r>
              <a:rPr lang="en-US" sz="2400" b="1" dirty="0">
                <a:hlinkClick r:id="rId5"/>
              </a:rPr>
              <a:t>PsycINFO</a:t>
            </a:r>
            <a:endParaRPr lang="en-US" sz="2400" dirty="0"/>
          </a:p>
          <a:p>
            <a:pPr lvl="2"/>
            <a:r>
              <a:rPr lang="en-US" sz="2200" dirty="0">
                <a:solidFill>
                  <a:schemeClr val="accent1"/>
                </a:solidFill>
              </a:rPr>
              <a:t>Articles, books, &amp; more in the field of psychology and the psychological aspects of other disciplines including Criminology and Law</a:t>
            </a:r>
          </a:p>
          <a:p>
            <a:pPr lvl="1"/>
            <a:r>
              <a:rPr lang="en-US" sz="2600" b="1" dirty="0" err="1">
                <a:hlinkClick r:id="rId6"/>
              </a:rPr>
              <a:t>Proquest</a:t>
            </a:r>
            <a:r>
              <a:rPr lang="en-US" sz="2600" b="1" dirty="0">
                <a:hlinkClick r:id="rId6"/>
              </a:rPr>
              <a:t> Sociology Collection</a:t>
            </a:r>
            <a:endParaRPr lang="en-US" sz="2600" dirty="0"/>
          </a:p>
          <a:p>
            <a:pPr lvl="2"/>
            <a:r>
              <a:rPr lang="en-US" sz="2200" dirty="0">
                <a:solidFill>
                  <a:schemeClr val="accent1"/>
                </a:solidFill>
              </a:rPr>
              <a:t>International literature in sociology and social services, and related fields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E14E7C-00A6-6E35-63F0-C31784BD84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361" y="4681704"/>
            <a:ext cx="1446339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0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54" y="1123837"/>
            <a:ext cx="2989045" cy="460118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Grey Literature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36119" y="808146"/>
            <a:ext cx="7430441" cy="5416008"/>
          </a:xfrm>
        </p:spPr>
        <p:txBody>
          <a:bodyPr anchor="t">
            <a:noAutofit/>
          </a:bodyPr>
          <a:lstStyle/>
          <a:p>
            <a:pPr marL="502920" lvl="1" indent="0">
              <a:buNone/>
            </a:pPr>
            <a:endParaRPr lang="en-US" sz="2800" b="1" i="1" dirty="0"/>
          </a:p>
          <a:p>
            <a:pPr marL="502920" lvl="1" indent="0">
              <a:buNone/>
            </a:pPr>
            <a:r>
              <a:rPr lang="en-US" sz="2800" b="1" i="1" dirty="0"/>
              <a:t>Note: </a:t>
            </a:r>
            <a:r>
              <a:rPr lang="en-US" sz="2800" dirty="0"/>
              <a:t>For your assignment, Grey literature (for example, a government report) may be used, but it does not count as one of your</a:t>
            </a:r>
          </a:p>
          <a:p>
            <a:pPr marL="502920" lvl="1" indent="0">
              <a:buNone/>
            </a:pPr>
            <a:r>
              <a:rPr lang="en-US" sz="2800" dirty="0"/>
              <a:t>academic sources. </a:t>
            </a:r>
          </a:p>
          <a:p>
            <a:pPr marL="502920" lvl="1" indent="0">
              <a:buNone/>
            </a:pPr>
            <a:endParaRPr lang="en-US" sz="2800" dirty="0"/>
          </a:p>
          <a:p>
            <a:pPr marL="502920" lvl="1" indent="0">
              <a:buNone/>
            </a:pPr>
            <a:r>
              <a:rPr lang="en-US" sz="2800" dirty="0">
                <a:hlinkClick r:id="rId3"/>
              </a:rPr>
              <a:t>Canada Commons</a:t>
            </a:r>
            <a:br>
              <a:rPr lang="en-US" sz="2800" dirty="0"/>
            </a:br>
            <a:r>
              <a:rPr lang="en-US" sz="2800" dirty="0"/>
              <a:t>Public policy documents from Canadian institutes and research groups.</a:t>
            </a:r>
          </a:p>
          <a:p>
            <a:pPr marL="502920" lvl="1" indent="0">
              <a:buNone/>
            </a:pPr>
            <a:endParaRPr lang="en-US" sz="2800" b="1" dirty="0"/>
          </a:p>
          <a:p>
            <a:pPr lvl="1"/>
            <a:r>
              <a:rPr lang="en-US" sz="2600" b="1" dirty="0"/>
              <a:t>Example: </a:t>
            </a:r>
            <a:r>
              <a:rPr lang="en-US" sz="2600" i="1" dirty="0"/>
              <a:t>Breaking the Cycle - An update on the use of segregation and solitary confinement in Manitoba youth custody facilities (2021, 22 pages, with references)</a:t>
            </a:r>
            <a:endParaRPr lang="en-US" sz="2600" b="1" dirty="0"/>
          </a:p>
          <a:p>
            <a:pPr lvl="1"/>
            <a:endParaRPr lang="en-US" sz="2600" b="1" i="1" dirty="0"/>
          </a:p>
          <a:p>
            <a:pPr marL="0" indent="0">
              <a:buNone/>
            </a:pPr>
            <a:endParaRPr lang="en-US" sz="1000" dirty="0">
              <a:solidFill>
                <a:schemeClr val="accent1"/>
              </a:solidFill>
            </a:endParaRPr>
          </a:p>
          <a:p>
            <a:pPr>
              <a:buNone/>
            </a:pP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3D6136-F6F4-C6FF-B689-2C40863A8B62}"/>
              </a:ext>
            </a:extLst>
          </p:cNvPr>
          <p:cNvSpPr txBox="1"/>
          <p:nvPr/>
        </p:nvSpPr>
        <p:spPr>
          <a:xfrm>
            <a:off x="400564" y="4524691"/>
            <a:ext cx="3235555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TIP: </a:t>
            </a:r>
          </a:p>
          <a:p>
            <a:r>
              <a:rPr lang="en-US" sz="3600" dirty="0"/>
              <a:t>citation mining! 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B016946B-4805-31A1-0AF1-21C226C3EB88}"/>
              </a:ext>
            </a:extLst>
          </p:cNvPr>
          <p:cNvSpPr/>
          <p:nvPr/>
        </p:nvSpPr>
        <p:spPr>
          <a:xfrm rot="21015107">
            <a:off x="603" y="3118900"/>
            <a:ext cx="1592046" cy="14732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590282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7098</TotalTime>
  <Words>1186</Words>
  <Application>Microsoft Office PowerPoint</Application>
  <PresentationFormat>Widescreen</PresentationFormat>
  <Paragraphs>203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-apple-system</vt:lpstr>
      <vt:lpstr>Arial</vt:lpstr>
      <vt:lpstr>Calibri</vt:lpstr>
      <vt:lpstr>Corbel</vt:lpstr>
      <vt:lpstr>Courier New</vt:lpstr>
      <vt:lpstr>Helvetica</vt:lpstr>
      <vt:lpstr>Wingdings 2</vt:lpstr>
      <vt:lpstr>Frame</vt:lpstr>
      <vt:lpstr>SFU Library –  Assignment Support</vt:lpstr>
      <vt:lpstr>Agenda</vt:lpstr>
      <vt:lpstr>Assignment Recap</vt:lpstr>
      <vt:lpstr>Finding academic sources</vt:lpstr>
      <vt:lpstr>Finding  Articles Online</vt:lpstr>
      <vt:lpstr>Finding  Articles Online</vt:lpstr>
      <vt:lpstr>Finding  Articles Online</vt:lpstr>
      <vt:lpstr>Recommended  Databases</vt:lpstr>
      <vt:lpstr>Grey Literature  </vt:lpstr>
      <vt:lpstr>Search Terms</vt:lpstr>
      <vt:lpstr>Working with your topic</vt:lpstr>
      <vt:lpstr>PowerPoint Presentation</vt:lpstr>
      <vt:lpstr>Search tips</vt:lpstr>
      <vt:lpstr>Finding Research Methodology Info</vt:lpstr>
      <vt:lpstr> </vt:lpstr>
      <vt:lpstr>How to find…  Research Methodology info</vt:lpstr>
      <vt:lpstr>How to find…  Research Methodology info</vt:lpstr>
      <vt:lpstr> </vt:lpstr>
      <vt:lpstr> </vt:lpstr>
      <vt:lpstr>Finding qualitative articles</vt:lpstr>
      <vt:lpstr>Two main methods</vt:lpstr>
      <vt:lpstr>Search limiters</vt:lpstr>
      <vt:lpstr> Adding methodology keywords</vt:lpstr>
      <vt:lpstr>Adding methodology keywords</vt:lpstr>
      <vt:lpstr>Third method   “Cited by” feature  </vt:lpstr>
      <vt:lpstr>Almost done!</vt:lpstr>
      <vt:lpstr>APA Style</vt:lpstr>
      <vt:lpstr>APA Citation Style</vt:lpstr>
      <vt:lpstr>Where to go for help</vt:lpstr>
    </vt:vector>
  </TitlesOfParts>
  <Company>Simon Fraser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Riley</dc:creator>
  <cp:lastModifiedBy>Yolanda Koscielski</cp:lastModifiedBy>
  <cp:revision>314</cp:revision>
  <cp:lastPrinted>2017-09-20T21:31:03Z</cp:lastPrinted>
  <dcterms:created xsi:type="dcterms:W3CDTF">2018-01-12T18:52:36Z</dcterms:created>
  <dcterms:modified xsi:type="dcterms:W3CDTF">2023-09-14T01:13:49Z</dcterms:modified>
</cp:coreProperties>
</file>