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8" r:id="rId1"/>
  </p:sldMasterIdLst>
  <p:notesMasterIdLst>
    <p:notesMasterId r:id="rId32"/>
  </p:notesMasterIdLst>
  <p:sldIdLst>
    <p:sldId id="256" r:id="rId2"/>
    <p:sldId id="300" r:id="rId3"/>
    <p:sldId id="343" r:id="rId4"/>
    <p:sldId id="262" r:id="rId5"/>
    <p:sldId id="333" r:id="rId6"/>
    <p:sldId id="334" r:id="rId7"/>
    <p:sldId id="293" r:id="rId8"/>
    <p:sldId id="294" r:id="rId9"/>
    <p:sldId id="336" r:id="rId10"/>
    <p:sldId id="297" r:id="rId11"/>
    <p:sldId id="327" r:id="rId12"/>
    <p:sldId id="338" r:id="rId13"/>
    <p:sldId id="287" r:id="rId14"/>
    <p:sldId id="304" r:id="rId15"/>
    <p:sldId id="322" r:id="rId16"/>
    <p:sldId id="314" r:id="rId17"/>
    <p:sldId id="339" r:id="rId18"/>
    <p:sldId id="270" r:id="rId19"/>
    <p:sldId id="325" r:id="rId20"/>
    <p:sldId id="323" r:id="rId21"/>
    <p:sldId id="289" r:id="rId22"/>
    <p:sldId id="344" r:id="rId23"/>
    <p:sldId id="341" r:id="rId24"/>
    <p:sldId id="299" r:id="rId25"/>
    <p:sldId id="326" r:id="rId26"/>
    <p:sldId id="345" r:id="rId27"/>
    <p:sldId id="340" r:id="rId28"/>
    <p:sldId id="331" r:id="rId29"/>
    <p:sldId id="342" r:id="rId30"/>
    <p:sldId id="280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42907-A4C2-4C10-9176-EF46A5AAD790}">
          <p14:sldIdLst>
            <p14:sldId id="256"/>
            <p14:sldId id="300"/>
            <p14:sldId id="343"/>
            <p14:sldId id="262"/>
            <p14:sldId id="333"/>
            <p14:sldId id="334"/>
            <p14:sldId id="293"/>
            <p14:sldId id="294"/>
            <p14:sldId id="336"/>
            <p14:sldId id="297"/>
            <p14:sldId id="327"/>
            <p14:sldId id="338"/>
            <p14:sldId id="287"/>
            <p14:sldId id="304"/>
            <p14:sldId id="322"/>
            <p14:sldId id="314"/>
            <p14:sldId id="339"/>
            <p14:sldId id="270"/>
            <p14:sldId id="325"/>
            <p14:sldId id="323"/>
            <p14:sldId id="289"/>
            <p14:sldId id="344"/>
            <p14:sldId id="341"/>
            <p14:sldId id="299"/>
            <p14:sldId id="326"/>
            <p14:sldId id="345"/>
            <p14:sldId id="340"/>
            <p14:sldId id="331"/>
            <p14:sldId id="342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8" autoAdjust="0"/>
    <p:restoredTop sz="83668" autoAdjust="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68E6-F3FC-4CCB-B389-7800590151D7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75F25C-406D-475A-9CBD-9C97F69D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32160003610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lib.sfu.ca/help/research-assistance/tutorials" TargetMode="External"/><Relationship Id="rId4" Type="http://schemas.openxmlformats.org/officeDocument/2006/relationships/hyperlink" Target="https://www.lib.sfu.ca/help/research-assistance/format-type/journal-articles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97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2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Peer-review = </a:t>
            </a:r>
            <a:r>
              <a:rPr lang="en-US" b="0" dirty="0"/>
              <a:t>group of academics and researchers of the topic review the article and evaluate the quality of the article before publishing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36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19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5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80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4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choosing your research topic, you must consider a few things to help identify key concepts of your topic</a:t>
            </a:r>
          </a:p>
          <a:p>
            <a:pPr marL="171450" indent="-171450">
              <a:buFontTx/>
              <a:buChar char="-"/>
            </a:pPr>
            <a:r>
              <a:rPr lang="en-US" dirty="0"/>
              <a:t>Who = what group you are focusing on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= what is the subject you’re researching? What sort of arts therapy (music therapy, visual arts?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= timeframe?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Where = geographical location? Entirety of Canada vs. Vancouver?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6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60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Ex, of search using </a:t>
            </a:r>
            <a:r>
              <a:rPr lang="en-US" sz="1200" b="1" dirty="0">
                <a:hlinkClick r:id="rId3"/>
              </a:rPr>
              <a:t>Criminal Justice Abstracts</a:t>
            </a:r>
            <a:r>
              <a:rPr lang="en-US" sz="1200" b="1" dirty="0"/>
              <a:t> </a:t>
            </a:r>
            <a:r>
              <a:rPr lang="en-US" sz="1200" b="0" dirty="0"/>
              <a:t>database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Things to note: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dirty="0"/>
              <a:t>“Phrase searching” – why is “art therapy” in quotations?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dirty="0"/>
              <a:t>Filters </a:t>
            </a:r>
            <a:r>
              <a:rPr lang="en-US" sz="1200" b="0" dirty="0">
                <a:sym typeface="Wingdings" panose="05000000000000000000" pitchFamily="2" charset="2"/>
              </a:rPr>
              <a:t> like using any database (Ex. Amazon allows you to filter your search results, so does many social media platforms)</a:t>
            </a:r>
            <a:endParaRPr lang="en-US" sz="1200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For more in-depth search tips, see library’s </a:t>
            </a:r>
            <a:r>
              <a:rPr lang="en-US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“How to find journal articles” </a:t>
            </a:r>
            <a:r>
              <a:rPr lang="en-US" dirty="0">
                <a:solidFill>
                  <a:schemeClr val="tx2"/>
                </a:solidFill>
              </a:rPr>
              <a:t>guide, or our </a:t>
            </a:r>
            <a:r>
              <a:rPr lang="en-US" b="1" dirty="0">
                <a:solidFill>
                  <a:schemeClr val="tx2"/>
                </a:solidFill>
                <a:hlinkClick r:id="rId5"/>
              </a:rPr>
              <a:t>Library research tutorials</a:t>
            </a:r>
            <a:r>
              <a:rPr lang="en-US" dirty="0">
                <a:solidFill>
                  <a:schemeClr val="tx2"/>
                </a:solidFill>
                <a:hlinkClick r:id="rId5"/>
              </a:rPr>
              <a:t>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85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3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/>
              <a:t>Here’s a quick review of some of instructions for your assignment … </a:t>
            </a:r>
            <a:r>
              <a:rPr lang="en-US" i="1" dirty="0"/>
              <a:t>[Read through slide]</a:t>
            </a:r>
            <a:r>
              <a:rPr lang="en-US" i="0" dirty="0"/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5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 reviews are a summary of trends and patterns of results and conclusions of studies related to your topic: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get an idea of what’s going on in the field before you start your research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who read your research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get a some BG info before they read about your research &amp; findings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3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20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18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3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99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28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74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9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43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cufts2.lib.sfu.ca/CRDB4/BVAS/resource/5828" TargetMode="External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cufts2.lib.sfu.ca/CRDB4/BVAS/resource/5987" TargetMode="External"/><Relationship Id="rId4" Type="http://schemas.openxmlformats.org/officeDocument/2006/relationships/hyperlink" Target="http://cufts2.lib.sfu.ca/CRDB4/BVAS/resource/576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research-assistance/format-type/scholarly-journal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3216000361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46930003610/Sociological-Abstracts" TargetMode="External"/><Relationship Id="rId5" Type="http://schemas.openxmlformats.org/officeDocument/2006/relationships/hyperlink" Target="https://databases.lib.sfu.ca/record/61245147970003610" TargetMode="External"/><Relationship Id="rId4" Type="http://schemas.openxmlformats.org/officeDocument/2006/relationships/hyperlink" Target="https://databases.lib.sfu.ca/record/6124514549000361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lib.sfu.ca/help/research-assistance/subject/criminology/crim22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hyperlink" Target="https://canvas.sfu.ca/courses/3485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nvas.sfu.ca/courses/16310" TargetMode="External"/><Relationship Id="rId5" Type="http://schemas.openxmlformats.org/officeDocument/2006/relationships/hyperlink" Target="https://www.lib.sfu.ca/help/research-assistance/tutorials" TargetMode="External"/><Relationship Id="rId4" Type="http://schemas.openxmlformats.org/officeDocument/2006/relationships/hyperlink" Target="https://www.lib.sfu.ca/help/research-assistance/format-type/journal-article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lib.sfu.ca/help/cite-write/citation-style-guides/ap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hellie55/5248529869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libask@sfu.ca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sfu.ca/help/research-assistance/what-literature-review-and-how-do-i-find-on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706" y="2649682"/>
            <a:ext cx="7315200" cy="989630"/>
          </a:xfrm>
        </p:spPr>
        <p:txBody>
          <a:bodyPr>
            <a:normAutofit/>
          </a:bodyPr>
          <a:lstStyle/>
          <a:p>
            <a:r>
              <a:rPr lang="en-US" sz="5400" b="1" dirty="0"/>
              <a:t>SFU Library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706" y="3714283"/>
            <a:ext cx="7315200" cy="597945"/>
          </a:xfrm>
        </p:spPr>
        <p:txBody>
          <a:bodyPr>
            <a:normAutofit/>
          </a:bodyPr>
          <a:lstStyle/>
          <a:p>
            <a:r>
              <a:rPr lang="en-US" sz="3300" b="1" dirty="0"/>
              <a:t>Criminology 220: Research Project Help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93131" y="4312228"/>
            <a:ext cx="252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Emma Brookman</a:t>
            </a:r>
          </a:p>
          <a:p>
            <a:r>
              <a:rPr lang="en-US" sz="2400" dirty="0">
                <a:solidFill>
                  <a:schemeClr val="tx2"/>
                </a:solidFill>
              </a:rPr>
              <a:t>libask@sfu.ca</a:t>
            </a:r>
          </a:p>
        </p:txBody>
      </p:sp>
    </p:spTree>
    <p:extLst>
      <p:ext uri="{BB962C8B-B14F-4D97-AF65-F5344CB8AC3E}">
        <p14:creationId xmlns:p14="http://schemas.microsoft.com/office/powerpoint/2010/main" val="22348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How to find…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Background info:</a:t>
            </a:r>
            <a:br>
              <a:rPr lang="en-US" sz="3600" dirty="0"/>
            </a:br>
            <a:br>
              <a:rPr lang="en-US" sz="1000" dirty="0"/>
            </a:br>
            <a:r>
              <a:rPr lang="en-US" sz="3600" dirty="0"/>
              <a:t>Encyclopedias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xfrm>
            <a:off x="3592585" y="864164"/>
            <a:ext cx="7421779" cy="2209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2"/>
              </a:buClr>
            </a:pPr>
            <a:r>
              <a:rPr lang="en-US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Encyclopedias</a:t>
            </a:r>
            <a:endParaRPr lang="en-CA" sz="2400" b="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sz="1800" b="0" dirty="0"/>
              <a:t>offer an overview of your topic (the “</a:t>
            </a:r>
            <a:r>
              <a:rPr lang="en-CA" sz="1800" b="0" dirty="0">
                <a:solidFill>
                  <a:schemeClr val="tx2"/>
                </a:solidFill>
              </a:rPr>
              <a:t>big picture</a:t>
            </a:r>
            <a:r>
              <a:rPr lang="en-CA" sz="1800" b="0" dirty="0"/>
              <a:t>”)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0" dirty="0"/>
              <a:t>are written with the </a:t>
            </a:r>
            <a:r>
              <a:rPr lang="en-US" sz="1800" b="0" dirty="0">
                <a:solidFill>
                  <a:schemeClr val="tx2"/>
                </a:solidFill>
              </a:rPr>
              <a:t>academic</a:t>
            </a:r>
            <a:r>
              <a:rPr lang="en-US" sz="1800" b="0" dirty="0"/>
              <a:t> in mind, often by specialists in the field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0" dirty="0"/>
              <a:t>Identifies </a:t>
            </a:r>
            <a:r>
              <a:rPr lang="en-US" sz="1800" b="1" dirty="0">
                <a:solidFill>
                  <a:schemeClr val="accent5"/>
                </a:solidFill>
              </a:rPr>
              <a:t>key</a:t>
            </a:r>
            <a:r>
              <a:rPr lang="en-US" sz="1800" b="0" dirty="0">
                <a:solidFill>
                  <a:schemeClr val="accent1"/>
                </a:solidFill>
              </a:rPr>
              <a:t> </a:t>
            </a:r>
            <a:r>
              <a:rPr lang="en-US" sz="1800" b="0" dirty="0"/>
              <a:t>articles, studies, authors, etc.</a:t>
            </a:r>
            <a:br>
              <a:rPr lang="en-US" sz="1800" b="0" dirty="0"/>
            </a:br>
            <a:endParaRPr lang="en-US" sz="1800" b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688828" y="2890373"/>
            <a:ext cx="5302773" cy="16094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Encyclopedias and hand-books:</a:t>
            </a:r>
            <a:endParaRPr lang="en-US" altLang="en-US" sz="2400" dirty="0"/>
          </a:p>
          <a:p>
            <a:pPr lvl="1"/>
            <a:r>
              <a:rPr lang="en-US" altLang="en-US" sz="1700" b="1" dirty="0">
                <a:hlinkClick r:id="rId3"/>
              </a:rPr>
              <a:t>Gale Virtual Reference Library</a:t>
            </a:r>
            <a:r>
              <a:rPr lang="en-US" altLang="en-US" sz="1700" b="1" dirty="0"/>
              <a:t> </a:t>
            </a:r>
          </a:p>
          <a:p>
            <a:pPr lvl="1"/>
            <a:r>
              <a:rPr lang="en-US" altLang="en-US" sz="1700" b="1" dirty="0">
                <a:hlinkClick r:id="rId4"/>
              </a:rPr>
              <a:t>Oxford Reference Online</a:t>
            </a:r>
            <a:r>
              <a:rPr lang="en-US" altLang="en-US" sz="1700" b="1" dirty="0"/>
              <a:t> </a:t>
            </a:r>
          </a:p>
          <a:p>
            <a:pPr lvl="1"/>
            <a:r>
              <a:rPr lang="en-US" altLang="en-US" sz="1700" b="1" dirty="0">
                <a:hlinkClick r:id="rId5"/>
              </a:rPr>
              <a:t>SAGE Knowledge</a:t>
            </a:r>
            <a:endParaRPr lang="en-US" altLang="en-US" sz="17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36" y="4882885"/>
            <a:ext cx="2798308" cy="1201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25" y="4882885"/>
            <a:ext cx="1201293" cy="1201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00" y="5725021"/>
            <a:ext cx="2967779" cy="3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5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to find…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Background info:</a:t>
            </a:r>
            <a:br>
              <a:rPr lang="en-US" dirty="0"/>
            </a:br>
            <a:br>
              <a:rPr lang="en-US" sz="1000" dirty="0"/>
            </a:br>
            <a:r>
              <a:rPr lang="en-US" dirty="0"/>
              <a:t>Encyclopedias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06729" y="817557"/>
            <a:ext cx="7879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SFU Library’s Criminology Research Guide</a:t>
            </a:r>
            <a:endParaRPr lang="en-US" sz="24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6051025-4853-4050-B59C-C9938AF9C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60" y="2040269"/>
            <a:ext cx="8593919" cy="38726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345665" y="4629873"/>
            <a:ext cx="1573575" cy="35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Articles: Popular </a:t>
            </a:r>
            <a:br>
              <a:rPr lang="en-US" sz="8000" b="1" dirty="0">
                <a:solidFill>
                  <a:schemeClr val="accent1"/>
                </a:solidFill>
              </a:rPr>
            </a:br>
            <a:r>
              <a:rPr lang="en-US" sz="8000" b="1" dirty="0">
                <a:solidFill>
                  <a:schemeClr val="accent1"/>
                </a:solidFill>
              </a:rPr>
              <a:t>vs.</a:t>
            </a:r>
            <a:br>
              <a:rPr lang="en-US" sz="8000" b="1" dirty="0">
                <a:solidFill>
                  <a:schemeClr val="accent1"/>
                </a:solidFill>
              </a:rPr>
            </a:br>
            <a:r>
              <a:rPr lang="en-US" sz="8000" b="1" dirty="0">
                <a:solidFill>
                  <a:schemeClr val="accent1"/>
                </a:solidFill>
              </a:rPr>
              <a:t> Scholarly</a:t>
            </a:r>
          </a:p>
        </p:txBody>
      </p:sp>
    </p:spTree>
    <p:extLst>
      <p:ext uri="{BB962C8B-B14F-4D97-AF65-F5344CB8AC3E}">
        <p14:creationId xmlns:p14="http://schemas.microsoft.com/office/powerpoint/2010/main" val="370554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Popular </a:t>
            </a:r>
            <a:br>
              <a:rPr lang="en-US" sz="3600" dirty="0"/>
            </a:br>
            <a:r>
              <a:rPr lang="en-US" sz="3600" dirty="0"/>
              <a:t>vs.</a:t>
            </a:r>
            <a:br>
              <a:rPr lang="en-US" sz="3600" dirty="0"/>
            </a:br>
            <a:r>
              <a:rPr lang="en-US" sz="3600" dirty="0"/>
              <a:t> Scholarly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89871" y="1205345"/>
            <a:ext cx="2622278" cy="70603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Popular Magazine</a:t>
            </a:r>
          </a:p>
          <a:p>
            <a:pPr algn="ctr"/>
            <a:endParaRPr lang="en-US" sz="500" b="1" dirty="0"/>
          </a:p>
          <a:p>
            <a:pPr algn="ctr"/>
            <a:r>
              <a:rPr lang="en-US" sz="2000" i="1" dirty="0"/>
              <a:t>Example: </a:t>
            </a:r>
            <a:r>
              <a:rPr lang="en-US" sz="2000" b="1" i="1" dirty="0">
                <a:solidFill>
                  <a:schemeClr val="accent1"/>
                </a:solidFill>
              </a:rPr>
              <a:t>The Atlantic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7273635" y="1205345"/>
            <a:ext cx="4572001" cy="98762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Scholarly Journal</a:t>
            </a:r>
          </a:p>
          <a:p>
            <a:pPr algn="ctr"/>
            <a:endParaRPr lang="en-US" sz="500" b="1" dirty="0"/>
          </a:p>
          <a:p>
            <a:pPr algn="ctr"/>
            <a:r>
              <a:rPr lang="en-US" sz="2000" i="1" dirty="0"/>
              <a:t>Example: </a:t>
            </a:r>
            <a:r>
              <a:rPr lang="en-US" sz="2000" b="1" i="1" dirty="0">
                <a:solidFill>
                  <a:schemeClr val="accent1"/>
                </a:solidFill>
              </a:rPr>
              <a:t>Criminal Justice and Behavior: </a:t>
            </a:r>
          </a:p>
          <a:p>
            <a:pPr algn="ctr"/>
            <a:r>
              <a:rPr lang="en-US" sz="2000" b="1" i="1" dirty="0">
                <a:solidFill>
                  <a:schemeClr val="accent1"/>
                </a:solidFill>
              </a:rPr>
              <a:t>An International Journal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70" y="2447969"/>
            <a:ext cx="2410420" cy="3495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71" y="2447969"/>
            <a:ext cx="2622278" cy="3495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202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Popular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 Scholarly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560042" y="794977"/>
            <a:ext cx="3808644" cy="801260"/>
          </a:xfrm>
        </p:spPr>
        <p:txBody>
          <a:bodyPr>
            <a:noAutofit/>
          </a:bodyPr>
          <a:lstStyle/>
          <a:p>
            <a:r>
              <a:rPr lang="en-US" sz="2500" b="1" dirty="0"/>
              <a:t>Popular Magazine articles</a:t>
            </a:r>
            <a:br>
              <a:rPr lang="en-US" sz="2500" b="1" dirty="0"/>
            </a:br>
            <a:r>
              <a:rPr lang="en-US" sz="2300" i="1" dirty="0"/>
              <a:t>Example: </a:t>
            </a:r>
            <a:r>
              <a:rPr lang="en-US" sz="2300" b="1" i="1" dirty="0">
                <a:solidFill>
                  <a:schemeClr val="accent1"/>
                </a:solidFill>
              </a:rPr>
              <a:t>The Atlantic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97854" y="1635469"/>
            <a:ext cx="4177189" cy="4511626"/>
          </a:xfrm>
        </p:spPr>
        <p:txBody>
          <a:bodyPr>
            <a:noAutofit/>
          </a:bodyPr>
          <a:lstStyle/>
          <a:p>
            <a:r>
              <a:rPr lang="en-US" altLang="en-US" b="1" dirty="0">
                <a:latin typeface="+mj-lt"/>
              </a:rPr>
              <a:t>Audience:</a:t>
            </a:r>
            <a:r>
              <a:rPr lang="en-US" altLang="en-US" dirty="0">
                <a:latin typeface="+mj-lt"/>
              </a:rPr>
              <a:t> general public </a:t>
            </a:r>
          </a:p>
          <a:p>
            <a:r>
              <a:rPr lang="en-US" altLang="en-US" b="1" dirty="0">
                <a:latin typeface="+mj-lt"/>
              </a:rPr>
              <a:t>Writers:</a:t>
            </a:r>
            <a:r>
              <a:rPr lang="en-US" altLang="en-US" dirty="0">
                <a:latin typeface="+mj-lt"/>
              </a:rPr>
              <a:t> paid reporters, non-specialist writers</a:t>
            </a:r>
          </a:p>
          <a:p>
            <a:r>
              <a:rPr lang="en-US" altLang="en-US" b="1" dirty="0">
                <a:latin typeface="+mj-lt"/>
              </a:rPr>
              <a:t>Design:</a:t>
            </a:r>
            <a:r>
              <a:rPr lang="en-US" altLang="en-US" dirty="0">
                <a:latin typeface="+mj-lt"/>
              </a:rPr>
              <a:t> colourful, graphics, advertisements</a:t>
            </a:r>
          </a:p>
          <a:p>
            <a:r>
              <a:rPr lang="en-US" altLang="en-US" b="1" dirty="0">
                <a:latin typeface="+mj-lt"/>
              </a:rPr>
              <a:t>Features:</a:t>
            </a:r>
            <a:r>
              <a:rPr lang="en-US" altLang="en-US" dirty="0">
                <a:latin typeface="+mj-lt"/>
              </a:rPr>
              <a:t> no abstracts, citations, or bibliographies</a:t>
            </a:r>
          </a:p>
          <a:p>
            <a:r>
              <a:rPr lang="en-US" altLang="en-US" b="1" dirty="0">
                <a:latin typeface="+mj-lt"/>
              </a:rPr>
              <a:t>Focus: </a:t>
            </a:r>
            <a:r>
              <a:rPr lang="en-US" altLang="en-US" dirty="0">
                <a:latin typeface="+mj-lt"/>
              </a:rPr>
              <a:t>on a popular topic of interest to the general public</a:t>
            </a:r>
          </a:p>
          <a:p>
            <a:r>
              <a:rPr lang="en-US" altLang="en-US" b="1" dirty="0">
                <a:latin typeface="+mj-lt"/>
              </a:rPr>
              <a:t>Use: </a:t>
            </a:r>
            <a:r>
              <a:rPr lang="en-US" altLang="en-US" dirty="0">
                <a:latin typeface="+mj-lt"/>
              </a:rPr>
              <a:t>good for broad overviews and popular perspectives</a:t>
            </a:r>
          </a:p>
          <a:p>
            <a:r>
              <a:rPr lang="en-US" b="1" dirty="0"/>
              <a:t>Language:</a:t>
            </a:r>
            <a:r>
              <a:rPr lang="en-US" dirty="0"/>
              <a:t> plain, accessible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787">
            <a:off x="7953596" y="1260643"/>
            <a:ext cx="3117331" cy="415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20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Popular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 Scholarly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491766" y="755307"/>
            <a:ext cx="5438908" cy="1115777"/>
          </a:xfrm>
        </p:spPr>
        <p:txBody>
          <a:bodyPr>
            <a:noAutofit/>
          </a:bodyPr>
          <a:lstStyle/>
          <a:p>
            <a:r>
              <a:rPr lang="en-US" sz="2500" dirty="0"/>
              <a:t>Scholarly Journal articles</a:t>
            </a:r>
          </a:p>
          <a:p>
            <a:r>
              <a:rPr lang="en-US" sz="2300" i="1" dirty="0"/>
              <a:t>Example: </a:t>
            </a:r>
            <a:r>
              <a:rPr lang="en-US" sz="2300" i="1" dirty="0">
                <a:solidFill>
                  <a:schemeClr val="accent1"/>
                </a:solidFill>
              </a:rPr>
              <a:t>Criminal Justice and Behavior: An International Journal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91765" y="1971511"/>
            <a:ext cx="5197678" cy="4105732"/>
          </a:xfrm>
        </p:spPr>
        <p:txBody>
          <a:bodyPr>
            <a:noAutofit/>
          </a:bodyPr>
          <a:lstStyle/>
          <a:p>
            <a:r>
              <a:rPr lang="en-US" altLang="en-US" b="1" dirty="0"/>
              <a:t>Audience: </a:t>
            </a:r>
            <a:r>
              <a:rPr lang="en-US" altLang="en-US" dirty="0"/>
              <a:t>academics</a:t>
            </a:r>
          </a:p>
          <a:p>
            <a:r>
              <a:rPr lang="en-US" altLang="en-US" b="1" dirty="0"/>
              <a:t>Writers: </a:t>
            </a:r>
            <a:r>
              <a:rPr lang="en-US" altLang="en-US" dirty="0"/>
              <a:t>unpaid scholars and researchers</a:t>
            </a:r>
          </a:p>
          <a:p>
            <a:r>
              <a:rPr lang="en-US" altLang="en-US" b="1" dirty="0">
                <a:latin typeface="+mj-lt"/>
              </a:rPr>
              <a:t>Design: </a:t>
            </a:r>
            <a:r>
              <a:rPr lang="en-US" altLang="en-US" dirty="0">
                <a:latin typeface="+mj-lt"/>
              </a:rPr>
              <a:t>often visually boring with mostly text, some tables and charts </a:t>
            </a:r>
          </a:p>
          <a:p>
            <a:r>
              <a:rPr lang="en-US" altLang="en-US" b="1" dirty="0">
                <a:latin typeface="+mj-lt"/>
              </a:rPr>
              <a:t>Features: </a:t>
            </a:r>
            <a:r>
              <a:rPr lang="en-US" altLang="en-US" dirty="0">
                <a:latin typeface="+mj-lt"/>
              </a:rPr>
              <a:t>abstracts, citations, bibliographies</a:t>
            </a:r>
          </a:p>
          <a:p>
            <a:r>
              <a:rPr lang="en-US" altLang="en-US" b="1" dirty="0">
                <a:latin typeface="+mj-lt"/>
              </a:rPr>
              <a:t>Focus: </a:t>
            </a:r>
            <a:r>
              <a:rPr lang="en-US" altLang="en-US" dirty="0">
                <a:latin typeface="+mj-lt"/>
              </a:rPr>
              <a:t>on a specific topic of interest to specialists</a:t>
            </a:r>
          </a:p>
          <a:p>
            <a:r>
              <a:rPr lang="en-US" altLang="en-US" b="1" dirty="0">
                <a:latin typeface="+mj-lt"/>
              </a:rPr>
              <a:t>Use: </a:t>
            </a:r>
            <a:r>
              <a:rPr lang="en-US" altLang="en-US" dirty="0">
                <a:latin typeface="+mj-lt"/>
              </a:rPr>
              <a:t>good for historical, current, </a:t>
            </a:r>
            <a:br>
              <a:rPr lang="en-US" altLang="en-US" dirty="0">
                <a:latin typeface="+mj-lt"/>
              </a:rPr>
            </a:br>
            <a:r>
              <a:rPr lang="en-US" altLang="en-US" dirty="0">
                <a:latin typeface="+mj-lt"/>
              </a:rPr>
              <a:t>scholarly, in-depth perspectives</a:t>
            </a:r>
          </a:p>
          <a:p>
            <a:r>
              <a:rPr lang="en-US" b="1" dirty="0"/>
              <a:t>Language:</a:t>
            </a:r>
            <a:r>
              <a:rPr lang="en-US" dirty="0"/>
              <a:t> subject-specific, jargon-filled</a:t>
            </a:r>
          </a:p>
          <a:p>
            <a:r>
              <a:rPr lang="en-US" b="1" dirty="0"/>
              <a:t>  Key c</a:t>
            </a:r>
            <a:r>
              <a:rPr lang="en-US" dirty="0"/>
              <a:t>riterion: peer-reviewed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626">
            <a:off x="8669714" y="1309839"/>
            <a:ext cx="2937515" cy="4260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5-Point Star 8"/>
          <p:cNvSpPr/>
          <p:nvPr/>
        </p:nvSpPr>
        <p:spPr>
          <a:xfrm>
            <a:off x="3511242" y="5745395"/>
            <a:ext cx="311729" cy="30298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54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9EC6C74-53A2-4F7F-B1BA-11496B105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21CDB9-62E9-478E-ADD6-D1595D57A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Popular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Scholarly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3869268" y="864108"/>
            <a:ext cx="7315200" cy="29987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SFU Library’s </a:t>
            </a:r>
            <a:r>
              <a:rPr lang="en-US" b="1" dirty="0">
                <a:hlinkClick r:id="rId3"/>
              </a:rPr>
              <a:t>Scholarly Journal Guide</a:t>
            </a:r>
            <a:r>
              <a:rPr lang="en-US" dirty="0"/>
              <a:t> offers a lot more info about scholarly journals and popular magazines.  </a:t>
            </a:r>
          </a:p>
          <a:p>
            <a:r>
              <a:rPr lang="en-US" dirty="0"/>
              <a:t>Feel free to browse through it!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097990A-7668-4DB6-AA05-223209D46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356" y="3159889"/>
            <a:ext cx="8260406" cy="39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48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Finding Articles Online</a:t>
            </a:r>
          </a:p>
        </p:txBody>
      </p:sp>
    </p:spTree>
    <p:extLst>
      <p:ext uri="{BB962C8B-B14F-4D97-AF65-F5344CB8AC3E}">
        <p14:creationId xmlns:p14="http://schemas.microsoft.com/office/powerpoint/2010/main" val="352658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Finding </a:t>
            </a:r>
            <a:br>
              <a:rPr lang="en-US" sz="3600" dirty="0"/>
            </a:br>
            <a:r>
              <a:rPr lang="en-US" sz="3600" dirty="0"/>
              <a:t>Articles</a:t>
            </a:r>
            <a:br>
              <a:rPr lang="en-US" sz="3600" dirty="0"/>
            </a:br>
            <a:r>
              <a:rPr lang="en-US" sz="3600" dirty="0"/>
              <a:t>Online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6799" y="720126"/>
            <a:ext cx="80072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Library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Broad/preliminary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Includes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books, articles, databases, media, course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ALSO includes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research guides, learning guides, library info,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Searches many (but not all) databases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B3D681D-C526-4C4E-98EA-122CD4C24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65" y="2646630"/>
            <a:ext cx="9633992" cy="43716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83287" y="3874080"/>
            <a:ext cx="928062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2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704B1B-6F85-4B12-A430-CE6C90710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14" y="2317868"/>
            <a:ext cx="10024005" cy="4601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Finding </a:t>
            </a:r>
            <a:br>
              <a:rPr lang="en-US" sz="3600" dirty="0"/>
            </a:br>
            <a:r>
              <a:rPr lang="en-US" sz="3600" dirty="0"/>
              <a:t>Articles</a:t>
            </a:r>
            <a:br>
              <a:rPr lang="en-US" sz="3600" dirty="0"/>
            </a:br>
            <a:r>
              <a:rPr lang="en-US" dirty="0"/>
              <a:t>Online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80659" y="720128"/>
            <a:ext cx="800722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Catalogue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Broad/preliminary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Includes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books, articles, databases, media, course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Searches many (but not all) databases</a:t>
            </a:r>
          </a:p>
        </p:txBody>
      </p:sp>
      <p:sp>
        <p:nvSpPr>
          <p:cNvPr id="5" name="Oval 4"/>
          <p:cNvSpPr/>
          <p:nvPr/>
        </p:nvSpPr>
        <p:spPr>
          <a:xfrm>
            <a:off x="6203860" y="3979998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47226" y="3979998"/>
            <a:ext cx="665979" cy="240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Acknowledgment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31" y="1061712"/>
            <a:ext cx="3143038" cy="4716462"/>
          </a:xfrm>
          <a:prstGeom prst="rect">
            <a:avLst/>
          </a:prstGeom>
        </p:spPr>
      </p:pic>
      <p:sp>
        <p:nvSpPr>
          <p:cNvPr id="9" name="Subtitle 10"/>
          <p:cNvSpPr txBox="1">
            <a:spLocks/>
          </p:cNvSpPr>
          <p:nvPr/>
        </p:nvSpPr>
        <p:spPr>
          <a:xfrm>
            <a:off x="3793838" y="737609"/>
            <a:ext cx="4207161" cy="549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chemeClr val="accent1"/>
                </a:solidFill>
              </a:rPr>
              <a:t>We acknowledge SFU’s three campuses are on the </a:t>
            </a:r>
            <a:r>
              <a:rPr lang="en-US" sz="2200" b="1" dirty="0">
                <a:solidFill>
                  <a:schemeClr val="accent1"/>
                </a:solidFill>
              </a:rPr>
              <a:t>ancestral and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unceded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lands of the</a:t>
            </a:r>
          </a:p>
          <a:p>
            <a:pPr marL="0" indent="0">
              <a:lnSpc>
                <a:spcPts val="2800"/>
              </a:lnSpc>
              <a:spcBef>
                <a:spcPts val="500"/>
              </a:spcBef>
              <a:buNone/>
            </a:pPr>
            <a:r>
              <a:rPr lang="en-US" sz="2400" b="1" dirty="0" err="1"/>
              <a:t>xʷmə</a:t>
            </a:r>
            <a:r>
              <a:rPr lang="el-GR" sz="2400" b="1" dirty="0"/>
              <a:t>θ</a:t>
            </a:r>
            <a:r>
              <a:rPr lang="en-US" sz="2400" b="1" dirty="0" err="1"/>
              <a:t>kʷəy̓əm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(</a:t>
            </a:r>
            <a:r>
              <a:rPr lang="en-US" sz="2400" dirty="0" err="1">
                <a:solidFill>
                  <a:schemeClr val="accent2"/>
                </a:solidFill>
              </a:rPr>
              <a:t>Musqueam</a:t>
            </a:r>
            <a:r>
              <a:rPr lang="en-US" sz="2400" dirty="0">
                <a:solidFill>
                  <a:schemeClr val="accent1"/>
                </a:solidFill>
              </a:rPr>
              <a:t>), </a:t>
            </a:r>
          </a:p>
          <a:p>
            <a:pPr marL="0" indent="0">
              <a:lnSpc>
                <a:spcPts val="2800"/>
              </a:lnSpc>
              <a:spcBef>
                <a:spcPts val="500"/>
              </a:spcBef>
              <a:buNone/>
            </a:pPr>
            <a:r>
              <a:rPr lang="en-US" sz="2400" b="1" dirty="0"/>
              <a:t>Sḵwx̱wú7mesh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(</a:t>
            </a:r>
            <a:r>
              <a:rPr lang="en-US" sz="2400" dirty="0">
                <a:solidFill>
                  <a:schemeClr val="accent2"/>
                </a:solidFill>
              </a:rPr>
              <a:t>Squamish</a:t>
            </a:r>
            <a:r>
              <a:rPr lang="en-US" sz="2400" dirty="0">
                <a:solidFill>
                  <a:schemeClr val="accent1"/>
                </a:solidFill>
              </a:rPr>
              <a:t>), </a:t>
            </a:r>
          </a:p>
          <a:p>
            <a:pPr marL="0" indent="0">
              <a:lnSpc>
                <a:spcPts val="2800"/>
              </a:lnSpc>
              <a:spcBef>
                <a:spcPts val="500"/>
              </a:spcBef>
              <a:buNone/>
            </a:pPr>
            <a:r>
              <a:rPr lang="en-US" sz="2400" b="1" dirty="0" err="1"/>
              <a:t>Səl̓ílwətaɬ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(</a:t>
            </a:r>
            <a:r>
              <a:rPr lang="en-US" sz="2400" dirty="0" err="1">
                <a:solidFill>
                  <a:schemeClr val="accent2"/>
                </a:solidFill>
              </a:rPr>
              <a:t>Tsleil-Waututh</a:t>
            </a:r>
            <a:r>
              <a:rPr lang="en-US" sz="2400" dirty="0">
                <a:solidFill>
                  <a:schemeClr val="accent1"/>
                </a:solidFill>
              </a:rPr>
              <a:t>), </a:t>
            </a:r>
          </a:p>
          <a:p>
            <a:pPr marL="0" indent="0">
              <a:lnSpc>
                <a:spcPts val="2800"/>
              </a:lnSpc>
              <a:spcBef>
                <a:spcPts val="500"/>
              </a:spcBef>
              <a:buNone/>
            </a:pPr>
            <a:r>
              <a:rPr lang="en-US" sz="2400" b="1" dirty="0" err="1"/>
              <a:t>q̓íc̓əy</a:t>
            </a:r>
            <a:r>
              <a:rPr lang="en-US" sz="2400" b="1" dirty="0"/>
              <a:t>̓ </a:t>
            </a:r>
            <a:r>
              <a:rPr lang="en-US" sz="2400" dirty="0">
                <a:solidFill>
                  <a:schemeClr val="accent1"/>
                </a:solidFill>
              </a:rPr>
              <a:t>(</a:t>
            </a:r>
            <a:r>
              <a:rPr lang="en-US" sz="2400" dirty="0" err="1">
                <a:solidFill>
                  <a:schemeClr val="accent2"/>
                </a:solidFill>
              </a:rPr>
              <a:t>Katzie</a:t>
            </a:r>
            <a:r>
              <a:rPr lang="en-US" sz="2400" dirty="0">
                <a:solidFill>
                  <a:schemeClr val="accent1"/>
                </a:solidFill>
              </a:rPr>
              <a:t>),</a:t>
            </a:r>
          </a:p>
          <a:p>
            <a:pPr marL="0" indent="0">
              <a:lnSpc>
                <a:spcPts val="2800"/>
              </a:lnSpc>
              <a:spcBef>
                <a:spcPts val="500"/>
              </a:spcBef>
              <a:buNone/>
            </a:pPr>
            <a:r>
              <a:rPr lang="en-US" sz="2400" b="1" dirty="0" err="1"/>
              <a:t>kʷikʷəƛ̓əm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(</a:t>
            </a:r>
            <a:r>
              <a:rPr lang="en-US" sz="2400" dirty="0" err="1">
                <a:solidFill>
                  <a:schemeClr val="accent2"/>
                </a:solidFill>
              </a:rPr>
              <a:t>Kwikwetlem</a:t>
            </a:r>
            <a:r>
              <a:rPr lang="en-US" sz="2400" dirty="0">
                <a:solidFill>
                  <a:schemeClr val="accent1"/>
                </a:solidFill>
              </a:rPr>
              <a:t>),</a:t>
            </a:r>
          </a:p>
          <a:p>
            <a:pPr marL="0" indent="0">
              <a:lnSpc>
                <a:spcPts val="2800"/>
              </a:lnSpc>
              <a:spcBef>
                <a:spcPts val="500"/>
              </a:spcBef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Semiahmoo</a:t>
            </a:r>
            <a:r>
              <a:rPr lang="en-US" sz="24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lnSpc>
                <a:spcPts val="2800"/>
              </a:lnSpc>
              <a:spcBef>
                <a:spcPts val="500"/>
              </a:spcBef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Kwantlen</a:t>
            </a:r>
            <a:r>
              <a:rPr lang="en-US" sz="24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lnSpc>
                <a:spcPts val="2800"/>
              </a:lnSpc>
              <a:spcBef>
                <a:spcPts val="500"/>
              </a:spcBef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Qayqayt</a:t>
            </a:r>
            <a:r>
              <a:rPr lang="en-US" sz="2400" dirty="0">
                <a:solidFill>
                  <a:schemeClr val="accent1"/>
                </a:solidFill>
              </a:rPr>
              <a:t>, and</a:t>
            </a:r>
          </a:p>
          <a:p>
            <a:pPr marL="0" indent="0">
              <a:lnSpc>
                <a:spcPts val="2800"/>
              </a:lnSpc>
              <a:spcBef>
                <a:spcPts val="500"/>
              </a:spcBef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Tsawwassen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lnSpc>
                <a:spcPts val="2800"/>
              </a:lnSpc>
              <a:spcBef>
                <a:spcPts val="500"/>
              </a:spcBef>
              <a:buNone/>
            </a:pPr>
            <a:r>
              <a:rPr lang="en-US" sz="2400" b="1" dirty="0">
                <a:solidFill>
                  <a:schemeClr val="tx2"/>
                </a:solidFill>
              </a:rPr>
              <a:t>Nations and peoples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2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CD3922D-5EBB-43F5-9C8D-FF64B872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82" y="2322437"/>
            <a:ext cx="6668876" cy="3775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Finding </a:t>
            </a:r>
            <a:br>
              <a:rPr lang="en-US" sz="3600" dirty="0"/>
            </a:br>
            <a:r>
              <a:rPr lang="en-US" sz="3600" dirty="0"/>
              <a:t>Articles</a:t>
            </a:r>
            <a:br>
              <a:rPr lang="en-US" sz="3600" dirty="0"/>
            </a:br>
            <a:r>
              <a:rPr lang="en-US" dirty="0"/>
              <a:t>Online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06729" y="682194"/>
            <a:ext cx="71725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Article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targeted &amp; in-depth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Subject-specific or multidisciplinary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88" y="3096491"/>
            <a:ext cx="5846399" cy="37615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392182" y="4643818"/>
            <a:ext cx="1163781" cy="333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11113" y="3381794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29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54" y="1123837"/>
            <a:ext cx="2989045" cy="460118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Recommended </a:t>
            </a:r>
            <a:br>
              <a:rPr lang="en-US" sz="3600" dirty="0"/>
            </a:br>
            <a:r>
              <a:rPr lang="en-US" sz="3600" dirty="0"/>
              <a:t>Databases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6119" y="808146"/>
            <a:ext cx="7430441" cy="5416008"/>
          </a:xfrm>
        </p:spPr>
        <p:txBody>
          <a:bodyPr anchor="t">
            <a:noAutofit/>
          </a:bodyPr>
          <a:lstStyle/>
          <a:p>
            <a:r>
              <a:rPr lang="en-US" sz="2800" b="1" dirty="0"/>
              <a:t>Criminology databases</a:t>
            </a:r>
          </a:p>
          <a:p>
            <a:pPr lvl="1"/>
            <a:r>
              <a:rPr lang="en-US" sz="2400" b="1" dirty="0">
                <a:hlinkClick r:id="rId3"/>
              </a:rPr>
              <a:t>Criminal Justice Abstracts</a:t>
            </a:r>
            <a:endParaRPr lang="en-US" sz="24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academic articles, magazines, dissertations, reports, books …</a:t>
            </a:r>
          </a:p>
          <a:p>
            <a:pPr lvl="1"/>
            <a:r>
              <a:rPr lang="en-US" sz="2400" b="1" dirty="0">
                <a:hlinkClick r:id="rId4"/>
              </a:rPr>
              <a:t>National Criminal Justice Reference Service</a:t>
            </a:r>
            <a:endParaRPr lang="en-US" sz="24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academic articles, government reports, research reports, books …</a:t>
            </a:r>
          </a:p>
          <a:p>
            <a:pPr marL="0" indent="0"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r>
              <a:rPr lang="en-US" sz="2800" b="1" dirty="0"/>
              <a:t>Other</a:t>
            </a:r>
            <a:r>
              <a:rPr lang="en-US" sz="2800" dirty="0"/>
              <a:t> discipline-based </a:t>
            </a:r>
            <a:r>
              <a:rPr lang="en-US" sz="2800" b="1" dirty="0"/>
              <a:t>databases</a:t>
            </a:r>
            <a:r>
              <a:rPr lang="en-US" sz="2800" dirty="0"/>
              <a:t> </a:t>
            </a:r>
          </a:p>
          <a:p>
            <a:pPr lvl="1"/>
            <a:r>
              <a:rPr lang="en-US" sz="2400" b="1" dirty="0">
                <a:hlinkClick r:id="rId5"/>
              </a:rPr>
              <a:t>PsycINFO</a:t>
            </a:r>
            <a:endParaRPr lang="en-US" sz="24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academic articles, books, dissertations …</a:t>
            </a:r>
          </a:p>
          <a:p>
            <a:pPr lvl="1"/>
            <a:r>
              <a:rPr lang="en-US" sz="2400" b="1" dirty="0">
                <a:hlinkClick r:id="rId6"/>
              </a:rPr>
              <a:t>Sociological Abstracts</a:t>
            </a:r>
            <a:endParaRPr lang="en-US" sz="24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academic articles, books, dissertations, association reports …</a:t>
            </a:r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610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0">
            <a:extLst>
              <a:ext uri="{FF2B5EF4-FFF2-40B4-BE49-F238E27FC236}">
                <a16:creationId xmlns:a16="http://schemas.microsoft.com/office/drawing/2014/main" id="{46D56025-432C-47A6-AE3E-5E57DF3E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72D1A8B8-7523-49FA-B7DD-AE0B2271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7" name="Rectangle 24">
            <a:extLst>
              <a:ext uri="{FF2B5EF4-FFF2-40B4-BE49-F238E27FC236}">
                <a16:creationId xmlns:a16="http://schemas.microsoft.com/office/drawing/2014/main" id="{103072D6-06FB-4FD1-AF2E-CAC73C692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7610A26E-D82C-4CF8-AD4B-F4C4CABE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C2E9E-4CDE-4885-8E2A-E88F558D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/>
              <a:t>Criminology Research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DD8C1-8907-4103-BA4B-4B79244F7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4" y="5666792"/>
            <a:ext cx="10180696" cy="54259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You can go to your course </a:t>
            </a:r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2"/>
              </a:rPr>
              <a:t>Criminology Research Guide </a:t>
            </a:r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for further resources and databases!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E031D45-3775-4FF1-8B40-D92BC80BD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22" y="304229"/>
            <a:ext cx="7998259" cy="37591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9BAEDC-E4A0-4F1F-9CD4-3B6245E1AB79}"/>
              </a:ext>
            </a:extLst>
          </p:cNvPr>
          <p:cNvSpPr/>
          <p:nvPr/>
        </p:nvSpPr>
        <p:spPr>
          <a:xfrm>
            <a:off x="1069848" y="2075804"/>
            <a:ext cx="1687707" cy="1998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190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Topic &amp; Searching</a:t>
            </a:r>
          </a:p>
        </p:txBody>
      </p:sp>
    </p:spTree>
    <p:extLst>
      <p:ext uri="{BB962C8B-B14F-4D97-AF65-F5344CB8AC3E}">
        <p14:creationId xmlns:p14="http://schemas.microsoft.com/office/powerpoint/2010/main" val="1635804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Working with your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01198" y="1054427"/>
            <a:ext cx="5087075" cy="536005"/>
          </a:xfrm>
        </p:spPr>
        <p:txBody>
          <a:bodyPr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Focusing your topic</a:t>
            </a:r>
          </a:p>
          <a:p>
            <a:pPr lvl="1"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0354" y="1590432"/>
            <a:ext cx="6692445" cy="4021282"/>
          </a:xfrm>
        </p:spPr>
        <p:txBody>
          <a:bodyPr>
            <a:noAutofit/>
          </a:bodyPr>
          <a:lstStyle/>
          <a:p>
            <a:r>
              <a:rPr lang="en-US" sz="2400" dirty="0"/>
              <a:t>Example topic:   </a:t>
            </a:r>
            <a:r>
              <a:rPr lang="en-US" sz="2400" b="1" dirty="0">
                <a:solidFill>
                  <a:schemeClr val="accent1"/>
                </a:solidFill>
              </a:rPr>
              <a:t>Arts therapy and recidivism</a:t>
            </a:r>
          </a:p>
          <a:p>
            <a:r>
              <a:rPr lang="en-US" sz="2400" dirty="0"/>
              <a:t>Ask yourself:</a:t>
            </a:r>
          </a:p>
          <a:p>
            <a:pPr marL="502920" lvl="1" indent="0">
              <a:buNone/>
            </a:pPr>
            <a:endParaRPr lang="en-US" sz="500" b="1" dirty="0">
              <a:solidFill>
                <a:schemeClr val="accent2"/>
              </a:solidFill>
            </a:endParaRPr>
          </a:p>
          <a:p>
            <a:pPr lvl="1"/>
            <a:r>
              <a:rPr lang="en-US" sz="2200" b="1" dirty="0">
                <a:solidFill>
                  <a:schemeClr val="accent2"/>
                </a:solidFill>
              </a:rPr>
              <a:t>Who?</a:t>
            </a:r>
            <a:r>
              <a:rPr lang="en-US" sz="2200" dirty="0"/>
              <a:t>	Women, youth, Indigenous peoples …</a:t>
            </a:r>
          </a:p>
          <a:p>
            <a:pPr lvl="1"/>
            <a:r>
              <a:rPr lang="en-US" sz="2200" b="1" dirty="0">
                <a:solidFill>
                  <a:schemeClr val="accent2"/>
                </a:solidFill>
              </a:rPr>
              <a:t>What?</a:t>
            </a:r>
            <a:r>
              <a:rPr lang="en-US" sz="2200" dirty="0"/>
              <a:t>	Visual art, music, mental health …</a:t>
            </a:r>
          </a:p>
          <a:p>
            <a:pPr lvl="1"/>
            <a:r>
              <a:rPr lang="en-US" sz="2200" b="1" dirty="0">
                <a:solidFill>
                  <a:schemeClr val="accent2"/>
                </a:solidFill>
              </a:rPr>
              <a:t>When?</a:t>
            </a:r>
            <a:r>
              <a:rPr lang="en-US" sz="2200" dirty="0"/>
              <a:t>	Historical or contemporary?</a:t>
            </a:r>
          </a:p>
          <a:p>
            <a:pPr lvl="1"/>
            <a:r>
              <a:rPr lang="en-US" sz="2200" b="1" dirty="0">
                <a:solidFill>
                  <a:schemeClr val="accent2"/>
                </a:solidFill>
              </a:rPr>
              <a:t>Where?</a:t>
            </a:r>
            <a:r>
              <a:rPr lang="en-US" sz="2200" dirty="0"/>
              <a:t>	Vancouver, BC, Canada, North America, 			international …</a:t>
            </a:r>
          </a:p>
        </p:txBody>
      </p:sp>
    </p:spTree>
    <p:extLst>
      <p:ext uri="{BB962C8B-B14F-4D97-AF65-F5344CB8AC3E}">
        <p14:creationId xmlns:p14="http://schemas.microsoft.com/office/powerpoint/2010/main" val="2233806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Working with your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01198" y="855834"/>
            <a:ext cx="5087075" cy="536005"/>
          </a:xfrm>
        </p:spPr>
        <p:txBody>
          <a:bodyPr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Developing keywords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0352" y="1643606"/>
            <a:ext cx="7433227" cy="19706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400" dirty="0">
                <a:solidFill>
                  <a:schemeClr val="tx2"/>
                </a:solidFill>
              </a:rPr>
              <a:t>Revised topic:</a:t>
            </a:r>
            <a:r>
              <a:rPr lang="en-US" sz="2400" dirty="0"/>
              <a:t>   </a:t>
            </a:r>
            <a:r>
              <a:rPr lang="en-US" sz="2400" b="1" dirty="0">
                <a:solidFill>
                  <a:schemeClr val="accent1"/>
                </a:solidFill>
              </a:rPr>
              <a:t>Impact of arts therapy on recidivism in 		     young offenders</a:t>
            </a:r>
          </a:p>
          <a:p>
            <a:pPr>
              <a:spcBef>
                <a:spcPts val="1000"/>
              </a:spcBef>
            </a:pPr>
            <a:r>
              <a:rPr lang="en-US" sz="2400" dirty="0">
                <a:solidFill>
                  <a:schemeClr val="tx2"/>
                </a:solidFill>
              </a:rPr>
              <a:t>Identify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key concepts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400" dirty="0">
                <a:solidFill>
                  <a:schemeClr val="tx2"/>
                </a:solidFill>
              </a:rPr>
              <a:t>Brainstorm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2E89"/>
                </a:solidFill>
              </a:rPr>
              <a:t>keywords </a:t>
            </a:r>
            <a:r>
              <a:rPr lang="en-US" sz="2400" dirty="0">
                <a:solidFill>
                  <a:schemeClr val="tx2"/>
                </a:solidFill>
              </a:rPr>
              <a:t>(search terms) for each key concept</a:t>
            </a:r>
          </a:p>
          <a:p>
            <a:pPr marL="502920" lvl="1" indent="0">
              <a:buNone/>
            </a:pPr>
            <a:endParaRPr lang="en-US" sz="5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75932"/>
              </p:ext>
            </p:extLst>
          </p:nvPr>
        </p:nvGraphicFramePr>
        <p:xfrm>
          <a:off x="4166048" y="3873385"/>
          <a:ext cx="6921054" cy="2194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72409">
                  <a:extLst>
                    <a:ext uri="{9D8B030D-6E8A-4147-A177-3AD203B41FA5}">
                      <a16:colId xmlns:a16="http://schemas.microsoft.com/office/drawing/2014/main" val="4187555670"/>
                    </a:ext>
                  </a:extLst>
                </a:gridCol>
                <a:gridCol w="2067787">
                  <a:extLst>
                    <a:ext uri="{9D8B030D-6E8A-4147-A177-3AD203B41FA5}">
                      <a16:colId xmlns:a16="http://schemas.microsoft.com/office/drawing/2014/main" val="1965859534"/>
                    </a:ext>
                  </a:extLst>
                </a:gridCol>
                <a:gridCol w="2680858">
                  <a:extLst>
                    <a:ext uri="{9D8B030D-6E8A-4147-A177-3AD203B41FA5}">
                      <a16:colId xmlns:a16="http://schemas.microsoft.com/office/drawing/2014/main" val="1591612801"/>
                    </a:ext>
                  </a:extLst>
                </a:gridCol>
              </a:tblGrid>
              <a:tr h="3550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Arts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Recidivism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Young</a:t>
                      </a:r>
                      <a:r>
                        <a:rPr lang="en-US" sz="2400" baseline="0" dirty="0"/>
                        <a:t> offenders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033320"/>
                  </a:ext>
                </a:extLst>
              </a:tr>
              <a:tr h="159607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Counselling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Music 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Dance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Repeat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 offender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Juvenile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 delinquents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Early adolescent offenders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Youth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rgbClr val="002060"/>
                          </a:solidFill>
                        </a:rPr>
                        <a:t>Teenagers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73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7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4803649-16D4-49D7-B3D8-55CA60262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57" y="694480"/>
            <a:ext cx="8186698" cy="39053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3362CE5-0C60-4666-9878-3719D4FAFF45}"/>
              </a:ext>
            </a:extLst>
          </p:cNvPr>
          <p:cNvSpPr/>
          <p:nvPr/>
        </p:nvSpPr>
        <p:spPr>
          <a:xfrm>
            <a:off x="9060169" y="694481"/>
            <a:ext cx="3131831" cy="534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740FD-52F8-415F-AD23-326E4C45D0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26517" y="1753089"/>
            <a:ext cx="2625677" cy="27426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Searching through databases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03202-B846-4B16-8286-B981E265D22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033327" y="4779469"/>
            <a:ext cx="6444291" cy="1800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Like searching through the library catalogue</a:t>
            </a:r>
          </a:p>
          <a:p>
            <a:r>
              <a:rPr lang="en-US" dirty="0">
                <a:solidFill>
                  <a:schemeClr val="tx2"/>
                </a:solidFill>
              </a:rPr>
              <a:t>You can go to our “</a:t>
            </a:r>
            <a:r>
              <a:rPr lang="en-US" b="1" dirty="0">
                <a:solidFill>
                  <a:schemeClr val="tx2"/>
                </a:solidFill>
                <a:hlinkClick r:id="rId4"/>
              </a:rPr>
              <a:t>How to find journal articles</a:t>
            </a:r>
            <a:r>
              <a:rPr lang="en-US" b="1" dirty="0">
                <a:solidFill>
                  <a:schemeClr val="tx2"/>
                </a:solidFill>
              </a:rPr>
              <a:t>”</a:t>
            </a:r>
            <a:r>
              <a:rPr lang="en-US" dirty="0">
                <a:solidFill>
                  <a:schemeClr val="tx2"/>
                </a:solidFill>
              </a:rPr>
              <a:t> guide for more tips!</a:t>
            </a:r>
          </a:p>
          <a:p>
            <a:r>
              <a:rPr lang="en-US" b="1" dirty="0">
                <a:solidFill>
                  <a:schemeClr val="tx2"/>
                </a:solidFill>
                <a:hlinkClick r:id="rId5"/>
              </a:rPr>
              <a:t>Library research tutorials</a:t>
            </a:r>
            <a:r>
              <a:rPr lang="en-US" dirty="0">
                <a:solidFill>
                  <a:schemeClr val="tx2"/>
                </a:solidFill>
                <a:hlinkClick r:id="rId5"/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also go over this information (ex. </a:t>
            </a:r>
            <a:r>
              <a:rPr lang="en-US" b="1" dirty="0"/>
              <a:t> </a:t>
            </a:r>
            <a:r>
              <a:rPr lang="en-US" b="1" dirty="0">
                <a:hlinkClick r:id="rId6"/>
              </a:rPr>
              <a:t>Library Research Skills</a:t>
            </a:r>
            <a:r>
              <a:rPr lang="en-US" b="1" dirty="0"/>
              <a:t> and </a:t>
            </a:r>
            <a:r>
              <a:rPr lang="en-US" b="1" dirty="0">
                <a:hlinkClick r:id="rId7"/>
              </a:rPr>
              <a:t>Beyond the Basics</a:t>
            </a:r>
            <a:r>
              <a:rPr lang="en-US" b="1" dirty="0"/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94C870-7970-44C9-8F39-A3D7FC4268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0" y="435928"/>
            <a:ext cx="1267122" cy="57449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EA3C16-7860-4FF8-97FA-86A206BDF762}"/>
              </a:ext>
            </a:extLst>
          </p:cNvPr>
          <p:cNvSpPr/>
          <p:nvPr/>
        </p:nvSpPr>
        <p:spPr>
          <a:xfrm>
            <a:off x="2033327" y="2061131"/>
            <a:ext cx="1014208" cy="24119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B0AA59B-EC51-4AF7-8B39-E613D067155D}"/>
              </a:ext>
            </a:extLst>
          </p:cNvPr>
          <p:cNvSpPr/>
          <p:nvPr/>
        </p:nvSpPr>
        <p:spPr>
          <a:xfrm>
            <a:off x="239805" y="353291"/>
            <a:ext cx="1527174" cy="58275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5967B9-9E87-44AB-9E53-C5982867442A}"/>
              </a:ext>
            </a:extLst>
          </p:cNvPr>
          <p:cNvCxnSpPr>
            <a:cxnSpLocks/>
          </p:cNvCxnSpPr>
          <p:nvPr/>
        </p:nvCxnSpPr>
        <p:spPr>
          <a:xfrm flipH="1" flipV="1">
            <a:off x="1792451" y="1361210"/>
            <a:ext cx="240876" cy="6999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640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APA Style</a:t>
            </a:r>
          </a:p>
        </p:txBody>
      </p:sp>
    </p:spTree>
    <p:extLst>
      <p:ext uri="{BB962C8B-B14F-4D97-AF65-F5344CB8AC3E}">
        <p14:creationId xmlns:p14="http://schemas.microsoft.com/office/powerpoint/2010/main" val="2684306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APA</a:t>
            </a:r>
            <a:br>
              <a:rPr lang="en-US" dirty="0"/>
            </a:br>
            <a:r>
              <a:rPr lang="en-US" dirty="0"/>
              <a:t>Citation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698" y="790117"/>
            <a:ext cx="8049652" cy="1493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APA Style</a:t>
            </a:r>
          </a:p>
          <a:p>
            <a:r>
              <a:rPr lang="en-US" sz="2400" dirty="0"/>
              <a:t>SFU Library’s </a:t>
            </a:r>
            <a:r>
              <a:rPr lang="en-US" sz="2400" b="1" dirty="0">
                <a:hlinkClick r:id="rId2"/>
              </a:rPr>
              <a:t>APA (7</a:t>
            </a:r>
            <a:r>
              <a:rPr lang="en-US" sz="2400" b="1" baseline="30000" dirty="0">
                <a:hlinkClick r:id="rId2"/>
              </a:rPr>
              <a:t>th</a:t>
            </a:r>
            <a:r>
              <a:rPr lang="en-US" sz="2400" b="1" dirty="0">
                <a:hlinkClick r:id="rId2"/>
              </a:rPr>
              <a:t> edition) Resource Guide </a:t>
            </a:r>
            <a:r>
              <a:rPr lang="en-US" sz="2400" dirty="0"/>
              <a:t>offers a lot of help with this citation style and provides some useful links to extra APA-help pages.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E6176-2552-40A6-9416-096C35B9F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8" y="2424840"/>
            <a:ext cx="8742218" cy="45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71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Almost done!</a:t>
            </a:r>
          </a:p>
        </p:txBody>
      </p:sp>
    </p:spTree>
    <p:extLst>
      <p:ext uri="{BB962C8B-B14F-4D97-AF65-F5344CB8AC3E}">
        <p14:creationId xmlns:p14="http://schemas.microsoft.com/office/powerpoint/2010/main" val="271175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3692" y="1102200"/>
            <a:ext cx="4322618" cy="471616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</a:rPr>
              <a:t>1. SFU Library Info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</a:rPr>
              <a:t>2. Assignment Recap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</a:rPr>
              <a:t>3. How to find: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Background info via encyclopedias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Peer-reviewed journal articles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</a:rPr>
              <a:t>4. Plus 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Working with your topic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Search tips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53" y="1341860"/>
            <a:ext cx="4236847" cy="4236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33997" y="5578707"/>
            <a:ext cx="4236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“</a:t>
            </a:r>
            <a:r>
              <a:rPr lang="en-US" sz="1000" dirty="0">
                <a:hlinkClick r:id="rId4"/>
              </a:rPr>
              <a:t>And I thought we were friends</a:t>
            </a:r>
            <a:r>
              <a:rPr lang="en-US" sz="1000" dirty="0"/>
              <a:t>” by </a:t>
            </a:r>
            <a:r>
              <a:rPr lang="en-US" sz="1000" dirty="0" err="1"/>
              <a:t>hehedan</a:t>
            </a:r>
            <a:r>
              <a:rPr lang="en-US" sz="1000" dirty="0"/>
              <a:t>, </a:t>
            </a:r>
          </a:p>
          <a:p>
            <a:pPr algn="ctr"/>
            <a:r>
              <a:rPr lang="en-US" sz="1000" dirty="0"/>
              <a:t>CC BY-NC 2.0 </a:t>
            </a:r>
          </a:p>
        </p:txBody>
      </p:sp>
    </p:spTree>
    <p:extLst>
      <p:ext uri="{BB962C8B-B14F-4D97-AF65-F5344CB8AC3E}">
        <p14:creationId xmlns:p14="http://schemas.microsoft.com/office/powerpoint/2010/main" val="3461021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6A6614-037F-4A58-84E3-E890A3D57B32}"/>
              </a:ext>
            </a:extLst>
          </p:cNvPr>
          <p:cNvSpPr/>
          <p:nvPr/>
        </p:nvSpPr>
        <p:spPr>
          <a:xfrm>
            <a:off x="8323118" y="1123837"/>
            <a:ext cx="3377045" cy="4227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Where to go for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603" y="967485"/>
            <a:ext cx="4920130" cy="4830769"/>
          </a:xfrm>
        </p:spPr>
        <p:txBody>
          <a:bodyPr anchor="t"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Contact us</a:t>
            </a:r>
            <a:r>
              <a:rPr lang="en-US" sz="2800" dirty="0"/>
              <a:t>:</a:t>
            </a:r>
          </a:p>
          <a:p>
            <a:pPr lvl="1"/>
            <a:r>
              <a:rPr lang="en-US" sz="2400" b="1" dirty="0"/>
              <a:t>Research help desk</a:t>
            </a:r>
            <a:r>
              <a:rPr lang="en-US" sz="2400" dirty="0"/>
              <a:t> (drop-in &amp; by appointment)</a:t>
            </a:r>
          </a:p>
          <a:p>
            <a:pPr lvl="1"/>
            <a:r>
              <a:rPr lang="en-US" sz="2400" b="1" dirty="0"/>
              <a:t>Phone</a:t>
            </a:r>
            <a:r>
              <a:rPr lang="en-US" sz="2400" dirty="0"/>
              <a:t>: 778.782.4345 </a:t>
            </a:r>
          </a:p>
          <a:p>
            <a:pPr lvl="1"/>
            <a:r>
              <a:rPr lang="en-US" sz="2400" b="1" dirty="0"/>
              <a:t>Email </a:t>
            </a:r>
            <a:r>
              <a:rPr lang="en-US" sz="2400" dirty="0"/>
              <a:t>us at: </a:t>
            </a:r>
            <a:r>
              <a:rPr lang="en-US" sz="2400" dirty="0">
                <a:hlinkClick r:id="rId3"/>
              </a:rPr>
              <a:t>libask@sfu.ca</a:t>
            </a:r>
            <a:endParaRPr lang="en-US" sz="2400" dirty="0"/>
          </a:p>
          <a:p>
            <a:pPr lvl="1"/>
            <a:r>
              <a:rPr lang="en-US" sz="2400" b="1" dirty="0" err="1"/>
              <a:t>AskAway</a:t>
            </a:r>
            <a:r>
              <a:rPr lang="en-US" sz="2400" b="1" dirty="0"/>
              <a:t> </a:t>
            </a:r>
            <a:r>
              <a:rPr lang="en-US" sz="2400" dirty="0"/>
              <a:t>(online chat)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Citation Guides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APA, MLA, Chicago …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Student Learning Commons</a:t>
            </a:r>
          </a:p>
          <a:p>
            <a:pPr lvl="1"/>
            <a:r>
              <a:rPr lang="en-US" sz="2400" dirty="0"/>
              <a:t>Academic writing, study skills, EAL/ESL support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pPr lvl="1"/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930868-BD59-4247-8F5C-6EE67FB5A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67" y="1260763"/>
            <a:ext cx="3228975" cy="396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75362" y="4668924"/>
            <a:ext cx="1290918" cy="363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8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SFU</a:t>
            </a:r>
            <a:br>
              <a:rPr lang="en-US" sz="8000" b="1" dirty="0">
                <a:solidFill>
                  <a:schemeClr val="accent1"/>
                </a:solidFill>
              </a:rPr>
            </a:br>
            <a:r>
              <a:rPr lang="en-US" sz="8000" b="1" dirty="0">
                <a:solidFill>
                  <a:schemeClr val="accent1"/>
                </a:solidFill>
              </a:rPr>
              <a:t>Library</a:t>
            </a:r>
            <a:br>
              <a:rPr lang="en-US" sz="8000" b="1" dirty="0">
                <a:solidFill>
                  <a:schemeClr val="accent1"/>
                </a:solidFill>
              </a:rPr>
            </a:br>
            <a:r>
              <a:rPr lang="en-US" sz="8000" b="1" dirty="0">
                <a:solidFill>
                  <a:schemeClr val="accent1"/>
                </a:solidFill>
              </a:rPr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val="257773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SFU</a:t>
            </a:r>
            <a:br>
              <a:rPr lang="en-US" sz="3600" dirty="0"/>
            </a:br>
            <a:r>
              <a:rPr lang="en-US" sz="3600" dirty="0"/>
              <a:t>Library</a:t>
            </a:r>
            <a:br>
              <a:rPr lang="en-US" sz="3600" dirty="0"/>
            </a:br>
            <a:r>
              <a:rPr lang="en-US" dirty="0"/>
              <a:t>Info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42" y="1676134"/>
            <a:ext cx="1896395" cy="27888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83141" y="1244086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7" name="Rectangle 6"/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SFU Burnaby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60" y="1676134"/>
            <a:ext cx="1896395" cy="2788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82" y="1676134"/>
            <a:ext cx="1896395" cy="27888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67359" y="1244086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12" name="Rectangle 11"/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SFU Vancouver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51682" y="1244086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15" name="Rectangle 14"/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SFU Surrey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83140" y="705187"/>
            <a:ext cx="539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A few quick facts about us …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128268" y="4592149"/>
            <a:ext cx="5019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three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campus </a:t>
            </a:r>
            <a:r>
              <a:rPr lang="en-US" sz="2400" b="1" dirty="0">
                <a:solidFill>
                  <a:schemeClr val="tx2"/>
                </a:solidFill>
              </a:rPr>
              <a:t>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+2.5 million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2"/>
                </a:solidFill>
              </a:rPr>
              <a:t>books</a:t>
            </a:r>
            <a:r>
              <a:rPr lang="en-US" sz="2400" dirty="0"/>
              <a:t> &amp; </a:t>
            </a:r>
            <a:r>
              <a:rPr lang="en-US" sz="2400" b="1" dirty="0">
                <a:solidFill>
                  <a:schemeClr val="tx2"/>
                </a:solidFill>
              </a:rPr>
              <a:t>e-books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+98,000 </a:t>
            </a:r>
            <a:r>
              <a:rPr lang="en-US" sz="2400" dirty="0"/>
              <a:t>subscriptions to </a:t>
            </a:r>
            <a:r>
              <a:rPr lang="en-US" sz="2400" b="1" dirty="0">
                <a:solidFill>
                  <a:schemeClr val="tx2"/>
                </a:solidFill>
              </a:rPr>
              <a:t>journals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tx2"/>
                </a:solidFill>
              </a:rPr>
              <a:t>magazines</a:t>
            </a:r>
            <a:r>
              <a:rPr lang="en-US" sz="2400" dirty="0"/>
              <a:t> &amp; </a:t>
            </a:r>
            <a:r>
              <a:rPr lang="en-US" sz="2400" b="1" dirty="0">
                <a:solidFill>
                  <a:schemeClr val="tx2"/>
                </a:solidFill>
              </a:rPr>
              <a:t>newspapers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+500 </a:t>
            </a:r>
            <a:r>
              <a:rPr lang="en-US" sz="2400" dirty="0"/>
              <a:t>research </a:t>
            </a:r>
            <a:r>
              <a:rPr lang="en-US" sz="2400" b="1" dirty="0">
                <a:solidFill>
                  <a:schemeClr val="tx2"/>
                </a:solidFill>
              </a:rPr>
              <a:t>databases</a:t>
            </a:r>
          </a:p>
        </p:txBody>
      </p:sp>
    </p:spTree>
    <p:extLst>
      <p:ext uri="{BB962C8B-B14F-4D97-AF65-F5344CB8AC3E}">
        <p14:creationId xmlns:p14="http://schemas.microsoft.com/office/powerpoint/2010/main" val="241364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Assignment Recap</a:t>
            </a:r>
          </a:p>
        </p:txBody>
      </p:sp>
    </p:spTree>
    <p:extLst>
      <p:ext uri="{BB962C8B-B14F-4D97-AF65-F5344CB8AC3E}">
        <p14:creationId xmlns:p14="http://schemas.microsoft.com/office/powerpoint/2010/main" val="347748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Assignment</a:t>
            </a:r>
            <a:br>
              <a:rPr lang="en-US" sz="3600" dirty="0"/>
            </a:br>
            <a:r>
              <a:rPr lang="en-US" dirty="0"/>
              <a:t>Recap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80749" y="988876"/>
            <a:ext cx="7778188" cy="530775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300" dirty="0"/>
              <a:t>From your </a:t>
            </a:r>
            <a:r>
              <a:rPr lang="en-US" sz="2300" b="1" dirty="0">
                <a:solidFill>
                  <a:schemeClr val="tx2"/>
                </a:solidFill>
              </a:rPr>
              <a:t>Research Project Assignment:</a:t>
            </a:r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Literature Review</a:t>
            </a:r>
            <a:endParaRPr lang="en-US" sz="2000" dirty="0">
              <a:solidFill>
                <a:schemeClr val="accent2"/>
              </a:solidFill>
            </a:endParaRPr>
          </a:p>
          <a:p>
            <a:pPr marL="360000" lvl="1" indent="0">
              <a:buNone/>
            </a:pPr>
            <a:r>
              <a:rPr lang="en-US" sz="1700" dirty="0"/>
              <a:t>a.     Summarize </a:t>
            </a:r>
            <a:r>
              <a:rPr lang="en-US" sz="1700" b="1" dirty="0">
                <a:solidFill>
                  <a:schemeClr val="accent1"/>
                </a:solidFill>
              </a:rPr>
              <a:t>5 to 8 peer-reviewed studies </a:t>
            </a:r>
            <a:r>
              <a:rPr lang="en-US" sz="1700" dirty="0"/>
              <a:t>(remember, you need to include at least 10 peer-reviewed references in the paper, but they don’t all have to be included in the Lit Review section).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Data and Methods</a:t>
            </a:r>
          </a:p>
          <a:p>
            <a:pPr marL="324000" lvl="1" indent="0">
              <a:buNone/>
            </a:pPr>
            <a:r>
              <a:rPr lang="en-US" sz="1700" dirty="0"/>
              <a:t>d.     Discuss your </a:t>
            </a:r>
            <a:r>
              <a:rPr lang="en-US" sz="1700" b="1" dirty="0">
                <a:solidFill>
                  <a:schemeClr val="accent1"/>
                </a:solidFill>
              </a:rPr>
              <a:t>research design</a:t>
            </a:r>
            <a:r>
              <a:rPr lang="en-US" sz="1700" b="1" dirty="0">
                <a:solidFill>
                  <a:srgbClr val="FF0000"/>
                </a:solidFill>
              </a:rPr>
              <a:t> </a:t>
            </a:r>
            <a:r>
              <a:rPr lang="en-US" sz="1700" dirty="0"/>
              <a:t>(e.g., experimental, non-experimental)</a:t>
            </a:r>
          </a:p>
          <a:p>
            <a:pPr marL="324000" lvl="1" indent="0">
              <a:buNone/>
            </a:pPr>
            <a:r>
              <a:rPr lang="en-US" sz="1700" dirty="0"/>
              <a:t>e.     Describe your </a:t>
            </a:r>
            <a:r>
              <a:rPr lang="en-US" sz="1700" b="1" dirty="0">
                <a:solidFill>
                  <a:schemeClr val="accent1"/>
                </a:solidFill>
              </a:rPr>
              <a:t>data collection method </a:t>
            </a:r>
            <a:r>
              <a:rPr lang="en-US" sz="1700" dirty="0"/>
              <a:t>(e.g., self-report surveys, existing data, content analysis, focus groups)</a:t>
            </a:r>
            <a:endParaRPr lang="en-US" sz="1700" b="1" dirty="0"/>
          </a:p>
          <a:p>
            <a:r>
              <a:rPr lang="en-US" sz="2000" b="1" dirty="0">
                <a:solidFill>
                  <a:schemeClr val="accent2"/>
                </a:solidFill>
              </a:rPr>
              <a:t>References</a:t>
            </a:r>
          </a:p>
          <a:p>
            <a:pPr marL="360000" lvl="1" indent="0">
              <a:buNone/>
            </a:pPr>
            <a:r>
              <a:rPr lang="en-US" sz="1700" dirty="0"/>
              <a:t>a.     Include </a:t>
            </a:r>
            <a:r>
              <a:rPr lang="en-US" sz="1700" b="1" dirty="0">
                <a:solidFill>
                  <a:schemeClr val="accent1"/>
                </a:solidFill>
              </a:rPr>
              <a:t>at least 12-15 references </a:t>
            </a:r>
            <a:r>
              <a:rPr lang="en-US" sz="1700" dirty="0"/>
              <a:t>(10 of these must be peer-reviewed journal articles)</a:t>
            </a:r>
          </a:p>
          <a:p>
            <a:pPr marL="360000" lvl="1" indent="0">
              <a:buNone/>
            </a:pPr>
            <a:r>
              <a:rPr lang="en-US" sz="1700" dirty="0"/>
              <a:t>b.     </a:t>
            </a:r>
            <a:r>
              <a:rPr lang="en-US" sz="1700" b="1" dirty="0">
                <a:solidFill>
                  <a:schemeClr val="accent1"/>
                </a:solidFill>
              </a:rPr>
              <a:t>Non-peer reviewed references </a:t>
            </a:r>
            <a:r>
              <a:rPr lang="en-US" sz="1700" dirty="0"/>
              <a:t>can come from newspaper and magazine articles, websites, documentaries, and so on</a:t>
            </a:r>
          </a:p>
          <a:p>
            <a:pPr marL="360000" lvl="1" indent="0">
              <a:buNone/>
            </a:pPr>
            <a:r>
              <a:rPr lang="en-US" sz="1700" dirty="0"/>
              <a:t>c.     Use </a:t>
            </a:r>
            <a:r>
              <a:rPr lang="en-US" sz="1700" b="1" dirty="0">
                <a:solidFill>
                  <a:schemeClr val="accent1"/>
                </a:solidFill>
              </a:rPr>
              <a:t>APA formatting </a:t>
            </a:r>
            <a:r>
              <a:rPr lang="en-US" sz="1700" dirty="0"/>
              <a:t>for in-text citations and reference list</a:t>
            </a:r>
          </a:p>
          <a:p>
            <a:pPr lvl="2"/>
            <a:endParaRPr lang="en-US" sz="16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904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What is a literature review?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00441" y="1761882"/>
            <a:ext cx="7315200" cy="3325091"/>
          </a:xfrm>
        </p:spPr>
        <p:txBody>
          <a:bodyPr>
            <a:normAutofit/>
          </a:bodyPr>
          <a:lstStyle/>
          <a:p>
            <a:pPr marL="274320" indent="-274320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</a:rPr>
              <a:t>A literature review…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lvl="1" indent="-274320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</a:rPr>
              <a:t>summarizes</a:t>
            </a:r>
            <a:r>
              <a:rPr lang="en-US" sz="2400" dirty="0">
                <a:solidFill>
                  <a:schemeClr val="tx2"/>
                </a:solidFill>
              </a:rPr>
              <a:t> related </a:t>
            </a:r>
            <a:r>
              <a:rPr lang="en-US" sz="2400" b="1" dirty="0">
                <a:solidFill>
                  <a:schemeClr val="tx2"/>
                </a:solidFill>
              </a:rPr>
              <a:t>studies</a:t>
            </a:r>
            <a:endParaRPr lang="en-US" sz="2400" dirty="0">
              <a:solidFill>
                <a:schemeClr val="tx2"/>
              </a:solidFill>
            </a:endParaRPr>
          </a:p>
          <a:p>
            <a:pPr lvl="1" indent="-274320"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tries to </a:t>
            </a:r>
            <a:r>
              <a:rPr lang="en-US" sz="2400" b="1" dirty="0">
                <a:solidFill>
                  <a:schemeClr val="tx2"/>
                </a:solidFill>
              </a:rPr>
              <a:t>make sense </a:t>
            </a:r>
            <a:r>
              <a:rPr lang="en-US" sz="2400" dirty="0">
                <a:solidFill>
                  <a:schemeClr val="tx2"/>
                </a:solidFill>
              </a:rPr>
              <a:t>of the </a:t>
            </a:r>
            <a:r>
              <a:rPr lang="en-US" sz="2400" b="1" dirty="0">
                <a:solidFill>
                  <a:schemeClr val="tx2"/>
                </a:solidFill>
              </a:rPr>
              <a:t>patterns of findings</a:t>
            </a:r>
          </a:p>
          <a:p>
            <a:pPr lvl="1" indent="-274320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</a:rPr>
              <a:t>draws conclusions </a:t>
            </a:r>
            <a:r>
              <a:rPr lang="en-US" sz="2400" dirty="0">
                <a:solidFill>
                  <a:schemeClr val="tx2"/>
                </a:solidFill>
              </a:rPr>
              <a:t>about what is known, what is not known, and what should be known.</a:t>
            </a:r>
          </a:p>
          <a:p>
            <a:pPr marL="411480" lvl="1" indent="0"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accent1"/>
              </a:solidFill>
            </a:endParaRPr>
          </a:p>
          <a:p>
            <a:pPr marL="301943" lvl="1" indent="0" algn="r">
              <a:spcAft>
                <a:spcPts val="0"/>
              </a:spcAft>
              <a:buNone/>
              <a:defRPr/>
            </a:pPr>
            <a:r>
              <a:rPr lang="en-US" sz="2400" dirty="0"/>
              <a:t>(</a:t>
            </a:r>
            <a:r>
              <a:rPr lang="en-US" dirty="0">
                <a:solidFill>
                  <a:schemeClr val="accent2"/>
                </a:solidFill>
                <a:hlinkClick r:id="rId3"/>
              </a:rPr>
              <a:t>adapted from SFU Library website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84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How to Find Background Info</a:t>
            </a:r>
          </a:p>
        </p:txBody>
      </p:sp>
    </p:spTree>
    <p:extLst>
      <p:ext uri="{BB962C8B-B14F-4D97-AF65-F5344CB8AC3E}">
        <p14:creationId xmlns:p14="http://schemas.microsoft.com/office/powerpoint/2010/main" val="256343282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3275</TotalTime>
  <Words>1349</Words>
  <Application>Microsoft Office PowerPoint</Application>
  <PresentationFormat>Widescreen</PresentationFormat>
  <Paragraphs>222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Corbel</vt:lpstr>
      <vt:lpstr>Times New Roman</vt:lpstr>
      <vt:lpstr>Wingdings</vt:lpstr>
      <vt:lpstr>Wingdings 2</vt:lpstr>
      <vt:lpstr>Frame</vt:lpstr>
      <vt:lpstr>SFU Library Orientation</vt:lpstr>
      <vt:lpstr>Acknowledgment</vt:lpstr>
      <vt:lpstr>Agenda</vt:lpstr>
      <vt:lpstr>SFU Library Info</vt:lpstr>
      <vt:lpstr>SFU Library Info</vt:lpstr>
      <vt:lpstr>Assignment Recap</vt:lpstr>
      <vt:lpstr>Assignment Recap</vt:lpstr>
      <vt:lpstr>What is a literature review?</vt:lpstr>
      <vt:lpstr>How to Find Background Info</vt:lpstr>
      <vt:lpstr>How to find…  Background info:  Encyclopedias</vt:lpstr>
      <vt:lpstr>How to find…  Background info:  Encyclopedias</vt:lpstr>
      <vt:lpstr>Articles: Popular  vs.  Scholarly</vt:lpstr>
      <vt:lpstr>Popular  vs.  Scholarly</vt:lpstr>
      <vt:lpstr>Popular  vs.  Scholarly</vt:lpstr>
      <vt:lpstr>Popular  vs.  Scholarly</vt:lpstr>
      <vt:lpstr>Popular  vs. Scholarly</vt:lpstr>
      <vt:lpstr>Finding Articles Online</vt:lpstr>
      <vt:lpstr>Finding  Articles Online</vt:lpstr>
      <vt:lpstr>Finding  Articles Online</vt:lpstr>
      <vt:lpstr>Finding  Articles Online</vt:lpstr>
      <vt:lpstr>Recommended  Databases</vt:lpstr>
      <vt:lpstr>Criminology Research Guide</vt:lpstr>
      <vt:lpstr>Topic &amp; Searching</vt:lpstr>
      <vt:lpstr>Working with your topic</vt:lpstr>
      <vt:lpstr>Working with your topic</vt:lpstr>
      <vt:lpstr>Searching through databases </vt:lpstr>
      <vt:lpstr>APA Style</vt:lpstr>
      <vt:lpstr>APA Citation Style</vt:lpstr>
      <vt:lpstr>Almost done!</vt:lpstr>
      <vt:lpstr>Where to go for help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Riley</dc:creator>
  <cp:lastModifiedBy>YSK6</cp:lastModifiedBy>
  <cp:revision>199</cp:revision>
  <cp:lastPrinted>2017-09-20T21:31:03Z</cp:lastPrinted>
  <dcterms:created xsi:type="dcterms:W3CDTF">2018-01-12T18:52:36Z</dcterms:created>
  <dcterms:modified xsi:type="dcterms:W3CDTF">2023-01-27T21:10:10Z</dcterms:modified>
</cp:coreProperties>
</file>