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5"/>
  </p:notesMasterIdLst>
  <p:sldIdLst>
    <p:sldId id="256" r:id="rId2"/>
    <p:sldId id="343" r:id="rId3"/>
    <p:sldId id="334" r:id="rId4"/>
    <p:sldId id="333" r:id="rId5"/>
    <p:sldId id="349" r:id="rId6"/>
    <p:sldId id="262" r:id="rId7"/>
    <p:sldId id="354" r:id="rId8"/>
    <p:sldId id="261" r:id="rId9"/>
    <p:sldId id="376" r:id="rId10"/>
    <p:sldId id="338" r:id="rId11"/>
    <p:sldId id="287" r:id="rId12"/>
    <p:sldId id="304" r:id="rId13"/>
    <p:sldId id="322" r:id="rId14"/>
    <p:sldId id="379" r:id="rId15"/>
    <p:sldId id="314" r:id="rId16"/>
    <p:sldId id="363" r:id="rId17"/>
    <p:sldId id="339" r:id="rId18"/>
    <p:sldId id="294" r:id="rId19"/>
    <p:sldId id="270" r:id="rId20"/>
    <p:sldId id="325" r:id="rId21"/>
    <p:sldId id="323" r:id="rId22"/>
    <p:sldId id="289" r:id="rId23"/>
    <p:sldId id="370" r:id="rId24"/>
    <p:sldId id="365" r:id="rId25"/>
    <p:sldId id="341" r:id="rId26"/>
    <p:sldId id="299" r:id="rId27"/>
    <p:sldId id="326" r:id="rId28"/>
    <p:sldId id="302" r:id="rId29"/>
    <p:sldId id="317" r:id="rId30"/>
    <p:sldId id="340" r:id="rId31"/>
    <p:sldId id="377" r:id="rId32"/>
    <p:sldId id="378" r:id="rId33"/>
    <p:sldId id="348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43"/>
            <p14:sldId id="334"/>
            <p14:sldId id="333"/>
            <p14:sldId id="349"/>
            <p14:sldId id="262"/>
            <p14:sldId id="354"/>
            <p14:sldId id="261"/>
            <p14:sldId id="376"/>
            <p14:sldId id="338"/>
            <p14:sldId id="287"/>
            <p14:sldId id="304"/>
            <p14:sldId id="322"/>
            <p14:sldId id="379"/>
            <p14:sldId id="314"/>
            <p14:sldId id="363"/>
            <p14:sldId id="339"/>
            <p14:sldId id="294"/>
            <p14:sldId id="270"/>
            <p14:sldId id="325"/>
            <p14:sldId id="323"/>
            <p14:sldId id="289"/>
            <p14:sldId id="370"/>
            <p14:sldId id="365"/>
            <p14:sldId id="341"/>
            <p14:sldId id="299"/>
            <p14:sldId id="326"/>
            <p14:sldId id="302"/>
            <p14:sldId id="317"/>
            <p14:sldId id="340"/>
            <p14:sldId id="377"/>
            <p14:sldId id="378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57C"/>
    <a:srgbClr val="E2B64F"/>
    <a:srgbClr val="002E89"/>
    <a:srgbClr val="8E8C78"/>
    <a:srgbClr val="FFFFFF"/>
    <a:srgbClr val="D25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83668" autoAdjust="0"/>
  </p:normalViewPr>
  <p:slideViewPr>
    <p:cSldViewPr snapToGrid="0">
      <p:cViewPr varScale="1">
        <p:scale>
          <a:sx n="78" d="100"/>
          <a:sy n="78" d="100"/>
        </p:scale>
        <p:origin x="12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OR</a:t>
          </a:r>
          <a:r>
            <a:rPr lang="en-US" sz="1800" dirty="0"/>
            <a:t> between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AA76A1-6847-4461-B42C-44BD791B247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Coast Salish OR Indigenous OR First Nations</a:t>
          </a:r>
          <a:endParaRPr lang="en-US" sz="18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/>
      <dgm:spPr/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F93D9-B55A-46E4-9BBD-DF8B0741A81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2305-279F-423B-A085-4A73E1DDA5A6}">
      <dgm:prSet phldrT="[Text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370031D-31D2-4232-B42C-962D6DEEAE7D}" type="parTrans" cxnId="{04DBEEBA-5918-4B6E-913C-E0210F8AE105}">
      <dgm:prSet/>
      <dgm:spPr/>
      <dgm:t>
        <a:bodyPr/>
        <a:lstStyle/>
        <a:p>
          <a:endParaRPr lang="en-US"/>
        </a:p>
      </dgm:t>
    </dgm:pt>
    <dgm:pt modelId="{7892F215-4410-4F69-8178-897B706BD975}" type="sibTrans" cxnId="{04DBEEBA-5918-4B6E-913C-E0210F8AE105}">
      <dgm:prSet/>
      <dgm:spPr/>
      <dgm:t>
        <a:bodyPr/>
        <a:lstStyle/>
        <a:p>
          <a:endParaRPr lang="en-US"/>
        </a:p>
      </dgm:t>
    </dgm:pt>
    <dgm:pt modelId="{6788EA17-47C3-4699-AE56-99552F74E173}">
      <dgm:prSet phldrT="[Text]" phldr="1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CD5F11-0346-4CF6-B756-993BAFEA9440}" type="parTrans" cxnId="{FE3C72DD-5C6F-467B-989A-CAAC0F6997EF}">
      <dgm:prSet/>
      <dgm:spPr/>
      <dgm:t>
        <a:bodyPr/>
        <a:lstStyle/>
        <a:p>
          <a:endParaRPr lang="en-US"/>
        </a:p>
      </dgm:t>
    </dgm:pt>
    <dgm:pt modelId="{CB05F032-2E00-4D66-8168-5A3475233429}" type="sibTrans" cxnId="{FE3C72DD-5C6F-467B-989A-CAAC0F6997EF}">
      <dgm:prSet/>
      <dgm:spPr/>
      <dgm:t>
        <a:bodyPr/>
        <a:lstStyle/>
        <a:p>
          <a:endParaRPr lang="en-US"/>
        </a:p>
      </dgm:t>
    </dgm:pt>
    <dgm:pt modelId="{500FD827-135F-4BBE-8A92-C39FFDE23884}">
      <dgm:prSet phldrT="[Text]" phldr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AFE6853-A4B0-4976-B3B9-1B7C8B45B46F}" type="parTrans" cxnId="{16F80ABA-2383-40E2-8649-F0EB95DC97EB}">
      <dgm:prSet/>
      <dgm:spPr/>
      <dgm:t>
        <a:bodyPr/>
        <a:lstStyle/>
        <a:p>
          <a:endParaRPr lang="en-US"/>
        </a:p>
      </dgm:t>
    </dgm:pt>
    <dgm:pt modelId="{914F732C-D0E6-4C33-B969-526AE505E495}" type="sibTrans" cxnId="{16F80ABA-2383-40E2-8649-F0EB95DC97EB}">
      <dgm:prSet/>
      <dgm:spPr/>
      <dgm:t>
        <a:bodyPr/>
        <a:lstStyle/>
        <a:p>
          <a:endParaRPr lang="en-US"/>
        </a:p>
      </dgm:t>
    </dgm:pt>
    <dgm:pt modelId="{6F9884DD-4CAD-44C0-91FF-680EE6E1619A}" type="pres">
      <dgm:prSet presAssocID="{56CF93D9-B55A-46E4-9BBD-DF8B0741A81F}" presName="Name0" presStyleCnt="0">
        <dgm:presLayoutVars>
          <dgm:chMax val="7"/>
          <dgm:resizeHandles val="exact"/>
        </dgm:presLayoutVars>
      </dgm:prSet>
      <dgm:spPr/>
    </dgm:pt>
    <dgm:pt modelId="{2FDE386E-1E2B-4103-8B3B-E0F465DA0F02}" type="pres">
      <dgm:prSet presAssocID="{56CF93D9-B55A-46E4-9BBD-DF8B0741A81F}" presName="comp1" presStyleCnt="0"/>
      <dgm:spPr/>
    </dgm:pt>
    <dgm:pt modelId="{CCD2221F-ACC7-45C2-9EBE-9ED087ADFC5A}" type="pres">
      <dgm:prSet presAssocID="{56CF93D9-B55A-46E4-9BBD-DF8B0741A81F}" presName="circle1" presStyleLbl="node1" presStyleIdx="0" presStyleCnt="3" custAng="0" custLinFactNeighborX="0"/>
      <dgm:spPr/>
    </dgm:pt>
    <dgm:pt modelId="{99F5C5B5-CB21-4C69-8151-4E0F3F1B4224}" type="pres">
      <dgm:prSet presAssocID="{56CF93D9-B55A-46E4-9BBD-DF8B0741A81F}" presName="c1text" presStyleLbl="node1" presStyleIdx="0" presStyleCnt="3">
        <dgm:presLayoutVars>
          <dgm:bulletEnabled val="1"/>
        </dgm:presLayoutVars>
      </dgm:prSet>
      <dgm:spPr/>
    </dgm:pt>
    <dgm:pt modelId="{28BCFCFB-E9A4-48B8-9820-09A36D48A67C}" type="pres">
      <dgm:prSet presAssocID="{56CF93D9-B55A-46E4-9BBD-DF8B0741A81F}" presName="comp2" presStyleCnt="0"/>
      <dgm:spPr/>
    </dgm:pt>
    <dgm:pt modelId="{86772D15-AE99-4133-99D8-C09D3CB4460E}" type="pres">
      <dgm:prSet presAssocID="{56CF93D9-B55A-46E4-9BBD-DF8B0741A81F}" presName="circle2" presStyleLbl="node1" presStyleIdx="1" presStyleCnt="3" custLinFactNeighborX="0" custLinFactNeighborY="-16479"/>
      <dgm:spPr/>
    </dgm:pt>
    <dgm:pt modelId="{632C6402-1AA5-49E4-A55F-9CE8F3293372}" type="pres">
      <dgm:prSet presAssocID="{56CF93D9-B55A-46E4-9BBD-DF8B0741A81F}" presName="c2text" presStyleLbl="node1" presStyleIdx="1" presStyleCnt="3">
        <dgm:presLayoutVars>
          <dgm:bulletEnabled val="1"/>
        </dgm:presLayoutVars>
      </dgm:prSet>
      <dgm:spPr/>
    </dgm:pt>
    <dgm:pt modelId="{CCE6C7DE-A21C-423A-AF82-24ADF95AA5B1}" type="pres">
      <dgm:prSet presAssocID="{56CF93D9-B55A-46E4-9BBD-DF8B0741A81F}" presName="comp3" presStyleCnt="0"/>
      <dgm:spPr/>
    </dgm:pt>
    <dgm:pt modelId="{ECDBFF3D-95A0-456F-BD8B-A16BEE4CA978}" type="pres">
      <dgm:prSet presAssocID="{56CF93D9-B55A-46E4-9BBD-DF8B0741A81F}" presName="circle3" presStyleLbl="node1" presStyleIdx="2" presStyleCnt="3" custScaleX="82826" custScaleY="86768" custLinFactNeighborY="-51734"/>
      <dgm:spPr/>
    </dgm:pt>
    <dgm:pt modelId="{EDF67040-4BF7-4AFF-B357-6D7A0BF8F247}" type="pres">
      <dgm:prSet presAssocID="{56CF93D9-B55A-46E4-9BBD-DF8B0741A81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B67CC62-7F29-40B5-A59C-5C73CAC45005}" type="presOf" srcId="{56862305-279F-423B-A085-4A73E1DDA5A6}" destId="{99F5C5B5-CB21-4C69-8151-4E0F3F1B4224}" srcOrd="1" destOrd="0" presId="urn:microsoft.com/office/officeart/2005/8/layout/venn2"/>
    <dgm:cxn modelId="{8EBA376C-66B5-4B05-B216-36FC0AA90B7E}" type="presOf" srcId="{6788EA17-47C3-4699-AE56-99552F74E173}" destId="{632C6402-1AA5-49E4-A55F-9CE8F3293372}" srcOrd="1" destOrd="0" presId="urn:microsoft.com/office/officeart/2005/8/layout/venn2"/>
    <dgm:cxn modelId="{07B06387-21E3-4445-9644-D5B17F53FB3A}" type="presOf" srcId="{56862305-279F-423B-A085-4A73E1DDA5A6}" destId="{CCD2221F-ACC7-45C2-9EBE-9ED087ADFC5A}" srcOrd="0" destOrd="0" presId="urn:microsoft.com/office/officeart/2005/8/layout/venn2"/>
    <dgm:cxn modelId="{00DE2FB2-07B0-4334-8E3F-EA735B34AC0F}" type="presOf" srcId="{500FD827-135F-4BBE-8A92-C39FFDE23884}" destId="{EDF67040-4BF7-4AFF-B357-6D7A0BF8F247}" srcOrd="1" destOrd="0" presId="urn:microsoft.com/office/officeart/2005/8/layout/venn2"/>
    <dgm:cxn modelId="{94BE71B6-CE83-46B6-869F-F5F1BCF24930}" type="presOf" srcId="{6788EA17-47C3-4699-AE56-99552F74E173}" destId="{86772D15-AE99-4133-99D8-C09D3CB4460E}" srcOrd="0" destOrd="0" presId="urn:microsoft.com/office/officeart/2005/8/layout/venn2"/>
    <dgm:cxn modelId="{16F80ABA-2383-40E2-8649-F0EB95DC97EB}" srcId="{56CF93D9-B55A-46E4-9BBD-DF8B0741A81F}" destId="{500FD827-135F-4BBE-8A92-C39FFDE23884}" srcOrd="2" destOrd="0" parTransId="{6AFE6853-A4B0-4976-B3B9-1B7C8B45B46F}" sibTransId="{914F732C-D0E6-4C33-B969-526AE505E495}"/>
    <dgm:cxn modelId="{04DBEEBA-5918-4B6E-913C-E0210F8AE105}" srcId="{56CF93D9-B55A-46E4-9BBD-DF8B0741A81F}" destId="{56862305-279F-423B-A085-4A73E1DDA5A6}" srcOrd="0" destOrd="0" parTransId="{8370031D-31D2-4232-B42C-962D6DEEAE7D}" sibTransId="{7892F215-4410-4F69-8178-897B706BD975}"/>
    <dgm:cxn modelId="{FE3C72DD-5C6F-467B-989A-CAAC0F6997EF}" srcId="{56CF93D9-B55A-46E4-9BBD-DF8B0741A81F}" destId="{6788EA17-47C3-4699-AE56-99552F74E173}" srcOrd="1" destOrd="0" parTransId="{20CD5F11-0346-4CF6-B756-993BAFEA9440}" sibTransId="{CB05F032-2E00-4D66-8168-5A3475233429}"/>
    <dgm:cxn modelId="{19D558DE-8C60-4126-A0E9-7FCAF507C879}" type="presOf" srcId="{500FD827-135F-4BBE-8A92-C39FFDE23884}" destId="{ECDBFF3D-95A0-456F-BD8B-A16BEE4CA978}" srcOrd="0" destOrd="0" presId="urn:microsoft.com/office/officeart/2005/8/layout/venn2"/>
    <dgm:cxn modelId="{5AA486F5-9DC4-42FF-B831-4671040EE8A4}" type="presOf" srcId="{56CF93D9-B55A-46E4-9BBD-DF8B0741A81F}" destId="{6F9884DD-4CAD-44C0-91FF-680EE6E1619A}" srcOrd="0" destOrd="0" presId="urn:microsoft.com/office/officeart/2005/8/layout/venn2"/>
    <dgm:cxn modelId="{8EB47901-D44B-4103-94A5-36BDD2E29F9B}" type="presParOf" srcId="{6F9884DD-4CAD-44C0-91FF-680EE6E1619A}" destId="{2FDE386E-1E2B-4103-8B3B-E0F465DA0F02}" srcOrd="0" destOrd="0" presId="urn:microsoft.com/office/officeart/2005/8/layout/venn2"/>
    <dgm:cxn modelId="{FE151DF0-B361-43DB-90B3-D134948E3112}" type="presParOf" srcId="{2FDE386E-1E2B-4103-8B3B-E0F465DA0F02}" destId="{CCD2221F-ACC7-45C2-9EBE-9ED087ADFC5A}" srcOrd="0" destOrd="0" presId="urn:microsoft.com/office/officeart/2005/8/layout/venn2"/>
    <dgm:cxn modelId="{715BADF0-E069-47AB-A983-DA7F4AA3871B}" type="presParOf" srcId="{2FDE386E-1E2B-4103-8B3B-E0F465DA0F02}" destId="{99F5C5B5-CB21-4C69-8151-4E0F3F1B4224}" srcOrd="1" destOrd="0" presId="urn:microsoft.com/office/officeart/2005/8/layout/venn2"/>
    <dgm:cxn modelId="{8C4AE60D-98B9-48C8-B0F1-294D38F572A8}" type="presParOf" srcId="{6F9884DD-4CAD-44C0-91FF-680EE6E1619A}" destId="{28BCFCFB-E9A4-48B8-9820-09A36D48A67C}" srcOrd="1" destOrd="0" presId="urn:microsoft.com/office/officeart/2005/8/layout/venn2"/>
    <dgm:cxn modelId="{EDF21903-0978-4712-AAF9-940AE0781640}" type="presParOf" srcId="{28BCFCFB-E9A4-48B8-9820-09A36D48A67C}" destId="{86772D15-AE99-4133-99D8-C09D3CB4460E}" srcOrd="0" destOrd="0" presId="urn:microsoft.com/office/officeart/2005/8/layout/venn2"/>
    <dgm:cxn modelId="{F9EF40A0-F812-46F9-8424-5AFE6E98516E}" type="presParOf" srcId="{28BCFCFB-E9A4-48B8-9820-09A36D48A67C}" destId="{632C6402-1AA5-49E4-A55F-9CE8F3293372}" srcOrd="1" destOrd="0" presId="urn:microsoft.com/office/officeart/2005/8/layout/venn2"/>
    <dgm:cxn modelId="{B52073B6-8FF0-4440-BC6B-5664C7F674AC}" type="presParOf" srcId="{6F9884DD-4CAD-44C0-91FF-680EE6E1619A}" destId="{CCE6C7DE-A21C-423A-AF82-24ADF95AA5B1}" srcOrd="2" destOrd="0" presId="urn:microsoft.com/office/officeart/2005/8/layout/venn2"/>
    <dgm:cxn modelId="{F2723A6C-2F6A-4F8E-BB6C-5B05EF256787}" type="presParOf" srcId="{CCE6C7DE-A21C-423A-AF82-24ADF95AA5B1}" destId="{ECDBFF3D-95A0-456F-BD8B-A16BEE4CA978}" srcOrd="0" destOrd="0" presId="urn:microsoft.com/office/officeart/2005/8/layout/venn2"/>
    <dgm:cxn modelId="{4CFF8A3D-AAB9-45E0-BBA6-180EC792378B}" type="presParOf" srcId="{CCE6C7DE-A21C-423A-AF82-24ADF95AA5B1}" destId="{EDF67040-4BF7-4AFF-B357-6D7A0BF8F2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3271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3271" y="1766337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048732"/>
            <a:satOff val="4628"/>
            <a:lumOff val="-784"/>
            <a:alphaOff val="0"/>
          </a:schemeClr>
        </a:solidFill>
        <a:ln w="10795" cap="flat" cmpd="sng" algn="ctr">
          <a:solidFill>
            <a:schemeClr val="accent2">
              <a:hueOff val="-1048732"/>
              <a:satOff val="4628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2468471"/>
            <a:satOff val="8949"/>
            <a:lumOff val="-238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2468471"/>
              <a:satOff val="8949"/>
              <a:lumOff val="-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OR</a:t>
          </a:r>
          <a:r>
            <a:rPr lang="en-US" sz="1800" kern="1200" dirty="0"/>
            <a:t> between keywords to broaden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Coast Salish OR Indigenous OR First Nations</a:t>
          </a:r>
          <a:endParaRPr lang="en-US" sz="18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2097464"/>
            <a:satOff val="9255"/>
            <a:lumOff val="-1569"/>
            <a:alphaOff val="0"/>
          </a:schemeClr>
        </a:solidFill>
        <a:ln w="10795" cap="flat" cmpd="sng" algn="ctr">
          <a:solidFill>
            <a:schemeClr val="accent2">
              <a:hueOff val="-2097464"/>
              <a:satOff val="925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3146196"/>
            <a:satOff val="13883"/>
            <a:lumOff val="-2353"/>
            <a:alphaOff val="0"/>
          </a:schemeClr>
        </a:solidFill>
        <a:ln w="10795" cap="flat" cmpd="sng" algn="ctr">
          <a:solidFill>
            <a:schemeClr val="accent2">
              <a:hueOff val="-3146196"/>
              <a:satOff val="1388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936942"/>
            <a:satOff val="17898"/>
            <a:lumOff val="-476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4936942"/>
              <a:satOff val="17898"/>
              <a:lumOff val="-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4194929"/>
            <a:satOff val="18510"/>
            <a:lumOff val="-3137"/>
            <a:alphaOff val="0"/>
          </a:schemeClr>
        </a:solidFill>
        <a:ln w="10795" cap="flat" cmpd="sng" algn="ctr">
          <a:solidFill>
            <a:schemeClr val="accent2">
              <a:hueOff val="-4194929"/>
              <a:satOff val="1851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5243661"/>
            <a:satOff val="23138"/>
            <a:lumOff val="-3921"/>
            <a:alphaOff val="0"/>
          </a:schemeClr>
        </a:solidFill>
        <a:ln w="10795" cap="flat" cmpd="sng" algn="ctr">
          <a:solidFill>
            <a:schemeClr val="accent2">
              <a:hueOff val="-5243661"/>
              <a:satOff val="23138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7405413"/>
            <a:satOff val="26847"/>
            <a:lumOff val="-714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6292393"/>
            <a:satOff val="27765"/>
            <a:lumOff val="-4706"/>
            <a:alphaOff val="0"/>
          </a:schemeClr>
        </a:solidFill>
        <a:ln w="10795" cap="flat" cmpd="sng" algn="ctr">
          <a:solidFill>
            <a:schemeClr val="accent2">
              <a:hueOff val="-6292393"/>
              <a:satOff val="27765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21F-ACC7-45C2-9EBE-9ED087ADFC5A}">
      <dsp:nvSpPr>
        <dsp:cNvPr id="0" name=""/>
        <dsp:cNvSpPr/>
      </dsp:nvSpPr>
      <dsp:spPr>
        <a:xfrm>
          <a:off x="1401233" y="0"/>
          <a:ext cx="4270896" cy="4270896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790342" y="213544"/>
        <a:ext cx="1492678" cy="640634"/>
      </dsp:txXfrm>
    </dsp:sp>
    <dsp:sp modelId="{86772D15-AE99-4133-99D8-C09D3CB4460E}">
      <dsp:nvSpPr>
        <dsp:cNvPr id="0" name=""/>
        <dsp:cNvSpPr/>
      </dsp:nvSpPr>
      <dsp:spPr>
        <a:xfrm>
          <a:off x="1935095" y="539873"/>
          <a:ext cx="3203172" cy="3203172"/>
        </a:xfrm>
        <a:prstGeom prst="ellipse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790342" y="740071"/>
        <a:ext cx="1492678" cy="600594"/>
      </dsp:txXfrm>
    </dsp:sp>
    <dsp:sp modelId="{ECDBFF3D-95A0-456F-BD8B-A16BEE4CA978}">
      <dsp:nvSpPr>
        <dsp:cNvPr id="0" name=""/>
        <dsp:cNvSpPr/>
      </dsp:nvSpPr>
      <dsp:spPr>
        <a:xfrm>
          <a:off x="2652328" y="1171976"/>
          <a:ext cx="1768706" cy="1852885"/>
        </a:xfrm>
        <a:prstGeom prst="ellipse">
          <a:avLst/>
        </a:prstGeom>
        <a:solidFill>
          <a:srgbClr val="C00000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911349" y="1635197"/>
        <a:ext cx="1250664" cy="9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PowerPoint will be linked from the library website. </a:t>
            </a:r>
          </a:p>
          <a:p>
            <a:r>
              <a:rPr lang="en-US" baseline="0" dirty="0"/>
              <a:t>General Library content + specific tips for this research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6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4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3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73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0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Polic</a:t>
            </a:r>
            <a:r>
              <a:rPr lang="en-US" dirty="0"/>
              <a:t>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0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02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Criterion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a/scholar?hl=en&amp;as_sdt=0%2C5&amp;inst=10441630620217902552&amp;q=%28sociopaths+or+psychopaths%29+AND+%28%E2%80%9D%28sociopaths+or+psychopaths%29+and+%28white+collar+crimes+or+economic+crimes+or+corporate+crimes%29&amp;btnG=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what-literature-review-and-how-do-i-find-o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llie55/524852986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216000361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0890003610/CBCA-Complete" TargetMode="External"/><Relationship Id="rId5" Type="http://schemas.openxmlformats.org/officeDocument/2006/relationships/hyperlink" Target="https://databases.lib.sfu.ca/record/61245146930003610/Sociological-Abstracts" TargetMode="External"/><Relationship Id="rId4" Type="http://schemas.openxmlformats.org/officeDocument/2006/relationships/hyperlink" Target="https://databases.lib.sfu.ca/record/612451479700036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21600036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riteaway.ca/" TargetMode="External"/><Relationship Id="rId5" Type="http://schemas.openxmlformats.org/officeDocument/2006/relationships/hyperlink" Target="https://www.lib.sfu.ca/help/askaway-welcome" TargetMode="External"/><Relationship Id="rId4" Type="http://schemas.openxmlformats.org/officeDocument/2006/relationships/hyperlink" Target="mailto:libask@sfu.c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714283"/>
            <a:ext cx="7315200" cy="597945"/>
          </a:xfrm>
        </p:spPr>
        <p:txBody>
          <a:bodyPr>
            <a:normAutofit/>
          </a:bodyPr>
          <a:lstStyle/>
          <a:p>
            <a:r>
              <a:rPr lang="en-US" sz="3300" b="1" dirty="0"/>
              <a:t>Criminology 220: Library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2391" y="3714283"/>
            <a:ext cx="2649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Yolanda Koscielski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Librarian for Criminology, Philosophy &amp; Psychology</a:t>
            </a: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3. Articles: 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Non-Scholarly 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vs.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 Scholarly</a:t>
            </a:r>
          </a:p>
        </p:txBody>
      </p:sp>
    </p:spTree>
    <p:extLst>
      <p:ext uri="{BB962C8B-B14F-4D97-AF65-F5344CB8AC3E}">
        <p14:creationId xmlns:p14="http://schemas.microsoft.com/office/powerpoint/2010/main" val="370554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Popular/</a:t>
            </a:r>
            <a:br>
              <a:rPr lang="en-US" sz="3600" dirty="0"/>
            </a:br>
            <a:r>
              <a:rPr lang="en-US" sz="3600" dirty="0"/>
              <a:t>vs.</a:t>
            </a:r>
            <a:br>
              <a:rPr lang="en-US" sz="3600" dirty="0"/>
            </a:br>
            <a:r>
              <a:rPr lang="en-US" sz="3600" dirty="0"/>
              <a:t> Scholarly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07052" y="1123837"/>
            <a:ext cx="3030300" cy="99168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Popular Magazine</a:t>
            </a:r>
          </a:p>
          <a:p>
            <a:pPr algn="ctr"/>
            <a:endParaRPr lang="en-US" sz="500" b="1" dirty="0"/>
          </a:p>
          <a:p>
            <a:pPr algn="ctr"/>
            <a:r>
              <a:rPr lang="en-US" sz="2000" i="1" dirty="0"/>
              <a:t>Example: </a:t>
            </a:r>
            <a:r>
              <a:rPr lang="en-US" i="1" dirty="0">
                <a:solidFill>
                  <a:schemeClr val="accent1"/>
                </a:solidFill>
              </a:rPr>
              <a:t>Psychology Today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273635" y="1205345"/>
            <a:ext cx="4572001" cy="98762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Scholarly Journal</a:t>
            </a:r>
          </a:p>
          <a:p>
            <a:pPr algn="ctr"/>
            <a:endParaRPr lang="en-US" sz="500" b="1" dirty="0"/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Criminal Justice and Behavior: </a:t>
            </a:r>
          </a:p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An International Journal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75" y="2447969"/>
            <a:ext cx="2420414" cy="351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November 2020 magazine cover">
            <a:extLst>
              <a:ext uri="{FF2B5EF4-FFF2-40B4-BE49-F238E27FC236}">
                <a16:creationId xmlns:a16="http://schemas.microsoft.com/office/drawing/2014/main" id="{4589786E-24D2-4345-A868-57809F32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4" y="2447968"/>
            <a:ext cx="2663338" cy="34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D30CE-9C05-4868-A207-BD596B28A4FA}"/>
              </a:ext>
            </a:extLst>
          </p:cNvPr>
          <p:cNvSpPr txBox="1"/>
          <p:nvPr/>
        </p:nvSpPr>
        <p:spPr>
          <a:xfrm>
            <a:off x="2935707" y="46619"/>
            <a:ext cx="938463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2B64F"/>
                </a:solidFill>
              </a:rPr>
              <a:t>“Find at </a:t>
            </a:r>
            <a:r>
              <a:rPr lang="en-US" sz="3200" b="1" dirty="0">
                <a:solidFill>
                  <a:srgbClr val="E2B64F"/>
                </a:solidFill>
              </a:rPr>
              <a:t>least 7 scholarly articles </a:t>
            </a:r>
            <a:r>
              <a:rPr lang="en-US" sz="3200" dirty="0">
                <a:solidFill>
                  <a:srgbClr val="E2B64F"/>
                </a:solidFill>
              </a:rPr>
              <a:t>that relate to your chosen topic…at least 2…published after 2021”</a:t>
            </a:r>
          </a:p>
        </p:txBody>
      </p:sp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97854" y="263461"/>
            <a:ext cx="3808644" cy="801260"/>
          </a:xfrm>
        </p:spPr>
        <p:txBody>
          <a:bodyPr>
            <a:noAutofit/>
          </a:bodyPr>
          <a:lstStyle/>
          <a:p>
            <a:r>
              <a:rPr lang="en-US" sz="2500" b="1" dirty="0"/>
              <a:t>Popular Magazine articles</a:t>
            </a:r>
            <a:br>
              <a:rPr lang="en-US" sz="2500" b="1" dirty="0"/>
            </a:br>
            <a:r>
              <a:rPr lang="en-US" sz="2300" i="1" dirty="0"/>
              <a:t>Example: </a:t>
            </a:r>
            <a:r>
              <a:rPr lang="en-US" sz="2300" b="1" i="1" dirty="0">
                <a:solidFill>
                  <a:schemeClr val="accent1"/>
                </a:solidFill>
              </a:rPr>
              <a:t>Psychology 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97854" y="1635469"/>
            <a:ext cx="4734393" cy="4511626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+mj-lt"/>
              </a:rPr>
              <a:t>Articles are usually written by journalists or professional writers for a general audience</a:t>
            </a:r>
          </a:p>
          <a:p>
            <a:r>
              <a:rPr lang="en-US" altLang="en-US" b="1" dirty="0">
                <a:latin typeface="+mj-lt"/>
              </a:rPr>
              <a:t>Use language easily understood by general readers</a:t>
            </a:r>
          </a:p>
          <a:p>
            <a:r>
              <a:rPr lang="en-US" altLang="en-US" b="1" dirty="0">
                <a:latin typeface="+mj-lt"/>
              </a:rPr>
              <a:t>Rarely give full citations for sources</a:t>
            </a:r>
          </a:p>
          <a:p>
            <a:r>
              <a:rPr lang="en-US" altLang="en-US" b="1" dirty="0">
                <a:latin typeface="+mj-lt"/>
              </a:rPr>
              <a:t>Are written for the general public (non-experts)</a:t>
            </a:r>
          </a:p>
          <a:p>
            <a:r>
              <a:rPr lang="en-US" altLang="en-US" b="1" dirty="0">
                <a:latin typeface="+mj-lt"/>
              </a:rPr>
              <a:t>May present or adapt information originally published in scholarly journals</a:t>
            </a:r>
          </a:p>
          <a:p>
            <a:r>
              <a:rPr lang="en-US" altLang="en-US" b="1" dirty="0">
                <a:latin typeface="+mj-lt"/>
              </a:rPr>
              <a:t>Do not always include information about the authors</a:t>
            </a:r>
          </a:p>
          <a:p>
            <a:r>
              <a:rPr lang="en-US" altLang="en-US" b="1" dirty="0">
                <a:latin typeface="+mj-lt"/>
              </a:rPr>
              <a:t>Articles tend to be shorter and more graphically appealing than those in academic journals</a:t>
            </a:r>
            <a:endParaRPr lang="en-US" dirty="0"/>
          </a:p>
        </p:txBody>
      </p:sp>
      <p:pic>
        <p:nvPicPr>
          <p:cNvPr id="8" name="Picture 2" descr="November 2020 magazine cover">
            <a:extLst>
              <a:ext uri="{FF2B5EF4-FFF2-40B4-BE49-F238E27FC236}">
                <a16:creationId xmlns:a16="http://schemas.microsoft.com/office/drawing/2014/main" id="{31BC58EA-8F7A-4F78-9629-F84A15E4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406">
            <a:off x="8725390" y="1676568"/>
            <a:ext cx="2972536" cy="39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91765" y="387601"/>
            <a:ext cx="5438908" cy="1115777"/>
          </a:xfrm>
        </p:spPr>
        <p:txBody>
          <a:bodyPr>
            <a:noAutofit/>
          </a:bodyPr>
          <a:lstStyle/>
          <a:p>
            <a:r>
              <a:rPr lang="en-US" sz="2500" dirty="0"/>
              <a:t>Scholarly Journal articles</a:t>
            </a:r>
          </a:p>
          <a:p>
            <a:r>
              <a:rPr lang="en-US" sz="2300" i="1" dirty="0"/>
              <a:t>Example: </a:t>
            </a:r>
            <a:r>
              <a:rPr lang="en-US" sz="2300" i="1" dirty="0">
                <a:solidFill>
                  <a:schemeClr val="accent1"/>
                </a:solidFill>
              </a:rPr>
              <a:t>Criminal Justice and Behavior: An International Journal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1765" y="1971511"/>
            <a:ext cx="5197678" cy="4105732"/>
          </a:xfrm>
        </p:spPr>
        <p:txBody>
          <a:bodyPr>
            <a:noAutofit/>
          </a:bodyPr>
          <a:lstStyle/>
          <a:p>
            <a:r>
              <a:rPr lang="en-US" altLang="en-US" b="1" dirty="0"/>
              <a:t>Articles are written by and for faculty, researchers or scholars (chemists, criminologists, doctors, artists, etc.)</a:t>
            </a:r>
          </a:p>
          <a:p>
            <a:r>
              <a:rPr lang="en-US" altLang="en-US" b="1" dirty="0"/>
              <a:t>Use scholarly or technical language</a:t>
            </a:r>
          </a:p>
          <a:p>
            <a:r>
              <a:rPr lang="en-US" altLang="en-US" b="1" dirty="0"/>
              <a:t>Articles tend to be long, detailed, and </a:t>
            </a:r>
            <a:r>
              <a:rPr lang="en-US" altLang="en-US" b="1" dirty="0">
                <a:solidFill>
                  <a:srgbClr val="C00000"/>
                </a:solidFill>
              </a:rPr>
              <a:t>specific</a:t>
            </a:r>
            <a:r>
              <a:rPr lang="en-US" altLang="en-US" b="1" dirty="0"/>
              <a:t> about research in a particular academic discipline</a:t>
            </a:r>
          </a:p>
          <a:p>
            <a:r>
              <a:rPr lang="en-US" altLang="en-US" b="1" dirty="0"/>
              <a:t>Include full citations for sources, abstracts </a:t>
            </a:r>
          </a:p>
          <a:p>
            <a:r>
              <a:rPr lang="en-US" altLang="en-US" b="1" dirty="0"/>
              <a:t>Are refereed or peer-reviewed</a:t>
            </a:r>
          </a:p>
          <a:p>
            <a:r>
              <a:rPr lang="en-US" altLang="en-US" b="1" dirty="0"/>
              <a:t>Include information about the authors </a:t>
            </a:r>
          </a:p>
          <a:p>
            <a:r>
              <a:rPr lang="en-US" altLang="en-US" b="1" dirty="0"/>
              <a:t>Are published by academic </a:t>
            </a:r>
            <a:r>
              <a:rPr lang="en-US" altLang="en-US" b="1" dirty="0" err="1"/>
              <a:t>organisations</a:t>
            </a:r>
            <a:endParaRPr lang="en-US" altLang="en-US" b="1" dirty="0"/>
          </a:p>
          <a:p>
            <a:r>
              <a:rPr lang="en-US" altLang="en-US" b="1" dirty="0"/>
              <a:t>Note: book reviews and editorials are not considered scholarly articles, even when found in scholarly journals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26">
            <a:off x="8815203" y="1294411"/>
            <a:ext cx="2937515" cy="426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3441113" y="4313637"/>
            <a:ext cx="311729" cy="3029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91766" y="755307"/>
            <a:ext cx="5438908" cy="1115777"/>
          </a:xfrm>
        </p:spPr>
        <p:txBody>
          <a:bodyPr>
            <a:noAutofit/>
          </a:bodyPr>
          <a:lstStyle/>
          <a:p>
            <a:r>
              <a:rPr lang="en-US" sz="2400" b="1" dirty="0"/>
              <a:t>     </a:t>
            </a:r>
            <a:r>
              <a:rPr lang="en-US" sz="2800" b="1" dirty="0"/>
              <a:t>Key criterion: peer-reviewed</a:t>
            </a:r>
          </a:p>
          <a:p>
            <a:endParaRPr lang="en-US" sz="2300" i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1765" y="1971511"/>
            <a:ext cx="4738665" cy="41057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effectLst/>
              </a:rPr>
              <a:t>Peer-reviewed or refereed journals have an editorial board of subject experts who review and evaluate submitted articles before accepting them for publication. A journal may be a scholarly journal but not a peer-reviewed journal.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26">
            <a:off x="8669714" y="1309839"/>
            <a:ext cx="2937515" cy="426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3491765" y="1161703"/>
            <a:ext cx="311729" cy="3029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EC6C74-53A2-4F7F-B1BA-11496B10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1CDB9-62E9-478E-ADD6-D1595D57A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753031" y="220929"/>
            <a:ext cx="7315200" cy="29987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SFU Library’s </a:t>
            </a:r>
            <a:r>
              <a:rPr lang="en-US" b="1" dirty="0">
                <a:hlinkClick r:id="rId3"/>
              </a:rPr>
              <a:t>Scholarly Journal Guide</a:t>
            </a:r>
            <a:r>
              <a:rPr lang="en-US" dirty="0"/>
              <a:t> offers a lot more info about scholarly journals and popular magazines.  </a:t>
            </a:r>
          </a:p>
          <a:p>
            <a:r>
              <a:rPr lang="en-US" dirty="0"/>
              <a:t>Feel free to browse through it!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97990A-7668-4DB6-AA05-223209D4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24" y="3113394"/>
            <a:ext cx="8260406" cy="39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D0837C3B-F829-48CB-84BA-230277ACA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31" t="12096" r="12688" b="6459"/>
          <a:stretch/>
        </p:blipFill>
        <p:spPr>
          <a:xfrm>
            <a:off x="2214876" y="734937"/>
            <a:ext cx="9181821" cy="5452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1944C-7754-4C9D-988A-DBF2B765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  <a:br>
              <a:rPr lang="en-US" dirty="0"/>
            </a:br>
            <a:r>
              <a:rPr lang="en-US" dirty="0"/>
              <a:t>Scholar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AFFEE-E031-45CF-BB3D-6E991592E5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DE61646-4ABC-42E7-A5AC-CC572308A819}"/>
              </a:ext>
            </a:extLst>
          </p:cNvPr>
          <p:cNvSpPr/>
          <p:nvPr/>
        </p:nvSpPr>
        <p:spPr>
          <a:xfrm rot="10800000">
            <a:off x="9672814" y="1357581"/>
            <a:ext cx="1772426" cy="8540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6F374-58F8-4F01-8822-39BC71B170D6}"/>
              </a:ext>
            </a:extLst>
          </p:cNvPr>
          <p:cNvSpPr txBox="1"/>
          <p:nvPr/>
        </p:nvSpPr>
        <p:spPr>
          <a:xfrm>
            <a:off x="10029436" y="1597732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Dissertation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1593D-E161-4A11-9B7A-167B0A39C1FF}"/>
              </a:ext>
            </a:extLst>
          </p:cNvPr>
          <p:cNvSpPr txBox="1"/>
          <p:nvPr/>
        </p:nvSpPr>
        <p:spPr>
          <a:xfrm>
            <a:off x="9945145" y="4914409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A95EA7-F7A9-4B1C-94C3-24BC2712ABAF}"/>
              </a:ext>
            </a:extLst>
          </p:cNvPr>
          <p:cNvSpPr/>
          <p:nvPr/>
        </p:nvSpPr>
        <p:spPr>
          <a:xfrm rot="10800000">
            <a:off x="9649379" y="2506955"/>
            <a:ext cx="1772426" cy="8540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7640C52-327E-4D19-8199-65736AB40A02}"/>
              </a:ext>
            </a:extLst>
          </p:cNvPr>
          <p:cNvSpPr/>
          <p:nvPr/>
        </p:nvSpPr>
        <p:spPr>
          <a:xfrm rot="10800000">
            <a:off x="9691655" y="3555354"/>
            <a:ext cx="1772426" cy="8540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BF9B3E-5893-4DF6-ADF2-61A44923C1A6}"/>
              </a:ext>
            </a:extLst>
          </p:cNvPr>
          <p:cNvSpPr/>
          <p:nvPr/>
        </p:nvSpPr>
        <p:spPr>
          <a:xfrm rot="10800000">
            <a:off x="9605822" y="4672066"/>
            <a:ext cx="1833822" cy="8540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6654A7D-8BA8-48E5-8FB6-942B605E8A45}"/>
              </a:ext>
            </a:extLst>
          </p:cNvPr>
          <p:cNvSpPr/>
          <p:nvPr/>
        </p:nvSpPr>
        <p:spPr>
          <a:xfrm rot="10800000">
            <a:off x="9604704" y="5796174"/>
            <a:ext cx="1962456" cy="8540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5CD58-A12C-451B-B2E9-54B593E60E99}"/>
              </a:ext>
            </a:extLst>
          </p:cNvPr>
          <p:cNvSpPr txBox="1"/>
          <p:nvPr/>
        </p:nvSpPr>
        <p:spPr>
          <a:xfrm>
            <a:off x="9965040" y="3808213"/>
            <a:ext cx="149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 chapter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42A3D-7B1A-4F1B-B552-68261E18FAE7}"/>
              </a:ext>
            </a:extLst>
          </p:cNvPr>
          <p:cNvSpPr txBox="1"/>
          <p:nvPr/>
        </p:nvSpPr>
        <p:spPr>
          <a:xfrm>
            <a:off x="9965039" y="5984732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564241-D3C0-4072-AB98-C55AE1B3F193}"/>
              </a:ext>
            </a:extLst>
          </p:cNvPr>
          <p:cNvSpPr txBox="1"/>
          <p:nvPr/>
        </p:nvSpPr>
        <p:spPr>
          <a:xfrm>
            <a:off x="9868620" y="2749767"/>
            <a:ext cx="157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article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F52E7F-B4E8-41A0-8854-8CAD584F38C6}"/>
              </a:ext>
            </a:extLst>
          </p:cNvPr>
          <p:cNvSpPr txBox="1"/>
          <p:nvPr/>
        </p:nvSpPr>
        <p:spPr>
          <a:xfrm>
            <a:off x="9774924" y="6035772"/>
            <a:ext cx="17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Peer reviewed?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775D7-97C4-4E09-8065-54DDA309F80B}"/>
              </a:ext>
            </a:extLst>
          </p:cNvPr>
          <p:cNvSpPr txBox="1"/>
          <p:nvPr/>
        </p:nvSpPr>
        <p:spPr>
          <a:xfrm>
            <a:off x="9945145" y="4905947"/>
            <a:ext cx="162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journal</a:t>
            </a:r>
          </a:p>
        </p:txBody>
      </p:sp>
    </p:spTree>
    <p:extLst>
      <p:ext uri="{BB962C8B-B14F-4D97-AF65-F5344CB8AC3E}">
        <p14:creationId xmlns:p14="http://schemas.microsoft.com/office/powerpoint/2010/main" val="279582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6306940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4. Specialized Databases</a:t>
            </a:r>
          </a:p>
        </p:txBody>
      </p:sp>
    </p:spTree>
    <p:extLst>
      <p:ext uri="{BB962C8B-B14F-4D97-AF65-F5344CB8AC3E}">
        <p14:creationId xmlns:p14="http://schemas.microsoft.com/office/powerpoint/2010/main" val="352658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 is a literature review?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441" y="1761882"/>
            <a:ext cx="7315200" cy="3325091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A literature review…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summarizes</a:t>
            </a:r>
            <a:r>
              <a:rPr lang="en-US" sz="2400" dirty="0">
                <a:solidFill>
                  <a:schemeClr val="tx2"/>
                </a:solidFill>
              </a:rPr>
              <a:t> related </a:t>
            </a:r>
            <a:r>
              <a:rPr lang="en-US" sz="2400" b="1" dirty="0">
                <a:solidFill>
                  <a:schemeClr val="tx2"/>
                </a:solidFill>
              </a:rPr>
              <a:t>studies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tries to </a:t>
            </a:r>
            <a:r>
              <a:rPr lang="en-US" sz="2400" b="1" dirty="0">
                <a:solidFill>
                  <a:schemeClr val="tx2"/>
                </a:solidFill>
              </a:rPr>
              <a:t>make sense </a:t>
            </a:r>
            <a:r>
              <a:rPr lang="en-US" sz="2400" dirty="0">
                <a:solidFill>
                  <a:schemeClr val="tx2"/>
                </a:solidFill>
              </a:rPr>
              <a:t>of the </a:t>
            </a:r>
            <a:r>
              <a:rPr lang="en-US" sz="2400" b="1" dirty="0">
                <a:solidFill>
                  <a:schemeClr val="tx2"/>
                </a:solidFill>
              </a:rPr>
              <a:t>patterns of findings</a:t>
            </a: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draws conclusions </a:t>
            </a:r>
            <a:r>
              <a:rPr lang="en-US" sz="2400" dirty="0">
                <a:solidFill>
                  <a:schemeClr val="tx2"/>
                </a:solidFill>
              </a:rPr>
              <a:t>about what is known, what is not known, and what should be known.</a:t>
            </a:r>
          </a:p>
          <a:p>
            <a:pPr marL="411480" lvl="1" indent="0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1"/>
              </a:solidFill>
            </a:endParaRPr>
          </a:p>
          <a:p>
            <a:pPr marL="301943" lvl="1" indent="0" algn="r">
              <a:spcAft>
                <a:spcPts val="0"/>
              </a:spcAft>
              <a:buNone/>
              <a:defRPr/>
            </a:pPr>
            <a:r>
              <a:rPr lang="en-US" sz="2400" dirty="0"/>
              <a:t>(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adapted from SFU Library website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84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sz="3600" dirty="0"/>
              <a:t>Online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7796" y="743374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the catalogue and the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research guides, learning guides, library info, help, databases, content of most (but not all) databases</a:t>
            </a:r>
            <a:endParaRPr lang="en-US" sz="22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3D681D-C526-4C4E-98EA-122CD4C2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65" y="2646630"/>
            <a:ext cx="9633992" cy="4371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83287" y="3874080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3692" y="862541"/>
            <a:ext cx="4322618" cy="471616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Six things to know about research at SFU Library: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SFU Library is for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Use the library’s free resources to avoid paying for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Tools are available to help you identify scholarly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We have 700+ specialized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There are some useful search strategies you can deploy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</a:rPr>
              <a:t>Research help is available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3" y="1341860"/>
            <a:ext cx="4236847" cy="423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3997" y="5578707"/>
            <a:ext cx="423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“</a:t>
            </a:r>
            <a:r>
              <a:rPr lang="en-US" sz="1000" dirty="0">
                <a:hlinkClick r:id="rId4"/>
              </a:rPr>
              <a:t>And I thought we were friends</a:t>
            </a:r>
            <a:r>
              <a:rPr lang="en-US" sz="1000" dirty="0"/>
              <a:t>” by </a:t>
            </a:r>
            <a:r>
              <a:rPr lang="en-US" sz="1000" dirty="0" err="1"/>
              <a:t>hehedan</a:t>
            </a:r>
            <a:r>
              <a:rPr lang="en-US" sz="1000" dirty="0"/>
              <a:t>, </a:t>
            </a:r>
          </a:p>
          <a:p>
            <a:pPr algn="ctr"/>
            <a:r>
              <a:rPr lang="en-US" sz="1000" dirty="0"/>
              <a:t>CC BY-NC 2.0 </a:t>
            </a:r>
          </a:p>
        </p:txBody>
      </p:sp>
    </p:spTree>
    <p:extLst>
      <p:ext uri="{BB962C8B-B14F-4D97-AF65-F5344CB8AC3E}">
        <p14:creationId xmlns:p14="http://schemas.microsoft.com/office/powerpoint/2010/main" val="346102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04B1B-6F85-4B12-A430-CE6C90710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14" y="2317868"/>
            <a:ext cx="10024005" cy="460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Narrower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our main collection items: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</p:txBody>
      </p:sp>
      <p:sp>
        <p:nvSpPr>
          <p:cNvPr id="5" name="Oval 4"/>
          <p:cNvSpPr/>
          <p:nvPr/>
        </p:nvSpPr>
        <p:spPr>
          <a:xfrm>
            <a:off x="6203860" y="3979998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47226" y="3979998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D3922D-5EBB-43F5-9C8D-FF64B872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82" y="2322437"/>
            <a:ext cx="6668876" cy="377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Subject-specific or multidisciplinary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92182" y="4643818"/>
            <a:ext cx="1163781" cy="33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3868" y="716424"/>
            <a:ext cx="7430441" cy="5416008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Criminology databases</a:t>
            </a:r>
          </a:p>
          <a:p>
            <a:pPr lvl="1"/>
            <a:r>
              <a:rPr lang="en-US" sz="2400" b="1" dirty="0">
                <a:hlinkClick r:id="rId3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hlinkClick r:id="rId4"/>
              </a:rPr>
              <a:t>PsycINFO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 …</a:t>
            </a:r>
          </a:p>
          <a:p>
            <a:pPr lvl="1"/>
            <a:r>
              <a:rPr lang="en-US" sz="2400" b="1" dirty="0">
                <a:hlinkClick r:id="rId5"/>
              </a:rPr>
              <a:t>Sociological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dissertations, association reports …(e.g. </a:t>
            </a:r>
            <a:r>
              <a:rPr lang="en-US" sz="2200" i="1" dirty="0">
                <a:solidFill>
                  <a:schemeClr val="accent1"/>
                </a:solidFill>
              </a:rPr>
              <a:t>Journal of Gang Research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400" b="1" dirty="0">
                <a:solidFill>
                  <a:srgbClr val="D25814"/>
                </a:solidFill>
                <a:hlinkClick r:id="rId6"/>
              </a:rPr>
              <a:t>CBCA Complete</a:t>
            </a:r>
            <a:endParaRPr lang="en-US" sz="2400" b="1" dirty="0">
              <a:solidFill>
                <a:srgbClr val="D25814"/>
              </a:solidFill>
            </a:endParaRPr>
          </a:p>
          <a:p>
            <a:pPr lvl="2"/>
            <a:r>
              <a:rPr lang="en-US" sz="2200" dirty="0">
                <a:solidFill>
                  <a:srgbClr val="A9A57C"/>
                </a:solidFill>
              </a:rPr>
              <a:t>Comprehensive Canadian periodical collection for reference and current events. Publications include scholarly journal articles, trade publications, dissertations, books, newspapers and magazines.</a:t>
            </a:r>
          </a:p>
          <a:p>
            <a:pPr lvl="2"/>
            <a:endParaRPr lang="en-US" sz="22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 – </a:t>
            </a:r>
            <a:br>
              <a:rPr lang="en-US" sz="3600" dirty="0"/>
            </a:br>
            <a:r>
              <a:rPr lang="en-US" sz="3600" dirty="0"/>
              <a:t>Search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4246933"/>
          </a:xfrm>
        </p:spPr>
        <p:txBody>
          <a:bodyPr anchor="t">
            <a:noAutofit/>
          </a:bodyPr>
          <a:lstStyle/>
          <a:p>
            <a:pPr lvl="1"/>
            <a:r>
              <a:rPr lang="en-US" sz="2400" b="1" dirty="0">
                <a:hlinkClick r:id="rId3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C887A-EB8E-453F-8612-9E893350A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78" t="12028" r="14174" b="38224"/>
          <a:stretch/>
        </p:blipFill>
        <p:spPr>
          <a:xfrm>
            <a:off x="3441940" y="1888926"/>
            <a:ext cx="8248224" cy="307100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384AB6A-4474-4778-9AC8-70526630C3A5}"/>
              </a:ext>
            </a:extLst>
          </p:cNvPr>
          <p:cNvSpPr/>
          <p:nvPr/>
        </p:nvSpPr>
        <p:spPr>
          <a:xfrm rot="7162227">
            <a:off x="8623771" y="3173669"/>
            <a:ext cx="802257" cy="13130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2C793-C71B-46B1-BB16-CDCB059EB0D5}"/>
              </a:ext>
            </a:extLst>
          </p:cNvPr>
          <p:cNvSpPr/>
          <p:nvPr/>
        </p:nvSpPr>
        <p:spPr>
          <a:xfrm>
            <a:off x="4028536" y="2242868"/>
            <a:ext cx="4321834" cy="1492370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29495-F7B2-489C-BF13-3C4BF6CA491D}"/>
              </a:ext>
            </a:extLst>
          </p:cNvPr>
          <p:cNvSpPr txBox="1"/>
          <p:nvPr/>
        </p:nvSpPr>
        <p:spPr>
          <a:xfrm>
            <a:off x="3567708" y="5171341"/>
            <a:ext cx="799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use of auto-fill for synonyms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One concept per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Quotation marks for phrases</a:t>
            </a:r>
          </a:p>
        </p:txBody>
      </p:sp>
    </p:spTree>
    <p:extLst>
      <p:ext uri="{BB962C8B-B14F-4D97-AF65-F5344CB8AC3E}">
        <p14:creationId xmlns:p14="http://schemas.microsoft.com/office/powerpoint/2010/main" val="389160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362CE5-0C60-4666-9878-3719D4FAFF45}"/>
              </a:ext>
            </a:extLst>
          </p:cNvPr>
          <p:cNvSpPr/>
          <p:nvPr/>
        </p:nvSpPr>
        <p:spPr>
          <a:xfrm>
            <a:off x="9060169" y="694481"/>
            <a:ext cx="3131831" cy="534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740FD-52F8-415F-AD23-326E4C45D0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6517" y="1753089"/>
            <a:ext cx="2625677" cy="2742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Searching through databases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03202-B846-4B16-8286-B981E265D2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33327" y="4779469"/>
            <a:ext cx="6444291" cy="18009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39B02-D1D8-4C7A-9E00-D318577E4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48" t="11368" r="10495" b="7846"/>
          <a:stretch/>
        </p:blipFill>
        <p:spPr>
          <a:xfrm>
            <a:off x="263178" y="694481"/>
            <a:ext cx="8723039" cy="486528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ED1C33-EE2D-4FE9-8A17-FC5AD86913DE}"/>
              </a:ext>
            </a:extLst>
          </p:cNvPr>
          <p:cNvSpPr/>
          <p:nvPr/>
        </p:nvSpPr>
        <p:spPr>
          <a:xfrm>
            <a:off x="1871932" y="3001992"/>
            <a:ext cx="1923691" cy="33643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468EA0-C992-40D1-B89B-5CB43C7FF64F}"/>
              </a:ext>
            </a:extLst>
          </p:cNvPr>
          <p:cNvSpPr/>
          <p:nvPr/>
        </p:nvSpPr>
        <p:spPr>
          <a:xfrm>
            <a:off x="1871932" y="3944446"/>
            <a:ext cx="865516" cy="33643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9BF2E-8E0D-4B6C-AC2C-0A911B457DCF}"/>
              </a:ext>
            </a:extLst>
          </p:cNvPr>
          <p:cNvSpPr txBox="1"/>
          <p:nvPr/>
        </p:nvSpPr>
        <p:spPr>
          <a:xfrm>
            <a:off x="734154" y="5469921"/>
            <a:ext cx="7459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Get@</a:t>
            </a:r>
            <a:r>
              <a:rPr lang="en-US" sz="2400" dirty="0">
                <a:solidFill>
                  <a:srgbClr val="2F2B20"/>
                </a:solidFill>
                <a:latin typeface="Corbel"/>
              </a:rPr>
              <a:t>SFU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Look</a:t>
            </a:r>
            <a:r>
              <a:rPr lang="en-US" sz="2400" dirty="0">
                <a:solidFill>
                  <a:srgbClr val="2F2B20"/>
                </a:solidFill>
                <a:latin typeface="Corbel"/>
              </a:rPr>
              <a:t> at Cited References and Times Cited in the Database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8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5. Topic &amp; Search Tips</a:t>
            </a:r>
          </a:p>
        </p:txBody>
      </p:sp>
    </p:spTree>
    <p:extLst>
      <p:ext uri="{BB962C8B-B14F-4D97-AF65-F5344CB8AC3E}">
        <p14:creationId xmlns:p14="http://schemas.microsoft.com/office/powerpoint/2010/main" val="163580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Focusing your topic</a:t>
            </a:r>
          </a:p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4" y="1590432"/>
            <a:ext cx="6692445" cy="4021282"/>
          </a:xfrm>
        </p:spPr>
        <p:txBody>
          <a:bodyPr>
            <a:noAutofit/>
          </a:bodyPr>
          <a:lstStyle/>
          <a:p>
            <a:r>
              <a:rPr lang="en-US" sz="2400" dirty="0"/>
              <a:t>Example topic:   </a:t>
            </a:r>
            <a:r>
              <a:rPr lang="en-US" sz="2400" b="1" dirty="0">
                <a:solidFill>
                  <a:schemeClr val="accent1"/>
                </a:solidFill>
              </a:rPr>
              <a:t>Therapy and recidivism</a:t>
            </a:r>
          </a:p>
          <a:p>
            <a:r>
              <a:rPr lang="en-US" sz="2400" dirty="0"/>
              <a:t>Ask yourself:</a:t>
            </a:r>
          </a:p>
          <a:p>
            <a:pPr marL="502920" lvl="1" indent="0">
              <a:buNone/>
            </a:pPr>
            <a:endParaRPr lang="en-US" sz="500" b="1" dirty="0">
              <a:solidFill>
                <a:schemeClr val="accent2"/>
              </a:solidFill>
            </a:endParaRP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Who?</a:t>
            </a:r>
            <a:r>
              <a:rPr lang="en-US" sz="2200" dirty="0"/>
              <a:t>	Women, youth, incarcerated people…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What?</a:t>
            </a:r>
            <a:r>
              <a:rPr lang="en-US" sz="2200" dirty="0"/>
              <a:t>	Visual art therapy, cognitive </a:t>
            </a:r>
            <a:r>
              <a:rPr lang="en-US" sz="2200" dirty="0" err="1"/>
              <a:t>behavioural</a:t>
            </a:r>
            <a:r>
              <a:rPr lang="en-US" sz="2200" dirty="0"/>
              <a:t> therapy…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When?</a:t>
            </a:r>
            <a:r>
              <a:rPr lang="en-US" sz="2200" dirty="0"/>
              <a:t>	Historical or contemporary? Time frame (short term or long term)?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Where?</a:t>
            </a:r>
            <a:r>
              <a:rPr lang="en-US" sz="2200" dirty="0"/>
              <a:t>	Vancouver, BC, Canada, North America, 			international …</a:t>
            </a:r>
          </a:p>
        </p:txBody>
      </p:sp>
    </p:spTree>
    <p:extLst>
      <p:ext uri="{BB962C8B-B14F-4D97-AF65-F5344CB8AC3E}">
        <p14:creationId xmlns:p14="http://schemas.microsoft.com/office/powerpoint/2010/main" val="223380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855834"/>
            <a:ext cx="5087075" cy="536005"/>
          </a:xfrm>
        </p:spPr>
        <p:txBody>
          <a:bodyPr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Developing keywords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2" y="1643606"/>
            <a:ext cx="7433227" cy="19706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Revised topic:</a:t>
            </a: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Impact of </a:t>
            </a:r>
            <a:r>
              <a:rPr lang="en-US" sz="2400" b="1" dirty="0">
                <a:solidFill>
                  <a:srgbClr val="002E89"/>
                </a:solidFill>
              </a:rPr>
              <a:t>arts therapy </a:t>
            </a:r>
            <a:r>
              <a:rPr lang="en-US" sz="2400" b="1" dirty="0">
                <a:solidFill>
                  <a:schemeClr val="accent1"/>
                </a:solidFill>
              </a:rPr>
              <a:t>on </a:t>
            </a:r>
            <a:r>
              <a:rPr lang="en-US" sz="2400" b="1" dirty="0">
                <a:solidFill>
                  <a:srgbClr val="002E89"/>
                </a:solidFill>
              </a:rPr>
              <a:t>recidivism</a:t>
            </a:r>
            <a:r>
              <a:rPr lang="en-US" sz="2400" b="1" dirty="0">
                <a:solidFill>
                  <a:schemeClr val="accent1"/>
                </a:solidFill>
              </a:rPr>
              <a:t> in 		     </a:t>
            </a:r>
            <a:r>
              <a:rPr lang="en-US" sz="2400" b="1" dirty="0">
                <a:solidFill>
                  <a:srgbClr val="002E89"/>
                </a:solidFill>
              </a:rPr>
              <a:t>young offenders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Identify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key concepts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Brainstorm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2E89"/>
                </a:solidFill>
              </a:rPr>
              <a:t>keywords </a:t>
            </a:r>
            <a:r>
              <a:rPr lang="en-US" sz="2400" dirty="0">
                <a:solidFill>
                  <a:schemeClr val="tx2"/>
                </a:solidFill>
              </a:rPr>
              <a:t>(search terms) for each key concept</a:t>
            </a:r>
          </a:p>
          <a:p>
            <a:pPr marL="502920" lvl="1" indent="0">
              <a:buNone/>
            </a:pPr>
            <a:endParaRPr lang="en-US" sz="5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89190"/>
              </p:ext>
            </p:extLst>
          </p:nvPr>
        </p:nvGraphicFramePr>
        <p:xfrm>
          <a:off x="4166048" y="3873385"/>
          <a:ext cx="6921054" cy="2743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2409">
                  <a:extLst>
                    <a:ext uri="{9D8B030D-6E8A-4147-A177-3AD203B41FA5}">
                      <a16:colId xmlns:a16="http://schemas.microsoft.com/office/drawing/2014/main" val="4187555670"/>
                    </a:ext>
                  </a:extLst>
                </a:gridCol>
                <a:gridCol w="2067787">
                  <a:extLst>
                    <a:ext uri="{9D8B030D-6E8A-4147-A177-3AD203B41FA5}">
                      <a16:colId xmlns:a16="http://schemas.microsoft.com/office/drawing/2014/main" val="1965859534"/>
                    </a:ext>
                  </a:extLst>
                </a:gridCol>
                <a:gridCol w="2680858">
                  <a:extLst>
                    <a:ext uri="{9D8B030D-6E8A-4147-A177-3AD203B41FA5}">
                      <a16:colId xmlns:a16="http://schemas.microsoft.com/office/drawing/2014/main" val="1591612801"/>
                    </a:ext>
                  </a:extLst>
                </a:gridCol>
              </a:tblGrid>
              <a:tr h="427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Arts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Recidivism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Young</a:t>
                      </a:r>
                      <a:r>
                        <a:rPr lang="en-US" sz="2400" baseline="0" dirty="0"/>
                        <a:t> offenders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3320"/>
                  </a:ext>
                </a:extLst>
              </a:tr>
              <a:tr h="21384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Music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Dance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Bibliotherapy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Equine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Counselling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Repeat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offender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strike="sngStrike" dirty="0">
                          <a:solidFill>
                            <a:srgbClr val="002060"/>
                          </a:solidFill>
                        </a:rPr>
                        <a:t>Criminals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Juvenile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delinquents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Early adolescent offenders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Youth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Teenagers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Justice-involved youth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7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826141"/>
            <a:ext cx="2316991" cy="14790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77103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859587"/>
          </a:xfrm>
        </p:spPr>
        <p:txBody>
          <a:bodyPr>
            <a:normAutofit/>
          </a:bodyPr>
          <a:lstStyle/>
          <a:p>
            <a:r>
              <a:rPr lang="en-US" sz="3600" dirty="0"/>
              <a:t>Search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59172"/>
              </p:ext>
            </p:extLst>
          </p:nvPr>
        </p:nvGraphicFramePr>
        <p:xfrm>
          <a:off x="2559318" y="2125015"/>
          <a:ext cx="7073363" cy="42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1461" y="3603945"/>
            <a:ext cx="222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 therapy AND recidivism AND young offenders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831" y="2469279"/>
            <a:ext cx="298030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criminal </a:t>
            </a:r>
          </a:p>
          <a:p>
            <a:r>
              <a:rPr lang="en-US" sz="2000" dirty="0"/>
              <a:t>offenders; or, </a:t>
            </a:r>
          </a:p>
          <a:p>
            <a:endParaRPr lang="en-US" sz="2000" dirty="0"/>
          </a:p>
          <a:p>
            <a:r>
              <a:rPr lang="en-US" sz="2000" dirty="0"/>
              <a:t>Criminal offenders AND </a:t>
            </a:r>
          </a:p>
          <a:p>
            <a:r>
              <a:rPr lang="en-US" sz="2000" dirty="0"/>
              <a:t>recidivism; or,</a:t>
            </a:r>
          </a:p>
          <a:p>
            <a:endParaRPr lang="en-US" sz="2000" dirty="0"/>
          </a:p>
          <a:p>
            <a:r>
              <a:rPr lang="en-US" sz="2000" dirty="0"/>
              <a:t>Art therapy and recidivism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24763" y="4958297"/>
            <a:ext cx="1795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Art therapy AND mental health</a:t>
            </a:r>
          </a:p>
        </p:txBody>
      </p:sp>
      <p:sp>
        <p:nvSpPr>
          <p:cNvPr id="8" name="Right Arrow 7"/>
          <p:cNvSpPr/>
          <p:nvPr/>
        </p:nvSpPr>
        <p:spPr>
          <a:xfrm rot="577710">
            <a:off x="3285325" y="3818867"/>
            <a:ext cx="2801897" cy="36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904571">
            <a:off x="6694009" y="2971174"/>
            <a:ext cx="1685599" cy="332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86601">
            <a:off x="7860623" y="5047023"/>
            <a:ext cx="1307297" cy="360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1. SFU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Library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is for You</a:t>
            </a:r>
          </a:p>
        </p:txBody>
      </p:sp>
    </p:spTree>
    <p:extLst>
      <p:ext uri="{BB962C8B-B14F-4D97-AF65-F5344CB8AC3E}">
        <p14:creationId xmlns:p14="http://schemas.microsoft.com/office/powerpoint/2010/main" val="347748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Research and Writing Help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52380BB8-94A4-4B90-B973-979453182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84" y="2117455"/>
            <a:ext cx="3240437" cy="3240437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A7EFCD23-028B-4FC6-AE91-8246085A1870}"/>
              </a:ext>
            </a:extLst>
          </p:cNvPr>
          <p:cNvSpPr/>
          <p:nvPr/>
        </p:nvSpPr>
        <p:spPr>
          <a:xfrm>
            <a:off x="217622" y="2013488"/>
            <a:ext cx="3084162" cy="3448373"/>
          </a:xfrm>
          <a:prstGeom prst="noSmoking">
            <a:avLst>
              <a:gd name="adj" fmla="val 71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32363-8305-4780-AB1A-204F64F115AB}"/>
              </a:ext>
            </a:extLst>
          </p:cNvPr>
          <p:cNvSpPr txBox="1"/>
          <p:nvPr/>
        </p:nvSpPr>
        <p:spPr>
          <a:xfrm>
            <a:off x="302079" y="5470024"/>
            <a:ext cx="28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Human-powered research support!</a:t>
            </a: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Where to go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2" y="967485"/>
            <a:ext cx="6840871" cy="4830769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Contact us</a:t>
            </a:r>
            <a:r>
              <a:rPr lang="en-US" sz="2800" dirty="0"/>
              <a:t>: </a:t>
            </a:r>
            <a:r>
              <a:rPr lang="en-US" sz="2800" dirty="0">
                <a:hlinkClick r:id="rId3"/>
              </a:rPr>
              <a:t>Ask a Librarian</a:t>
            </a:r>
            <a:endParaRPr lang="en-US" sz="2800" dirty="0"/>
          </a:p>
          <a:p>
            <a:pPr lvl="1"/>
            <a:r>
              <a:rPr lang="en-US" sz="2400" b="1" dirty="0"/>
              <a:t>Book an appointment </a:t>
            </a:r>
            <a:r>
              <a:rPr lang="en-US" sz="2400" dirty="0"/>
              <a:t>(Zoom, in person, or phone)</a:t>
            </a:r>
          </a:p>
          <a:p>
            <a:pPr lvl="2"/>
            <a:r>
              <a:rPr lang="en-US" sz="2200" dirty="0"/>
              <a:t>Same day often available</a:t>
            </a:r>
            <a:r>
              <a:rPr lang="en-US" sz="2200" b="1" dirty="0"/>
              <a:t> </a:t>
            </a:r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778.782.4351 (call back)</a:t>
            </a:r>
          </a:p>
          <a:p>
            <a:pPr lvl="1"/>
            <a:r>
              <a:rPr lang="en-US" sz="2400" b="1" dirty="0"/>
              <a:t>Email </a:t>
            </a:r>
            <a:r>
              <a:rPr lang="en-US" sz="2400" dirty="0"/>
              <a:t>us at: </a:t>
            </a:r>
            <a:r>
              <a:rPr lang="en-US" sz="2400" dirty="0">
                <a:hlinkClick r:id="rId4"/>
              </a:rPr>
              <a:t>libask@sfu.ca</a:t>
            </a:r>
            <a:endParaRPr lang="en-US" sz="2400" dirty="0"/>
          </a:p>
          <a:p>
            <a:pPr lvl="1"/>
            <a:r>
              <a:rPr lang="en-US" sz="2400" b="1" dirty="0" err="1">
                <a:hlinkClick r:id="rId5"/>
              </a:rPr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Citation Guides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APA, MLA, Chicago …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Student Learning Commons</a:t>
            </a:r>
          </a:p>
          <a:p>
            <a:pPr lvl="1"/>
            <a:r>
              <a:rPr lang="en-US" sz="2400" dirty="0"/>
              <a:t>Academic writing, study skills, EAL/ESL support</a:t>
            </a:r>
          </a:p>
          <a:p>
            <a:pPr lvl="1"/>
            <a:r>
              <a:rPr lang="en-US" sz="2400" dirty="0" err="1">
                <a:hlinkClick r:id="rId6"/>
              </a:rPr>
              <a:t>WriteAway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7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Citation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786" y="151171"/>
            <a:ext cx="8049652" cy="149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APA Blog + SFU APA Guide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“We will be very picky when grading the reference list…”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28E81-503A-4ECC-B310-C65F395E4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86" t="11587" r="19341" b="4985"/>
          <a:stretch/>
        </p:blipFill>
        <p:spPr>
          <a:xfrm>
            <a:off x="3541786" y="2409605"/>
            <a:ext cx="4966401" cy="389721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6BFF6-6EC5-4DD7-9FE9-2329C4BE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572" y="1248325"/>
            <a:ext cx="2813144" cy="5609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83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1287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SFU</a:t>
            </a:r>
            <a:br>
              <a:rPr lang="en-US" sz="3600" dirty="0"/>
            </a:br>
            <a:r>
              <a:rPr lang="en-US" sz="3600" dirty="0"/>
              <a:t>Library</a:t>
            </a:r>
            <a:br>
              <a:rPr lang="en-US" sz="3600" dirty="0"/>
            </a:br>
            <a:r>
              <a:rPr lang="en-US" dirty="0"/>
              <a:t>Info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2" y="1676134"/>
            <a:ext cx="1896395" cy="27888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3141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7" name="Rectangle 6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Burnaby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60" y="1676134"/>
            <a:ext cx="1896395" cy="278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82" y="1676134"/>
            <a:ext cx="1896395" cy="2788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359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Vancouver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1682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5" name="Rectangle 14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Surrey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140" y="705187"/>
            <a:ext cx="53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 few quick facts about us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73098" y="4592149"/>
            <a:ext cx="8004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three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campus </a:t>
            </a:r>
            <a:r>
              <a:rPr lang="en-US" sz="2400" b="1" dirty="0">
                <a:solidFill>
                  <a:schemeClr val="tx2"/>
                </a:solidFill>
              </a:rPr>
              <a:t>libraries, one SFU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interbranch</a:t>
            </a:r>
            <a:r>
              <a:rPr lang="en-US" sz="2400" b="1" dirty="0">
                <a:solidFill>
                  <a:schemeClr val="tx2"/>
                </a:solidFill>
              </a:rPr>
              <a:t> book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course reserves 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+700 </a:t>
            </a:r>
            <a:r>
              <a:rPr lang="en-US" sz="2400" dirty="0"/>
              <a:t>research </a:t>
            </a:r>
            <a:r>
              <a:rPr lang="en-US" sz="2400" b="1" dirty="0">
                <a:solidFill>
                  <a:schemeClr val="tx2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4136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45C4-8D02-4C0B-9D3B-7903CCF4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Specialized Resources at SFU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3CBE-6A66-4C3E-8E7E-91FF94716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6088" y="774916"/>
            <a:ext cx="7526752" cy="52144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Research Data Management Unit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Help with accessing microdata,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MAPS/GIS Unit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Knowledge mobilization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Scholarly publishing 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Digital Humanities Lab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A Media Makerspace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Dick Kouwenhoven Book Arts Studio (new!)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Institutional repository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Niche databases, special collections and 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E.g. Criterion on Demand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1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2C7A1823-3BCC-4D04-8E58-857DB4BDA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846" y="2513308"/>
            <a:ext cx="2495226" cy="2495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A9A57C"/>
                </a:solidFill>
              </a:rPr>
              <a:t>2.Use the library’s free resources to avoid paying for research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D71DA067-5C76-47E5-B729-70E945B2CA7D}"/>
              </a:ext>
            </a:extLst>
          </p:cNvPr>
          <p:cNvSpPr/>
          <p:nvPr/>
        </p:nvSpPr>
        <p:spPr>
          <a:xfrm>
            <a:off x="163378" y="1959243"/>
            <a:ext cx="3084162" cy="3448373"/>
          </a:xfrm>
          <a:prstGeom prst="noSmoking">
            <a:avLst>
              <a:gd name="adj" fmla="val 71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4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555523B0-F2CC-42E2-B4F3-285B5AD3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" y="699227"/>
            <a:ext cx="8179881" cy="4601183"/>
          </a:xfr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41862-51A1-4BB4-A807-763320540A86}"/>
              </a:ext>
            </a:extLst>
          </p:cNvPr>
          <p:cNvSpPr txBox="1"/>
          <p:nvPr/>
        </p:nvSpPr>
        <p:spPr>
          <a:xfrm>
            <a:off x="8839543" y="543464"/>
            <a:ext cx="2600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97" y="4961694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  <p:grpSp>
        <p:nvGrpSpPr>
          <p:cNvPr id="7" name="Group 6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062EDF3E-C494-4D36-9BF4-59173FD30710}"/>
              </a:ext>
            </a:extLst>
          </p:cNvPr>
          <p:cNvGrpSpPr/>
          <p:nvPr/>
        </p:nvGrpSpPr>
        <p:grpSpPr>
          <a:xfrm>
            <a:off x="400325" y="5485051"/>
            <a:ext cx="7288194" cy="869997"/>
            <a:chOff x="619538" y="4895370"/>
            <a:chExt cx="5612730" cy="611453"/>
          </a:xfrm>
        </p:grpSpPr>
        <p:pic>
          <p:nvPicPr>
            <p:cNvPr id="9" name="Picture 8" descr="LibKey Nomad Download PDF button: Simon Fraser University">
              <a:extLst>
                <a:ext uri="{FF2B5EF4-FFF2-40B4-BE49-F238E27FC236}">
                  <a16:creationId xmlns:a16="http://schemas.microsoft.com/office/drawing/2014/main" id="{3021A558-4508-4211-A9A3-5B01685B2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0" name="Picture 9" descr="LibKey Nomad Article Link Button: Simon Fraser University">
              <a:extLst>
                <a:ext uri="{FF2B5EF4-FFF2-40B4-BE49-F238E27FC236}">
                  <a16:creationId xmlns:a16="http://schemas.microsoft.com/office/drawing/2014/main" id="{76D4913A-077F-4BC2-8F52-6A9D4FE9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1" name="Picture 10" descr="LibKey Nomad Access Options button: Simon Fraser University">
              <a:extLst>
                <a:ext uri="{FF2B5EF4-FFF2-40B4-BE49-F238E27FC236}">
                  <a16:creationId xmlns:a16="http://schemas.microsoft.com/office/drawing/2014/main" id="{9169167E-1955-480A-8A2C-BC3DA49D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8D5D-D137-F2F8-7E59-1D3A5C8A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59" y="1123837"/>
            <a:ext cx="8324022" cy="4069007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800" dirty="0"/>
              <a:t>Go to </a:t>
            </a:r>
            <a:r>
              <a:rPr lang="en-US" sz="2800" u="sng" dirty="0" err="1"/>
              <a:t>thirdiron.com</a:t>
            </a:r>
            <a:r>
              <a:rPr lang="en-US" sz="2800" u="sng" dirty="0"/>
              <a:t>/</a:t>
            </a:r>
            <a:r>
              <a:rPr lang="en-US" sz="2800" u="sng" dirty="0" err="1"/>
              <a:t>downloadnomad</a:t>
            </a:r>
            <a:r>
              <a:rPr lang="en-US" sz="2800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Choose your browser and follow the prompts to install the </a:t>
            </a:r>
            <a:r>
              <a:rPr lang="en-US" sz="2800" dirty="0" err="1"/>
              <a:t>LibKey</a:t>
            </a:r>
            <a:r>
              <a:rPr lang="en-US" sz="2800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You’re all set!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Look for </a:t>
            </a:r>
            <a:r>
              <a:rPr lang="en-US" sz="2800" dirty="0" err="1"/>
              <a:t>LibKey</a:t>
            </a:r>
            <a:r>
              <a:rPr lang="en-US" sz="2800" dirty="0"/>
              <a:t> Nomad icons on scholarly webpages.</a:t>
            </a:r>
          </a:p>
        </p:txBody>
      </p:sp>
      <p:grpSp>
        <p:nvGrpSpPr>
          <p:cNvPr id="15" name="Group 14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E4E0BEA-DF95-2678-9773-C26AAF3E2572}"/>
              </a:ext>
            </a:extLst>
          </p:cNvPr>
          <p:cNvGrpSpPr/>
          <p:nvPr/>
        </p:nvGrpSpPr>
        <p:grpSpPr>
          <a:xfrm>
            <a:off x="3379806" y="5565749"/>
            <a:ext cx="7288194" cy="869997"/>
            <a:chOff x="619538" y="4895370"/>
            <a:chExt cx="5612730" cy="611453"/>
          </a:xfrm>
        </p:grpSpPr>
        <p:pic>
          <p:nvPicPr>
            <p:cNvPr id="10" name="Picture 9" descr="LibKey Nomad Download PDF button: Simon Fraser University">
              <a:extLst>
                <a:ext uri="{FF2B5EF4-FFF2-40B4-BE49-F238E27FC236}">
                  <a16:creationId xmlns:a16="http://schemas.microsoft.com/office/drawing/2014/main" id="{E4B2C63B-4F85-C35D-681B-67412030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A76A053-5BC4-C335-2FA6-69F154DF2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4" name="Picture 13" descr="LibKey Nomad Access Options button: Simon Fraser University">
              <a:extLst>
                <a:ext uri="{FF2B5EF4-FFF2-40B4-BE49-F238E27FC236}">
                  <a16:creationId xmlns:a16="http://schemas.microsoft.com/office/drawing/2014/main" id="{A5D80F7D-CE0A-444D-92E3-224F600E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B5FAF0-A2B3-438B-A1A1-E0CE415E7760}"/>
              </a:ext>
            </a:extLst>
          </p:cNvPr>
          <p:cNvSpPr txBox="1"/>
          <p:nvPr/>
        </p:nvSpPr>
        <p:spPr>
          <a:xfrm>
            <a:off x="3810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136D3-8F21-498F-96D6-26007468DA48}"/>
              </a:ext>
            </a:extLst>
          </p:cNvPr>
          <p:cNvSpPr txBox="1"/>
          <p:nvPr/>
        </p:nvSpPr>
        <p:spPr>
          <a:xfrm>
            <a:off x="3810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DD302-38E7-4EF9-84B6-097E3039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</p:spTree>
    <p:extLst>
      <p:ext uri="{BB962C8B-B14F-4D97-AF65-F5344CB8AC3E}">
        <p14:creationId xmlns:p14="http://schemas.microsoft.com/office/powerpoint/2010/main" val="186152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3913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779ACAA6-103F-4714-B364-F9D3EC053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4120</TotalTime>
  <Words>1284</Words>
  <Application>Microsoft Office PowerPoint</Application>
  <PresentationFormat>Widescreen</PresentationFormat>
  <Paragraphs>259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Corbel</vt:lpstr>
      <vt:lpstr>DINPro-Medium</vt:lpstr>
      <vt:lpstr>Wingdings</vt:lpstr>
      <vt:lpstr>Wingdings 2</vt:lpstr>
      <vt:lpstr>Frame</vt:lpstr>
      <vt:lpstr>SFU Library Orientation</vt:lpstr>
      <vt:lpstr>Agenda</vt:lpstr>
      <vt:lpstr>1. SFU Library is for You</vt:lpstr>
      <vt:lpstr>SFU Library Info</vt:lpstr>
      <vt:lpstr>Specialized Resources at SFU Library</vt:lpstr>
      <vt:lpstr>2.Use the library’s free resources to avoid paying for research</vt:lpstr>
      <vt:lpstr>Access library resources – libkey nomad</vt:lpstr>
      <vt:lpstr>How to install LibKey Nomad</vt:lpstr>
      <vt:lpstr>Interlibrary Loan &amp; Book Requests</vt:lpstr>
      <vt:lpstr>3. Articles:  Non-Scholarly  vs.  Scholarly</vt:lpstr>
      <vt:lpstr>Popular/ vs.  Scholarly</vt:lpstr>
      <vt:lpstr>Popular  vs.  Scholarly</vt:lpstr>
      <vt:lpstr>Popular  vs.  Scholarly</vt:lpstr>
      <vt:lpstr>Popular  vs.  Scholarly</vt:lpstr>
      <vt:lpstr>Popular  vs.  Scholarly</vt:lpstr>
      <vt:lpstr>Google Scholar </vt:lpstr>
      <vt:lpstr>4. Specialized Databases</vt:lpstr>
      <vt:lpstr>What is a literature review?</vt:lpstr>
      <vt:lpstr>Finding  Articles Online</vt:lpstr>
      <vt:lpstr>Finding  Articles Online</vt:lpstr>
      <vt:lpstr>Finding  Articles Online</vt:lpstr>
      <vt:lpstr>Recommended  Databases</vt:lpstr>
      <vt:lpstr>Recommended  Databases –  Search tips</vt:lpstr>
      <vt:lpstr>Searching through databases </vt:lpstr>
      <vt:lpstr>5. Topic &amp; Search Tips</vt:lpstr>
      <vt:lpstr>Working with your topic</vt:lpstr>
      <vt:lpstr>Working with your topic</vt:lpstr>
      <vt:lpstr>Boolean &amp; other Search tips</vt:lpstr>
      <vt:lpstr>Search strategies</vt:lpstr>
      <vt:lpstr>Research and Writing Help</vt:lpstr>
      <vt:lpstr>Where to go for help</vt:lpstr>
      <vt:lpstr>APA Citation Style</vt:lpstr>
      <vt:lpstr>Thank you!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Yolanda Koscielski</cp:lastModifiedBy>
  <cp:revision>247</cp:revision>
  <cp:lastPrinted>2017-09-20T21:31:03Z</cp:lastPrinted>
  <dcterms:created xsi:type="dcterms:W3CDTF">2018-01-12T18:52:36Z</dcterms:created>
  <dcterms:modified xsi:type="dcterms:W3CDTF">2025-01-21T00:06:36Z</dcterms:modified>
</cp:coreProperties>
</file>