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8" r:id="rId1"/>
  </p:sldMasterIdLst>
  <p:notesMasterIdLst>
    <p:notesMasterId r:id="rId43"/>
  </p:notesMasterIdLst>
  <p:sldIdLst>
    <p:sldId id="256" r:id="rId2"/>
    <p:sldId id="300" r:id="rId3"/>
    <p:sldId id="262" r:id="rId4"/>
    <p:sldId id="333" r:id="rId5"/>
    <p:sldId id="334" r:id="rId6"/>
    <p:sldId id="293" r:id="rId7"/>
    <p:sldId id="335" r:id="rId8"/>
    <p:sldId id="294" r:id="rId9"/>
    <p:sldId id="310" r:id="rId10"/>
    <p:sldId id="318" r:id="rId11"/>
    <p:sldId id="319" r:id="rId12"/>
    <p:sldId id="320" r:id="rId13"/>
    <p:sldId id="336" r:id="rId14"/>
    <p:sldId id="297" r:id="rId15"/>
    <p:sldId id="327" r:id="rId16"/>
    <p:sldId id="337" r:id="rId17"/>
    <p:sldId id="298" r:id="rId18"/>
    <p:sldId id="328" r:id="rId19"/>
    <p:sldId id="329" r:id="rId20"/>
    <p:sldId id="330" r:id="rId21"/>
    <p:sldId id="338" r:id="rId22"/>
    <p:sldId id="287" r:id="rId23"/>
    <p:sldId id="304" r:id="rId24"/>
    <p:sldId id="322" r:id="rId25"/>
    <p:sldId id="314" r:id="rId26"/>
    <p:sldId id="339" r:id="rId27"/>
    <p:sldId id="270" r:id="rId28"/>
    <p:sldId id="325" r:id="rId29"/>
    <p:sldId id="323" r:id="rId30"/>
    <p:sldId id="289" r:id="rId31"/>
    <p:sldId id="340" r:id="rId32"/>
    <p:sldId id="315" r:id="rId33"/>
    <p:sldId id="331" r:id="rId34"/>
    <p:sldId id="332" r:id="rId35"/>
    <p:sldId id="341" r:id="rId36"/>
    <p:sldId id="299" r:id="rId37"/>
    <p:sldId id="326" r:id="rId38"/>
    <p:sldId id="302" r:id="rId39"/>
    <p:sldId id="344" r:id="rId40"/>
    <p:sldId id="342" r:id="rId41"/>
    <p:sldId id="280" r:id="rId4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842907-A4C2-4C10-9176-EF46A5AAD790}">
          <p14:sldIdLst>
            <p14:sldId id="256"/>
            <p14:sldId id="300"/>
            <p14:sldId id="262"/>
            <p14:sldId id="333"/>
            <p14:sldId id="334"/>
            <p14:sldId id="293"/>
            <p14:sldId id="335"/>
            <p14:sldId id="294"/>
            <p14:sldId id="310"/>
            <p14:sldId id="318"/>
            <p14:sldId id="319"/>
            <p14:sldId id="320"/>
            <p14:sldId id="336"/>
            <p14:sldId id="297"/>
            <p14:sldId id="327"/>
            <p14:sldId id="337"/>
            <p14:sldId id="298"/>
            <p14:sldId id="328"/>
            <p14:sldId id="329"/>
            <p14:sldId id="330"/>
            <p14:sldId id="338"/>
            <p14:sldId id="287"/>
            <p14:sldId id="304"/>
            <p14:sldId id="322"/>
            <p14:sldId id="314"/>
            <p14:sldId id="339"/>
            <p14:sldId id="270"/>
            <p14:sldId id="325"/>
            <p14:sldId id="323"/>
            <p14:sldId id="289"/>
            <p14:sldId id="340"/>
            <p14:sldId id="315"/>
            <p14:sldId id="331"/>
            <p14:sldId id="332"/>
            <p14:sldId id="341"/>
            <p14:sldId id="299"/>
            <p14:sldId id="326"/>
            <p14:sldId id="302"/>
            <p14:sldId id="344"/>
            <p14:sldId id="342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8" autoAdjust="0"/>
    <p:restoredTop sz="62413" autoAdjust="0"/>
  </p:normalViewPr>
  <p:slideViewPr>
    <p:cSldViewPr snapToGrid="0">
      <p:cViewPr varScale="1">
        <p:scale>
          <a:sx n="72" d="100"/>
          <a:sy n="72" d="100"/>
        </p:scale>
        <p:origin x="14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868E6-F3FC-4CCB-B389-7800590151D7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75F25C-406D-475A-9CBD-9C97F69D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Denton is using resources to help define terms that are important in the field and will be important in the paper</a:t>
            </a:r>
          </a:p>
          <a:p>
            <a:endParaRPr lang="en-CA" baseline="0" dirty="0" smtClean="0"/>
          </a:p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2E2A2-EAB6-4398-8889-A80FF922E6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20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Denton is using resources to point out some of the issues that researchers in the field have tackled and also points of contention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among researchers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example shows how two researchers have opposing views on an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2E2A2-EAB6-4398-8889-A80FF922E6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44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Gaps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Denton points out problems and gaps (i.e., missing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things)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 sees with research in the field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 important part of any Lit Review (or paper) because it’s usually in moments like these that authors show that they’re going to fill the gap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they’ll point out the gap and then hint at or clearly explain how their research will help clear up the confusion or fill in the missing pieces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2E2A2-EAB6-4398-8889-A80FF922E68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81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97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lib.suf.ca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Find  Other Materials  Background Sources  Encyclopedias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2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Library Search or the Catalogue and search</a:t>
            </a:r>
            <a:r>
              <a:rPr lang="en-US" baseline="0" dirty="0" smtClean="0"/>
              <a:t> for “Sage Research Methods Online”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07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filters to narrow search results</a:t>
            </a:r>
          </a:p>
          <a:p>
            <a:endParaRPr lang="en-US" dirty="0" smtClean="0"/>
          </a:p>
          <a:p>
            <a:r>
              <a:rPr lang="en-US" dirty="0" smtClean="0"/>
              <a:t>For example, under Reference, can narrow results to Encyclopedias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49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Discipline,</a:t>
            </a:r>
            <a:r>
              <a:rPr lang="en-US" baseline="0" dirty="0" smtClean="0"/>
              <a:t> can narrow results to Criminology and Criminal Justice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6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looking at a resource, don’t miss the Further Readings section!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29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dirty="0" smtClean="0"/>
              <a:t>Ask: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- What are examples of each type?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-</a:t>
            </a:r>
            <a:r>
              <a:rPr lang="en-CA" baseline="0" dirty="0" smtClean="0"/>
              <a:t> </a:t>
            </a:r>
            <a:r>
              <a:rPr lang="en-CA" dirty="0" smtClean="0"/>
              <a:t>How can we tell the difference?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peer-reviewed mean?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36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lib.suf.ca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Help  Research Assistance  Find Materials by Format +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then, under the section “Finding academic or scholarly journal articles, in the last paragraph click the link “What is a scholarly (or peer-reviewed) journal?”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use Library Search and search for “scholarly journal” and then click on “What is a scholarly (or peer-reviewed) journal?” (in the column on the right in the search results)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19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0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50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8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4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careful!</a:t>
            </a:r>
            <a:r>
              <a:rPr lang="en-US" baseline="0" dirty="0" smtClean="0"/>
              <a:t> </a:t>
            </a:r>
            <a:r>
              <a:rPr lang="en-US" b="1" i="1" baseline="0" dirty="0" smtClean="0"/>
              <a:t>APA Style </a:t>
            </a:r>
            <a:r>
              <a:rPr lang="en-US" baseline="0" dirty="0" smtClean="0"/>
              <a:t>was recently updated, so be sure to check whether the resource you’re using is for the </a:t>
            </a:r>
            <a:r>
              <a:rPr lang="en-US" b="1" i="1" baseline="0" dirty="0" smtClean="0"/>
              <a:t>6</a:t>
            </a:r>
            <a:r>
              <a:rPr lang="en-US" b="1" i="1" baseline="30000" dirty="0" smtClean="0"/>
              <a:t>th</a:t>
            </a:r>
            <a:r>
              <a:rPr lang="en-US" b="1" i="1" baseline="0" dirty="0" smtClean="0"/>
              <a:t> or 7</a:t>
            </a:r>
            <a:r>
              <a:rPr lang="en-US" b="1" i="1" baseline="30000" dirty="0" smtClean="0"/>
              <a:t>th</a:t>
            </a:r>
            <a:r>
              <a:rPr lang="en-US" b="1" i="1" baseline="0" dirty="0" smtClean="0"/>
              <a:t> edition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606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76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609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more search tips and details, use Library Search and search for “Boolean operators” or “search tips” </a:t>
            </a:r>
            <a:r>
              <a:rPr lang="en-US" baseline="0" dirty="0" smtClean="0">
                <a:sym typeface="Wingdings" panose="05000000000000000000" pitchFamily="2" charset="2"/>
              </a:rPr>
              <a:t>and then click on “Power searching and Boolean searching: Catalogue search guide” (in the column on the right in the search results)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32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should s</a:t>
            </a:r>
            <a:r>
              <a:rPr lang="en-US" dirty="0" smtClean="0"/>
              <a:t>ee assignment for full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5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basically used for helping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get a feel for what’s going on in the field before you start your research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who read your research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get a bit of background information before they read about your research and findings</a:t>
            </a:r>
          </a:p>
          <a:p>
            <a:pPr>
              <a:lnSpc>
                <a:spcPct val="90000"/>
              </a:lnSpc>
            </a:pPr>
            <a:endParaRPr lang="en-CA" dirty="0" smtClean="0"/>
          </a:p>
          <a:p>
            <a:r>
              <a:rPr lang="en-US" dirty="0" smtClean="0"/>
              <a:t>Is different than an annotated </a:t>
            </a:r>
            <a:r>
              <a:rPr lang="en-US" dirty="0" smtClean="0"/>
              <a:t>bibliography</a:t>
            </a:r>
          </a:p>
          <a:p>
            <a:endParaRPr lang="en-US" dirty="0" smtClean="0"/>
          </a:p>
          <a:p>
            <a:r>
              <a:rPr lang="en-US" b="1" i="1" dirty="0" smtClean="0"/>
              <a:t>Background research </a:t>
            </a:r>
            <a:r>
              <a:rPr lang="en-US" b="0" i="0" dirty="0" smtClean="0"/>
              <a:t>is similar, just usually </a:t>
            </a:r>
            <a:r>
              <a:rPr lang="en-US" b="1" i="1" dirty="0" smtClean="0"/>
              <a:t>not as thorough/broad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83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Lit Review 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Erin Denton’s Master’s thesis (an SFU student)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we’ll use this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see things a Lit Review section of a bigger research paper does, what it looks like,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etc.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Denton is using resources to help teach the audience some historical facts / historical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2E2A2-EAB6-4398-8889-A80FF922E6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7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20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18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3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99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28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74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9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43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7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ummit.sfu.ca/item/956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ummit.sfu.ca/item/956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ummit.sfu.ca/item/956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cufts2.lib.sfu.ca/CRDB4/BVAS/resource/5828" TargetMode="External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://cufts2.lib.sfu.ca/CRDB4/BVAS/resource/5987" TargetMode="External"/><Relationship Id="rId4" Type="http://schemas.openxmlformats.org/officeDocument/2006/relationships/hyperlink" Target="http://cufts2.lib.sfu.ca/CRDB4/BVAS/resource/576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find/other-materials/reference-sources/encyclopedia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ufts2.lib.sfu.ca/CRDB4/BVAS/resource/1100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hellie55/5248529869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research-assistance/format-type/scholarly-journal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ufts2.lib.sfu.ca/CRDB4/BVAS/resource/5563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fts2.lib.sfu.ca/CRDB4/BVAS/resource/5565" TargetMode="External"/><Relationship Id="rId5" Type="http://schemas.openxmlformats.org/officeDocument/2006/relationships/hyperlink" Target="http://cufts2.lib.sfu.ca/CRDB4/BVAS/resource/5707" TargetMode="External"/><Relationship Id="rId4" Type="http://schemas.openxmlformats.org/officeDocument/2006/relationships/hyperlink" Target="http://cufts2.lib.sfu.ca/CRDB4/BVAS/resource/614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lib.sfu.ca/help/cite-write/citation-style-guides/ap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lib.sfu.ca/help/cite-write/citation-style-guides/ap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libask@sfu.ca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sfu.ca/help/research-assistance/what-literature-review-and-how-do-i-find-on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ummit.sfu.ca/item/956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706" y="2649682"/>
            <a:ext cx="7315200" cy="98963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SFU Library Orientation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706" y="3714283"/>
            <a:ext cx="7315200" cy="597945"/>
          </a:xfrm>
        </p:spPr>
        <p:txBody>
          <a:bodyPr>
            <a:normAutofit/>
          </a:bodyPr>
          <a:lstStyle/>
          <a:p>
            <a:r>
              <a:rPr lang="en-US" sz="3300" b="1" dirty="0" smtClean="0"/>
              <a:t>Criminology </a:t>
            </a:r>
            <a:r>
              <a:rPr lang="en-US" sz="3300" b="1" dirty="0" smtClean="0"/>
              <a:t>210</a:t>
            </a:r>
            <a:r>
              <a:rPr lang="en-US" sz="3300" b="1" dirty="0" smtClean="0"/>
              <a:t>: Research </a:t>
            </a:r>
            <a:r>
              <a:rPr lang="en-US" sz="3300" b="1" dirty="0" smtClean="0"/>
              <a:t>Paper </a:t>
            </a:r>
            <a:r>
              <a:rPr lang="en-US" sz="3300" b="1" dirty="0" smtClean="0"/>
              <a:t>Help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12744" y="4783283"/>
            <a:ext cx="252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James Bachmann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Library Learning &amp; Instructional Services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/>
              <a:t>Literature Review / Background Research</a:t>
            </a:r>
            <a:endParaRPr lang="en-US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6881" y="3351692"/>
            <a:ext cx="5829012" cy="1604772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From </a:t>
            </a:r>
            <a:r>
              <a:rPr lang="en-US" sz="2000" dirty="0" smtClean="0">
                <a:solidFill>
                  <a:schemeClr val="tx1"/>
                </a:solidFill>
              </a:rPr>
              <a:t>Erin Denton’s </a:t>
            </a:r>
            <a:r>
              <a:rPr lang="en-US" sz="2000" dirty="0">
                <a:solidFill>
                  <a:schemeClr val="tx1"/>
                </a:solidFill>
              </a:rPr>
              <a:t>Literature Review (20 </a:t>
            </a:r>
            <a:r>
              <a:rPr lang="en-US" sz="2000" dirty="0" smtClean="0">
                <a:solidFill>
                  <a:schemeClr val="tx1"/>
                </a:solidFill>
              </a:rPr>
              <a:t>pages)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chemeClr val="tx1"/>
                </a:solidFill>
              </a:rPr>
              <a:t>… the current, relatively accepted definition of trafficking describes a wide range of activities (</a:t>
            </a:r>
            <a:r>
              <a:rPr lang="en-US" sz="1600" dirty="0" err="1">
                <a:solidFill>
                  <a:schemeClr val="tx1"/>
                </a:solidFill>
              </a:rPr>
              <a:t>Bruckert</a:t>
            </a:r>
            <a:r>
              <a:rPr lang="en-US" sz="1600" dirty="0">
                <a:solidFill>
                  <a:schemeClr val="tx1"/>
                </a:solidFill>
              </a:rPr>
              <a:t> &amp; Parent, 2002; O’Connell, Davidson &amp; </a:t>
            </a:r>
            <a:r>
              <a:rPr lang="en-US" sz="1600" dirty="0" err="1">
                <a:solidFill>
                  <a:schemeClr val="tx1"/>
                </a:solidFill>
              </a:rPr>
              <a:t>Donelan</a:t>
            </a:r>
            <a:r>
              <a:rPr lang="en-US" sz="1600" dirty="0">
                <a:solidFill>
                  <a:schemeClr val="tx1"/>
                </a:solidFill>
              </a:rPr>
              <a:t> in </a:t>
            </a:r>
            <a:r>
              <a:rPr lang="en-US" sz="1600" dirty="0" err="1">
                <a:solidFill>
                  <a:schemeClr val="tx1"/>
                </a:solidFill>
              </a:rPr>
              <a:t>Laczko</a:t>
            </a:r>
            <a:r>
              <a:rPr lang="en-US" sz="1600" dirty="0">
                <a:solidFill>
                  <a:schemeClr val="tx1"/>
                </a:solidFill>
              </a:rPr>
              <a:t> &amp; </a:t>
            </a:r>
            <a:r>
              <a:rPr lang="en-US" sz="1600" dirty="0" err="1">
                <a:solidFill>
                  <a:schemeClr val="tx1"/>
                </a:solidFill>
              </a:rPr>
              <a:t>Gramegna</a:t>
            </a:r>
            <a:r>
              <a:rPr lang="en-US" sz="1600" dirty="0">
                <a:solidFill>
                  <a:schemeClr val="tx1"/>
                </a:solidFill>
              </a:rPr>
              <a:t>, 2003). The trafficking of humans is not one single activity….</a:t>
            </a:r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3896880" y="1456346"/>
            <a:ext cx="7473950" cy="1473890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Denton, </a:t>
            </a:r>
            <a:r>
              <a:rPr lang="en-US" sz="1600" dirty="0" smtClean="0">
                <a:solidFill>
                  <a:schemeClr val="tx1"/>
                </a:solidFill>
              </a:rPr>
              <a:t>E. </a:t>
            </a:r>
            <a:r>
              <a:rPr lang="en-US" sz="1600" dirty="0">
                <a:solidFill>
                  <a:schemeClr val="tx1"/>
                </a:solidFill>
              </a:rPr>
              <a:t>(2009). </a:t>
            </a:r>
            <a:r>
              <a:rPr lang="en-US" sz="1600" b="1" i="1" dirty="0">
                <a:solidFill>
                  <a:schemeClr val="tx1"/>
                </a:solidFill>
              </a:rPr>
              <a:t>International News Coverage of Human Trafficking Arrests and Prosecutions: a Content Analysis </a:t>
            </a:r>
            <a:r>
              <a:rPr lang="en-US" sz="1600" dirty="0">
                <a:solidFill>
                  <a:schemeClr val="tx1"/>
                </a:solidFill>
              </a:rPr>
              <a:t>(Master’s Thesis)</a:t>
            </a:r>
            <a:r>
              <a:rPr lang="en-US" sz="1600" i="1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 Simon Fraser University, Burnaby, BC. Retrieved from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summit.sfu.ca/item/9561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9846830" y="4000907"/>
            <a:ext cx="1524000" cy="6096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/>
              <a:t>Literature Review / Background Research</a:t>
            </a:r>
            <a:endParaRPr lang="en-US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6881" y="3351692"/>
            <a:ext cx="5829012" cy="1604772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From </a:t>
            </a:r>
            <a:r>
              <a:rPr lang="en-US" sz="2000" dirty="0" smtClean="0">
                <a:solidFill>
                  <a:schemeClr val="tx1"/>
                </a:solidFill>
              </a:rPr>
              <a:t>Erin Denton’s </a:t>
            </a:r>
            <a:r>
              <a:rPr lang="en-US" sz="2000" dirty="0">
                <a:solidFill>
                  <a:schemeClr val="tx1"/>
                </a:solidFill>
              </a:rPr>
              <a:t>Literature Review (20 </a:t>
            </a:r>
            <a:r>
              <a:rPr lang="en-US" sz="2000" dirty="0" smtClean="0">
                <a:solidFill>
                  <a:schemeClr val="tx1"/>
                </a:solidFill>
              </a:rPr>
              <a:t>pages)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chemeClr val="tx1"/>
                </a:solidFill>
              </a:rPr>
              <a:t>While </a:t>
            </a:r>
            <a:r>
              <a:rPr lang="en-US" sz="1600" dirty="0" err="1">
                <a:solidFill>
                  <a:schemeClr val="tx1"/>
                </a:solidFill>
              </a:rPr>
              <a:t>Andrees</a:t>
            </a:r>
            <a:r>
              <a:rPr lang="en-US" sz="1600" dirty="0">
                <a:solidFill>
                  <a:schemeClr val="tx1"/>
                </a:solidFill>
              </a:rPr>
              <a:t> (2005) considers the use of media and secondary sources a cause for concern, others (e.g., </a:t>
            </a:r>
            <a:r>
              <a:rPr lang="en-US" sz="1600" dirty="0" err="1">
                <a:solidFill>
                  <a:schemeClr val="tx1"/>
                </a:solidFill>
              </a:rPr>
              <a:t>Dottridge</a:t>
            </a:r>
            <a:r>
              <a:rPr lang="en-US" sz="1600" dirty="0">
                <a:solidFill>
                  <a:schemeClr val="tx1"/>
                </a:solidFill>
              </a:rPr>
              <a:t>, 2002), see the use of media as a means to gain access to a field of study that is notoriously difficult to infiltrate….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96880" y="1456346"/>
            <a:ext cx="7473950" cy="1473890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Denton, </a:t>
            </a:r>
            <a:r>
              <a:rPr lang="en-US" sz="1600" dirty="0" smtClean="0">
                <a:solidFill>
                  <a:schemeClr val="tx1"/>
                </a:solidFill>
              </a:rPr>
              <a:t>E. </a:t>
            </a:r>
            <a:r>
              <a:rPr lang="en-US" sz="1600" dirty="0">
                <a:solidFill>
                  <a:schemeClr val="tx1"/>
                </a:solidFill>
              </a:rPr>
              <a:t>(2009). </a:t>
            </a:r>
            <a:r>
              <a:rPr lang="en-US" sz="1600" b="1" i="1" dirty="0">
                <a:solidFill>
                  <a:schemeClr val="tx1"/>
                </a:solidFill>
              </a:rPr>
              <a:t>International News Coverage of Human Trafficking Arrests and Prosecutions: a Content Analysis </a:t>
            </a:r>
            <a:r>
              <a:rPr lang="en-US" sz="1600" dirty="0">
                <a:solidFill>
                  <a:schemeClr val="tx1"/>
                </a:solidFill>
              </a:rPr>
              <a:t>(Master’s Thesis)</a:t>
            </a:r>
            <a:r>
              <a:rPr lang="en-US" sz="1600" i="1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 Simon Fraser University, Burnaby, BC. Retrieved from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summit.sfu.ca/item/9561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9846830" y="4000907"/>
            <a:ext cx="1524000" cy="6096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/>
              <a:t>Literature Review / Background Research</a:t>
            </a:r>
            <a:endParaRPr lang="en-US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6881" y="3351692"/>
            <a:ext cx="5829012" cy="1604772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From </a:t>
            </a:r>
            <a:r>
              <a:rPr lang="en-US" sz="2000" dirty="0" smtClean="0">
                <a:solidFill>
                  <a:schemeClr val="tx1"/>
                </a:solidFill>
              </a:rPr>
              <a:t>Erin Denton’s </a:t>
            </a:r>
            <a:r>
              <a:rPr lang="en-US" sz="2000" dirty="0">
                <a:solidFill>
                  <a:schemeClr val="tx1"/>
                </a:solidFill>
              </a:rPr>
              <a:t>Literature Review (20 </a:t>
            </a:r>
            <a:r>
              <a:rPr lang="en-US" sz="2000" dirty="0" smtClean="0">
                <a:solidFill>
                  <a:schemeClr val="tx1"/>
                </a:solidFill>
              </a:rPr>
              <a:t>pages)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chemeClr val="tx1"/>
                </a:solidFill>
              </a:rPr>
              <a:t>Rather than separating the forced prostitution and sexual exploitation literature from human trafficking, much of the literature muddles the two together….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96880" y="1456346"/>
            <a:ext cx="7473950" cy="1473890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Denton, </a:t>
            </a:r>
            <a:r>
              <a:rPr lang="en-US" sz="1600" dirty="0" smtClean="0">
                <a:solidFill>
                  <a:schemeClr val="tx1"/>
                </a:solidFill>
              </a:rPr>
              <a:t>E. </a:t>
            </a:r>
            <a:r>
              <a:rPr lang="en-US" sz="1600" dirty="0">
                <a:solidFill>
                  <a:schemeClr val="tx1"/>
                </a:solidFill>
              </a:rPr>
              <a:t>(2009). </a:t>
            </a:r>
            <a:r>
              <a:rPr lang="en-US" sz="1600" b="1" i="1" dirty="0">
                <a:solidFill>
                  <a:schemeClr val="tx1"/>
                </a:solidFill>
              </a:rPr>
              <a:t>International News Coverage of Human Trafficking Arrests and Prosecutions: a Content Analysis </a:t>
            </a:r>
            <a:r>
              <a:rPr lang="en-US" sz="1600" dirty="0">
                <a:solidFill>
                  <a:schemeClr val="tx1"/>
                </a:solidFill>
              </a:rPr>
              <a:t>(Master’s Thesis)</a:t>
            </a:r>
            <a:r>
              <a:rPr lang="en-US" sz="1600" i="1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 Simon Fraser University, Burnaby, BC. Retrieved from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summit.sfu.ca/item/9561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9846830" y="4000907"/>
            <a:ext cx="1524000" cy="6096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Gaps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</a:rPr>
              <a:t>How to Find Background Info</a:t>
            </a:r>
            <a:endParaRPr lang="en-US" sz="8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How to find…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Background info:</a:t>
            </a:r>
            <a:br>
              <a:rPr lang="en-US" sz="36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3600" dirty="0" smtClean="0"/>
              <a:t>Encyclopedias</a:t>
            </a:r>
            <a:endParaRPr lang="en-US" sz="3600" dirty="0"/>
          </a:p>
        </p:txBody>
      </p:sp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xfrm>
            <a:off x="3592585" y="864164"/>
            <a:ext cx="7421779" cy="22097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2"/>
              </a:buClr>
            </a:pPr>
            <a:r>
              <a:rPr lang="en-US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Encyclopedias</a:t>
            </a:r>
            <a:endParaRPr lang="en-CA" sz="2400" b="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CA" sz="1800" b="0" dirty="0" smtClean="0"/>
              <a:t>offer an overview of your topic (the “</a:t>
            </a:r>
            <a:r>
              <a:rPr lang="en-CA" sz="1800" b="0" dirty="0" smtClean="0">
                <a:solidFill>
                  <a:schemeClr val="tx2"/>
                </a:solidFill>
              </a:rPr>
              <a:t>big picture</a:t>
            </a:r>
            <a:r>
              <a:rPr lang="en-CA" sz="1800" b="0" dirty="0" smtClean="0"/>
              <a:t>”)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0" dirty="0" smtClean="0"/>
              <a:t>are written with the </a:t>
            </a:r>
            <a:r>
              <a:rPr lang="en-US" sz="1800" b="0" dirty="0" smtClean="0">
                <a:solidFill>
                  <a:schemeClr val="tx2"/>
                </a:solidFill>
              </a:rPr>
              <a:t>academic</a:t>
            </a:r>
            <a:r>
              <a:rPr lang="en-US" sz="1800" b="0" dirty="0" smtClean="0"/>
              <a:t> in mind, often by specialists in the field</a:t>
            </a:r>
            <a:br>
              <a:rPr lang="en-US" sz="1800" b="0" dirty="0" smtClean="0"/>
            </a:br>
            <a:endParaRPr lang="en-US" sz="1800" b="0" dirty="0" smtClean="0"/>
          </a:p>
          <a:p>
            <a:pPr fontAlgn="auto">
              <a:buClr>
                <a:schemeClr val="tx2"/>
              </a:buClr>
            </a:pPr>
            <a:r>
              <a:rPr lang="en-US" sz="24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When reading an encyclopedia entry:</a:t>
            </a:r>
            <a:endParaRPr lang="en-US" sz="2400" b="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0" dirty="0" smtClean="0"/>
              <a:t>use the bibliography to identify </a:t>
            </a:r>
            <a:r>
              <a:rPr lang="en-US" sz="1800" b="0" dirty="0" smtClean="0">
                <a:solidFill>
                  <a:schemeClr val="accent5"/>
                </a:solidFill>
              </a:rPr>
              <a:t>key</a:t>
            </a:r>
            <a:r>
              <a:rPr lang="en-US" sz="1800" b="0" dirty="0" smtClean="0">
                <a:solidFill>
                  <a:schemeClr val="accent1"/>
                </a:solidFill>
              </a:rPr>
              <a:t> </a:t>
            </a:r>
            <a:r>
              <a:rPr lang="en-US" sz="1800" b="0" dirty="0" smtClean="0"/>
              <a:t>articles, studies, authors, etc.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697136" y="3133442"/>
            <a:ext cx="5302773" cy="16094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Encyclopedias and hand-books:</a:t>
            </a:r>
            <a:endParaRPr lang="en-US" altLang="en-US" sz="2400" dirty="0" smtClean="0"/>
          </a:p>
          <a:p>
            <a:pPr lvl="1"/>
            <a:r>
              <a:rPr lang="en-US" altLang="en-US" sz="1700" b="1" dirty="0" smtClean="0">
                <a:hlinkClick r:id="rId3"/>
              </a:rPr>
              <a:t>Gale Virtual Reference Library</a:t>
            </a:r>
            <a:r>
              <a:rPr lang="en-US" altLang="en-US" sz="1700" b="1" dirty="0" smtClean="0"/>
              <a:t> </a:t>
            </a:r>
          </a:p>
          <a:p>
            <a:pPr lvl="1"/>
            <a:r>
              <a:rPr lang="en-US" altLang="en-US" sz="1700" b="1" dirty="0" smtClean="0">
                <a:hlinkClick r:id="rId4"/>
              </a:rPr>
              <a:t>Oxford Reference Online</a:t>
            </a:r>
            <a:r>
              <a:rPr lang="en-US" altLang="en-US" sz="1700" b="1" dirty="0" smtClean="0"/>
              <a:t> </a:t>
            </a:r>
          </a:p>
          <a:p>
            <a:pPr lvl="1"/>
            <a:r>
              <a:rPr lang="en-US" altLang="en-US" sz="1700" b="1" dirty="0" smtClean="0">
                <a:hlinkClick r:id="rId5"/>
              </a:rPr>
              <a:t>SAGE Knowledge</a:t>
            </a:r>
            <a:endParaRPr lang="en-US" altLang="en-US" sz="17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36" y="4882885"/>
            <a:ext cx="2798308" cy="1201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25" y="4882885"/>
            <a:ext cx="1201293" cy="12012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00" y="5725021"/>
            <a:ext cx="2967779" cy="3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to find…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Background info:</a:t>
            </a:r>
            <a:br>
              <a:rPr lang="en-US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Encyclopedias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06729" y="817557"/>
            <a:ext cx="79739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SFU Library’s Resource Guide about Encyclopedias</a:t>
            </a:r>
            <a:endParaRPr lang="en-US" sz="28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Check out the </a:t>
            </a:r>
            <a:r>
              <a:rPr lang="en-US" sz="2400" dirty="0" smtClean="0">
                <a:hlinkClick r:id="rId3"/>
              </a:rPr>
              <a:t>resource guide</a:t>
            </a:r>
            <a:r>
              <a:rPr lang="en-US" sz="2400" dirty="0" smtClean="0"/>
              <a:t> for more links and information about using encyclopedias</a:t>
            </a:r>
            <a:endParaRPr lang="en-US" sz="2400" b="1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29" y="2152061"/>
            <a:ext cx="7973948" cy="447179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02821" y="4216308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6137310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</a:rPr>
              <a:t>How to Find Research Methodology Info</a:t>
            </a:r>
            <a:endParaRPr lang="en-US" sz="8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How to find…</a:t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Research Methodology info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638" y="762512"/>
            <a:ext cx="7378244" cy="962379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Research Methods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Check out </a:t>
            </a:r>
            <a:r>
              <a:rPr lang="en-US" sz="2400" dirty="0" smtClean="0">
                <a:hlinkClick r:id="rId3"/>
              </a:rPr>
              <a:t>Sage Research Methods Online</a:t>
            </a:r>
            <a:r>
              <a:rPr lang="en-US" sz="2400" dirty="0" smtClean="0"/>
              <a:t> to learn more about research 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63" y="1758055"/>
            <a:ext cx="6786327" cy="51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How to find…</a:t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Research Methodology info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638" y="762512"/>
            <a:ext cx="7378244" cy="10558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Research </a:t>
            </a:r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Methods Info</a:t>
            </a:r>
          </a:p>
          <a:p>
            <a:pPr lvl="1"/>
            <a:r>
              <a:rPr lang="en-US" sz="2400" dirty="0" smtClean="0"/>
              <a:t>Narrow your search by </a:t>
            </a:r>
            <a:r>
              <a:rPr lang="en-US" sz="2400" b="1" dirty="0" smtClean="0">
                <a:solidFill>
                  <a:schemeClr val="accent1"/>
                </a:solidFill>
              </a:rPr>
              <a:t>type (encyclopedia entries)</a:t>
            </a: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9" y="1818408"/>
            <a:ext cx="6727891" cy="61697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969728" y="3698178"/>
            <a:ext cx="1316336" cy="3288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303494" y="6100608"/>
            <a:ext cx="1316336" cy="3288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How to find…</a:t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Research Methodology info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502" y="794225"/>
            <a:ext cx="7983139" cy="910424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Research </a:t>
            </a:r>
            <a:r>
              <a:rPr lang="en-US" sz="3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Methods Info</a:t>
            </a:r>
          </a:p>
          <a:p>
            <a:pPr lvl="1"/>
            <a:r>
              <a:rPr lang="en-US" sz="2400" dirty="0" smtClean="0"/>
              <a:t>Next, narrow by </a:t>
            </a:r>
            <a:r>
              <a:rPr lang="en-US" sz="2400" b="1" dirty="0" smtClean="0">
                <a:solidFill>
                  <a:schemeClr val="accent1"/>
                </a:solidFill>
              </a:rPr>
              <a:t>discipline (criminology and criminal justice)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98" y="1651732"/>
            <a:ext cx="6702977" cy="534731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823287" y="6078691"/>
            <a:ext cx="1464850" cy="3880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506858" y="3828615"/>
            <a:ext cx="1464850" cy="3880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3692" y="1125134"/>
            <a:ext cx="4322618" cy="471616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1. SFU Library Info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2. Assignment Recap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3. </a:t>
            </a:r>
            <a:r>
              <a:rPr lang="en-US" sz="2200" b="1" dirty="0" smtClean="0">
                <a:solidFill>
                  <a:schemeClr val="tx2"/>
                </a:solidFill>
              </a:rPr>
              <a:t>Conducting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</a:rPr>
              <a:t>a Literature </a:t>
            </a:r>
            <a:r>
              <a:rPr lang="en-US" sz="2200" b="1" dirty="0" smtClean="0">
                <a:solidFill>
                  <a:schemeClr val="tx2"/>
                </a:solidFill>
              </a:rPr>
              <a:t>Review or Background Research</a:t>
            </a:r>
            <a:endParaRPr lang="en-US" sz="22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4. How </a:t>
            </a:r>
            <a:r>
              <a:rPr lang="en-US" sz="2200" b="1" dirty="0">
                <a:solidFill>
                  <a:schemeClr val="tx2"/>
                </a:solidFill>
              </a:rPr>
              <a:t>to find: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Background </a:t>
            </a:r>
            <a:r>
              <a:rPr lang="en-US" sz="2000" dirty="0" smtClean="0">
                <a:solidFill>
                  <a:schemeClr val="tx2"/>
                </a:solidFill>
              </a:rPr>
              <a:t>info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Info on research </a:t>
            </a:r>
            <a:r>
              <a:rPr lang="en-US" sz="2000" dirty="0" smtClean="0">
                <a:solidFill>
                  <a:schemeClr val="tx2"/>
                </a:solidFill>
              </a:rPr>
              <a:t>methodology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Peer-reviewed articles &amp; non-peer </a:t>
            </a:r>
            <a:r>
              <a:rPr lang="en-US" sz="2000" dirty="0">
                <a:solidFill>
                  <a:schemeClr val="tx2"/>
                </a:solidFill>
              </a:rPr>
              <a:t>reviewed 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C</a:t>
            </a:r>
            <a:r>
              <a:rPr lang="en-US" sz="2000" dirty="0" smtClean="0">
                <a:solidFill>
                  <a:schemeClr val="tx2"/>
                </a:solidFill>
              </a:rPr>
              <a:t>itation help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5. Plus 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Working with </a:t>
            </a:r>
            <a:r>
              <a:rPr lang="en-US" sz="2000" dirty="0">
                <a:solidFill>
                  <a:schemeClr val="tx2"/>
                </a:solidFill>
              </a:rPr>
              <a:t>your </a:t>
            </a:r>
            <a:r>
              <a:rPr lang="en-US" sz="2000" dirty="0" smtClean="0">
                <a:solidFill>
                  <a:schemeClr val="tx2"/>
                </a:solidFill>
              </a:rPr>
              <a:t>topic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Search tips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53" y="1341860"/>
            <a:ext cx="4236847" cy="4236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33997" y="5578707"/>
            <a:ext cx="4236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“</a:t>
            </a:r>
            <a:r>
              <a:rPr lang="en-US" sz="1000" dirty="0" smtClean="0">
                <a:hlinkClick r:id="rId4"/>
              </a:rPr>
              <a:t>And I thought we were friends</a:t>
            </a:r>
            <a:r>
              <a:rPr lang="en-US" sz="1000" dirty="0" smtClean="0"/>
              <a:t>” by </a:t>
            </a:r>
            <a:r>
              <a:rPr lang="en-US" sz="1000" dirty="0" err="1" smtClean="0"/>
              <a:t>hehedan</a:t>
            </a:r>
            <a:r>
              <a:rPr lang="en-US" sz="1000" dirty="0" smtClean="0"/>
              <a:t>, </a:t>
            </a:r>
          </a:p>
          <a:p>
            <a:pPr algn="ctr"/>
            <a:r>
              <a:rPr lang="en-US" sz="1000" dirty="0" smtClean="0"/>
              <a:t>CC BY-NC 2.0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798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How to find…</a:t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Research Methodology info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638" y="762512"/>
            <a:ext cx="7378244" cy="1013125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Research </a:t>
            </a:r>
            <a:r>
              <a:rPr lang="en-US" sz="3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Methods Info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check out the Further Readings section in the articles you find for </a:t>
            </a:r>
            <a:r>
              <a:rPr lang="en-US" sz="2400" b="1" dirty="0" smtClean="0">
                <a:solidFill>
                  <a:schemeClr val="accent1"/>
                </a:solidFill>
              </a:rPr>
              <a:t>key readings and resources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1486114" y="4810538"/>
            <a:ext cx="581192" cy="2650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1440933" y="6102625"/>
            <a:ext cx="581192" cy="2650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50" y="1799438"/>
            <a:ext cx="5902335" cy="4919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18" y="3247871"/>
            <a:ext cx="5149466" cy="516573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72844" y="4536838"/>
            <a:ext cx="978774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89313" y="2379453"/>
            <a:ext cx="1828799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</a:rPr>
              <a:t>Articles: Popular </a:t>
            </a:r>
            <a:br>
              <a:rPr lang="en-US" sz="8000" b="1" dirty="0" smtClean="0">
                <a:solidFill>
                  <a:schemeClr val="accent1"/>
                </a:solidFill>
              </a:rPr>
            </a:br>
            <a:r>
              <a:rPr lang="en-US" sz="8000" b="1" dirty="0" smtClean="0">
                <a:solidFill>
                  <a:schemeClr val="accent1"/>
                </a:solidFill>
              </a:rPr>
              <a:t>vs.</a:t>
            </a:r>
            <a:br>
              <a:rPr lang="en-US" sz="8000" b="1" dirty="0" smtClean="0">
                <a:solidFill>
                  <a:schemeClr val="accent1"/>
                </a:solidFill>
              </a:rPr>
            </a:br>
            <a:r>
              <a:rPr lang="en-US" sz="8000" b="1" dirty="0" smtClean="0">
                <a:solidFill>
                  <a:schemeClr val="accent1"/>
                </a:solidFill>
              </a:rPr>
              <a:t> Scholarly</a:t>
            </a:r>
            <a:endParaRPr lang="en-US" sz="8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Popular </a:t>
            </a:r>
            <a:br>
              <a:rPr lang="en-US" sz="3600" dirty="0" smtClean="0"/>
            </a:br>
            <a:r>
              <a:rPr lang="en-US" sz="3600" dirty="0" smtClean="0"/>
              <a:t>vs.</a:t>
            </a:r>
            <a:br>
              <a:rPr lang="en-US" sz="3600" dirty="0" smtClean="0"/>
            </a:br>
            <a:r>
              <a:rPr lang="en-US" sz="3600" dirty="0" smtClean="0"/>
              <a:t> Scholarly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89871" y="1205345"/>
            <a:ext cx="2622278" cy="70603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Popular Magazine</a:t>
            </a:r>
          </a:p>
          <a:p>
            <a:pPr algn="ctr"/>
            <a:endParaRPr lang="en-US" sz="500" b="1" dirty="0" smtClean="0"/>
          </a:p>
          <a:p>
            <a:pPr algn="ctr"/>
            <a:r>
              <a:rPr lang="en-US" sz="2000" i="1" dirty="0"/>
              <a:t>Example: </a:t>
            </a:r>
            <a:r>
              <a:rPr lang="en-US" sz="2000" b="1" i="1" dirty="0">
                <a:solidFill>
                  <a:schemeClr val="accent1"/>
                </a:solidFill>
              </a:rPr>
              <a:t>The </a:t>
            </a:r>
            <a:r>
              <a:rPr lang="en-US" sz="2000" b="1" i="1" dirty="0" smtClean="0">
                <a:solidFill>
                  <a:schemeClr val="accent1"/>
                </a:solidFill>
              </a:rPr>
              <a:t>Atlantic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7273635" y="1205345"/>
            <a:ext cx="4572001" cy="98762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Scholarly Journal</a:t>
            </a:r>
          </a:p>
          <a:p>
            <a:pPr algn="ctr"/>
            <a:endParaRPr lang="en-US" sz="500" b="1" dirty="0" smtClean="0"/>
          </a:p>
          <a:p>
            <a:pPr algn="ctr"/>
            <a:r>
              <a:rPr lang="en-US" sz="2000" i="1" dirty="0"/>
              <a:t>Example: </a:t>
            </a:r>
            <a:r>
              <a:rPr lang="en-US" sz="2000" b="1" i="1" dirty="0" smtClean="0">
                <a:solidFill>
                  <a:schemeClr val="accent1"/>
                </a:solidFill>
              </a:rPr>
              <a:t>Criminal Justice and Behavior: </a:t>
            </a:r>
          </a:p>
          <a:p>
            <a:pPr algn="ctr"/>
            <a:r>
              <a:rPr lang="en-US" sz="2000" b="1" i="1" dirty="0" smtClean="0">
                <a:solidFill>
                  <a:schemeClr val="accent1"/>
                </a:solidFill>
              </a:rPr>
              <a:t>An International Journal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70" y="2447969"/>
            <a:ext cx="2410420" cy="3495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71" y="2447969"/>
            <a:ext cx="2622278" cy="3495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2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Popular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 Scholarly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560042" y="794977"/>
            <a:ext cx="3808644" cy="801260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Popular Magazine articles</a:t>
            </a:r>
            <a:br>
              <a:rPr lang="en-US" sz="2500" b="1" dirty="0" smtClean="0"/>
            </a:br>
            <a:r>
              <a:rPr lang="en-US" sz="2300" i="1" dirty="0" smtClean="0"/>
              <a:t>Example</a:t>
            </a:r>
            <a:r>
              <a:rPr lang="en-US" sz="2300" i="1" dirty="0"/>
              <a:t>: </a:t>
            </a:r>
            <a:r>
              <a:rPr lang="en-US" sz="2300" b="1" i="1" dirty="0">
                <a:solidFill>
                  <a:schemeClr val="accent1"/>
                </a:solidFill>
              </a:rPr>
              <a:t>The </a:t>
            </a:r>
            <a:r>
              <a:rPr lang="en-US" sz="2300" b="1" i="1" dirty="0" smtClean="0">
                <a:solidFill>
                  <a:schemeClr val="accent1"/>
                </a:solidFill>
              </a:rPr>
              <a:t>Atlantic</a:t>
            </a:r>
            <a:endParaRPr lang="en-US" sz="2300" b="1" i="1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97854" y="1635469"/>
            <a:ext cx="4177189" cy="4511626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latin typeface="+mj-lt"/>
              </a:rPr>
              <a:t>Audience</a:t>
            </a:r>
            <a:r>
              <a:rPr lang="en-US" altLang="en-US" b="1" dirty="0">
                <a:latin typeface="+mj-lt"/>
              </a:rPr>
              <a:t>:</a:t>
            </a:r>
            <a:r>
              <a:rPr lang="en-US" altLang="en-US" dirty="0">
                <a:latin typeface="+mj-lt"/>
              </a:rPr>
              <a:t> general public </a:t>
            </a:r>
          </a:p>
          <a:p>
            <a:r>
              <a:rPr lang="en-US" altLang="en-US" b="1" dirty="0">
                <a:latin typeface="+mj-lt"/>
              </a:rPr>
              <a:t>Writers:</a:t>
            </a:r>
            <a:r>
              <a:rPr lang="en-US" altLang="en-US" dirty="0">
                <a:latin typeface="+mj-lt"/>
              </a:rPr>
              <a:t> paid reporters, non-specialist writers</a:t>
            </a:r>
          </a:p>
          <a:p>
            <a:r>
              <a:rPr lang="en-US" altLang="en-US" b="1" dirty="0">
                <a:latin typeface="+mj-lt"/>
              </a:rPr>
              <a:t>Design: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colourful</a:t>
            </a:r>
            <a:r>
              <a:rPr lang="en-US" altLang="en-US" dirty="0">
                <a:latin typeface="+mj-lt"/>
              </a:rPr>
              <a:t>, graphics, advertisements</a:t>
            </a:r>
          </a:p>
          <a:p>
            <a:r>
              <a:rPr lang="en-US" altLang="en-US" b="1" dirty="0">
                <a:latin typeface="+mj-lt"/>
              </a:rPr>
              <a:t>Features:</a:t>
            </a:r>
            <a:r>
              <a:rPr lang="en-US" altLang="en-US" dirty="0">
                <a:latin typeface="+mj-lt"/>
              </a:rPr>
              <a:t> no abstracts, citations, or bibliographies</a:t>
            </a:r>
          </a:p>
          <a:p>
            <a:r>
              <a:rPr lang="en-US" altLang="en-US" b="1" dirty="0">
                <a:latin typeface="+mj-lt"/>
              </a:rPr>
              <a:t>Focus: </a:t>
            </a:r>
            <a:r>
              <a:rPr lang="en-US" altLang="en-US" dirty="0">
                <a:latin typeface="+mj-lt"/>
              </a:rPr>
              <a:t>on a popular topic of interest to the general public</a:t>
            </a:r>
          </a:p>
          <a:p>
            <a:r>
              <a:rPr lang="en-US" altLang="en-US" b="1" dirty="0">
                <a:latin typeface="+mj-lt"/>
              </a:rPr>
              <a:t>Use: </a:t>
            </a:r>
            <a:r>
              <a:rPr lang="en-US" altLang="en-US" dirty="0">
                <a:latin typeface="+mj-lt"/>
              </a:rPr>
              <a:t>good for broad overviews and popular perspectives</a:t>
            </a:r>
          </a:p>
          <a:p>
            <a:r>
              <a:rPr lang="en-US" b="1" dirty="0" smtClean="0"/>
              <a:t>Language:</a:t>
            </a:r>
            <a:r>
              <a:rPr lang="en-US" dirty="0" smtClean="0"/>
              <a:t> plain, accessible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787">
            <a:off x="7953596" y="1260643"/>
            <a:ext cx="3117331" cy="415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2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Popular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 Scholarly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491766" y="755307"/>
            <a:ext cx="5438908" cy="1115777"/>
          </a:xfrm>
        </p:spPr>
        <p:txBody>
          <a:bodyPr>
            <a:noAutofit/>
          </a:bodyPr>
          <a:lstStyle/>
          <a:p>
            <a:r>
              <a:rPr lang="en-US" sz="2500" dirty="0"/>
              <a:t>Scholarly </a:t>
            </a:r>
            <a:r>
              <a:rPr lang="en-US" sz="2500" dirty="0" smtClean="0"/>
              <a:t>Journal articles</a:t>
            </a:r>
          </a:p>
          <a:p>
            <a:r>
              <a:rPr lang="en-US" sz="2300" i="1" dirty="0" smtClean="0"/>
              <a:t>Example</a:t>
            </a:r>
            <a:r>
              <a:rPr lang="en-US" sz="2300" i="1" dirty="0"/>
              <a:t>: </a:t>
            </a:r>
            <a:r>
              <a:rPr lang="en-US" sz="2300" i="1" dirty="0">
                <a:solidFill>
                  <a:schemeClr val="accent1"/>
                </a:solidFill>
              </a:rPr>
              <a:t>Criminal Justice and Behavior: An International Journal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91765" y="1971511"/>
            <a:ext cx="5197678" cy="4105732"/>
          </a:xfrm>
        </p:spPr>
        <p:txBody>
          <a:bodyPr>
            <a:noAutofit/>
          </a:bodyPr>
          <a:lstStyle/>
          <a:p>
            <a:r>
              <a:rPr lang="en-US" altLang="en-US" b="1" dirty="0"/>
              <a:t>Audience: </a:t>
            </a:r>
            <a:r>
              <a:rPr lang="en-US" altLang="en-US" dirty="0"/>
              <a:t>academics</a:t>
            </a:r>
          </a:p>
          <a:p>
            <a:r>
              <a:rPr lang="en-US" altLang="en-US" b="1" dirty="0"/>
              <a:t>Writers: </a:t>
            </a:r>
            <a:r>
              <a:rPr lang="en-US" altLang="en-US" dirty="0"/>
              <a:t>unpaid scholars and researchers</a:t>
            </a:r>
          </a:p>
          <a:p>
            <a:r>
              <a:rPr lang="en-US" altLang="en-US" b="1" dirty="0">
                <a:latin typeface="+mj-lt"/>
              </a:rPr>
              <a:t>Design: </a:t>
            </a:r>
            <a:r>
              <a:rPr lang="en-US" altLang="en-US" dirty="0">
                <a:latin typeface="+mj-lt"/>
              </a:rPr>
              <a:t>often visually boring with </a:t>
            </a:r>
            <a:r>
              <a:rPr lang="en-US" altLang="en-US" dirty="0" smtClean="0">
                <a:latin typeface="+mj-lt"/>
              </a:rPr>
              <a:t>mostly text, some tables and </a:t>
            </a:r>
            <a:r>
              <a:rPr lang="en-US" altLang="en-US" dirty="0">
                <a:latin typeface="+mj-lt"/>
              </a:rPr>
              <a:t>charts </a:t>
            </a:r>
          </a:p>
          <a:p>
            <a:r>
              <a:rPr lang="en-US" altLang="en-US" b="1" dirty="0">
                <a:latin typeface="+mj-lt"/>
              </a:rPr>
              <a:t>Features: </a:t>
            </a:r>
            <a:r>
              <a:rPr lang="en-US" altLang="en-US" dirty="0">
                <a:latin typeface="+mj-lt"/>
              </a:rPr>
              <a:t>abstracts, citations, bibliographies</a:t>
            </a:r>
          </a:p>
          <a:p>
            <a:r>
              <a:rPr lang="en-US" altLang="en-US" b="1" dirty="0">
                <a:latin typeface="+mj-lt"/>
              </a:rPr>
              <a:t>Focus: </a:t>
            </a:r>
            <a:r>
              <a:rPr lang="en-US" altLang="en-US" dirty="0">
                <a:latin typeface="+mj-lt"/>
              </a:rPr>
              <a:t>on a specific topic of interest to specialists</a:t>
            </a:r>
          </a:p>
          <a:p>
            <a:r>
              <a:rPr lang="en-US" altLang="en-US" b="1" dirty="0">
                <a:latin typeface="+mj-lt"/>
              </a:rPr>
              <a:t>Use: </a:t>
            </a:r>
            <a:r>
              <a:rPr lang="en-US" altLang="en-US" dirty="0">
                <a:latin typeface="+mj-lt"/>
              </a:rPr>
              <a:t>good for historical, current, </a:t>
            </a:r>
            <a:br>
              <a:rPr lang="en-US" altLang="en-US" dirty="0">
                <a:latin typeface="+mj-lt"/>
              </a:rPr>
            </a:br>
            <a:r>
              <a:rPr lang="en-US" altLang="en-US" dirty="0" smtClean="0">
                <a:latin typeface="+mj-lt"/>
              </a:rPr>
              <a:t>scholarly</a:t>
            </a:r>
            <a:r>
              <a:rPr lang="en-US" altLang="en-US" dirty="0">
                <a:latin typeface="+mj-lt"/>
              </a:rPr>
              <a:t>, in-depth perspectives</a:t>
            </a:r>
          </a:p>
          <a:p>
            <a:r>
              <a:rPr lang="en-US" b="1" dirty="0" smtClean="0"/>
              <a:t>Language:</a:t>
            </a:r>
            <a:r>
              <a:rPr lang="en-US" dirty="0" smtClean="0"/>
              <a:t> subject-specific, jargon-filled</a:t>
            </a:r>
            <a:endParaRPr lang="en-US" dirty="0"/>
          </a:p>
          <a:p>
            <a:r>
              <a:rPr lang="en-US" b="1" dirty="0" smtClean="0"/>
              <a:t>  Key </a:t>
            </a:r>
            <a:r>
              <a:rPr lang="en-US" b="1" dirty="0"/>
              <a:t>c</a:t>
            </a:r>
            <a:r>
              <a:rPr lang="en-US" dirty="0"/>
              <a:t>riterion: peer-reviewed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626">
            <a:off x="8669714" y="1309839"/>
            <a:ext cx="2937515" cy="4260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5-Point Star 8"/>
          <p:cNvSpPr/>
          <p:nvPr/>
        </p:nvSpPr>
        <p:spPr>
          <a:xfrm>
            <a:off x="3511242" y="5745395"/>
            <a:ext cx="311729" cy="30298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Popular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 Scholarly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3969328" y="857791"/>
            <a:ext cx="6712528" cy="1313909"/>
          </a:xfrm>
        </p:spPr>
        <p:txBody>
          <a:bodyPr>
            <a:normAutofit/>
          </a:bodyPr>
          <a:lstStyle/>
          <a:p>
            <a:r>
              <a:rPr lang="en-US" dirty="0" smtClean="0"/>
              <a:t>SFU Library’s </a:t>
            </a:r>
            <a:r>
              <a:rPr lang="en-US" b="1" dirty="0" smtClean="0">
                <a:hlinkClick r:id="rId3"/>
              </a:rPr>
              <a:t>Scholarly Journal Guide</a:t>
            </a:r>
            <a:r>
              <a:rPr lang="en-US" dirty="0" smtClean="0"/>
              <a:t> offers a lot more info about scholarly journals and popular magazines.  </a:t>
            </a:r>
          </a:p>
          <a:p>
            <a:r>
              <a:rPr lang="en-US" dirty="0" smtClean="0"/>
              <a:t>Feel free to browse through it!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82" y="2298328"/>
            <a:ext cx="6389110" cy="428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</a:rPr>
              <a:t>Finding Articles Online</a:t>
            </a:r>
            <a:endParaRPr lang="en-US" sz="8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Finding </a:t>
            </a:r>
            <a:br>
              <a:rPr lang="en-US" sz="3600" dirty="0" smtClean="0"/>
            </a:br>
            <a:r>
              <a:rPr lang="en-US" sz="3600" dirty="0" smtClean="0"/>
              <a:t>Articles</a:t>
            </a:r>
            <a:br>
              <a:rPr lang="en-US" sz="3600" dirty="0" smtClean="0"/>
            </a:br>
            <a:r>
              <a:rPr lang="en-US" sz="3600" dirty="0" smtClean="0"/>
              <a:t>Online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86799" y="720126"/>
            <a:ext cx="80072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Library Search</a:t>
            </a:r>
            <a:endParaRPr lang="en-US" sz="28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Broad/preliminary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Includes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accent1"/>
                </a:solidFill>
              </a:rPr>
              <a:t>books, articles, databases, media, course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ALSO includes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accent1"/>
                </a:solidFill>
              </a:rPr>
              <a:t>research guides, learning guides, library info,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Searches many (but not all) databases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13" y="2683420"/>
            <a:ext cx="6647906" cy="4899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55966" y="4177359"/>
            <a:ext cx="928062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31" y="2315720"/>
            <a:ext cx="6992696" cy="5202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Finding </a:t>
            </a:r>
            <a:br>
              <a:rPr lang="en-US" sz="3600" dirty="0" smtClean="0"/>
            </a:br>
            <a:r>
              <a:rPr lang="en-US" sz="3600" dirty="0" smtClean="0"/>
              <a:t>Articles</a:t>
            </a:r>
            <a:br>
              <a:rPr lang="en-US" sz="3600" dirty="0" smtClean="0"/>
            </a:br>
            <a:r>
              <a:rPr lang="en-US" dirty="0" smtClean="0"/>
              <a:t>Online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80659" y="720128"/>
            <a:ext cx="800722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Catalogue </a:t>
            </a:r>
            <a:r>
              <a:rPr lang="en-US" sz="28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Search</a:t>
            </a:r>
            <a:endParaRPr lang="en-US" sz="28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Broad/preliminary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Includes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accent1"/>
                </a:solidFill>
              </a:rPr>
              <a:t>books, articles, databases, media, course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Searches many (but not all) databases</a:t>
            </a:r>
          </a:p>
        </p:txBody>
      </p:sp>
      <p:sp>
        <p:nvSpPr>
          <p:cNvPr id="5" name="Oval 4"/>
          <p:cNvSpPr/>
          <p:nvPr/>
        </p:nvSpPr>
        <p:spPr>
          <a:xfrm>
            <a:off x="6047509" y="4321700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12042" y="4220383"/>
            <a:ext cx="665979" cy="240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Finding </a:t>
            </a:r>
            <a:br>
              <a:rPr lang="en-US" sz="3600" dirty="0" smtClean="0"/>
            </a:br>
            <a:r>
              <a:rPr lang="en-US" sz="3600" dirty="0" smtClean="0"/>
              <a:t>Articles</a:t>
            </a:r>
            <a:br>
              <a:rPr lang="en-US" sz="3600" dirty="0" smtClean="0"/>
            </a:br>
            <a:r>
              <a:rPr lang="en-US" dirty="0" smtClean="0"/>
              <a:t>Online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06729" y="682194"/>
            <a:ext cx="71725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Article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ore targeted &amp; in-depth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ubject-specific or multidisciplinary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29" y="2060684"/>
            <a:ext cx="5626559" cy="3603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88" y="3096491"/>
            <a:ext cx="5846399" cy="37615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03073" y="3729419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11113" y="3381794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</a:rPr>
              <a:t>SFU</a:t>
            </a:r>
            <a:br>
              <a:rPr lang="en-US" sz="8000" b="1" dirty="0" smtClean="0">
                <a:solidFill>
                  <a:schemeClr val="accent1"/>
                </a:solidFill>
              </a:rPr>
            </a:br>
            <a:r>
              <a:rPr lang="en-US" sz="8000" b="1" dirty="0" smtClean="0">
                <a:solidFill>
                  <a:schemeClr val="accent1"/>
                </a:solidFill>
              </a:rPr>
              <a:t>Library</a:t>
            </a:r>
            <a:br>
              <a:rPr lang="en-US" sz="8000" b="1" dirty="0" smtClean="0">
                <a:solidFill>
                  <a:schemeClr val="accent1"/>
                </a:solidFill>
              </a:rPr>
            </a:br>
            <a:r>
              <a:rPr lang="en-US" sz="8000" b="1" dirty="0" smtClean="0">
                <a:solidFill>
                  <a:schemeClr val="accent1"/>
                </a:solidFill>
              </a:rPr>
              <a:t>Info</a:t>
            </a:r>
            <a:endParaRPr lang="en-US" sz="8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54" y="1123837"/>
            <a:ext cx="2989045" cy="460118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Recommended </a:t>
            </a:r>
            <a:br>
              <a:rPr lang="en-US" sz="3600" dirty="0" smtClean="0"/>
            </a:br>
            <a:r>
              <a:rPr lang="en-US" sz="3600" dirty="0" smtClean="0"/>
              <a:t>Databases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36119" y="808146"/>
            <a:ext cx="7430441" cy="5416008"/>
          </a:xfrm>
        </p:spPr>
        <p:txBody>
          <a:bodyPr anchor="t">
            <a:noAutofit/>
          </a:bodyPr>
          <a:lstStyle/>
          <a:p>
            <a:r>
              <a:rPr lang="en-US" sz="2800" b="1" dirty="0"/>
              <a:t>Criminology </a:t>
            </a:r>
            <a:r>
              <a:rPr lang="en-US" sz="2800" b="1" dirty="0" smtClean="0"/>
              <a:t>databases</a:t>
            </a:r>
            <a:endParaRPr lang="en-US" sz="2800" b="1" dirty="0"/>
          </a:p>
          <a:p>
            <a:pPr lvl="1"/>
            <a:r>
              <a:rPr lang="en-US" sz="2400" b="1" dirty="0">
                <a:hlinkClick r:id="rId3"/>
              </a:rPr>
              <a:t>Criminal Justice </a:t>
            </a:r>
            <a:r>
              <a:rPr lang="en-US" sz="2400" b="1" dirty="0" smtClean="0">
                <a:hlinkClick r:id="rId3"/>
              </a:rPr>
              <a:t>Abstracts</a:t>
            </a:r>
            <a:endParaRPr lang="en-US" sz="2400" dirty="0" smtClean="0"/>
          </a:p>
          <a:p>
            <a:pPr lvl="2"/>
            <a:r>
              <a:rPr lang="en-US" sz="2200" dirty="0" smtClean="0">
                <a:solidFill>
                  <a:schemeClr val="accent1"/>
                </a:solidFill>
              </a:rPr>
              <a:t>academic articles, magazines, dissertations, reports, books …</a:t>
            </a:r>
            <a:endParaRPr lang="en-US" sz="2200" dirty="0">
              <a:solidFill>
                <a:schemeClr val="accent1"/>
              </a:solidFill>
            </a:endParaRPr>
          </a:p>
          <a:p>
            <a:pPr lvl="1"/>
            <a:r>
              <a:rPr lang="en-US" sz="2400" b="1" dirty="0">
                <a:hlinkClick r:id="rId4"/>
              </a:rPr>
              <a:t>National Criminal Justice Reference </a:t>
            </a:r>
            <a:r>
              <a:rPr lang="en-US" sz="2400" b="1" dirty="0" smtClean="0">
                <a:hlinkClick r:id="rId4"/>
              </a:rPr>
              <a:t>Service</a:t>
            </a:r>
            <a:endParaRPr lang="en-US" sz="2400" dirty="0" smtClean="0"/>
          </a:p>
          <a:p>
            <a:pPr lvl="2"/>
            <a:r>
              <a:rPr lang="en-US" sz="2200" dirty="0" smtClean="0">
                <a:solidFill>
                  <a:schemeClr val="accent1"/>
                </a:solidFill>
              </a:rPr>
              <a:t>academic articles, government reports, research reports, </a:t>
            </a:r>
            <a:r>
              <a:rPr lang="en-US" sz="2200" dirty="0">
                <a:solidFill>
                  <a:schemeClr val="accent1"/>
                </a:solidFill>
              </a:rPr>
              <a:t>books …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r>
              <a:rPr lang="en-US" sz="2800" b="1" dirty="0"/>
              <a:t>Other</a:t>
            </a:r>
            <a:r>
              <a:rPr lang="en-US" sz="2800" dirty="0"/>
              <a:t> discipline-based </a:t>
            </a:r>
            <a:r>
              <a:rPr lang="en-US" sz="2800" b="1" dirty="0"/>
              <a:t>databases</a:t>
            </a:r>
            <a:r>
              <a:rPr lang="en-US" sz="2800" dirty="0"/>
              <a:t> </a:t>
            </a:r>
          </a:p>
          <a:p>
            <a:pPr lvl="1"/>
            <a:r>
              <a:rPr lang="en-US" sz="2400" b="1" dirty="0" smtClean="0">
                <a:hlinkClick r:id="rId5"/>
              </a:rPr>
              <a:t>PsycINFO</a:t>
            </a:r>
            <a:endParaRPr lang="en-US" sz="2400" dirty="0" smtClean="0"/>
          </a:p>
          <a:p>
            <a:pPr lvl="2"/>
            <a:r>
              <a:rPr lang="en-US" sz="2200" dirty="0" smtClean="0">
                <a:solidFill>
                  <a:schemeClr val="accent1"/>
                </a:solidFill>
              </a:rPr>
              <a:t>academic articles, books, dissertations …</a:t>
            </a:r>
            <a:endParaRPr lang="en-US" sz="2200" dirty="0">
              <a:solidFill>
                <a:schemeClr val="accent1"/>
              </a:solidFill>
            </a:endParaRPr>
          </a:p>
          <a:p>
            <a:pPr lvl="1"/>
            <a:r>
              <a:rPr lang="en-US" sz="2400" b="1" dirty="0">
                <a:hlinkClick r:id="rId6"/>
              </a:rPr>
              <a:t>Sociological </a:t>
            </a:r>
            <a:r>
              <a:rPr lang="en-US" sz="2400" b="1" dirty="0" smtClean="0">
                <a:hlinkClick r:id="rId6"/>
              </a:rPr>
              <a:t>Abstracts</a:t>
            </a:r>
            <a:endParaRPr lang="en-US" sz="2400" dirty="0" smtClean="0"/>
          </a:p>
          <a:p>
            <a:pPr lvl="2"/>
            <a:r>
              <a:rPr lang="en-US" sz="2200" dirty="0" smtClean="0">
                <a:solidFill>
                  <a:schemeClr val="accent1"/>
                </a:solidFill>
              </a:rPr>
              <a:t>academic articles, books, dissertations, association reports …</a:t>
            </a:r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6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</a:rPr>
              <a:t>APA Style</a:t>
            </a:r>
            <a:endParaRPr lang="en-US" sz="8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APA</a:t>
            </a:r>
            <a:br>
              <a:rPr lang="en-US" dirty="0" smtClean="0"/>
            </a:br>
            <a:r>
              <a:rPr lang="en-US" dirty="0" smtClean="0"/>
              <a:t>Citation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265" y="1804943"/>
            <a:ext cx="7626801" cy="2999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APA Style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APA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a citation style developed by the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/>
              <a:t>merican </a:t>
            </a:r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en-US" sz="2400" b="1" dirty="0" smtClean="0"/>
              <a:t>sychological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/>
              <a:t>ssociation</a:t>
            </a:r>
            <a:endParaRPr lang="en-US" sz="2400" dirty="0" smtClean="0"/>
          </a:p>
          <a:p>
            <a:r>
              <a:rPr lang="en-US" sz="2400" dirty="0" smtClean="0"/>
              <a:t>It provides rules for </a:t>
            </a:r>
            <a:r>
              <a:rPr lang="en-US" sz="2400" b="1" dirty="0" smtClean="0"/>
              <a:t>in-text citations</a:t>
            </a:r>
            <a:r>
              <a:rPr lang="en-US" sz="2400" dirty="0" smtClean="0"/>
              <a:t>, the </a:t>
            </a:r>
            <a:r>
              <a:rPr lang="en-US" sz="2400" b="1" dirty="0" smtClean="0"/>
              <a:t>bibliography</a:t>
            </a:r>
            <a:r>
              <a:rPr lang="en-US" sz="2400" dirty="0" smtClean="0"/>
              <a:t> (i.e. the References page), and </a:t>
            </a:r>
            <a:r>
              <a:rPr lang="en-US" sz="2400" b="1" dirty="0" smtClean="0"/>
              <a:t>document formatting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755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APA</a:t>
            </a:r>
            <a:br>
              <a:rPr lang="en-US" dirty="0" smtClean="0"/>
            </a:br>
            <a:r>
              <a:rPr lang="en-US" dirty="0" smtClean="0"/>
              <a:t>Citation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698" y="790117"/>
            <a:ext cx="8049652" cy="1493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APA Style</a:t>
            </a:r>
          </a:p>
          <a:p>
            <a:r>
              <a:rPr lang="en-US" sz="2400" dirty="0" smtClean="0"/>
              <a:t>SFU </a:t>
            </a:r>
            <a:r>
              <a:rPr lang="en-US" sz="2400" dirty="0"/>
              <a:t>Library’s </a:t>
            </a:r>
            <a:r>
              <a:rPr lang="en-US" sz="2400" b="1" dirty="0" smtClean="0">
                <a:hlinkClick r:id="rId2"/>
              </a:rPr>
              <a:t>APA (6</a:t>
            </a:r>
            <a:r>
              <a:rPr lang="en-US" sz="2400" b="1" baseline="30000" dirty="0" smtClean="0">
                <a:hlinkClick r:id="rId2"/>
              </a:rPr>
              <a:t>th</a:t>
            </a:r>
            <a:r>
              <a:rPr lang="en-US" sz="2400" b="1" dirty="0" smtClean="0">
                <a:hlinkClick r:id="rId2"/>
              </a:rPr>
              <a:t> edition) Resource Guide </a:t>
            </a:r>
            <a:r>
              <a:rPr lang="en-US" sz="2400" dirty="0" smtClean="0"/>
              <a:t>offers </a:t>
            </a:r>
            <a:r>
              <a:rPr lang="en-US" sz="2400" dirty="0"/>
              <a:t>a lot </a:t>
            </a:r>
            <a:r>
              <a:rPr lang="en-US" sz="2400" dirty="0" smtClean="0"/>
              <a:t>of help with this citation style and provides some useful links to extra APA-help pages.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51" y="2330927"/>
            <a:ext cx="5583363" cy="438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APA</a:t>
            </a:r>
            <a:br>
              <a:rPr lang="en-US" dirty="0" smtClean="0"/>
            </a:br>
            <a:r>
              <a:rPr lang="en-US" dirty="0" smtClean="0"/>
              <a:t>Citation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698" y="763687"/>
            <a:ext cx="8049652" cy="14932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APA Style</a:t>
            </a:r>
          </a:p>
          <a:p>
            <a:r>
              <a:rPr lang="en-US" sz="2400" dirty="0" smtClean="0"/>
              <a:t>The menu on the left of the </a:t>
            </a:r>
            <a:r>
              <a:rPr lang="en-US" sz="2400" b="1" dirty="0" smtClean="0">
                <a:hlinkClick r:id="rId2"/>
              </a:rPr>
              <a:t>APA Resource Guide </a:t>
            </a:r>
            <a:r>
              <a:rPr lang="en-US" sz="2400" dirty="0" smtClean="0"/>
              <a:t>gives rules and examples for lots of resource types (articles, AV material, books, websites, etc.)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48" y="2323855"/>
            <a:ext cx="4695599" cy="4257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3120" y="3450666"/>
            <a:ext cx="1358386" cy="3203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</a:rPr>
              <a:t>Topic &amp; Searching</a:t>
            </a:r>
            <a:endParaRPr lang="en-US" sz="8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Working with your topic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01198" y="1054427"/>
            <a:ext cx="5087075" cy="536005"/>
          </a:xfrm>
        </p:spPr>
        <p:txBody>
          <a:bodyPr anchor="t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Focusing your topic</a:t>
            </a:r>
          </a:p>
          <a:p>
            <a:pPr lvl="1" algn="ctr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0354" y="1590432"/>
            <a:ext cx="6692445" cy="4021282"/>
          </a:xfrm>
        </p:spPr>
        <p:txBody>
          <a:bodyPr>
            <a:noAutofit/>
          </a:bodyPr>
          <a:lstStyle/>
          <a:p>
            <a:r>
              <a:rPr lang="en-US" sz="2400" dirty="0"/>
              <a:t>Example </a:t>
            </a:r>
            <a:r>
              <a:rPr lang="en-US" sz="2400" dirty="0" smtClean="0"/>
              <a:t>topic:   </a:t>
            </a:r>
            <a:r>
              <a:rPr lang="en-US" sz="2400" b="1" dirty="0" smtClean="0">
                <a:solidFill>
                  <a:schemeClr val="accent1"/>
                </a:solidFill>
              </a:rPr>
              <a:t>Art </a:t>
            </a:r>
            <a:r>
              <a:rPr lang="en-US" sz="2400" b="1" dirty="0">
                <a:solidFill>
                  <a:schemeClr val="accent1"/>
                </a:solidFill>
              </a:rPr>
              <a:t>therapy </a:t>
            </a:r>
            <a:r>
              <a:rPr lang="en-US" sz="2400" b="1" dirty="0" smtClean="0">
                <a:solidFill>
                  <a:schemeClr val="accent1"/>
                </a:solidFill>
              </a:rPr>
              <a:t>and recidivism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dirty="0"/>
              <a:t>Ask yourself</a:t>
            </a:r>
            <a:r>
              <a:rPr lang="en-US" sz="2400" dirty="0" smtClean="0"/>
              <a:t>:</a:t>
            </a:r>
          </a:p>
          <a:p>
            <a:pPr marL="502920" lvl="1" indent="0">
              <a:buNone/>
            </a:pPr>
            <a:endParaRPr lang="en-US" sz="500" b="1" dirty="0" smtClean="0">
              <a:solidFill>
                <a:schemeClr val="accent2"/>
              </a:solidFill>
            </a:endParaRPr>
          </a:p>
          <a:p>
            <a:pPr lvl="1"/>
            <a:r>
              <a:rPr lang="en-US" sz="2200" b="1" dirty="0" smtClean="0">
                <a:solidFill>
                  <a:schemeClr val="accent2"/>
                </a:solidFill>
              </a:rPr>
              <a:t>Who?</a:t>
            </a:r>
            <a:r>
              <a:rPr lang="en-US" sz="2200" dirty="0"/>
              <a:t>	</a:t>
            </a:r>
            <a:r>
              <a:rPr lang="en-US" sz="2200" dirty="0" smtClean="0"/>
              <a:t>Women</a:t>
            </a:r>
            <a:r>
              <a:rPr lang="en-US" sz="2200" dirty="0"/>
              <a:t>, youth, Indigenous people …</a:t>
            </a:r>
          </a:p>
          <a:p>
            <a:pPr lvl="1"/>
            <a:r>
              <a:rPr lang="en-US" sz="2200" b="1" dirty="0" smtClean="0">
                <a:solidFill>
                  <a:schemeClr val="accent2"/>
                </a:solidFill>
              </a:rPr>
              <a:t>What?</a:t>
            </a:r>
            <a:r>
              <a:rPr lang="en-US" sz="2200" dirty="0"/>
              <a:t>	</a:t>
            </a:r>
            <a:r>
              <a:rPr lang="en-US" sz="2200" dirty="0" smtClean="0"/>
              <a:t>Visual </a:t>
            </a:r>
            <a:r>
              <a:rPr lang="en-US" sz="2200" dirty="0"/>
              <a:t>art, music, </a:t>
            </a:r>
            <a:r>
              <a:rPr lang="en-US" sz="2200" dirty="0" smtClean="0"/>
              <a:t>mental health </a:t>
            </a:r>
            <a:r>
              <a:rPr lang="en-US" sz="2200" dirty="0"/>
              <a:t>…</a:t>
            </a:r>
          </a:p>
          <a:p>
            <a:pPr lvl="1"/>
            <a:r>
              <a:rPr lang="en-US" sz="2200" b="1" dirty="0" smtClean="0">
                <a:solidFill>
                  <a:schemeClr val="accent2"/>
                </a:solidFill>
              </a:rPr>
              <a:t>When?</a:t>
            </a:r>
            <a:r>
              <a:rPr lang="en-US" sz="2200" dirty="0"/>
              <a:t>	</a:t>
            </a:r>
            <a:r>
              <a:rPr lang="en-US" sz="2200" dirty="0" smtClean="0"/>
              <a:t>Historical </a:t>
            </a:r>
            <a:r>
              <a:rPr lang="en-US" sz="2200" dirty="0"/>
              <a:t>or contemporary?</a:t>
            </a:r>
          </a:p>
          <a:p>
            <a:pPr lvl="1"/>
            <a:r>
              <a:rPr lang="en-US" sz="2200" b="1" dirty="0" smtClean="0">
                <a:solidFill>
                  <a:schemeClr val="accent2"/>
                </a:solidFill>
              </a:rPr>
              <a:t>Where?</a:t>
            </a:r>
            <a:r>
              <a:rPr lang="en-US" sz="2200" dirty="0"/>
              <a:t>	</a:t>
            </a:r>
            <a:r>
              <a:rPr lang="en-US" sz="2200" dirty="0" smtClean="0"/>
              <a:t>Vancouver, BC</a:t>
            </a:r>
            <a:r>
              <a:rPr lang="en-US" sz="2200" dirty="0"/>
              <a:t>, Canada, North America, </a:t>
            </a:r>
            <a:r>
              <a:rPr lang="en-US" sz="2200" dirty="0" smtClean="0"/>
              <a:t>			international </a:t>
            </a:r>
            <a:r>
              <a:rPr lang="en-US" sz="2200" dirty="0"/>
              <a:t>…</a:t>
            </a:r>
          </a:p>
          <a:p>
            <a:pPr lvl="1"/>
            <a:r>
              <a:rPr lang="en-US" sz="2200" b="1" dirty="0" smtClean="0">
                <a:solidFill>
                  <a:schemeClr val="accent2"/>
                </a:solidFill>
              </a:rPr>
              <a:t>Why?</a:t>
            </a:r>
            <a:r>
              <a:rPr lang="en-US" sz="2200" dirty="0"/>
              <a:t>	</a:t>
            </a:r>
            <a:r>
              <a:rPr lang="en-US" sz="2200" dirty="0" smtClean="0"/>
              <a:t>Effects</a:t>
            </a:r>
            <a:r>
              <a:rPr lang="en-US" sz="2200" dirty="0"/>
              <a:t>, context </a:t>
            </a:r>
            <a:r>
              <a:rPr lang="en-US" sz="2200" dirty="0" smtClean="0"/>
              <a:t>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338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Working with your topic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01198" y="1054427"/>
            <a:ext cx="5087075" cy="536005"/>
          </a:xfrm>
        </p:spPr>
        <p:txBody>
          <a:bodyPr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Developing keywords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0353" y="1911338"/>
            <a:ext cx="6941829" cy="1963259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400" dirty="0">
                <a:solidFill>
                  <a:schemeClr val="tx2"/>
                </a:solidFill>
              </a:rPr>
              <a:t>Revised </a:t>
            </a:r>
            <a:r>
              <a:rPr lang="en-US" sz="2400" dirty="0" smtClean="0">
                <a:solidFill>
                  <a:schemeClr val="tx2"/>
                </a:solidFill>
              </a:rPr>
              <a:t>topic: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chemeClr val="accent1"/>
                </a:solidFill>
              </a:rPr>
              <a:t>Impact </a:t>
            </a:r>
            <a:r>
              <a:rPr lang="en-US" sz="2400" b="1" dirty="0">
                <a:solidFill>
                  <a:schemeClr val="accent1"/>
                </a:solidFill>
              </a:rPr>
              <a:t>of art therapy on </a:t>
            </a:r>
            <a:r>
              <a:rPr lang="en-US" sz="2400" b="1" dirty="0" smtClean="0">
                <a:solidFill>
                  <a:schemeClr val="accent1"/>
                </a:solidFill>
              </a:rPr>
              <a:t>				    recidivism </a:t>
            </a:r>
            <a:r>
              <a:rPr lang="en-US" sz="2400" b="1" dirty="0">
                <a:solidFill>
                  <a:schemeClr val="accent1"/>
                </a:solidFill>
              </a:rPr>
              <a:t>in young </a:t>
            </a:r>
            <a:r>
              <a:rPr lang="en-US" sz="2400" b="1" dirty="0" smtClean="0">
                <a:solidFill>
                  <a:schemeClr val="accent1"/>
                </a:solidFill>
              </a:rPr>
              <a:t>offenders.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2400" dirty="0">
                <a:solidFill>
                  <a:schemeClr val="tx2"/>
                </a:solidFill>
              </a:rPr>
              <a:t>Identify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key </a:t>
            </a:r>
            <a:r>
              <a:rPr lang="en-US" sz="24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concepts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2400" dirty="0">
                <a:solidFill>
                  <a:schemeClr val="tx2"/>
                </a:solidFill>
              </a:rPr>
              <a:t>Brainstorm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2E89"/>
                </a:solidFill>
              </a:rPr>
              <a:t>keywords </a:t>
            </a:r>
            <a:r>
              <a:rPr lang="en-US" sz="2400" dirty="0">
                <a:solidFill>
                  <a:schemeClr val="tx2"/>
                </a:solidFill>
              </a:rPr>
              <a:t>(search terms) for each key concept</a:t>
            </a:r>
          </a:p>
          <a:p>
            <a:pPr marL="502920" lvl="1" indent="0">
              <a:buNone/>
            </a:pPr>
            <a:endParaRPr lang="en-US" sz="5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55598"/>
              </p:ext>
            </p:extLst>
          </p:nvPr>
        </p:nvGraphicFramePr>
        <p:xfrm>
          <a:off x="4166048" y="3873385"/>
          <a:ext cx="6921054" cy="2194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72409">
                  <a:extLst>
                    <a:ext uri="{9D8B030D-6E8A-4147-A177-3AD203B41FA5}">
                      <a16:colId xmlns:a16="http://schemas.microsoft.com/office/drawing/2014/main" val="4187555670"/>
                    </a:ext>
                  </a:extLst>
                </a:gridCol>
                <a:gridCol w="2067787">
                  <a:extLst>
                    <a:ext uri="{9D8B030D-6E8A-4147-A177-3AD203B41FA5}">
                      <a16:colId xmlns:a16="http://schemas.microsoft.com/office/drawing/2014/main" val="1965859534"/>
                    </a:ext>
                  </a:extLst>
                </a:gridCol>
                <a:gridCol w="2680858">
                  <a:extLst>
                    <a:ext uri="{9D8B030D-6E8A-4147-A177-3AD203B41FA5}">
                      <a16:colId xmlns:a16="http://schemas.microsoft.com/office/drawing/2014/main" val="1591612801"/>
                    </a:ext>
                  </a:extLst>
                </a:gridCol>
              </a:tblGrid>
              <a:tr h="3550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Art therapy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Recidivism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Young</a:t>
                      </a:r>
                      <a:r>
                        <a:rPr lang="en-US" sz="2400" baseline="0" dirty="0" smtClean="0"/>
                        <a:t> offenders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033320"/>
                  </a:ext>
                </a:extLst>
              </a:tr>
              <a:tr h="159607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Counselling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Music 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Dance therapy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Repeat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offender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Multiple offender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Juvenile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 delinquents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Early adolescent offenders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Youth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Teenagers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473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7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Search tips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095" y="1310867"/>
            <a:ext cx="8007825" cy="4418717"/>
          </a:xfrm>
        </p:spPr>
        <p:txBody>
          <a:bodyPr>
            <a:noAutofit/>
          </a:bodyPr>
          <a:lstStyle/>
          <a:p>
            <a:r>
              <a:rPr lang="en-US" sz="2800" dirty="0" smtClean="0"/>
              <a:t>Use </a:t>
            </a:r>
            <a:r>
              <a:rPr lang="en-US" sz="2800" b="1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between keywords to </a:t>
            </a:r>
            <a:r>
              <a:rPr lang="en-US" sz="2800" u="sng" dirty="0" smtClean="0"/>
              <a:t>narrow</a:t>
            </a:r>
            <a:r>
              <a:rPr lang="en-US" sz="2800" dirty="0" smtClean="0"/>
              <a:t> your search</a:t>
            </a:r>
          </a:p>
          <a:p>
            <a:pPr lvl="1"/>
            <a:r>
              <a:rPr lang="en-US" sz="2400" dirty="0" smtClean="0"/>
              <a:t>For example: </a:t>
            </a:r>
            <a:r>
              <a:rPr lang="en-US" sz="2400" b="1" dirty="0" smtClean="0">
                <a:solidFill>
                  <a:schemeClr val="accent2"/>
                </a:solidFill>
              </a:rPr>
              <a:t>recidivism AND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alcohol</a:t>
            </a:r>
          </a:p>
          <a:p>
            <a:r>
              <a:rPr lang="en-US" sz="2800" dirty="0" smtClean="0"/>
              <a:t>Use </a:t>
            </a:r>
            <a:r>
              <a:rPr lang="en-US" sz="2800" b="1" dirty="0" smtClean="0">
                <a:solidFill>
                  <a:srgbClr val="FF0000"/>
                </a:solidFill>
              </a:rPr>
              <a:t>OR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between keywords to </a:t>
            </a:r>
            <a:r>
              <a:rPr lang="en-US" sz="2800" u="sng" dirty="0" smtClean="0"/>
              <a:t>broaden</a:t>
            </a:r>
            <a:r>
              <a:rPr lang="en-US" sz="2800" dirty="0" smtClean="0"/>
              <a:t> your search</a:t>
            </a:r>
          </a:p>
          <a:p>
            <a:pPr lvl="1"/>
            <a:r>
              <a:rPr lang="en-US" sz="2400" dirty="0" smtClean="0"/>
              <a:t>For example: </a:t>
            </a:r>
            <a:r>
              <a:rPr lang="en-US" sz="2400" b="1" dirty="0" smtClean="0">
                <a:solidFill>
                  <a:schemeClr val="accent2"/>
                </a:solidFill>
              </a:rPr>
              <a:t>soccer OR football</a:t>
            </a:r>
          </a:p>
          <a:p>
            <a:r>
              <a:rPr lang="en-US" sz="2800" dirty="0" smtClean="0"/>
              <a:t>Use </a:t>
            </a:r>
            <a:r>
              <a:rPr lang="en-US" sz="2800" b="1" dirty="0" smtClean="0">
                <a:solidFill>
                  <a:srgbClr val="FF0000"/>
                </a:solidFill>
              </a:rPr>
              <a:t>quotation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marks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around an </a:t>
            </a:r>
            <a:r>
              <a:rPr lang="en-US" sz="2800" u="sng" dirty="0" smtClean="0"/>
              <a:t>exact phrase</a:t>
            </a:r>
          </a:p>
          <a:p>
            <a:pPr lvl="1"/>
            <a:r>
              <a:rPr lang="en-US" sz="2400" dirty="0" smtClean="0"/>
              <a:t>For example: </a:t>
            </a:r>
            <a:r>
              <a:rPr lang="en-US" sz="2400" b="1" dirty="0" smtClean="0">
                <a:solidFill>
                  <a:schemeClr val="accent2"/>
                </a:solidFill>
              </a:rPr>
              <a:t>“art therapy”</a:t>
            </a:r>
          </a:p>
          <a:p>
            <a:r>
              <a:rPr lang="en-US" sz="2800" dirty="0" smtClean="0"/>
              <a:t>Use an </a:t>
            </a:r>
            <a:r>
              <a:rPr lang="en-US" sz="2800" b="1" dirty="0" smtClean="0">
                <a:solidFill>
                  <a:srgbClr val="FF0000"/>
                </a:solidFill>
              </a:rPr>
              <a:t>asterisk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chemeClr val="accent1"/>
                </a:solidFill>
              </a:rPr>
              <a:t>*</a:t>
            </a:r>
            <a:r>
              <a:rPr lang="en-US" sz="2800" dirty="0" smtClean="0"/>
              <a:t>) to find </a:t>
            </a:r>
            <a:r>
              <a:rPr lang="en-US" sz="2800" u="sng" dirty="0" smtClean="0"/>
              <a:t>related terms</a:t>
            </a:r>
          </a:p>
          <a:p>
            <a:pPr lvl="1"/>
            <a:r>
              <a:rPr lang="en-US" sz="2400" dirty="0" smtClean="0"/>
              <a:t>For example: </a:t>
            </a:r>
            <a:r>
              <a:rPr lang="en-US" sz="2400" b="1" dirty="0" err="1" smtClean="0">
                <a:solidFill>
                  <a:schemeClr val="accent2"/>
                </a:solidFill>
              </a:rPr>
              <a:t>Canad</a:t>
            </a:r>
            <a:r>
              <a:rPr lang="en-US" sz="2400" b="1" dirty="0" smtClean="0">
                <a:solidFill>
                  <a:schemeClr val="accent2"/>
                </a:solidFill>
              </a:rPr>
              <a:t>* </a:t>
            </a:r>
            <a:r>
              <a:rPr lang="en-US" sz="2400" dirty="0" smtClean="0"/>
              <a:t>will get results for: </a:t>
            </a:r>
            <a:r>
              <a:rPr lang="en-US" sz="2400" b="1" dirty="0" smtClean="0">
                <a:solidFill>
                  <a:schemeClr val="accent2"/>
                </a:solidFill>
              </a:rPr>
              <a:t>Canada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b="1" dirty="0" smtClean="0">
                <a:solidFill>
                  <a:schemeClr val="accent2"/>
                </a:solidFill>
              </a:rPr>
              <a:t>Canadian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b="1" dirty="0" smtClean="0">
                <a:solidFill>
                  <a:schemeClr val="accent2"/>
                </a:solidFill>
              </a:rPr>
              <a:t>Canadians</a:t>
            </a:r>
            <a:r>
              <a:rPr lang="en-US" sz="2400" dirty="0" smtClean="0">
                <a:solidFill>
                  <a:schemeClr val="accent2"/>
                </a:solidFill>
              </a:rPr>
              <a:t> …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Working with your topic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028661" y="1054427"/>
            <a:ext cx="7182678" cy="536005"/>
          </a:xfrm>
        </p:spPr>
        <p:txBody>
          <a:bodyPr anchor="t"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Sample search of </a:t>
            </a:r>
            <a:r>
              <a:rPr lang="en-US" sz="2800" dirty="0" smtClean="0">
                <a:solidFill>
                  <a:schemeClr val="accent1"/>
                </a:solidFill>
              </a:rPr>
              <a:t>Criminal Justice Abstracts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lvl="1" algn="ctr"/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5" name="Content Placeholder 4" descr="Screen Shot 2018-01-12 at 1.43.45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59042" y="2199860"/>
            <a:ext cx="8349061" cy="20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SFU</a:t>
            </a:r>
            <a:br>
              <a:rPr lang="en-US" sz="3600" dirty="0" smtClean="0"/>
            </a:br>
            <a:r>
              <a:rPr lang="en-US" sz="3600" dirty="0" smtClean="0"/>
              <a:t>Library</a:t>
            </a:r>
            <a:br>
              <a:rPr lang="en-US" sz="3600" dirty="0" smtClean="0"/>
            </a:br>
            <a:r>
              <a:rPr lang="en-US" dirty="0" smtClean="0"/>
              <a:t>Info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42" y="1676134"/>
            <a:ext cx="1896395" cy="27888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83141" y="1244086"/>
            <a:ext cx="1896395" cy="432048"/>
            <a:chOff x="1451572" y="2060848"/>
            <a:chExt cx="1896395" cy="432048"/>
          </a:xfrm>
          <a:solidFill>
            <a:schemeClr val="tx2"/>
          </a:solidFill>
        </p:grpSpPr>
        <p:sp>
          <p:nvSpPr>
            <p:cNvPr id="7" name="Rectangle 6"/>
            <p:cNvSpPr/>
            <p:nvPr/>
          </p:nvSpPr>
          <p:spPr>
            <a:xfrm>
              <a:off x="1451573" y="2060848"/>
              <a:ext cx="189639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51572" y="2092206"/>
              <a:ext cx="18963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SFU Burnaby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60" y="1676134"/>
            <a:ext cx="1896395" cy="2788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82" y="1676134"/>
            <a:ext cx="1896395" cy="27888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67359" y="1244086"/>
            <a:ext cx="1896395" cy="432048"/>
            <a:chOff x="1451572" y="2060848"/>
            <a:chExt cx="1896395" cy="432048"/>
          </a:xfrm>
          <a:solidFill>
            <a:schemeClr val="tx2"/>
          </a:solidFill>
        </p:grpSpPr>
        <p:sp>
          <p:nvSpPr>
            <p:cNvPr id="12" name="Rectangle 11"/>
            <p:cNvSpPr/>
            <p:nvPr/>
          </p:nvSpPr>
          <p:spPr>
            <a:xfrm>
              <a:off x="1451573" y="2060848"/>
              <a:ext cx="189639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51572" y="2092206"/>
              <a:ext cx="18963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SFU Vancouver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51682" y="1244086"/>
            <a:ext cx="1896395" cy="432048"/>
            <a:chOff x="1451572" y="2060848"/>
            <a:chExt cx="1896395" cy="432048"/>
          </a:xfrm>
          <a:solidFill>
            <a:schemeClr val="tx2"/>
          </a:solidFill>
        </p:grpSpPr>
        <p:sp>
          <p:nvSpPr>
            <p:cNvPr id="15" name="Rectangle 14"/>
            <p:cNvSpPr/>
            <p:nvPr/>
          </p:nvSpPr>
          <p:spPr>
            <a:xfrm>
              <a:off x="1451573" y="2060848"/>
              <a:ext cx="189639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1572" y="2092206"/>
              <a:ext cx="18963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SFU Surrey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83140" y="705187"/>
            <a:ext cx="539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A few quick facts about us …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128268" y="4592149"/>
            <a:ext cx="5019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three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/>
              <a:t>campus </a:t>
            </a:r>
            <a:r>
              <a:rPr lang="en-US" sz="2400" b="1" dirty="0">
                <a:solidFill>
                  <a:schemeClr val="tx2"/>
                </a:solidFill>
              </a:rPr>
              <a:t>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2.5 million+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books</a:t>
            </a:r>
            <a:r>
              <a:rPr lang="en-US" sz="2400" dirty="0" smtClean="0"/>
              <a:t> &amp; </a:t>
            </a:r>
            <a:r>
              <a:rPr lang="en-US" sz="2400" b="1" dirty="0" smtClean="0">
                <a:solidFill>
                  <a:schemeClr val="tx2"/>
                </a:solidFill>
              </a:rPr>
              <a:t>e-books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98,000+ </a:t>
            </a:r>
            <a:r>
              <a:rPr lang="en-US" sz="2400" dirty="0" smtClean="0"/>
              <a:t>subscriptions to </a:t>
            </a:r>
            <a:r>
              <a:rPr lang="en-US" sz="2400" b="1" dirty="0" smtClean="0">
                <a:solidFill>
                  <a:schemeClr val="tx2"/>
                </a:solidFill>
              </a:rPr>
              <a:t>journals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chemeClr val="tx2"/>
                </a:solidFill>
              </a:rPr>
              <a:t>magazines</a:t>
            </a:r>
            <a:r>
              <a:rPr lang="en-US" sz="2400" dirty="0" smtClean="0"/>
              <a:t> &amp; </a:t>
            </a:r>
            <a:r>
              <a:rPr lang="en-US" sz="2400" b="1" dirty="0" smtClean="0">
                <a:solidFill>
                  <a:schemeClr val="tx2"/>
                </a:solidFill>
              </a:rPr>
              <a:t>newspapers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500+ </a:t>
            </a:r>
            <a:r>
              <a:rPr lang="en-US" sz="2400" dirty="0" smtClean="0"/>
              <a:t>research </a:t>
            </a:r>
            <a:r>
              <a:rPr lang="en-US" sz="2400" b="1" dirty="0" smtClean="0">
                <a:solidFill>
                  <a:schemeClr val="tx2"/>
                </a:solidFill>
              </a:rPr>
              <a:t>databases</a:t>
            </a:r>
          </a:p>
        </p:txBody>
      </p:sp>
    </p:spTree>
    <p:extLst>
      <p:ext uri="{BB962C8B-B14F-4D97-AF65-F5344CB8AC3E}">
        <p14:creationId xmlns:p14="http://schemas.microsoft.com/office/powerpoint/2010/main" val="24136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</a:rPr>
              <a:t>Almost done!</a:t>
            </a:r>
            <a:endParaRPr lang="en-US" sz="8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Where to go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603" y="967485"/>
            <a:ext cx="4920130" cy="4830769"/>
          </a:xfrm>
        </p:spPr>
        <p:txBody>
          <a:bodyPr anchor="t"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Contact us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b="1" dirty="0"/>
              <a:t>Research help desk</a:t>
            </a:r>
            <a:r>
              <a:rPr lang="en-US" sz="2400" dirty="0"/>
              <a:t> (drop-in &amp; by appointment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b="1" dirty="0" smtClean="0"/>
              <a:t>Phone</a:t>
            </a:r>
            <a:r>
              <a:rPr lang="en-US" sz="2400" dirty="0"/>
              <a:t>: </a:t>
            </a:r>
            <a:r>
              <a:rPr lang="en-US" sz="2400" dirty="0" smtClean="0"/>
              <a:t>778.782.4345 </a:t>
            </a:r>
          </a:p>
          <a:p>
            <a:pPr lvl="1"/>
            <a:r>
              <a:rPr lang="en-US" sz="2400" b="1" dirty="0" smtClean="0"/>
              <a:t>Email </a:t>
            </a:r>
            <a:r>
              <a:rPr lang="en-US" sz="2400" dirty="0" smtClean="0"/>
              <a:t>us at: </a:t>
            </a:r>
            <a:r>
              <a:rPr lang="en-US" sz="2400" dirty="0" smtClean="0">
                <a:hlinkClick r:id="rId3"/>
              </a:rPr>
              <a:t>libask@sfu.ca</a:t>
            </a:r>
            <a:endParaRPr lang="en-US" sz="2400" dirty="0" smtClean="0"/>
          </a:p>
          <a:p>
            <a:pPr lvl="1"/>
            <a:r>
              <a:rPr lang="en-US" sz="2400" b="1" dirty="0" err="1"/>
              <a:t>AskAway</a:t>
            </a:r>
            <a:r>
              <a:rPr lang="en-US" sz="2400" b="1" dirty="0"/>
              <a:t> </a:t>
            </a:r>
            <a:r>
              <a:rPr lang="en-US" sz="2400" dirty="0"/>
              <a:t>(online chat</a:t>
            </a:r>
            <a:r>
              <a:rPr lang="en-US" sz="2400" dirty="0" smtClean="0"/>
              <a:t>)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Citation Guides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APA, MLA, Chicago …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Student Learning </a:t>
            </a:r>
            <a:r>
              <a:rPr lang="en-US" sz="2800" b="1" dirty="0" smtClean="0">
                <a:solidFill>
                  <a:srgbClr val="C00000"/>
                </a:solidFill>
              </a:rPr>
              <a:t>Commons</a:t>
            </a:r>
          </a:p>
          <a:p>
            <a:pPr lvl="1"/>
            <a:r>
              <a:rPr lang="en-US" sz="2400" dirty="0"/>
              <a:t>Academic writing, study skills, EAL/ESL support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pPr lvl="1"/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590" y="2158254"/>
            <a:ext cx="2981325" cy="2933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21737" y="4513061"/>
            <a:ext cx="1290918" cy="363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</a:rPr>
              <a:t>Assignment Recap</a:t>
            </a:r>
            <a:endParaRPr lang="en-US" sz="8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Assignment</a:t>
            </a:r>
            <a:br>
              <a:rPr lang="en-US" sz="3600" dirty="0" smtClean="0"/>
            </a:br>
            <a:r>
              <a:rPr lang="en-US" dirty="0" smtClean="0"/>
              <a:t>Recap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951" y="988876"/>
            <a:ext cx="7705832" cy="487110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300" dirty="0" smtClean="0"/>
              <a:t>From your </a:t>
            </a:r>
            <a:r>
              <a:rPr lang="en-US" sz="2300" b="1" dirty="0" smtClean="0">
                <a:solidFill>
                  <a:schemeClr val="tx2"/>
                </a:solidFill>
              </a:rPr>
              <a:t>Paper Guidelines: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Critically address an issue related to young offenders or youth justice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360000" lvl="1" indent="0">
              <a:buNone/>
            </a:pPr>
            <a:r>
              <a:rPr lang="en-US" sz="1700" dirty="0" smtClean="0"/>
              <a:t>•</a:t>
            </a:r>
            <a:r>
              <a:rPr lang="en-US" sz="1700" dirty="0"/>
              <a:t> </a:t>
            </a:r>
            <a:r>
              <a:rPr lang="en-US" sz="1700" dirty="0" smtClean="0"/>
              <a:t>Issue should reflect at least one topic </a:t>
            </a:r>
            <a:r>
              <a:rPr lang="en-US" sz="1700" b="1" dirty="0" smtClean="0">
                <a:solidFill>
                  <a:schemeClr val="accent1"/>
                </a:solidFill>
              </a:rPr>
              <a:t>covered in this course</a:t>
            </a:r>
            <a:endParaRPr lang="en-US" sz="1700" dirty="0" smtClean="0"/>
          </a:p>
          <a:p>
            <a:pPr marL="360000" lvl="1" indent="0">
              <a:buNone/>
            </a:pPr>
            <a:endParaRPr lang="en-US" sz="1700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Research</a:t>
            </a:r>
            <a:endParaRPr lang="en-US" dirty="0">
              <a:solidFill>
                <a:schemeClr val="accent2"/>
              </a:solidFill>
            </a:endParaRPr>
          </a:p>
          <a:p>
            <a:pPr marL="360000" lvl="1" indent="0">
              <a:buNone/>
            </a:pPr>
            <a:r>
              <a:rPr lang="en-US" sz="1700" dirty="0"/>
              <a:t>• </a:t>
            </a:r>
            <a:r>
              <a:rPr lang="en-US" sz="1700" dirty="0"/>
              <a:t>A</a:t>
            </a:r>
            <a:r>
              <a:rPr lang="en-US" sz="1700" dirty="0" smtClean="0"/>
              <a:t>t </a:t>
            </a:r>
            <a:r>
              <a:rPr lang="en-US" sz="1700" dirty="0"/>
              <a:t>least </a:t>
            </a:r>
            <a:r>
              <a:rPr lang="en-US" sz="1700" b="1" dirty="0" smtClean="0">
                <a:solidFill>
                  <a:schemeClr val="accent1"/>
                </a:solidFill>
              </a:rPr>
              <a:t>10 </a:t>
            </a:r>
            <a:r>
              <a:rPr lang="en-US" sz="1700" b="1" dirty="0">
                <a:solidFill>
                  <a:schemeClr val="accent1"/>
                </a:solidFill>
              </a:rPr>
              <a:t>peer-reviewed </a:t>
            </a:r>
            <a:r>
              <a:rPr lang="en-US" sz="1700" b="1" dirty="0" smtClean="0">
                <a:solidFill>
                  <a:schemeClr val="accent1"/>
                </a:solidFill>
              </a:rPr>
              <a:t>articles</a:t>
            </a:r>
          </a:p>
          <a:p>
            <a:pPr marL="360000" lvl="1" indent="0">
              <a:buNone/>
            </a:pPr>
            <a:endParaRPr lang="en-US" sz="1700" dirty="0"/>
          </a:p>
          <a:p>
            <a:r>
              <a:rPr lang="en-US" b="1" dirty="0" smtClean="0">
                <a:solidFill>
                  <a:schemeClr val="accent2"/>
                </a:solidFill>
              </a:rPr>
              <a:t>Use </a:t>
            </a:r>
            <a:r>
              <a:rPr lang="en-US" sz="2000" b="1" dirty="0" smtClean="0">
                <a:solidFill>
                  <a:schemeClr val="accent2"/>
                </a:solidFill>
              </a:rPr>
              <a:t>APA style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marL="360000" lvl="1" indent="0">
              <a:buNone/>
            </a:pPr>
            <a:r>
              <a:rPr lang="en-US" sz="1700" dirty="0" smtClean="0"/>
              <a:t>•</a:t>
            </a:r>
            <a:r>
              <a:rPr lang="en-US" sz="1700" dirty="0"/>
              <a:t> </a:t>
            </a:r>
            <a:r>
              <a:rPr lang="en-US" sz="1700" dirty="0" smtClean="0"/>
              <a:t>Use </a:t>
            </a:r>
            <a:r>
              <a:rPr lang="en-US" sz="1700" b="1" dirty="0">
                <a:solidFill>
                  <a:schemeClr val="accent1"/>
                </a:solidFill>
              </a:rPr>
              <a:t>APA formatting </a:t>
            </a:r>
            <a:r>
              <a:rPr lang="en-US" sz="1700" dirty="0"/>
              <a:t>for </a:t>
            </a:r>
            <a:r>
              <a:rPr lang="en-US" sz="1700" dirty="0" smtClean="0"/>
              <a:t>paper, in-text citations, </a:t>
            </a:r>
            <a:r>
              <a:rPr lang="en-US" sz="1700" dirty="0"/>
              <a:t>and reference list</a:t>
            </a:r>
          </a:p>
          <a:p>
            <a:pPr marL="360000" lvl="1" indent="0">
              <a:buNone/>
            </a:pPr>
            <a:r>
              <a:rPr lang="en-US" sz="1700" dirty="0" smtClean="0"/>
              <a:t>• Pay close attention to </a:t>
            </a:r>
            <a:r>
              <a:rPr lang="en-US" sz="1700" b="1" dirty="0" smtClean="0">
                <a:solidFill>
                  <a:schemeClr val="accent1"/>
                </a:solidFill>
              </a:rPr>
              <a:t>detail</a:t>
            </a:r>
            <a:endParaRPr lang="en-US" sz="1700" dirty="0"/>
          </a:p>
          <a:p>
            <a:pPr lvl="2"/>
            <a:endParaRPr lang="en-US" sz="16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90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3861" y="1086838"/>
            <a:ext cx="7659756" cy="46011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</a:rPr>
              <a:t>Conducting</a:t>
            </a:r>
            <a:r>
              <a:rPr lang="en-US" sz="8000" b="1" dirty="0" smtClean="0">
                <a:solidFill>
                  <a:schemeClr val="accent1"/>
                </a:solidFill>
              </a:rPr>
              <a:t> </a:t>
            </a:r>
            <a:r>
              <a:rPr lang="en-US" sz="8000" b="1" dirty="0" smtClean="0">
                <a:solidFill>
                  <a:schemeClr val="accent1"/>
                </a:solidFill>
              </a:rPr>
              <a:t>a Literature </a:t>
            </a:r>
            <a:r>
              <a:rPr lang="en-US" sz="8000" b="1" dirty="0" smtClean="0">
                <a:solidFill>
                  <a:schemeClr val="accent1"/>
                </a:solidFill>
              </a:rPr>
              <a:t>Review or Background Research</a:t>
            </a:r>
            <a:endParaRPr lang="en-US" sz="8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What is a literature review?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00441" y="1761882"/>
            <a:ext cx="7315200" cy="3325091"/>
          </a:xfrm>
        </p:spPr>
        <p:txBody>
          <a:bodyPr>
            <a:normAutofit/>
          </a:bodyPr>
          <a:lstStyle/>
          <a:p>
            <a:pPr marL="274320" indent="-274320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</a:rPr>
              <a:t>A literature review</a:t>
            </a:r>
            <a:r>
              <a:rPr lang="en-US" sz="2800" dirty="0" smtClean="0">
                <a:solidFill>
                  <a:schemeClr val="accent1"/>
                </a:solidFill>
              </a:rPr>
              <a:t>…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lvl="1" indent="-274320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summarizes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related </a:t>
            </a:r>
            <a:r>
              <a:rPr lang="en-US" sz="2400" b="1" dirty="0" smtClean="0">
                <a:solidFill>
                  <a:schemeClr val="tx2"/>
                </a:solidFill>
              </a:rPr>
              <a:t>studies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 indent="-274320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tries </a:t>
            </a:r>
            <a:r>
              <a:rPr lang="en-US" sz="2400" dirty="0">
                <a:solidFill>
                  <a:schemeClr val="tx2"/>
                </a:solidFill>
              </a:rPr>
              <a:t>to </a:t>
            </a:r>
            <a:r>
              <a:rPr lang="en-US" sz="2400" b="1" dirty="0" smtClean="0">
                <a:solidFill>
                  <a:schemeClr val="tx2"/>
                </a:solidFill>
              </a:rPr>
              <a:t>make </a:t>
            </a:r>
            <a:r>
              <a:rPr lang="en-US" sz="2400" b="1" dirty="0">
                <a:solidFill>
                  <a:schemeClr val="tx2"/>
                </a:solidFill>
              </a:rPr>
              <a:t>sense </a:t>
            </a:r>
            <a:r>
              <a:rPr lang="en-US" sz="2400" dirty="0">
                <a:solidFill>
                  <a:schemeClr val="tx2"/>
                </a:solidFill>
              </a:rPr>
              <a:t>of the </a:t>
            </a:r>
            <a:r>
              <a:rPr lang="en-US" sz="2400" b="1" dirty="0" smtClean="0">
                <a:solidFill>
                  <a:schemeClr val="tx2"/>
                </a:solidFill>
              </a:rPr>
              <a:t>patterns </a:t>
            </a:r>
            <a:r>
              <a:rPr lang="en-US" sz="2400" b="1" dirty="0">
                <a:solidFill>
                  <a:schemeClr val="tx2"/>
                </a:solidFill>
              </a:rPr>
              <a:t>of </a:t>
            </a:r>
            <a:r>
              <a:rPr lang="en-US" sz="2400" b="1" dirty="0" smtClean="0">
                <a:solidFill>
                  <a:schemeClr val="tx2"/>
                </a:solidFill>
              </a:rPr>
              <a:t>findings</a:t>
            </a:r>
          </a:p>
          <a:p>
            <a:pPr lvl="1" indent="-274320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draws </a:t>
            </a:r>
            <a:r>
              <a:rPr lang="en-US" sz="2400" b="1" dirty="0">
                <a:solidFill>
                  <a:schemeClr val="tx2"/>
                </a:solidFill>
              </a:rPr>
              <a:t>conclusions </a:t>
            </a:r>
            <a:r>
              <a:rPr lang="en-US" sz="2400" dirty="0">
                <a:solidFill>
                  <a:schemeClr val="tx2"/>
                </a:solidFill>
              </a:rPr>
              <a:t>about what is known, what is </a:t>
            </a:r>
            <a:r>
              <a:rPr lang="en-US" sz="2400" dirty="0" smtClean="0">
                <a:solidFill>
                  <a:schemeClr val="tx2"/>
                </a:solidFill>
              </a:rPr>
              <a:t>not known, </a:t>
            </a:r>
            <a:r>
              <a:rPr lang="en-US" sz="2400" dirty="0">
                <a:solidFill>
                  <a:schemeClr val="tx2"/>
                </a:solidFill>
              </a:rPr>
              <a:t>and what should </a:t>
            </a:r>
            <a:r>
              <a:rPr lang="en-US" sz="2400" dirty="0" smtClean="0">
                <a:solidFill>
                  <a:schemeClr val="tx2"/>
                </a:solidFill>
              </a:rPr>
              <a:t>be known.</a:t>
            </a:r>
          </a:p>
          <a:p>
            <a:pPr marL="411480" lvl="1" indent="0"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accent1"/>
              </a:solidFill>
            </a:endParaRPr>
          </a:p>
          <a:p>
            <a:pPr marL="301943" lvl="1" indent="0" algn="r">
              <a:spcAft>
                <a:spcPts val="0"/>
              </a:spcAft>
              <a:buNone/>
              <a:defRPr/>
            </a:pPr>
            <a:r>
              <a:rPr lang="en-US" sz="2400" dirty="0" smtClean="0"/>
              <a:t>(</a:t>
            </a:r>
            <a:r>
              <a:rPr lang="en-US" dirty="0" smtClean="0">
                <a:solidFill>
                  <a:schemeClr val="accent2"/>
                </a:solidFill>
                <a:hlinkClick r:id="rId3"/>
              </a:rPr>
              <a:t>adapted from SFU Library website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8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3600" dirty="0" smtClean="0"/>
              <a:t>Literature Review / Background Research</a:t>
            </a:r>
            <a:endParaRPr lang="en-US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6881" y="3351692"/>
            <a:ext cx="5829012" cy="1604772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From </a:t>
            </a:r>
            <a:r>
              <a:rPr lang="en-US" sz="2000" dirty="0" smtClean="0">
                <a:solidFill>
                  <a:schemeClr val="tx1"/>
                </a:solidFill>
              </a:rPr>
              <a:t>Erin Denton’s </a:t>
            </a:r>
            <a:r>
              <a:rPr lang="en-US" sz="2000" dirty="0">
                <a:solidFill>
                  <a:schemeClr val="tx1"/>
                </a:solidFill>
              </a:rPr>
              <a:t>Literature Review (20 </a:t>
            </a:r>
            <a:r>
              <a:rPr lang="en-US" sz="2000" dirty="0" smtClean="0">
                <a:solidFill>
                  <a:schemeClr val="tx1"/>
                </a:solidFill>
              </a:rPr>
              <a:t>pages)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In 1904, the first modern response to the new slave trade, the </a:t>
            </a:r>
            <a:r>
              <a:rPr lang="en-US" sz="1600" i="1" dirty="0" smtClean="0">
                <a:solidFill>
                  <a:schemeClr val="tx1"/>
                </a:solidFill>
              </a:rPr>
              <a:t>International Agreement for the Suppression of the White Slave Traffic</a:t>
            </a:r>
            <a:r>
              <a:rPr lang="en-US" sz="1600" dirty="0" smtClean="0">
                <a:solidFill>
                  <a:schemeClr val="tx1"/>
                </a:solidFill>
              </a:rPr>
              <a:t>, was created (</a:t>
            </a:r>
            <a:r>
              <a:rPr lang="en-US" sz="1600" dirty="0" err="1" smtClean="0">
                <a:solidFill>
                  <a:schemeClr val="tx1"/>
                </a:solidFill>
              </a:rPr>
              <a:t>Friman</a:t>
            </a:r>
            <a:r>
              <a:rPr lang="en-US" sz="1600" dirty="0" smtClean="0">
                <a:solidFill>
                  <a:schemeClr val="tx1"/>
                </a:solidFill>
              </a:rPr>
              <a:t> &amp; Reich, 2007). …</a:t>
            </a:r>
            <a:endParaRPr lang="en-US"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3896880" y="1456346"/>
            <a:ext cx="7473950" cy="1473890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Denton, </a:t>
            </a:r>
            <a:r>
              <a:rPr lang="en-US" sz="1600" dirty="0" smtClean="0">
                <a:solidFill>
                  <a:schemeClr val="tx1"/>
                </a:solidFill>
              </a:rPr>
              <a:t>E. </a:t>
            </a:r>
            <a:r>
              <a:rPr lang="en-US" sz="1600" dirty="0">
                <a:solidFill>
                  <a:schemeClr val="tx1"/>
                </a:solidFill>
              </a:rPr>
              <a:t>(2009). </a:t>
            </a:r>
            <a:r>
              <a:rPr lang="en-US" sz="1600" b="1" i="1" dirty="0">
                <a:solidFill>
                  <a:schemeClr val="tx1"/>
                </a:solidFill>
              </a:rPr>
              <a:t>International News Coverage of Human Trafficking Arrests and Prosecutions: a Content Analysis </a:t>
            </a:r>
            <a:r>
              <a:rPr lang="en-US" sz="1600" dirty="0">
                <a:solidFill>
                  <a:schemeClr val="tx1"/>
                </a:solidFill>
              </a:rPr>
              <a:t>(Master’s Thesis)</a:t>
            </a:r>
            <a:r>
              <a:rPr lang="en-US" sz="1600" i="1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 Simon Fraser University, Burnaby, BC. Retrieved from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summit.sfu.ca/item/9561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9846830" y="4000907"/>
            <a:ext cx="1524000" cy="6096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12165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2901</TotalTime>
  <Words>2098</Words>
  <Application>Microsoft Office PowerPoint</Application>
  <PresentationFormat>Widescreen</PresentationFormat>
  <Paragraphs>300</Paragraphs>
  <Slides>41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Corbel</vt:lpstr>
      <vt:lpstr>Wingdings</vt:lpstr>
      <vt:lpstr>Wingdings 2</vt:lpstr>
      <vt:lpstr>Frame</vt:lpstr>
      <vt:lpstr>SFU Library Orientation</vt:lpstr>
      <vt:lpstr>Agenda</vt:lpstr>
      <vt:lpstr>SFU Library Info</vt:lpstr>
      <vt:lpstr>SFU Library Info</vt:lpstr>
      <vt:lpstr>Assignment Recap</vt:lpstr>
      <vt:lpstr>Assignment Recap</vt:lpstr>
      <vt:lpstr>Conducting a Literature Review or Background Research</vt:lpstr>
      <vt:lpstr>What is a literature review?</vt:lpstr>
      <vt:lpstr>Literature Review / Background Research</vt:lpstr>
      <vt:lpstr>Literature Review / Background Research</vt:lpstr>
      <vt:lpstr>Literature Review / Background Research</vt:lpstr>
      <vt:lpstr>Literature Review / Background Research</vt:lpstr>
      <vt:lpstr>How to Find Background Info</vt:lpstr>
      <vt:lpstr>How to find…  Background info:  Encyclopedias</vt:lpstr>
      <vt:lpstr>How to find…  Background info:  Encyclopedias</vt:lpstr>
      <vt:lpstr>How to Find Research Methodology Info</vt:lpstr>
      <vt:lpstr>How to find…  Research Methodology info</vt:lpstr>
      <vt:lpstr>How to find…  Research Methodology info</vt:lpstr>
      <vt:lpstr>How to find…  Research Methodology info</vt:lpstr>
      <vt:lpstr>How to find…  Research Methodology info</vt:lpstr>
      <vt:lpstr>Articles: Popular  vs.  Scholarly</vt:lpstr>
      <vt:lpstr>Popular  vs.  Scholarly</vt:lpstr>
      <vt:lpstr>Popular  vs.  Scholarly</vt:lpstr>
      <vt:lpstr>Popular  vs.  Scholarly</vt:lpstr>
      <vt:lpstr>Popular  vs.  Scholarly</vt:lpstr>
      <vt:lpstr>Finding Articles Online</vt:lpstr>
      <vt:lpstr>Finding  Articles Online</vt:lpstr>
      <vt:lpstr>Finding  Articles Online</vt:lpstr>
      <vt:lpstr>Finding  Articles Online</vt:lpstr>
      <vt:lpstr>Recommended  Databases</vt:lpstr>
      <vt:lpstr>APA Style</vt:lpstr>
      <vt:lpstr>APA Citation Style</vt:lpstr>
      <vt:lpstr>APA Citation Style</vt:lpstr>
      <vt:lpstr>APA Citation Style</vt:lpstr>
      <vt:lpstr>Topic &amp; Searching</vt:lpstr>
      <vt:lpstr>Working with your topic</vt:lpstr>
      <vt:lpstr>Working with your topic</vt:lpstr>
      <vt:lpstr>Search tips</vt:lpstr>
      <vt:lpstr>Working with your topic</vt:lpstr>
      <vt:lpstr>Almost done!</vt:lpstr>
      <vt:lpstr>Where to go for help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Riley</dc:creator>
  <cp:lastModifiedBy>James Bachmann</cp:lastModifiedBy>
  <cp:revision>243</cp:revision>
  <cp:lastPrinted>2017-09-20T21:31:03Z</cp:lastPrinted>
  <dcterms:created xsi:type="dcterms:W3CDTF">2018-01-12T18:52:36Z</dcterms:created>
  <dcterms:modified xsi:type="dcterms:W3CDTF">2020-02-19T21:43:26Z</dcterms:modified>
</cp:coreProperties>
</file>