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18" r:id="rId4"/>
  </p:sldMasterIdLst>
  <p:notesMasterIdLst>
    <p:notesMasterId r:id="rId39"/>
  </p:notesMasterIdLst>
  <p:sldIdLst>
    <p:sldId id="256" r:id="rId5"/>
    <p:sldId id="343" r:id="rId6"/>
    <p:sldId id="334" r:id="rId7"/>
    <p:sldId id="333" r:id="rId8"/>
    <p:sldId id="349" r:id="rId9"/>
    <p:sldId id="262" r:id="rId10"/>
    <p:sldId id="354" r:id="rId11"/>
    <p:sldId id="261" r:id="rId12"/>
    <p:sldId id="376" r:id="rId13"/>
    <p:sldId id="338" r:id="rId14"/>
    <p:sldId id="382" r:id="rId15"/>
    <p:sldId id="287" r:id="rId16"/>
    <p:sldId id="304" r:id="rId17"/>
    <p:sldId id="322" r:id="rId18"/>
    <p:sldId id="379" r:id="rId19"/>
    <p:sldId id="314" r:id="rId20"/>
    <p:sldId id="339" r:id="rId21"/>
    <p:sldId id="294" r:id="rId22"/>
    <p:sldId id="270" r:id="rId23"/>
    <p:sldId id="325" r:id="rId24"/>
    <p:sldId id="363" r:id="rId25"/>
    <p:sldId id="323" r:id="rId26"/>
    <p:sldId id="289" r:id="rId27"/>
    <p:sldId id="370" r:id="rId28"/>
    <p:sldId id="365" r:id="rId29"/>
    <p:sldId id="341" r:id="rId30"/>
    <p:sldId id="299" r:id="rId31"/>
    <p:sldId id="384" r:id="rId32"/>
    <p:sldId id="326" r:id="rId33"/>
    <p:sldId id="302" r:id="rId34"/>
    <p:sldId id="340" r:id="rId35"/>
    <p:sldId id="378" r:id="rId36"/>
    <p:sldId id="377" r:id="rId37"/>
    <p:sldId id="348" r:id="rId3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842907-A4C2-4C10-9176-EF46A5AAD790}">
          <p14:sldIdLst>
            <p14:sldId id="256"/>
            <p14:sldId id="343"/>
            <p14:sldId id="334"/>
            <p14:sldId id="333"/>
            <p14:sldId id="349"/>
            <p14:sldId id="262"/>
            <p14:sldId id="354"/>
            <p14:sldId id="261"/>
            <p14:sldId id="376"/>
            <p14:sldId id="338"/>
            <p14:sldId id="382"/>
            <p14:sldId id="287"/>
            <p14:sldId id="304"/>
            <p14:sldId id="322"/>
            <p14:sldId id="379"/>
            <p14:sldId id="314"/>
            <p14:sldId id="339"/>
            <p14:sldId id="294"/>
            <p14:sldId id="270"/>
            <p14:sldId id="325"/>
            <p14:sldId id="363"/>
            <p14:sldId id="323"/>
            <p14:sldId id="289"/>
            <p14:sldId id="370"/>
            <p14:sldId id="365"/>
            <p14:sldId id="341"/>
            <p14:sldId id="299"/>
            <p14:sldId id="384"/>
            <p14:sldId id="326"/>
            <p14:sldId id="302"/>
            <p14:sldId id="340"/>
            <p14:sldId id="378"/>
            <p14:sldId id="377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57C"/>
    <a:srgbClr val="E2B64F"/>
    <a:srgbClr val="002E89"/>
    <a:srgbClr val="8E8C78"/>
    <a:srgbClr val="FFFFFF"/>
    <a:srgbClr val="D25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8" autoAdjust="0"/>
    <p:restoredTop sz="83668" autoAdjust="0"/>
  </p:normalViewPr>
  <p:slideViewPr>
    <p:cSldViewPr snapToGrid="0">
      <p:cViewPr varScale="1">
        <p:scale>
          <a:sx n="78" d="100"/>
          <a:sy n="78" d="100"/>
        </p:scale>
        <p:origin x="12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37014-4D5B-4BFD-9503-823AB7ACDF4A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1FA5F9-9255-4F67-9FDF-694551B091D7}">
      <dgm:prSet custT="1"/>
      <dgm:spPr/>
      <dgm:t>
        <a:bodyPr/>
        <a:lstStyle/>
        <a:p>
          <a:r>
            <a:rPr lang="en-US" sz="1800" dirty="0"/>
            <a:t>Use </a:t>
          </a:r>
          <a:r>
            <a:rPr lang="en-US" sz="1800" b="1" dirty="0"/>
            <a:t>AND</a:t>
          </a:r>
          <a:r>
            <a:rPr lang="en-US" sz="1800" dirty="0"/>
            <a:t> between keywords to narrow your search</a:t>
          </a:r>
        </a:p>
      </dgm:t>
    </dgm:pt>
    <dgm:pt modelId="{417D5D9D-CECC-47BF-AFE1-060099972121}" type="parTrans" cxnId="{05F9BC7D-0457-489E-A40D-43FE5F98C71F}">
      <dgm:prSet/>
      <dgm:spPr/>
      <dgm:t>
        <a:bodyPr/>
        <a:lstStyle/>
        <a:p>
          <a:endParaRPr lang="en-US"/>
        </a:p>
      </dgm:t>
    </dgm:pt>
    <dgm:pt modelId="{07D08080-27F1-4945-8468-DF187A9875B9}" type="sibTrans" cxnId="{05F9BC7D-0457-489E-A40D-43FE5F98C71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587B042-A16B-46BC-8E79-07FDD2BBF64A}">
      <dgm:prSet custT="1"/>
      <dgm:spPr/>
      <dgm:t>
        <a:bodyPr/>
        <a:lstStyle/>
        <a:p>
          <a:r>
            <a:rPr lang="en-US" sz="1800" dirty="0"/>
            <a:t>For example: </a:t>
          </a:r>
          <a:r>
            <a:rPr lang="en-US" sz="1800" b="1" dirty="0"/>
            <a:t>recidivism AND youth</a:t>
          </a:r>
          <a:endParaRPr lang="en-US" sz="1800" dirty="0"/>
        </a:p>
      </dgm:t>
    </dgm:pt>
    <dgm:pt modelId="{1913CC0B-5A31-496D-AE22-27895A8504D0}" type="parTrans" cxnId="{21ECDF14-6500-434E-A8FE-FB5919347C58}">
      <dgm:prSet/>
      <dgm:spPr/>
      <dgm:t>
        <a:bodyPr/>
        <a:lstStyle/>
        <a:p>
          <a:endParaRPr lang="en-US"/>
        </a:p>
      </dgm:t>
    </dgm:pt>
    <dgm:pt modelId="{FB48D87C-A73D-41DA-8E5B-1C7B4A0834B2}" type="sibTrans" cxnId="{21ECDF14-6500-434E-A8FE-FB5919347C58}">
      <dgm:prSet/>
      <dgm:spPr/>
      <dgm:t>
        <a:bodyPr/>
        <a:lstStyle/>
        <a:p>
          <a:endParaRPr lang="en-US"/>
        </a:p>
      </dgm:t>
    </dgm:pt>
    <dgm:pt modelId="{9C122500-F6CE-4E7B-9B3A-D3891A3A4DA6}">
      <dgm:prSet custT="1"/>
      <dgm:spPr/>
      <dgm:t>
        <a:bodyPr/>
        <a:lstStyle/>
        <a:p>
          <a:r>
            <a:rPr lang="en-US" sz="1800" dirty="0"/>
            <a:t>Use </a:t>
          </a:r>
          <a:r>
            <a:rPr lang="en-US" sz="1800" b="1" dirty="0"/>
            <a:t>OR</a:t>
          </a:r>
          <a:r>
            <a:rPr lang="en-US" sz="1800" dirty="0"/>
            <a:t> between keywords to broaden your search</a:t>
          </a:r>
        </a:p>
      </dgm:t>
    </dgm:pt>
    <dgm:pt modelId="{4A8E6374-A714-46A7-AC5E-0623CFF2E7A9}" type="parTrans" cxnId="{2D494B38-B49C-4A7D-A940-33C4D9593A4D}">
      <dgm:prSet/>
      <dgm:spPr/>
      <dgm:t>
        <a:bodyPr/>
        <a:lstStyle/>
        <a:p>
          <a:endParaRPr lang="en-US"/>
        </a:p>
      </dgm:t>
    </dgm:pt>
    <dgm:pt modelId="{1E833614-1A60-4E0F-B6E9-DE83A95E2647}" type="sibTrans" cxnId="{2D494B38-B49C-4A7D-A940-33C4D9593A4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FAA76A1-6847-4461-B42C-44BD791B2472}">
      <dgm:prSet custT="1"/>
      <dgm:spPr/>
      <dgm:t>
        <a:bodyPr/>
        <a:lstStyle/>
        <a:p>
          <a:r>
            <a:rPr lang="en-US" sz="1800" dirty="0"/>
            <a:t>For example: </a:t>
          </a:r>
          <a:r>
            <a:rPr lang="en-US" sz="1800" b="1" dirty="0"/>
            <a:t>Coast Salish OR Indigenous OR First Nations</a:t>
          </a:r>
          <a:endParaRPr lang="en-US" sz="1800" dirty="0"/>
        </a:p>
      </dgm:t>
    </dgm:pt>
    <dgm:pt modelId="{7530E095-26E8-46F6-A3A6-41D8075D1D0C}" type="parTrans" cxnId="{17C8C87B-19F9-4F54-9EB2-83B2EF2CC6BB}">
      <dgm:prSet/>
      <dgm:spPr/>
      <dgm:t>
        <a:bodyPr/>
        <a:lstStyle/>
        <a:p>
          <a:endParaRPr lang="en-US"/>
        </a:p>
      </dgm:t>
    </dgm:pt>
    <dgm:pt modelId="{AE04C639-2E57-46D5-BC05-6779C7D16707}" type="sibTrans" cxnId="{17C8C87B-19F9-4F54-9EB2-83B2EF2CC6BB}">
      <dgm:prSet/>
      <dgm:spPr/>
      <dgm:t>
        <a:bodyPr/>
        <a:lstStyle/>
        <a:p>
          <a:endParaRPr lang="en-US"/>
        </a:p>
      </dgm:t>
    </dgm:pt>
    <dgm:pt modelId="{A804F495-8DD4-422A-982F-A3AE2F94651E}">
      <dgm:prSet custT="1"/>
      <dgm:spPr/>
      <dgm:t>
        <a:bodyPr/>
        <a:lstStyle/>
        <a:p>
          <a:r>
            <a:rPr lang="en-US" sz="1800" dirty="0"/>
            <a:t>Use </a:t>
          </a:r>
          <a:r>
            <a:rPr lang="en-US" sz="1800" b="1" dirty="0"/>
            <a:t>quotation marks </a:t>
          </a:r>
          <a:r>
            <a:rPr lang="en-US" sz="1800" dirty="0"/>
            <a:t>around an exact phrase</a:t>
          </a:r>
        </a:p>
      </dgm:t>
    </dgm:pt>
    <dgm:pt modelId="{A079881D-A13F-4C2F-80AF-611CE40B7083}" type="parTrans" cxnId="{BAA88C77-F56E-4F60-BFA6-5261FADEE593}">
      <dgm:prSet/>
      <dgm:spPr/>
      <dgm:t>
        <a:bodyPr/>
        <a:lstStyle/>
        <a:p>
          <a:endParaRPr lang="en-US"/>
        </a:p>
      </dgm:t>
    </dgm:pt>
    <dgm:pt modelId="{AD5736EF-3EBF-4231-AA29-FC0621C229B5}" type="sibTrans" cxnId="{BAA88C77-F56E-4F60-BFA6-5261FADEE59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0F85101-2C84-477D-AC46-8A813C541F38}">
      <dgm:prSet custT="1"/>
      <dgm:spPr/>
      <dgm:t>
        <a:bodyPr/>
        <a:lstStyle/>
        <a:p>
          <a:r>
            <a:rPr lang="en-US" sz="1800" dirty="0"/>
            <a:t>For example: </a:t>
          </a:r>
          <a:r>
            <a:rPr lang="en-US" sz="1800" b="1" dirty="0"/>
            <a:t>“young offender”</a:t>
          </a:r>
          <a:endParaRPr lang="en-US" sz="1800" dirty="0"/>
        </a:p>
      </dgm:t>
    </dgm:pt>
    <dgm:pt modelId="{B602337B-FAC2-46F6-8184-B4F9E2F3E6EB}" type="parTrans" cxnId="{8E143461-6021-4BF1-8E3E-3D5CF2270C5B}">
      <dgm:prSet/>
      <dgm:spPr/>
      <dgm:t>
        <a:bodyPr/>
        <a:lstStyle/>
        <a:p>
          <a:endParaRPr lang="en-US"/>
        </a:p>
      </dgm:t>
    </dgm:pt>
    <dgm:pt modelId="{A8184641-8888-4844-94E6-CA51E3F6BF5A}" type="sibTrans" cxnId="{8E143461-6021-4BF1-8E3E-3D5CF2270C5B}">
      <dgm:prSet/>
      <dgm:spPr/>
      <dgm:t>
        <a:bodyPr/>
        <a:lstStyle/>
        <a:p>
          <a:endParaRPr lang="en-US"/>
        </a:p>
      </dgm:t>
    </dgm:pt>
    <dgm:pt modelId="{DE83A405-B7E5-4EA6-921C-8224AA1973CE}">
      <dgm:prSet custT="1"/>
      <dgm:spPr/>
      <dgm:t>
        <a:bodyPr/>
        <a:lstStyle/>
        <a:p>
          <a:r>
            <a:rPr lang="en-US" sz="1800" dirty="0"/>
            <a:t>Use an </a:t>
          </a:r>
          <a:r>
            <a:rPr lang="en-US" sz="1800" b="1" dirty="0"/>
            <a:t>asterisk</a:t>
          </a:r>
          <a:r>
            <a:rPr lang="en-US" sz="1800" dirty="0"/>
            <a:t> (</a:t>
          </a:r>
          <a:r>
            <a:rPr lang="en-US" sz="1800" b="1" dirty="0"/>
            <a:t>*</a:t>
          </a:r>
          <a:r>
            <a:rPr lang="en-US" sz="1800" dirty="0"/>
            <a:t>) to find related terms</a:t>
          </a:r>
        </a:p>
      </dgm:t>
    </dgm:pt>
    <dgm:pt modelId="{BB143E90-D992-48B6-90C9-05C6C6381C21}" type="parTrans" cxnId="{D8D34D27-7E54-4BE9-A036-55D6F04F6F48}">
      <dgm:prSet/>
      <dgm:spPr/>
      <dgm:t>
        <a:bodyPr/>
        <a:lstStyle/>
        <a:p>
          <a:endParaRPr lang="en-US"/>
        </a:p>
      </dgm:t>
    </dgm:pt>
    <dgm:pt modelId="{38615603-7779-4B29-8A30-0D3145D8BEBA}" type="sibTrans" cxnId="{D8D34D27-7E54-4BE9-A036-55D6F04F6F48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4DE9FD24-8CD9-4D75-9D0C-C07E76C1E342}">
      <dgm:prSet custT="1"/>
      <dgm:spPr/>
      <dgm:t>
        <a:bodyPr/>
        <a:lstStyle/>
        <a:p>
          <a:r>
            <a:rPr lang="en-US" sz="1800" dirty="0"/>
            <a:t>For example: </a:t>
          </a:r>
          <a:r>
            <a:rPr lang="en-US" sz="1800" b="1" dirty="0" err="1"/>
            <a:t>Canad</a:t>
          </a:r>
          <a:r>
            <a:rPr lang="en-US" sz="1800" b="1" dirty="0"/>
            <a:t>* </a:t>
          </a:r>
          <a:r>
            <a:rPr lang="en-US" sz="1800" dirty="0"/>
            <a:t>retrieves: </a:t>
          </a:r>
          <a:r>
            <a:rPr lang="en-US" sz="1800" b="1" dirty="0"/>
            <a:t>Canada</a:t>
          </a:r>
          <a:r>
            <a:rPr lang="en-US" sz="1800" dirty="0"/>
            <a:t>, </a:t>
          </a:r>
          <a:r>
            <a:rPr lang="en-US" sz="1800" b="1" dirty="0"/>
            <a:t>Canadian</a:t>
          </a:r>
          <a:r>
            <a:rPr lang="en-US" sz="1800" dirty="0"/>
            <a:t>, etc. </a:t>
          </a:r>
        </a:p>
      </dgm:t>
    </dgm:pt>
    <dgm:pt modelId="{D2F709F4-5FD4-4534-88D1-043DF2F908DE}" type="parTrans" cxnId="{B254003C-409D-4630-840F-60392D13DAF4}">
      <dgm:prSet/>
      <dgm:spPr/>
      <dgm:t>
        <a:bodyPr/>
        <a:lstStyle/>
        <a:p>
          <a:endParaRPr lang="en-US"/>
        </a:p>
      </dgm:t>
    </dgm:pt>
    <dgm:pt modelId="{27AA9411-27E1-4FBB-9526-2E5813EDDF76}" type="sibTrans" cxnId="{B254003C-409D-4630-840F-60392D13DAF4}">
      <dgm:prSet/>
      <dgm:spPr/>
      <dgm:t>
        <a:bodyPr/>
        <a:lstStyle/>
        <a:p>
          <a:endParaRPr lang="en-US"/>
        </a:p>
      </dgm:t>
    </dgm:pt>
    <dgm:pt modelId="{DF43BCFC-5274-45E2-8A94-52781A1A66FE}" type="pres">
      <dgm:prSet presAssocID="{1C037014-4D5B-4BFD-9503-823AB7ACDF4A}" presName="Name0" presStyleCnt="0">
        <dgm:presLayoutVars>
          <dgm:animLvl val="lvl"/>
          <dgm:resizeHandles val="exact"/>
        </dgm:presLayoutVars>
      </dgm:prSet>
      <dgm:spPr/>
    </dgm:pt>
    <dgm:pt modelId="{681DB369-F229-4BA7-BF20-4A17399D9B94}" type="pres">
      <dgm:prSet presAssocID="{631FA5F9-9255-4F67-9FDF-694551B091D7}" presName="compositeNode" presStyleCnt="0">
        <dgm:presLayoutVars>
          <dgm:bulletEnabled val="1"/>
        </dgm:presLayoutVars>
      </dgm:prSet>
      <dgm:spPr/>
    </dgm:pt>
    <dgm:pt modelId="{CEB704BD-00EA-4726-ACEE-25D222B5F1B5}" type="pres">
      <dgm:prSet presAssocID="{631FA5F9-9255-4F67-9FDF-694551B091D7}" presName="bgRect" presStyleLbl="bgAccFollowNode1" presStyleIdx="0" presStyleCnt="4"/>
      <dgm:spPr/>
    </dgm:pt>
    <dgm:pt modelId="{900AB726-F8D0-4F0D-8D81-2B4A7205FFB2}" type="pres">
      <dgm:prSet presAssocID="{07D08080-27F1-4945-8468-DF187A9875B9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7040C8DA-A8D8-4A01-9D6D-E90D218B3D72}" type="pres">
      <dgm:prSet presAssocID="{631FA5F9-9255-4F67-9FDF-694551B091D7}" presName="bottomLine" presStyleLbl="alignNode1" presStyleIdx="1" presStyleCnt="8">
        <dgm:presLayoutVars/>
      </dgm:prSet>
      <dgm:spPr/>
    </dgm:pt>
    <dgm:pt modelId="{E5860C11-D6BF-4408-8CDC-BEB35CDF54A1}" type="pres">
      <dgm:prSet presAssocID="{631FA5F9-9255-4F67-9FDF-694551B091D7}" presName="nodeText" presStyleLbl="bgAccFollowNode1" presStyleIdx="0" presStyleCnt="4">
        <dgm:presLayoutVars>
          <dgm:bulletEnabled val="1"/>
        </dgm:presLayoutVars>
      </dgm:prSet>
      <dgm:spPr/>
    </dgm:pt>
    <dgm:pt modelId="{158EE7B7-32CA-41FD-821D-0E323173FBA0}" type="pres">
      <dgm:prSet presAssocID="{07D08080-27F1-4945-8468-DF187A9875B9}" presName="sibTrans" presStyleCnt="0"/>
      <dgm:spPr/>
    </dgm:pt>
    <dgm:pt modelId="{DB495DAE-B275-47C8-9529-FA3563014A19}" type="pres">
      <dgm:prSet presAssocID="{9C122500-F6CE-4E7B-9B3A-D3891A3A4DA6}" presName="compositeNode" presStyleCnt="0">
        <dgm:presLayoutVars>
          <dgm:bulletEnabled val="1"/>
        </dgm:presLayoutVars>
      </dgm:prSet>
      <dgm:spPr/>
    </dgm:pt>
    <dgm:pt modelId="{095E0084-E899-4E13-8FEE-0748EAB23293}" type="pres">
      <dgm:prSet presAssocID="{9C122500-F6CE-4E7B-9B3A-D3891A3A4DA6}" presName="bgRect" presStyleLbl="bgAccFollowNode1" presStyleIdx="1" presStyleCnt="4"/>
      <dgm:spPr/>
    </dgm:pt>
    <dgm:pt modelId="{7BEB185C-6AAF-4A50-BC7B-FF52766EE472}" type="pres">
      <dgm:prSet presAssocID="{1E833614-1A60-4E0F-B6E9-DE83A95E2647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0E5BC402-2754-4CA4-A239-E6392EAB49BC}" type="pres">
      <dgm:prSet presAssocID="{9C122500-F6CE-4E7B-9B3A-D3891A3A4DA6}" presName="bottomLine" presStyleLbl="alignNode1" presStyleIdx="3" presStyleCnt="8">
        <dgm:presLayoutVars/>
      </dgm:prSet>
      <dgm:spPr/>
    </dgm:pt>
    <dgm:pt modelId="{B804D946-8288-4159-97E3-22A35D97E28B}" type="pres">
      <dgm:prSet presAssocID="{9C122500-F6CE-4E7B-9B3A-D3891A3A4DA6}" presName="nodeText" presStyleLbl="bgAccFollowNode1" presStyleIdx="1" presStyleCnt="4">
        <dgm:presLayoutVars>
          <dgm:bulletEnabled val="1"/>
        </dgm:presLayoutVars>
      </dgm:prSet>
      <dgm:spPr/>
    </dgm:pt>
    <dgm:pt modelId="{3620287F-77E0-41B9-949E-F2C0F62E4963}" type="pres">
      <dgm:prSet presAssocID="{1E833614-1A60-4E0F-B6E9-DE83A95E2647}" presName="sibTrans" presStyleCnt="0"/>
      <dgm:spPr/>
    </dgm:pt>
    <dgm:pt modelId="{47EE59E7-8702-4E71-8108-BCFC151A87BA}" type="pres">
      <dgm:prSet presAssocID="{A804F495-8DD4-422A-982F-A3AE2F94651E}" presName="compositeNode" presStyleCnt="0">
        <dgm:presLayoutVars>
          <dgm:bulletEnabled val="1"/>
        </dgm:presLayoutVars>
      </dgm:prSet>
      <dgm:spPr/>
    </dgm:pt>
    <dgm:pt modelId="{0337FF62-0258-45AC-AD7E-F3BB23ECF6C4}" type="pres">
      <dgm:prSet presAssocID="{A804F495-8DD4-422A-982F-A3AE2F94651E}" presName="bgRect" presStyleLbl="bgAccFollowNode1" presStyleIdx="2" presStyleCnt="4"/>
      <dgm:spPr/>
    </dgm:pt>
    <dgm:pt modelId="{E5636107-AB8F-47D3-9970-74FDDD39C178}" type="pres">
      <dgm:prSet presAssocID="{AD5736EF-3EBF-4231-AA29-FC0621C229B5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2147B01D-3B94-45A4-AF02-5E270FE827A2}" type="pres">
      <dgm:prSet presAssocID="{A804F495-8DD4-422A-982F-A3AE2F94651E}" presName="bottomLine" presStyleLbl="alignNode1" presStyleIdx="5" presStyleCnt="8">
        <dgm:presLayoutVars/>
      </dgm:prSet>
      <dgm:spPr/>
    </dgm:pt>
    <dgm:pt modelId="{499F7662-E105-45BB-A1C9-D38EFE9CB122}" type="pres">
      <dgm:prSet presAssocID="{A804F495-8DD4-422A-982F-A3AE2F94651E}" presName="nodeText" presStyleLbl="bgAccFollowNode1" presStyleIdx="2" presStyleCnt="4">
        <dgm:presLayoutVars>
          <dgm:bulletEnabled val="1"/>
        </dgm:presLayoutVars>
      </dgm:prSet>
      <dgm:spPr/>
    </dgm:pt>
    <dgm:pt modelId="{47AA6245-7CA2-4C52-BA79-F751C66FEF58}" type="pres">
      <dgm:prSet presAssocID="{AD5736EF-3EBF-4231-AA29-FC0621C229B5}" presName="sibTrans" presStyleCnt="0"/>
      <dgm:spPr/>
    </dgm:pt>
    <dgm:pt modelId="{134520B9-C666-4002-82AF-93BF31FE83F3}" type="pres">
      <dgm:prSet presAssocID="{DE83A405-B7E5-4EA6-921C-8224AA1973CE}" presName="compositeNode" presStyleCnt="0">
        <dgm:presLayoutVars>
          <dgm:bulletEnabled val="1"/>
        </dgm:presLayoutVars>
      </dgm:prSet>
      <dgm:spPr/>
    </dgm:pt>
    <dgm:pt modelId="{8CA92830-4592-4B32-8E0D-430159AC6AEA}" type="pres">
      <dgm:prSet presAssocID="{DE83A405-B7E5-4EA6-921C-8224AA1973CE}" presName="bgRect" presStyleLbl="bgAccFollowNode1" presStyleIdx="3" presStyleCnt="4"/>
      <dgm:spPr/>
    </dgm:pt>
    <dgm:pt modelId="{B6440888-66BB-4910-98F1-79F8D7AA3DA1}" type="pres">
      <dgm:prSet presAssocID="{38615603-7779-4B29-8A30-0D3145D8BEBA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71462173-037F-445A-A778-AEF8645869BF}" type="pres">
      <dgm:prSet presAssocID="{DE83A405-B7E5-4EA6-921C-8224AA1973CE}" presName="bottomLine" presStyleLbl="alignNode1" presStyleIdx="7" presStyleCnt="8">
        <dgm:presLayoutVars/>
      </dgm:prSet>
      <dgm:spPr/>
    </dgm:pt>
    <dgm:pt modelId="{7AD4181E-D24E-44A6-A615-70DFBD3FD341}" type="pres">
      <dgm:prSet presAssocID="{DE83A405-B7E5-4EA6-921C-8224AA1973CE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19A1B203-90D2-4668-BD35-A1B21BC3ACEE}" type="presOf" srcId="{DE83A405-B7E5-4EA6-921C-8224AA1973CE}" destId="{7AD4181E-D24E-44A6-A615-70DFBD3FD341}" srcOrd="1" destOrd="0" presId="urn:microsoft.com/office/officeart/2016/7/layout/BasicLinearProcessNumbered"/>
    <dgm:cxn modelId="{21ECDF14-6500-434E-A8FE-FB5919347C58}" srcId="{631FA5F9-9255-4F67-9FDF-694551B091D7}" destId="{B587B042-A16B-46BC-8E79-07FDD2BBF64A}" srcOrd="0" destOrd="0" parTransId="{1913CC0B-5A31-496D-AE22-27895A8504D0}" sibTransId="{FB48D87C-A73D-41DA-8E5B-1C7B4A0834B2}"/>
    <dgm:cxn modelId="{D8D34D27-7E54-4BE9-A036-55D6F04F6F48}" srcId="{1C037014-4D5B-4BFD-9503-823AB7ACDF4A}" destId="{DE83A405-B7E5-4EA6-921C-8224AA1973CE}" srcOrd="3" destOrd="0" parTransId="{BB143E90-D992-48B6-90C9-05C6C6381C21}" sibTransId="{38615603-7779-4B29-8A30-0D3145D8BEBA}"/>
    <dgm:cxn modelId="{7DAD0435-DA56-4FC0-AB77-54806C409D28}" type="presOf" srcId="{9C122500-F6CE-4E7B-9B3A-D3891A3A4DA6}" destId="{B804D946-8288-4159-97E3-22A35D97E28B}" srcOrd="1" destOrd="0" presId="urn:microsoft.com/office/officeart/2016/7/layout/BasicLinearProcessNumbered"/>
    <dgm:cxn modelId="{2D494B38-B49C-4A7D-A940-33C4D9593A4D}" srcId="{1C037014-4D5B-4BFD-9503-823AB7ACDF4A}" destId="{9C122500-F6CE-4E7B-9B3A-D3891A3A4DA6}" srcOrd="1" destOrd="0" parTransId="{4A8E6374-A714-46A7-AC5E-0623CFF2E7A9}" sibTransId="{1E833614-1A60-4E0F-B6E9-DE83A95E2647}"/>
    <dgm:cxn modelId="{B254003C-409D-4630-840F-60392D13DAF4}" srcId="{DE83A405-B7E5-4EA6-921C-8224AA1973CE}" destId="{4DE9FD24-8CD9-4D75-9D0C-C07E76C1E342}" srcOrd="0" destOrd="0" parTransId="{D2F709F4-5FD4-4534-88D1-043DF2F908DE}" sibTransId="{27AA9411-27E1-4FBB-9526-2E5813EDDF76}"/>
    <dgm:cxn modelId="{0518443C-0BD7-4C32-AC20-B01BE524AD06}" type="presOf" srcId="{1C037014-4D5B-4BFD-9503-823AB7ACDF4A}" destId="{DF43BCFC-5274-45E2-8A94-52781A1A66FE}" srcOrd="0" destOrd="0" presId="urn:microsoft.com/office/officeart/2016/7/layout/BasicLinearProcessNumbered"/>
    <dgm:cxn modelId="{19830F5C-25AF-400F-BBFB-ABD8236338F0}" type="presOf" srcId="{EFAA76A1-6847-4461-B42C-44BD791B2472}" destId="{B804D946-8288-4159-97E3-22A35D97E28B}" srcOrd="0" destOrd="1" presId="urn:microsoft.com/office/officeart/2016/7/layout/BasicLinearProcessNumbered"/>
    <dgm:cxn modelId="{A96C0C61-323B-49F4-8D6F-14FFBB22E734}" type="presOf" srcId="{D0F85101-2C84-477D-AC46-8A813C541F38}" destId="{499F7662-E105-45BB-A1C9-D38EFE9CB122}" srcOrd="0" destOrd="1" presId="urn:microsoft.com/office/officeart/2016/7/layout/BasicLinearProcessNumbered"/>
    <dgm:cxn modelId="{8E143461-6021-4BF1-8E3E-3D5CF2270C5B}" srcId="{A804F495-8DD4-422A-982F-A3AE2F94651E}" destId="{D0F85101-2C84-477D-AC46-8A813C541F38}" srcOrd="0" destOrd="0" parTransId="{B602337B-FAC2-46F6-8184-B4F9E2F3E6EB}" sibTransId="{A8184641-8888-4844-94E6-CA51E3F6BF5A}"/>
    <dgm:cxn modelId="{BAA88C77-F56E-4F60-BFA6-5261FADEE593}" srcId="{1C037014-4D5B-4BFD-9503-823AB7ACDF4A}" destId="{A804F495-8DD4-422A-982F-A3AE2F94651E}" srcOrd="2" destOrd="0" parTransId="{A079881D-A13F-4C2F-80AF-611CE40B7083}" sibTransId="{AD5736EF-3EBF-4231-AA29-FC0621C229B5}"/>
    <dgm:cxn modelId="{CE4D4358-7E74-45B3-908C-F8C3A789C2AD}" type="presOf" srcId="{4DE9FD24-8CD9-4D75-9D0C-C07E76C1E342}" destId="{7AD4181E-D24E-44A6-A615-70DFBD3FD341}" srcOrd="0" destOrd="1" presId="urn:microsoft.com/office/officeart/2016/7/layout/BasicLinearProcessNumbered"/>
    <dgm:cxn modelId="{F125077B-AB25-4D42-AFC0-7AC340E7558D}" type="presOf" srcId="{B587B042-A16B-46BC-8E79-07FDD2BBF64A}" destId="{E5860C11-D6BF-4408-8CDC-BEB35CDF54A1}" srcOrd="0" destOrd="1" presId="urn:microsoft.com/office/officeart/2016/7/layout/BasicLinearProcessNumbered"/>
    <dgm:cxn modelId="{17C8C87B-19F9-4F54-9EB2-83B2EF2CC6BB}" srcId="{9C122500-F6CE-4E7B-9B3A-D3891A3A4DA6}" destId="{EFAA76A1-6847-4461-B42C-44BD791B2472}" srcOrd="0" destOrd="0" parTransId="{7530E095-26E8-46F6-A3A6-41D8075D1D0C}" sibTransId="{AE04C639-2E57-46D5-BC05-6779C7D16707}"/>
    <dgm:cxn modelId="{05F9BC7D-0457-489E-A40D-43FE5F98C71F}" srcId="{1C037014-4D5B-4BFD-9503-823AB7ACDF4A}" destId="{631FA5F9-9255-4F67-9FDF-694551B091D7}" srcOrd="0" destOrd="0" parTransId="{417D5D9D-CECC-47BF-AFE1-060099972121}" sibTransId="{07D08080-27F1-4945-8468-DF187A9875B9}"/>
    <dgm:cxn modelId="{56092286-86F5-49A2-9C29-E10433F0FD66}" type="presOf" srcId="{A804F495-8DD4-422A-982F-A3AE2F94651E}" destId="{0337FF62-0258-45AC-AD7E-F3BB23ECF6C4}" srcOrd="0" destOrd="0" presId="urn:microsoft.com/office/officeart/2016/7/layout/BasicLinearProcessNumbered"/>
    <dgm:cxn modelId="{13D14489-CA49-4D20-AFF4-84ECC3A1EC95}" type="presOf" srcId="{631FA5F9-9255-4F67-9FDF-694551B091D7}" destId="{E5860C11-D6BF-4408-8CDC-BEB35CDF54A1}" srcOrd="1" destOrd="0" presId="urn:microsoft.com/office/officeart/2016/7/layout/BasicLinearProcessNumbered"/>
    <dgm:cxn modelId="{E9F3969B-2E2F-4500-A233-33B40D2C869F}" type="presOf" srcId="{631FA5F9-9255-4F67-9FDF-694551B091D7}" destId="{CEB704BD-00EA-4726-ACEE-25D222B5F1B5}" srcOrd="0" destOrd="0" presId="urn:microsoft.com/office/officeart/2016/7/layout/BasicLinearProcessNumbered"/>
    <dgm:cxn modelId="{8364B1A0-0079-46BD-BF4F-5B9B267FCBE6}" type="presOf" srcId="{07D08080-27F1-4945-8468-DF187A9875B9}" destId="{900AB726-F8D0-4F0D-8D81-2B4A7205FFB2}" srcOrd="0" destOrd="0" presId="urn:microsoft.com/office/officeart/2016/7/layout/BasicLinearProcessNumbered"/>
    <dgm:cxn modelId="{38FEB1A1-6EBE-4DC3-A585-7125265D5DA1}" type="presOf" srcId="{AD5736EF-3EBF-4231-AA29-FC0621C229B5}" destId="{E5636107-AB8F-47D3-9970-74FDDD39C178}" srcOrd="0" destOrd="0" presId="urn:microsoft.com/office/officeart/2016/7/layout/BasicLinearProcessNumbered"/>
    <dgm:cxn modelId="{6EB37BB7-1542-4430-9CCD-36ABA9565003}" type="presOf" srcId="{38615603-7779-4B29-8A30-0D3145D8BEBA}" destId="{B6440888-66BB-4910-98F1-79F8D7AA3DA1}" srcOrd="0" destOrd="0" presId="urn:microsoft.com/office/officeart/2016/7/layout/BasicLinearProcessNumbered"/>
    <dgm:cxn modelId="{6F846ED7-FAD8-4BF1-9F58-4A516843A169}" type="presOf" srcId="{DE83A405-B7E5-4EA6-921C-8224AA1973CE}" destId="{8CA92830-4592-4B32-8E0D-430159AC6AEA}" srcOrd="0" destOrd="0" presId="urn:microsoft.com/office/officeart/2016/7/layout/BasicLinearProcessNumbered"/>
    <dgm:cxn modelId="{821B75D7-BEF9-4CAC-91AF-D71CD348BFB7}" type="presOf" srcId="{1E833614-1A60-4E0F-B6E9-DE83A95E2647}" destId="{7BEB185C-6AAF-4A50-BC7B-FF52766EE472}" srcOrd="0" destOrd="0" presId="urn:microsoft.com/office/officeart/2016/7/layout/BasicLinearProcessNumbered"/>
    <dgm:cxn modelId="{B4E3ABE0-E032-4A25-BF11-4BFD92344DEC}" type="presOf" srcId="{9C122500-F6CE-4E7B-9B3A-D3891A3A4DA6}" destId="{095E0084-E899-4E13-8FEE-0748EAB23293}" srcOrd="0" destOrd="0" presId="urn:microsoft.com/office/officeart/2016/7/layout/BasicLinearProcessNumbered"/>
    <dgm:cxn modelId="{6239E1E2-4B42-46FB-AFC3-1E48B0EC9D7E}" type="presOf" srcId="{A804F495-8DD4-422A-982F-A3AE2F94651E}" destId="{499F7662-E105-45BB-A1C9-D38EFE9CB122}" srcOrd="1" destOrd="0" presId="urn:microsoft.com/office/officeart/2016/7/layout/BasicLinearProcessNumbered"/>
    <dgm:cxn modelId="{4FB108F3-DFAB-48DC-A74A-FE3769F727A1}" type="presParOf" srcId="{DF43BCFC-5274-45E2-8A94-52781A1A66FE}" destId="{681DB369-F229-4BA7-BF20-4A17399D9B94}" srcOrd="0" destOrd="0" presId="urn:microsoft.com/office/officeart/2016/7/layout/BasicLinearProcessNumbered"/>
    <dgm:cxn modelId="{D04BBC3B-B746-4F17-B4E0-59D2BDC85C46}" type="presParOf" srcId="{681DB369-F229-4BA7-BF20-4A17399D9B94}" destId="{CEB704BD-00EA-4726-ACEE-25D222B5F1B5}" srcOrd="0" destOrd="0" presId="urn:microsoft.com/office/officeart/2016/7/layout/BasicLinearProcessNumbered"/>
    <dgm:cxn modelId="{47D16CB4-4850-417B-A125-A7EEA3B45856}" type="presParOf" srcId="{681DB369-F229-4BA7-BF20-4A17399D9B94}" destId="{900AB726-F8D0-4F0D-8D81-2B4A7205FFB2}" srcOrd="1" destOrd="0" presId="urn:microsoft.com/office/officeart/2016/7/layout/BasicLinearProcessNumbered"/>
    <dgm:cxn modelId="{A79F74B1-2091-4F81-8BA8-7DA6320B5D6C}" type="presParOf" srcId="{681DB369-F229-4BA7-BF20-4A17399D9B94}" destId="{7040C8DA-A8D8-4A01-9D6D-E90D218B3D72}" srcOrd="2" destOrd="0" presId="urn:microsoft.com/office/officeart/2016/7/layout/BasicLinearProcessNumbered"/>
    <dgm:cxn modelId="{E1EE6015-5BD9-4EC3-ABD8-4960FAA5E374}" type="presParOf" srcId="{681DB369-F229-4BA7-BF20-4A17399D9B94}" destId="{E5860C11-D6BF-4408-8CDC-BEB35CDF54A1}" srcOrd="3" destOrd="0" presId="urn:microsoft.com/office/officeart/2016/7/layout/BasicLinearProcessNumbered"/>
    <dgm:cxn modelId="{7B3B50ED-2AC2-4DC3-B7FF-15397112E048}" type="presParOf" srcId="{DF43BCFC-5274-45E2-8A94-52781A1A66FE}" destId="{158EE7B7-32CA-41FD-821D-0E323173FBA0}" srcOrd="1" destOrd="0" presId="urn:microsoft.com/office/officeart/2016/7/layout/BasicLinearProcessNumbered"/>
    <dgm:cxn modelId="{26558892-8F2A-426F-A0FC-895737354062}" type="presParOf" srcId="{DF43BCFC-5274-45E2-8A94-52781A1A66FE}" destId="{DB495DAE-B275-47C8-9529-FA3563014A19}" srcOrd="2" destOrd="0" presId="urn:microsoft.com/office/officeart/2016/7/layout/BasicLinearProcessNumbered"/>
    <dgm:cxn modelId="{B26BC037-F2B5-4486-961D-F6D2ED746764}" type="presParOf" srcId="{DB495DAE-B275-47C8-9529-FA3563014A19}" destId="{095E0084-E899-4E13-8FEE-0748EAB23293}" srcOrd="0" destOrd="0" presId="urn:microsoft.com/office/officeart/2016/7/layout/BasicLinearProcessNumbered"/>
    <dgm:cxn modelId="{4A54F6E6-2D89-4BBF-A050-2FE7DCA9963B}" type="presParOf" srcId="{DB495DAE-B275-47C8-9529-FA3563014A19}" destId="{7BEB185C-6AAF-4A50-BC7B-FF52766EE472}" srcOrd="1" destOrd="0" presId="urn:microsoft.com/office/officeart/2016/7/layout/BasicLinearProcessNumbered"/>
    <dgm:cxn modelId="{D2C2A554-0E64-49AA-8CED-E7616C5B547B}" type="presParOf" srcId="{DB495DAE-B275-47C8-9529-FA3563014A19}" destId="{0E5BC402-2754-4CA4-A239-E6392EAB49BC}" srcOrd="2" destOrd="0" presId="urn:microsoft.com/office/officeart/2016/7/layout/BasicLinearProcessNumbered"/>
    <dgm:cxn modelId="{AACAEB7A-3C6E-4348-826A-9868877792DC}" type="presParOf" srcId="{DB495DAE-B275-47C8-9529-FA3563014A19}" destId="{B804D946-8288-4159-97E3-22A35D97E28B}" srcOrd="3" destOrd="0" presId="urn:microsoft.com/office/officeart/2016/7/layout/BasicLinearProcessNumbered"/>
    <dgm:cxn modelId="{F302EA15-1876-4AE0-8F4B-CA3186520758}" type="presParOf" srcId="{DF43BCFC-5274-45E2-8A94-52781A1A66FE}" destId="{3620287F-77E0-41B9-949E-F2C0F62E4963}" srcOrd="3" destOrd="0" presId="urn:microsoft.com/office/officeart/2016/7/layout/BasicLinearProcessNumbered"/>
    <dgm:cxn modelId="{084D7447-BE3D-42C1-B768-BC3CA58FE612}" type="presParOf" srcId="{DF43BCFC-5274-45E2-8A94-52781A1A66FE}" destId="{47EE59E7-8702-4E71-8108-BCFC151A87BA}" srcOrd="4" destOrd="0" presId="urn:microsoft.com/office/officeart/2016/7/layout/BasicLinearProcessNumbered"/>
    <dgm:cxn modelId="{10859AA2-F3EA-4DA2-B356-860B9A39F640}" type="presParOf" srcId="{47EE59E7-8702-4E71-8108-BCFC151A87BA}" destId="{0337FF62-0258-45AC-AD7E-F3BB23ECF6C4}" srcOrd="0" destOrd="0" presId="urn:microsoft.com/office/officeart/2016/7/layout/BasicLinearProcessNumbered"/>
    <dgm:cxn modelId="{AA839ACC-50B4-4233-BFCE-DB0BEABB5126}" type="presParOf" srcId="{47EE59E7-8702-4E71-8108-BCFC151A87BA}" destId="{E5636107-AB8F-47D3-9970-74FDDD39C178}" srcOrd="1" destOrd="0" presId="urn:microsoft.com/office/officeart/2016/7/layout/BasicLinearProcessNumbered"/>
    <dgm:cxn modelId="{0BEDDFA0-53EC-4755-BC29-37CD18AAEDDC}" type="presParOf" srcId="{47EE59E7-8702-4E71-8108-BCFC151A87BA}" destId="{2147B01D-3B94-45A4-AF02-5E270FE827A2}" srcOrd="2" destOrd="0" presId="urn:microsoft.com/office/officeart/2016/7/layout/BasicLinearProcessNumbered"/>
    <dgm:cxn modelId="{6BE88E01-EF11-4892-A6E6-3B003442F1D1}" type="presParOf" srcId="{47EE59E7-8702-4E71-8108-BCFC151A87BA}" destId="{499F7662-E105-45BB-A1C9-D38EFE9CB122}" srcOrd="3" destOrd="0" presId="urn:microsoft.com/office/officeart/2016/7/layout/BasicLinearProcessNumbered"/>
    <dgm:cxn modelId="{683E70FA-9BA1-4388-A543-CF9557423B6D}" type="presParOf" srcId="{DF43BCFC-5274-45E2-8A94-52781A1A66FE}" destId="{47AA6245-7CA2-4C52-BA79-F751C66FEF58}" srcOrd="5" destOrd="0" presId="urn:microsoft.com/office/officeart/2016/7/layout/BasicLinearProcessNumbered"/>
    <dgm:cxn modelId="{E12BD935-E281-4A31-8AB1-CDE5FFFD88FE}" type="presParOf" srcId="{DF43BCFC-5274-45E2-8A94-52781A1A66FE}" destId="{134520B9-C666-4002-82AF-93BF31FE83F3}" srcOrd="6" destOrd="0" presId="urn:microsoft.com/office/officeart/2016/7/layout/BasicLinearProcessNumbered"/>
    <dgm:cxn modelId="{D595F35E-29B4-4577-89DB-01C777D25810}" type="presParOf" srcId="{134520B9-C666-4002-82AF-93BF31FE83F3}" destId="{8CA92830-4592-4B32-8E0D-430159AC6AEA}" srcOrd="0" destOrd="0" presId="urn:microsoft.com/office/officeart/2016/7/layout/BasicLinearProcessNumbered"/>
    <dgm:cxn modelId="{9DA6D220-7C53-47E2-9B47-6683E8A6A2B4}" type="presParOf" srcId="{134520B9-C666-4002-82AF-93BF31FE83F3}" destId="{B6440888-66BB-4910-98F1-79F8D7AA3DA1}" srcOrd="1" destOrd="0" presId="urn:microsoft.com/office/officeart/2016/7/layout/BasicLinearProcessNumbered"/>
    <dgm:cxn modelId="{41F9559D-9C06-4524-8C5B-A04CEA11F140}" type="presParOf" srcId="{134520B9-C666-4002-82AF-93BF31FE83F3}" destId="{71462173-037F-445A-A778-AEF8645869BF}" srcOrd="2" destOrd="0" presId="urn:microsoft.com/office/officeart/2016/7/layout/BasicLinearProcessNumbered"/>
    <dgm:cxn modelId="{6EBE69CC-6EDF-467D-85D1-938E6F4FFC2C}" type="presParOf" srcId="{134520B9-C666-4002-82AF-93BF31FE83F3}" destId="{7AD4181E-D24E-44A6-A615-70DFBD3FD34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704BD-00EA-4726-ACEE-25D222B5F1B5}">
      <dsp:nvSpPr>
        <dsp:cNvPr id="0" name=""/>
        <dsp:cNvSpPr/>
      </dsp:nvSpPr>
      <dsp:spPr>
        <a:xfrm>
          <a:off x="3271" y="385521"/>
          <a:ext cx="2595519" cy="363372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57" tIns="330200" rIns="20235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 </a:t>
          </a:r>
          <a:r>
            <a:rPr lang="en-US" sz="1800" b="1" kern="1200" dirty="0"/>
            <a:t>AND</a:t>
          </a:r>
          <a:r>
            <a:rPr lang="en-US" sz="1800" kern="1200" dirty="0"/>
            <a:t> between keywords to narrow your search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 example: </a:t>
          </a:r>
          <a:r>
            <a:rPr lang="en-US" sz="1800" b="1" kern="1200" dirty="0"/>
            <a:t>recidivism AND youth</a:t>
          </a:r>
          <a:endParaRPr lang="en-US" sz="1800" kern="1200" dirty="0"/>
        </a:p>
      </dsp:txBody>
      <dsp:txXfrm>
        <a:off x="3271" y="1766337"/>
        <a:ext cx="2595519" cy="2180236"/>
      </dsp:txXfrm>
    </dsp:sp>
    <dsp:sp modelId="{900AB726-F8D0-4F0D-8D81-2B4A7205FFB2}">
      <dsp:nvSpPr>
        <dsp:cNvPr id="0" name=""/>
        <dsp:cNvSpPr/>
      </dsp:nvSpPr>
      <dsp:spPr>
        <a:xfrm>
          <a:off x="755972" y="748893"/>
          <a:ext cx="1090118" cy="10901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90" tIns="12700" rIns="8499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915616" y="908537"/>
        <a:ext cx="770830" cy="770830"/>
      </dsp:txXfrm>
    </dsp:sp>
    <dsp:sp modelId="{7040C8DA-A8D8-4A01-9D6D-E90D218B3D72}">
      <dsp:nvSpPr>
        <dsp:cNvPr id="0" name=""/>
        <dsp:cNvSpPr/>
      </dsp:nvSpPr>
      <dsp:spPr>
        <a:xfrm>
          <a:off x="3271" y="4019176"/>
          <a:ext cx="2595519" cy="72"/>
        </a:xfrm>
        <a:prstGeom prst="rect">
          <a:avLst/>
        </a:prstGeom>
        <a:solidFill>
          <a:schemeClr val="accent2">
            <a:hueOff val="-1048732"/>
            <a:satOff val="4628"/>
            <a:lumOff val="-784"/>
            <a:alphaOff val="0"/>
          </a:schemeClr>
        </a:solidFill>
        <a:ln w="10795" cap="flat" cmpd="sng" algn="ctr">
          <a:solidFill>
            <a:schemeClr val="accent2">
              <a:hueOff val="-1048732"/>
              <a:satOff val="4628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E0084-E899-4E13-8FEE-0748EAB23293}">
      <dsp:nvSpPr>
        <dsp:cNvPr id="0" name=""/>
        <dsp:cNvSpPr/>
      </dsp:nvSpPr>
      <dsp:spPr>
        <a:xfrm>
          <a:off x="2858343" y="385521"/>
          <a:ext cx="2595519" cy="3633727"/>
        </a:xfrm>
        <a:prstGeom prst="rect">
          <a:avLst/>
        </a:prstGeom>
        <a:solidFill>
          <a:schemeClr val="accent2">
            <a:tint val="40000"/>
            <a:alpha val="90000"/>
            <a:hueOff val="-2468471"/>
            <a:satOff val="8949"/>
            <a:lumOff val="-238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-2468471"/>
              <a:satOff val="8949"/>
              <a:lumOff val="-2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57" tIns="330200" rIns="20235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 </a:t>
          </a:r>
          <a:r>
            <a:rPr lang="en-US" sz="1800" b="1" kern="1200" dirty="0"/>
            <a:t>OR</a:t>
          </a:r>
          <a:r>
            <a:rPr lang="en-US" sz="1800" kern="1200" dirty="0"/>
            <a:t> between keywords to broaden your search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 example: </a:t>
          </a:r>
          <a:r>
            <a:rPr lang="en-US" sz="1800" b="1" kern="1200" dirty="0"/>
            <a:t>Coast Salish OR Indigenous OR First Nations</a:t>
          </a:r>
          <a:endParaRPr lang="en-US" sz="1800" kern="1200" dirty="0"/>
        </a:p>
      </dsp:txBody>
      <dsp:txXfrm>
        <a:off x="2858343" y="1766337"/>
        <a:ext cx="2595519" cy="2180236"/>
      </dsp:txXfrm>
    </dsp:sp>
    <dsp:sp modelId="{7BEB185C-6AAF-4A50-BC7B-FF52766EE472}">
      <dsp:nvSpPr>
        <dsp:cNvPr id="0" name=""/>
        <dsp:cNvSpPr/>
      </dsp:nvSpPr>
      <dsp:spPr>
        <a:xfrm>
          <a:off x="3611044" y="748893"/>
          <a:ext cx="1090118" cy="1090118"/>
        </a:xfrm>
        <a:prstGeom prst="ellipse">
          <a:avLst/>
        </a:prstGeom>
        <a:solidFill>
          <a:schemeClr val="accent2">
            <a:hueOff val="-2097464"/>
            <a:satOff val="9255"/>
            <a:lumOff val="-1569"/>
            <a:alphaOff val="0"/>
          </a:schemeClr>
        </a:solidFill>
        <a:ln w="10795" cap="flat" cmpd="sng" algn="ctr">
          <a:solidFill>
            <a:schemeClr val="accent2">
              <a:hueOff val="-2097464"/>
              <a:satOff val="9255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90" tIns="12700" rIns="8499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770688" y="908537"/>
        <a:ext cx="770830" cy="770830"/>
      </dsp:txXfrm>
    </dsp:sp>
    <dsp:sp modelId="{0E5BC402-2754-4CA4-A239-E6392EAB49BC}">
      <dsp:nvSpPr>
        <dsp:cNvPr id="0" name=""/>
        <dsp:cNvSpPr/>
      </dsp:nvSpPr>
      <dsp:spPr>
        <a:xfrm>
          <a:off x="2858343" y="4019176"/>
          <a:ext cx="2595519" cy="72"/>
        </a:xfrm>
        <a:prstGeom prst="rect">
          <a:avLst/>
        </a:prstGeom>
        <a:solidFill>
          <a:schemeClr val="accent2">
            <a:hueOff val="-3146196"/>
            <a:satOff val="13883"/>
            <a:lumOff val="-2353"/>
            <a:alphaOff val="0"/>
          </a:schemeClr>
        </a:solidFill>
        <a:ln w="10795" cap="flat" cmpd="sng" algn="ctr">
          <a:solidFill>
            <a:schemeClr val="accent2">
              <a:hueOff val="-3146196"/>
              <a:satOff val="13883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7FF62-0258-45AC-AD7E-F3BB23ECF6C4}">
      <dsp:nvSpPr>
        <dsp:cNvPr id="0" name=""/>
        <dsp:cNvSpPr/>
      </dsp:nvSpPr>
      <dsp:spPr>
        <a:xfrm>
          <a:off x="5713415" y="385521"/>
          <a:ext cx="2595519" cy="3633727"/>
        </a:xfrm>
        <a:prstGeom prst="rect">
          <a:avLst/>
        </a:prstGeom>
        <a:solidFill>
          <a:schemeClr val="accent2">
            <a:tint val="40000"/>
            <a:alpha val="90000"/>
            <a:hueOff val="-4936942"/>
            <a:satOff val="17898"/>
            <a:lumOff val="-476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-4936942"/>
              <a:satOff val="17898"/>
              <a:lumOff val="-4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57" tIns="330200" rIns="20235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 </a:t>
          </a:r>
          <a:r>
            <a:rPr lang="en-US" sz="1800" b="1" kern="1200" dirty="0"/>
            <a:t>quotation marks </a:t>
          </a:r>
          <a:r>
            <a:rPr lang="en-US" sz="1800" kern="1200" dirty="0"/>
            <a:t>around an exact phrase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 example: </a:t>
          </a:r>
          <a:r>
            <a:rPr lang="en-US" sz="1800" b="1" kern="1200" dirty="0"/>
            <a:t>“young offender”</a:t>
          </a:r>
          <a:endParaRPr lang="en-US" sz="1800" kern="1200" dirty="0"/>
        </a:p>
      </dsp:txBody>
      <dsp:txXfrm>
        <a:off x="5713415" y="1766337"/>
        <a:ext cx="2595519" cy="2180236"/>
      </dsp:txXfrm>
    </dsp:sp>
    <dsp:sp modelId="{E5636107-AB8F-47D3-9970-74FDDD39C178}">
      <dsp:nvSpPr>
        <dsp:cNvPr id="0" name=""/>
        <dsp:cNvSpPr/>
      </dsp:nvSpPr>
      <dsp:spPr>
        <a:xfrm>
          <a:off x="6466116" y="748893"/>
          <a:ext cx="1090118" cy="1090118"/>
        </a:xfrm>
        <a:prstGeom prst="ellipse">
          <a:avLst/>
        </a:prstGeom>
        <a:solidFill>
          <a:schemeClr val="accent2">
            <a:hueOff val="-4194929"/>
            <a:satOff val="18510"/>
            <a:lumOff val="-3137"/>
            <a:alphaOff val="0"/>
          </a:schemeClr>
        </a:solidFill>
        <a:ln w="10795" cap="flat" cmpd="sng" algn="ctr">
          <a:solidFill>
            <a:schemeClr val="accent2">
              <a:hueOff val="-4194929"/>
              <a:satOff val="18510"/>
              <a:lumOff val="-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90" tIns="12700" rIns="8499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625760" y="908537"/>
        <a:ext cx="770830" cy="770830"/>
      </dsp:txXfrm>
    </dsp:sp>
    <dsp:sp modelId="{2147B01D-3B94-45A4-AF02-5E270FE827A2}">
      <dsp:nvSpPr>
        <dsp:cNvPr id="0" name=""/>
        <dsp:cNvSpPr/>
      </dsp:nvSpPr>
      <dsp:spPr>
        <a:xfrm>
          <a:off x="5713415" y="4019176"/>
          <a:ext cx="2595519" cy="72"/>
        </a:xfrm>
        <a:prstGeom prst="rect">
          <a:avLst/>
        </a:prstGeom>
        <a:solidFill>
          <a:schemeClr val="accent2">
            <a:hueOff val="-5243661"/>
            <a:satOff val="23138"/>
            <a:lumOff val="-3921"/>
            <a:alphaOff val="0"/>
          </a:schemeClr>
        </a:solidFill>
        <a:ln w="10795" cap="flat" cmpd="sng" algn="ctr">
          <a:solidFill>
            <a:schemeClr val="accent2">
              <a:hueOff val="-5243661"/>
              <a:satOff val="23138"/>
              <a:lumOff val="-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92830-4592-4B32-8E0D-430159AC6AEA}">
      <dsp:nvSpPr>
        <dsp:cNvPr id="0" name=""/>
        <dsp:cNvSpPr/>
      </dsp:nvSpPr>
      <dsp:spPr>
        <a:xfrm>
          <a:off x="8568487" y="385521"/>
          <a:ext cx="2595519" cy="3633727"/>
        </a:xfrm>
        <a:prstGeom prst="rect">
          <a:avLst/>
        </a:prstGeom>
        <a:solidFill>
          <a:schemeClr val="accent2">
            <a:tint val="40000"/>
            <a:alpha val="90000"/>
            <a:hueOff val="-7405413"/>
            <a:satOff val="26847"/>
            <a:lumOff val="-714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-7405413"/>
              <a:satOff val="26847"/>
              <a:lumOff val="-7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357" tIns="330200" rIns="20235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Use an </a:t>
          </a:r>
          <a:r>
            <a:rPr lang="en-US" sz="1800" b="1" kern="1200" dirty="0"/>
            <a:t>asterisk</a:t>
          </a:r>
          <a:r>
            <a:rPr lang="en-US" sz="1800" kern="1200" dirty="0"/>
            <a:t> (</a:t>
          </a:r>
          <a:r>
            <a:rPr lang="en-US" sz="1800" b="1" kern="1200" dirty="0"/>
            <a:t>*</a:t>
          </a:r>
          <a:r>
            <a:rPr lang="en-US" sz="1800" kern="1200" dirty="0"/>
            <a:t>) to find related terms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 example: </a:t>
          </a:r>
          <a:r>
            <a:rPr lang="en-US" sz="1800" b="1" kern="1200" dirty="0" err="1"/>
            <a:t>Canad</a:t>
          </a:r>
          <a:r>
            <a:rPr lang="en-US" sz="1800" b="1" kern="1200" dirty="0"/>
            <a:t>* </a:t>
          </a:r>
          <a:r>
            <a:rPr lang="en-US" sz="1800" kern="1200" dirty="0"/>
            <a:t>retrieves: </a:t>
          </a:r>
          <a:r>
            <a:rPr lang="en-US" sz="1800" b="1" kern="1200" dirty="0"/>
            <a:t>Canada</a:t>
          </a:r>
          <a:r>
            <a:rPr lang="en-US" sz="1800" kern="1200" dirty="0"/>
            <a:t>, </a:t>
          </a:r>
          <a:r>
            <a:rPr lang="en-US" sz="1800" b="1" kern="1200" dirty="0"/>
            <a:t>Canadian</a:t>
          </a:r>
          <a:r>
            <a:rPr lang="en-US" sz="1800" kern="1200" dirty="0"/>
            <a:t>, etc. </a:t>
          </a:r>
        </a:p>
      </dsp:txBody>
      <dsp:txXfrm>
        <a:off x="8568487" y="1766337"/>
        <a:ext cx="2595519" cy="2180236"/>
      </dsp:txXfrm>
    </dsp:sp>
    <dsp:sp modelId="{B6440888-66BB-4910-98F1-79F8D7AA3DA1}">
      <dsp:nvSpPr>
        <dsp:cNvPr id="0" name=""/>
        <dsp:cNvSpPr/>
      </dsp:nvSpPr>
      <dsp:spPr>
        <a:xfrm>
          <a:off x="9321188" y="748893"/>
          <a:ext cx="1090118" cy="1090118"/>
        </a:xfrm>
        <a:prstGeom prst="ellipse">
          <a:avLst/>
        </a:prstGeom>
        <a:solidFill>
          <a:schemeClr val="accent2">
            <a:hueOff val="-6292393"/>
            <a:satOff val="27765"/>
            <a:lumOff val="-4706"/>
            <a:alphaOff val="0"/>
          </a:schemeClr>
        </a:solidFill>
        <a:ln w="10795" cap="flat" cmpd="sng" algn="ctr">
          <a:solidFill>
            <a:schemeClr val="accent2">
              <a:hueOff val="-6292393"/>
              <a:satOff val="27765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90" tIns="12700" rIns="8499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480832" y="908537"/>
        <a:ext cx="770830" cy="770830"/>
      </dsp:txXfrm>
    </dsp:sp>
    <dsp:sp modelId="{71462173-037F-445A-A778-AEF8645869BF}">
      <dsp:nvSpPr>
        <dsp:cNvPr id="0" name=""/>
        <dsp:cNvSpPr/>
      </dsp:nvSpPr>
      <dsp:spPr>
        <a:xfrm>
          <a:off x="8568487" y="4019176"/>
          <a:ext cx="2595519" cy="72"/>
        </a:xfrm>
        <a:prstGeom prst="rect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10795" cap="flat" cmpd="sng" algn="ctr">
          <a:solidFill>
            <a:schemeClr val="accent2">
              <a:hueOff val="-7341125"/>
              <a:satOff val="32393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A868E6-F3FC-4CCB-B389-7800590151D7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75F25C-406D-475A-9CBD-9C97F69D8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8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PowerPoint will be linked from the library website. </a:t>
            </a:r>
          </a:p>
          <a:p>
            <a:r>
              <a:rPr lang="en-US" baseline="0" dirty="0"/>
              <a:t>General Library content + specific tips for this research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36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7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1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CA" dirty="0"/>
              <a:t>--Follow on phones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Depends on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83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80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34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Known article searches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62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80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14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pPr defTabSz="931774">
              <a:defRPr/>
            </a:pPr>
            <a:r>
              <a:rPr lang="en-US" dirty="0"/>
              <a:t>DEMO – Criminal Justice Abstracts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23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73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76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a new topic here for theory?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60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60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Polic</a:t>
            </a:r>
            <a:r>
              <a:rPr lang="en-US" dirty="0"/>
              <a:t>*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80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2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Labelling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5F25C-406D-475A-9CBD-9C97F69D88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d2fe8ed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d2fe8ed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4024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Criterion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FAFA5-FCC1-466C-872B-4A94E04BD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20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8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18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3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99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28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74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6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9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43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7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164B59-CCC3-4681-9D84-E60832E5979D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2907DEE-49E1-42A7-8198-E982397FF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editorial-board/CJB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sfu.ca/help/research-assistance/format-type/scholarly-journal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a/scholar?hl=en&amp;as_sdt=0%2C5&amp;inst=10441630620217902552&amp;q=%28sociopaths+or+psychopaths%29+AND+%28%E2%80%9D%28sociopaths+or+psychopaths%29+and+%28white+collar+crimes+or+economic+crimes+or+corporate+crimes%29&amp;btnG=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s.lib.sfu.ca/record/6124513216000361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bases.lib.sfu.ca/record/61245130890003610/CBCA-Complete" TargetMode="External"/><Relationship Id="rId5" Type="http://schemas.openxmlformats.org/officeDocument/2006/relationships/hyperlink" Target="https://databases.lib.sfu.ca/record/61245146930003610/Sociological-Abstracts" TargetMode="External"/><Relationship Id="rId4" Type="http://schemas.openxmlformats.org/officeDocument/2006/relationships/hyperlink" Target="https://databases.lib.sfu.ca/record/6124514797000361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s.lib.sfu.ca/record/6124513216000361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sfu.ca/help/ask-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riteaway.ca/" TargetMode="External"/><Relationship Id="rId5" Type="http://schemas.openxmlformats.org/officeDocument/2006/relationships/hyperlink" Target="https://www.lib.sfu.ca/help/askaway-welcome" TargetMode="External"/><Relationship Id="rId4" Type="http://schemas.openxmlformats.org/officeDocument/2006/relationships/hyperlink" Target="mailto:libask@sfu.ca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lib.sfu.ca/facilities/make-create/maker-commons/fabricommons/create-learn-new-fabricommons" TargetMode="External"/><Relationship Id="rId7" Type="http://schemas.openxmlformats.org/officeDocument/2006/relationships/hyperlink" Target="https://sfu-primo.hosted.exlibrisgroup.com/permalink/f/usv8m3/01SFUL_ALMA2148159747000361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fu-primo.hosted.exlibrisgroup.com/primo-explore/search?query=any,contains,crimcomics&amp;tab=default_tab&amp;search_scope=default_scope&amp;vid=SFUL&amp;lang=en_US&amp;offset=0" TargetMode="External"/><Relationship Id="rId5" Type="http://schemas.openxmlformats.org/officeDocument/2006/relationships/hyperlink" Target="https://www.lib.sfu.ca/facilities/make-create/maker-commons/tools-spaces/book-arts-studio" TargetMode="External"/><Relationship Id="rId4" Type="http://schemas.openxmlformats.org/officeDocument/2006/relationships/hyperlink" Target="https://www.lib.sfu.ca/facilities/make-create/maker-commo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706" y="2649682"/>
            <a:ext cx="7315200" cy="989630"/>
          </a:xfrm>
        </p:spPr>
        <p:txBody>
          <a:bodyPr>
            <a:normAutofit/>
          </a:bodyPr>
          <a:lstStyle/>
          <a:p>
            <a:r>
              <a:rPr lang="en-US" sz="5400" b="1" dirty="0"/>
              <a:t>SFU Library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706" y="3714283"/>
            <a:ext cx="7315200" cy="597945"/>
          </a:xfrm>
        </p:spPr>
        <p:txBody>
          <a:bodyPr>
            <a:normAutofit/>
          </a:bodyPr>
          <a:lstStyle/>
          <a:p>
            <a:r>
              <a:rPr lang="en-US" sz="3300" b="1" dirty="0"/>
              <a:t>Criminology 104: Library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92391" y="3714283"/>
            <a:ext cx="26497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Yolanda Koscielski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Librarian for Criminology, Philosophy &amp; Psychology</a:t>
            </a:r>
          </a:p>
        </p:txBody>
      </p:sp>
    </p:spTree>
    <p:extLst>
      <p:ext uri="{BB962C8B-B14F-4D97-AF65-F5344CB8AC3E}">
        <p14:creationId xmlns:p14="http://schemas.microsoft.com/office/powerpoint/2010/main" val="223486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5968172" cy="46011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3. Articles: </a:t>
            </a:r>
            <a:br>
              <a:rPr lang="en-US" sz="8000" b="1" dirty="0">
                <a:solidFill>
                  <a:schemeClr val="accent1"/>
                </a:solidFill>
              </a:rPr>
            </a:br>
            <a:r>
              <a:rPr lang="en-US" sz="8000" b="1" dirty="0">
                <a:solidFill>
                  <a:schemeClr val="accent1"/>
                </a:solidFill>
              </a:rPr>
              <a:t>Non-Scholarly </a:t>
            </a:r>
            <a:br>
              <a:rPr lang="en-US" sz="8000" b="1" dirty="0">
                <a:solidFill>
                  <a:schemeClr val="accent1"/>
                </a:solidFill>
              </a:rPr>
            </a:br>
            <a:r>
              <a:rPr lang="en-US" sz="8000" b="1" dirty="0">
                <a:solidFill>
                  <a:schemeClr val="accent1"/>
                </a:solidFill>
              </a:rPr>
              <a:t>vs.</a:t>
            </a:r>
            <a:br>
              <a:rPr lang="en-US" sz="8000" b="1" dirty="0">
                <a:solidFill>
                  <a:schemeClr val="accent1"/>
                </a:solidFill>
              </a:rPr>
            </a:br>
            <a:r>
              <a:rPr lang="en-US" sz="8000" b="1" dirty="0">
                <a:solidFill>
                  <a:schemeClr val="accent1"/>
                </a:solidFill>
              </a:rPr>
              <a:t> Scholarly</a:t>
            </a:r>
          </a:p>
        </p:txBody>
      </p:sp>
    </p:spTree>
    <p:extLst>
      <p:ext uri="{BB962C8B-B14F-4D97-AF65-F5344CB8AC3E}">
        <p14:creationId xmlns:p14="http://schemas.microsoft.com/office/powerpoint/2010/main" val="370554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10AA-258D-474D-8F4F-11FA373E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br>
              <a:rPr lang="en-US" dirty="0"/>
            </a:br>
            <a:r>
              <a:rPr lang="en-US" dirty="0"/>
              <a:t>Excerpts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*If a discrepancy exists, your instructor’s version is the correct 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F7F37-5FE9-4A72-8700-F48DDA90E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7424928" cy="5120640"/>
          </a:xfrm>
        </p:spPr>
        <p:txBody>
          <a:bodyPr/>
          <a:lstStyle/>
          <a:p>
            <a:r>
              <a:rPr lang="en-US" sz="2400" dirty="0"/>
              <a:t>“Apply ONE </a:t>
            </a:r>
            <a:r>
              <a:rPr lang="en-US" sz="2400" dirty="0">
                <a:solidFill>
                  <a:srgbClr val="FFC000"/>
                </a:solidFill>
              </a:rPr>
              <a:t>theory</a:t>
            </a:r>
            <a:r>
              <a:rPr lang="en-US" sz="2400" dirty="0"/>
              <a:t> from our class to explain the offence/conduct of the offender (500-750 words)”.</a:t>
            </a:r>
          </a:p>
          <a:p>
            <a:r>
              <a:rPr lang="en-US" sz="2400" dirty="0"/>
              <a:t>“Actively utilize a minimum of SIX </a:t>
            </a:r>
            <a:r>
              <a:rPr lang="en-US" sz="2400" dirty="0">
                <a:solidFill>
                  <a:srgbClr val="FFC000"/>
                </a:solidFill>
              </a:rPr>
              <a:t>academic sources</a:t>
            </a:r>
            <a:r>
              <a:rPr lang="en-US" sz="2400" dirty="0"/>
              <a:t> (journal articles, academic books etc.)”.</a:t>
            </a:r>
          </a:p>
          <a:p>
            <a:r>
              <a:rPr lang="en-US" sz="2400" dirty="0"/>
              <a:t>“Please note, you may not </a:t>
            </a:r>
            <a:r>
              <a:rPr lang="en-US" sz="2400" dirty="0">
                <a:solidFill>
                  <a:srgbClr val="FFC000"/>
                </a:solidFill>
              </a:rPr>
              <a:t>find academic sources </a:t>
            </a:r>
            <a:r>
              <a:rPr lang="en-US" sz="2400" dirty="0"/>
              <a:t>on the McArthur case specifically, but rather </a:t>
            </a:r>
            <a:r>
              <a:rPr lang="en-US" sz="2400" dirty="0">
                <a:solidFill>
                  <a:srgbClr val="FFC000"/>
                </a:solidFill>
              </a:rPr>
              <a:t>on the offence, the sentence imposed, themes of the crime and surrounding circumstances etc. and your chosen theory”.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9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Popular/</a:t>
            </a:r>
            <a:br>
              <a:rPr lang="en-US" sz="3600" dirty="0"/>
            </a:br>
            <a:r>
              <a:rPr lang="en-US" sz="3600" dirty="0"/>
              <a:t>vs.</a:t>
            </a:r>
            <a:br>
              <a:rPr lang="en-US" sz="3600" dirty="0"/>
            </a:br>
            <a:r>
              <a:rPr lang="en-US" sz="3600" dirty="0"/>
              <a:t> Scholarly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171543" y="846253"/>
            <a:ext cx="3030300" cy="9916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Popular Magazine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i="1" dirty="0"/>
              <a:t>Example: </a:t>
            </a:r>
            <a:r>
              <a:rPr lang="en-US" sz="2800" i="1" dirty="0">
                <a:solidFill>
                  <a:schemeClr val="accent1"/>
                </a:solidFill>
              </a:rPr>
              <a:t>Psychology Today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7273635" y="1205345"/>
            <a:ext cx="4572001" cy="98762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Scholarly Journal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i="1" dirty="0"/>
              <a:t>Example: </a:t>
            </a:r>
            <a:r>
              <a:rPr lang="en-US" sz="2800" b="1" i="1" dirty="0">
                <a:solidFill>
                  <a:schemeClr val="accent1"/>
                </a:solidFill>
              </a:rPr>
              <a:t>Criminal Justice and Behavior: </a:t>
            </a:r>
          </a:p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An International Journal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75" y="2447969"/>
            <a:ext cx="2420414" cy="3510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ovember 2020 magazine cover">
            <a:extLst>
              <a:ext uri="{FF2B5EF4-FFF2-40B4-BE49-F238E27FC236}">
                <a16:creationId xmlns:a16="http://schemas.microsoft.com/office/drawing/2014/main" id="{4589786E-24D2-4345-A868-57809F32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24" y="2447968"/>
            <a:ext cx="2663338" cy="34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0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Popular 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r>
              <a:rPr lang="en-US" dirty="0"/>
              <a:t> Scholarly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97854" y="263461"/>
            <a:ext cx="3808644" cy="801260"/>
          </a:xfrm>
        </p:spPr>
        <p:txBody>
          <a:bodyPr>
            <a:noAutofit/>
          </a:bodyPr>
          <a:lstStyle/>
          <a:p>
            <a:r>
              <a:rPr lang="en-US" sz="2500" b="1" dirty="0"/>
              <a:t>Popular Magazine articles</a:t>
            </a:r>
            <a:br>
              <a:rPr lang="en-US" sz="2500" b="1" dirty="0"/>
            </a:br>
            <a:r>
              <a:rPr lang="en-US" sz="2300" i="1" dirty="0"/>
              <a:t>Example: </a:t>
            </a:r>
            <a:r>
              <a:rPr lang="en-US" sz="2300" b="1" i="1" dirty="0">
                <a:solidFill>
                  <a:schemeClr val="accent1"/>
                </a:solidFill>
              </a:rPr>
              <a:t>Psychology Today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597854" y="1635469"/>
            <a:ext cx="4734393" cy="4511626"/>
          </a:xfrm>
        </p:spPr>
        <p:txBody>
          <a:bodyPr>
            <a:noAutofit/>
          </a:bodyPr>
          <a:lstStyle/>
          <a:p>
            <a:r>
              <a:rPr lang="en-US" altLang="en-US" b="1" dirty="0">
                <a:latin typeface="+mj-lt"/>
              </a:rPr>
              <a:t>Articles are usually written by journalists or professional writers for a general audience</a:t>
            </a:r>
          </a:p>
          <a:p>
            <a:r>
              <a:rPr lang="en-US" altLang="en-US" b="1" dirty="0">
                <a:latin typeface="+mj-lt"/>
              </a:rPr>
              <a:t>Use language easily understood by general readers</a:t>
            </a:r>
          </a:p>
          <a:p>
            <a:r>
              <a:rPr lang="en-US" altLang="en-US" b="1" dirty="0">
                <a:latin typeface="+mj-lt"/>
              </a:rPr>
              <a:t>Rarely give full citations for sources</a:t>
            </a:r>
          </a:p>
          <a:p>
            <a:r>
              <a:rPr lang="en-US" altLang="en-US" b="1" dirty="0">
                <a:latin typeface="+mj-lt"/>
              </a:rPr>
              <a:t>Are written for the general public (non-experts)</a:t>
            </a:r>
          </a:p>
          <a:p>
            <a:r>
              <a:rPr lang="en-US" altLang="en-US" b="1" dirty="0">
                <a:latin typeface="+mj-lt"/>
              </a:rPr>
              <a:t>May present or adapt information originally published in scholarly journals</a:t>
            </a:r>
          </a:p>
          <a:p>
            <a:r>
              <a:rPr lang="en-US" altLang="en-US" b="1" dirty="0">
                <a:latin typeface="+mj-lt"/>
              </a:rPr>
              <a:t>Do not always include information about the authors</a:t>
            </a:r>
          </a:p>
          <a:p>
            <a:r>
              <a:rPr lang="en-US" altLang="en-US" b="1" dirty="0">
                <a:latin typeface="+mj-lt"/>
              </a:rPr>
              <a:t>Articles tend to be shorter and more graphically appealing than those in academic journals</a:t>
            </a:r>
            <a:endParaRPr lang="en-US" dirty="0"/>
          </a:p>
        </p:txBody>
      </p:sp>
      <p:pic>
        <p:nvPicPr>
          <p:cNvPr id="8" name="Picture 2" descr="November 2020 magazine cover">
            <a:extLst>
              <a:ext uri="{FF2B5EF4-FFF2-40B4-BE49-F238E27FC236}">
                <a16:creationId xmlns:a16="http://schemas.microsoft.com/office/drawing/2014/main" id="{31BC58EA-8F7A-4F78-9629-F84A15E4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406">
            <a:off x="8725390" y="1676568"/>
            <a:ext cx="2972536" cy="39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0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Popular 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r>
              <a:rPr lang="en-US" dirty="0"/>
              <a:t> Scholarly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91765" y="387601"/>
            <a:ext cx="5438908" cy="1115777"/>
          </a:xfrm>
        </p:spPr>
        <p:txBody>
          <a:bodyPr>
            <a:noAutofit/>
          </a:bodyPr>
          <a:lstStyle/>
          <a:p>
            <a:r>
              <a:rPr lang="en-US" sz="2500" dirty="0"/>
              <a:t>Scholarly Journal articles</a:t>
            </a:r>
          </a:p>
          <a:p>
            <a:r>
              <a:rPr lang="en-US" sz="2300" i="1" dirty="0"/>
              <a:t>Example: </a:t>
            </a:r>
            <a:r>
              <a:rPr lang="en-US" sz="2300" i="1" dirty="0">
                <a:solidFill>
                  <a:schemeClr val="accent1"/>
                </a:solidFill>
              </a:rPr>
              <a:t>Criminal Justice and Behavior: An International Journal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491765" y="1971511"/>
            <a:ext cx="5197678" cy="4105732"/>
          </a:xfrm>
        </p:spPr>
        <p:txBody>
          <a:bodyPr>
            <a:noAutofit/>
          </a:bodyPr>
          <a:lstStyle/>
          <a:p>
            <a:r>
              <a:rPr lang="en-US" altLang="en-US" b="1" dirty="0"/>
              <a:t>Articles are written by and for faculty, researchers or scholars (chemists, criminologists, doctors, art historians, etc.)</a:t>
            </a:r>
          </a:p>
          <a:p>
            <a:r>
              <a:rPr lang="en-US" altLang="en-US" b="1" dirty="0"/>
              <a:t>Use scholarly or technical language</a:t>
            </a:r>
          </a:p>
          <a:p>
            <a:r>
              <a:rPr lang="en-US" altLang="en-US" b="1" dirty="0"/>
              <a:t>Articles tend to be long, detailed, and </a:t>
            </a:r>
            <a:r>
              <a:rPr lang="en-US" altLang="en-US" b="1" dirty="0">
                <a:solidFill>
                  <a:srgbClr val="C00000"/>
                </a:solidFill>
              </a:rPr>
              <a:t>specific</a:t>
            </a:r>
            <a:r>
              <a:rPr lang="en-US" altLang="en-US" b="1" dirty="0"/>
              <a:t> about research in a particular academic discipline</a:t>
            </a:r>
          </a:p>
          <a:p>
            <a:r>
              <a:rPr lang="en-US" altLang="en-US" b="1" dirty="0"/>
              <a:t>Include full citations for sources, abstracts </a:t>
            </a:r>
          </a:p>
          <a:p>
            <a:r>
              <a:rPr lang="en-US" altLang="en-US" b="1" dirty="0"/>
              <a:t>Are refereed or peer-reviewed</a:t>
            </a:r>
          </a:p>
          <a:p>
            <a:r>
              <a:rPr lang="en-US" altLang="en-US" b="1" dirty="0"/>
              <a:t>Include information about the authors </a:t>
            </a:r>
          </a:p>
          <a:p>
            <a:r>
              <a:rPr lang="en-US" altLang="en-US" b="1" dirty="0"/>
              <a:t>Are published by academic </a:t>
            </a:r>
            <a:r>
              <a:rPr lang="en-US" altLang="en-US" b="1" dirty="0" err="1"/>
              <a:t>organisations</a:t>
            </a:r>
            <a:endParaRPr lang="en-US" altLang="en-US" b="1" dirty="0"/>
          </a:p>
          <a:p>
            <a:r>
              <a:rPr lang="en-US" altLang="en-US" b="1" dirty="0"/>
              <a:t>Note: book reviews and editorials are not considered scholarly articles, even when found in scholarly journals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626">
            <a:off x="8815203" y="1294411"/>
            <a:ext cx="2937515" cy="4260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5-Point Star 8"/>
          <p:cNvSpPr/>
          <p:nvPr/>
        </p:nvSpPr>
        <p:spPr>
          <a:xfrm>
            <a:off x="3441113" y="4313637"/>
            <a:ext cx="311729" cy="3029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4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Popular 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r>
              <a:rPr lang="en-US" dirty="0"/>
              <a:t> Scholarly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91766" y="755307"/>
            <a:ext cx="5438908" cy="1115777"/>
          </a:xfrm>
        </p:spPr>
        <p:txBody>
          <a:bodyPr>
            <a:noAutofit/>
          </a:bodyPr>
          <a:lstStyle/>
          <a:p>
            <a:r>
              <a:rPr lang="en-US" sz="2400" b="1" dirty="0"/>
              <a:t>     </a:t>
            </a:r>
            <a:r>
              <a:rPr lang="en-US" sz="2800" b="1" dirty="0"/>
              <a:t>Key criterion: peer-reviewed</a:t>
            </a:r>
          </a:p>
          <a:p>
            <a:endParaRPr lang="en-US" sz="2300" i="1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491765" y="1971511"/>
            <a:ext cx="4738665" cy="410573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b="0" i="0" dirty="0">
                <a:solidFill>
                  <a:schemeClr val="tx2"/>
                </a:solidFill>
                <a:effectLst/>
              </a:rPr>
              <a:t>Peer-reviewed or refereed journals have an editorial board of subject experts who review and evaluate submitted articles before accepting them for publication. 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Example: </a:t>
            </a:r>
            <a:r>
              <a:rPr lang="en-US" sz="2800" dirty="0">
                <a:solidFill>
                  <a:schemeClr val="tx2"/>
                </a:solidFill>
                <a:hlinkClick r:id="rId3"/>
              </a:rPr>
              <a:t>editorial board for </a:t>
            </a:r>
            <a:r>
              <a:rPr lang="en-US" sz="2800" i="1" dirty="0">
                <a:solidFill>
                  <a:schemeClr val="tx2"/>
                </a:solidFill>
                <a:hlinkClick r:id="rId3"/>
              </a:rPr>
              <a:t>Criminal Justice and Behavior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626">
            <a:off x="8669714" y="1309839"/>
            <a:ext cx="2937515" cy="4260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5-Point Star 8"/>
          <p:cNvSpPr/>
          <p:nvPr/>
        </p:nvSpPr>
        <p:spPr>
          <a:xfrm>
            <a:off x="3491765" y="1161703"/>
            <a:ext cx="311729" cy="30298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EC6C74-53A2-4F7F-B1BA-11496B105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1CDB9-62E9-478E-ADD6-D1595D57A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Popular </a:t>
            </a:r>
            <a:br>
              <a:rPr lang="en-US" dirty="0"/>
            </a:br>
            <a:r>
              <a:rPr lang="en-US" dirty="0"/>
              <a:t>vs.</a:t>
            </a:r>
            <a:br>
              <a:rPr lang="en-US" dirty="0"/>
            </a:br>
            <a:r>
              <a:rPr lang="en-US" dirty="0"/>
              <a:t> Scholarly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3753031" y="220929"/>
            <a:ext cx="7315200" cy="29987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SFU Library’s </a:t>
            </a:r>
            <a:r>
              <a:rPr lang="en-US" sz="2400" b="1" dirty="0">
                <a:hlinkClick r:id="rId3"/>
              </a:rPr>
              <a:t>Scholarly Journal Guide</a:t>
            </a:r>
            <a:r>
              <a:rPr lang="en-US" sz="2400" dirty="0"/>
              <a:t> offers a lot more info about scholarly journals and popular magazines (and </a:t>
            </a:r>
            <a:r>
              <a:rPr lang="en-US" sz="2400" dirty="0">
                <a:solidFill>
                  <a:srgbClr val="FFC000"/>
                </a:solidFill>
              </a:rPr>
              <a:t>trade journals</a:t>
            </a:r>
            <a:r>
              <a:rPr lang="en-US" sz="2400" dirty="0"/>
              <a:t>).  </a:t>
            </a:r>
          </a:p>
          <a:p>
            <a:r>
              <a:rPr lang="en-US" sz="2400" dirty="0"/>
              <a:t>Feel free to browse through it!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97990A-7668-4DB6-AA05-223209D46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24" y="3113394"/>
            <a:ext cx="8260406" cy="39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6306940" cy="460118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4. Specialized Databases</a:t>
            </a:r>
          </a:p>
        </p:txBody>
      </p:sp>
    </p:spTree>
    <p:extLst>
      <p:ext uri="{BB962C8B-B14F-4D97-AF65-F5344CB8AC3E}">
        <p14:creationId xmlns:p14="http://schemas.microsoft.com/office/powerpoint/2010/main" val="3526581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Where to get started with research?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00441" y="1761882"/>
            <a:ext cx="7315200" cy="3325091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endParaRPr lang="en-US" sz="2400" dirty="0"/>
          </a:p>
          <a:p>
            <a:pPr marL="274320" indent="-274320"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3711B-6BBC-4E6B-A143-2DD436FE7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09">
            <a:off x="7919015" y="753593"/>
            <a:ext cx="3891782" cy="225334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B321E-B36C-410F-8782-92AE995428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226">
            <a:off x="3656891" y="753593"/>
            <a:ext cx="4018574" cy="2016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BC15D-B38B-4BE1-A0BB-307ACA510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28" y="3424427"/>
            <a:ext cx="4248734" cy="2413037"/>
          </a:xfrm>
          <a:prstGeom prst="rect">
            <a:avLst/>
          </a:prstGeom>
          <a:effectLst>
            <a:glow rad="127000">
              <a:srgbClr val="C00000"/>
            </a:glow>
            <a:softEdge rad="190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7292F-A010-4088-9389-03A198392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81" y="4052351"/>
            <a:ext cx="4779917" cy="22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Library </a:t>
            </a:r>
            <a:br>
              <a:rPr lang="en-US" sz="3600" dirty="0"/>
            </a:br>
            <a:r>
              <a:rPr lang="en-US" sz="3600" dirty="0"/>
              <a:t>Search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7796" y="743374"/>
            <a:ext cx="800722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Library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Searches the catalogue and the 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Includes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research guides, learning guides, library info, help, databases, content of most (but not all) databases</a:t>
            </a:r>
            <a:endParaRPr lang="en-US" sz="2200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3D681D-C526-4C4E-98EA-122CD4C2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65" y="2646630"/>
            <a:ext cx="9633992" cy="43716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83287" y="3874080"/>
            <a:ext cx="928062" cy="480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9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Agenda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19006" y="1123837"/>
            <a:ext cx="4322618" cy="471616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</a:rPr>
              <a:t>Today’s topics</a:t>
            </a: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SFU Library is for you – make use of it!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Avoid paying for 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Identify scholarly articles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Use specialized databases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Learn some search strategies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tx2"/>
                </a:solidFill>
              </a:rPr>
              <a:t>Access research help</a:t>
            </a: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2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457533" y="5332486"/>
            <a:ext cx="4830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https://i.pinimg.com/originals/de/32/89/de32896d6903b303071c14c42c09e2a8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58C22-8DFE-4AFA-A390-77ED7A6F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818" y="1736600"/>
            <a:ext cx="3595886" cy="35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21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704B1B-6F85-4B12-A430-CE6C90710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14" y="2317868"/>
            <a:ext cx="10024005" cy="4601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Catalogue </a:t>
            </a:r>
            <a:br>
              <a:rPr lang="en-US" dirty="0"/>
            </a:br>
            <a:r>
              <a:rPr lang="en-US" dirty="0"/>
              <a:t>Search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680659" y="720128"/>
            <a:ext cx="800722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Catalogue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Narrower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Includes</a:t>
            </a:r>
            <a:r>
              <a:rPr lang="en-US" sz="2200" dirty="0"/>
              <a:t> our main collection items: </a:t>
            </a:r>
            <a:r>
              <a:rPr lang="en-US" sz="2200" dirty="0">
                <a:solidFill>
                  <a:schemeClr val="accent1"/>
                </a:solidFill>
              </a:rPr>
              <a:t>books, articles, databases, media, course reserves</a:t>
            </a:r>
          </a:p>
        </p:txBody>
      </p:sp>
      <p:sp>
        <p:nvSpPr>
          <p:cNvPr id="5" name="Oval 4"/>
          <p:cNvSpPr/>
          <p:nvPr/>
        </p:nvSpPr>
        <p:spPr>
          <a:xfrm>
            <a:off x="6203860" y="3979998"/>
            <a:ext cx="1163781" cy="480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47226" y="3979998"/>
            <a:ext cx="665979" cy="240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D0837C3B-F829-48CB-84BA-230277AC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31" t="12096" r="12688" b="6459"/>
          <a:stretch/>
        </p:blipFill>
        <p:spPr>
          <a:xfrm>
            <a:off x="2214876" y="734937"/>
            <a:ext cx="9181821" cy="545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1944C-7754-4C9D-988A-DBF2B765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  <a:br>
              <a:rPr lang="en-US" dirty="0"/>
            </a:br>
            <a:r>
              <a:rPr lang="en-US" dirty="0"/>
              <a:t>Scholar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AFFEE-E031-45CF-BB3D-6E991592E5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DE61646-4ABC-42E7-A5AC-CC572308A819}"/>
              </a:ext>
            </a:extLst>
          </p:cNvPr>
          <p:cNvSpPr/>
          <p:nvPr/>
        </p:nvSpPr>
        <p:spPr>
          <a:xfrm rot="10800000">
            <a:off x="9672814" y="1357581"/>
            <a:ext cx="1772426" cy="854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6F374-58F8-4F01-8822-39BC71B170D6}"/>
              </a:ext>
            </a:extLst>
          </p:cNvPr>
          <p:cNvSpPr txBox="1"/>
          <p:nvPr/>
        </p:nvSpPr>
        <p:spPr>
          <a:xfrm>
            <a:off x="9945145" y="1599922"/>
            <a:ext cx="159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Journal article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1593D-E161-4A11-9B7A-167B0A39C1FF}"/>
              </a:ext>
            </a:extLst>
          </p:cNvPr>
          <p:cNvSpPr txBox="1"/>
          <p:nvPr/>
        </p:nvSpPr>
        <p:spPr>
          <a:xfrm>
            <a:off x="9945145" y="4914409"/>
            <a:ext cx="143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DA95EA7-F7A9-4B1C-94C3-24BC2712ABAF}"/>
              </a:ext>
            </a:extLst>
          </p:cNvPr>
          <p:cNvSpPr/>
          <p:nvPr/>
        </p:nvSpPr>
        <p:spPr>
          <a:xfrm rot="10800000">
            <a:off x="9649379" y="2506955"/>
            <a:ext cx="1772426" cy="854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7640C52-327E-4D19-8199-65736AB40A02}"/>
              </a:ext>
            </a:extLst>
          </p:cNvPr>
          <p:cNvSpPr/>
          <p:nvPr/>
        </p:nvSpPr>
        <p:spPr>
          <a:xfrm rot="10800000">
            <a:off x="9691655" y="3555354"/>
            <a:ext cx="1772426" cy="854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ABF9B3E-5893-4DF6-ADF2-61A44923C1A6}"/>
              </a:ext>
            </a:extLst>
          </p:cNvPr>
          <p:cNvSpPr/>
          <p:nvPr/>
        </p:nvSpPr>
        <p:spPr>
          <a:xfrm rot="10800000">
            <a:off x="9605822" y="4672066"/>
            <a:ext cx="1833822" cy="854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6654A7D-8BA8-48E5-8FB6-942B605E8A45}"/>
              </a:ext>
            </a:extLst>
          </p:cNvPr>
          <p:cNvSpPr/>
          <p:nvPr/>
        </p:nvSpPr>
        <p:spPr>
          <a:xfrm rot="10800000">
            <a:off x="9604704" y="5796174"/>
            <a:ext cx="1962456" cy="854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5CD58-A12C-451B-B2E9-54B593E60E99}"/>
              </a:ext>
            </a:extLst>
          </p:cNvPr>
          <p:cNvSpPr txBox="1"/>
          <p:nvPr/>
        </p:nvSpPr>
        <p:spPr>
          <a:xfrm>
            <a:off x="9965040" y="3808213"/>
            <a:ext cx="149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 chapter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42A3D-7B1A-4F1B-B552-68261E18FAE7}"/>
              </a:ext>
            </a:extLst>
          </p:cNvPr>
          <p:cNvSpPr txBox="1"/>
          <p:nvPr/>
        </p:nvSpPr>
        <p:spPr>
          <a:xfrm>
            <a:off x="9965039" y="5984732"/>
            <a:ext cx="143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64241-D3C0-4072-AB98-C55AE1B3F193}"/>
              </a:ext>
            </a:extLst>
          </p:cNvPr>
          <p:cNvSpPr txBox="1"/>
          <p:nvPr/>
        </p:nvSpPr>
        <p:spPr>
          <a:xfrm>
            <a:off x="9868620" y="2749767"/>
            <a:ext cx="157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Journal article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F52E7F-B4E8-41A0-8854-8CAD584F38C6}"/>
              </a:ext>
            </a:extLst>
          </p:cNvPr>
          <p:cNvSpPr txBox="1"/>
          <p:nvPr/>
        </p:nvSpPr>
        <p:spPr>
          <a:xfrm>
            <a:off x="9774924" y="6035772"/>
            <a:ext cx="177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Peer reviewed?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A775D7-97C4-4E09-8065-54DDA309F80B}"/>
              </a:ext>
            </a:extLst>
          </p:cNvPr>
          <p:cNvSpPr txBox="1"/>
          <p:nvPr/>
        </p:nvSpPr>
        <p:spPr>
          <a:xfrm>
            <a:off x="9945145" y="4905947"/>
            <a:ext cx="162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Legal journal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4FD267E-0ED8-46E8-B675-7C571113F5D2}"/>
              </a:ext>
            </a:extLst>
          </p:cNvPr>
          <p:cNvSpPr/>
          <p:nvPr/>
        </p:nvSpPr>
        <p:spPr>
          <a:xfrm>
            <a:off x="4139293" y="3624943"/>
            <a:ext cx="310243" cy="183270"/>
          </a:xfrm>
          <a:prstGeom prst="ellipse">
            <a:avLst/>
          </a:prstGeom>
          <a:solidFill>
            <a:srgbClr val="C00000">
              <a:alpha val="4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89C0AD-5C5B-470A-A340-C98437CB0F4A}"/>
              </a:ext>
            </a:extLst>
          </p:cNvPr>
          <p:cNvSpPr/>
          <p:nvPr/>
        </p:nvSpPr>
        <p:spPr>
          <a:xfrm>
            <a:off x="4580164" y="3972433"/>
            <a:ext cx="677636" cy="296748"/>
          </a:xfrm>
          <a:prstGeom prst="ellipse">
            <a:avLst/>
          </a:prstGeom>
          <a:solidFill>
            <a:srgbClr val="C00000">
              <a:alpha val="4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69C5E1-031B-4098-BA64-55745BB656F0}"/>
              </a:ext>
            </a:extLst>
          </p:cNvPr>
          <p:cNvSpPr/>
          <p:nvPr/>
        </p:nvSpPr>
        <p:spPr>
          <a:xfrm>
            <a:off x="2413907" y="2393024"/>
            <a:ext cx="908957" cy="244040"/>
          </a:xfrm>
          <a:prstGeom prst="ellipse">
            <a:avLst/>
          </a:prstGeom>
          <a:solidFill>
            <a:srgbClr val="C00000">
              <a:alpha val="4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7BB177-12E0-4D71-8D22-97F7701925C6}"/>
              </a:ext>
            </a:extLst>
          </p:cNvPr>
          <p:cNvSpPr/>
          <p:nvPr/>
        </p:nvSpPr>
        <p:spPr>
          <a:xfrm>
            <a:off x="3780064" y="1123837"/>
            <a:ext cx="1382294" cy="296748"/>
          </a:xfrm>
          <a:prstGeom prst="ellipse">
            <a:avLst/>
          </a:prstGeom>
          <a:solidFill>
            <a:srgbClr val="C00000">
              <a:alpha val="4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5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CD3922D-5EBB-43F5-9C8D-FF64B8722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82" y="2322437"/>
            <a:ext cx="6668876" cy="3775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Finding </a:t>
            </a:r>
            <a:br>
              <a:rPr lang="en-US" sz="3600" dirty="0"/>
            </a:br>
            <a:r>
              <a:rPr lang="en-US" sz="3600" dirty="0"/>
              <a:t>Articles</a:t>
            </a:r>
            <a:br>
              <a:rPr lang="en-US" sz="3600" dirty="0"/>
            </a:br>
            <a:r>
              <a:rPr lang="en-US" dirty="0"/>
              <a:t>Online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706729" y="682194"/>
            <a:ext cx="71725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Article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targeted &amp; in-depth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Subject-specific or multidisciplinary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DEMO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88" y="3096491"/>
            <a:ext cx="5846399" cy="376150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392182" y="4643818"/>
            <a:ext cx="1163781" cy="3334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11113" y="3381794"/>
            <a:ext cx="1163781" cy="480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29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54" y="1123837"/>
            <a:ext cx="2989045" cy="460118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Recommended </a:t>
            </a:r>
            <a:br>
              <a:rPr lang="en-US" sz="3600" dirty="0"/>
            </a:br>
            <a:r>
              <a:rPr lang="en-US" sz="3600" dirty="0"/>
              <a:t>Databases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3868" y="716424"/>
            <a:ext cx="7430441" cy="5416008"/>
          </a:xfrm>
        </p:spPr>
        <p:txBody>
          <a:bodyPr anchor="t">
            <a:noAutofit/>
          </a:bodyPr>
          <a:lstStyle/>
          <a:p>
            <a:r>
              <a:rPr lang="en-US" sz="2800" b="1" dirty="0"/>
              <a:t>Criminology databases</a:t>
            </a:r>
          </a:p>
          <a:p>
            <a:pPr lvl="1"/>
            <a:r>
              <a:rPr lang="en-US" sz="2400" b="1" dirty="0">
                <a:hlinkClick r:id="rId3"/>
              </a:rPr>
              <a:t>Criminal Justice Abstracts</a:t>
            </a:r>
            <a:endParaRPr lang="en-US" sz="2400" dirty="0"/>
          </a:p>
          <a:p>
            <a:pPr lvl="2"/>
            <a:r>
              <a:rPr lang="en-US" sz="2200" dirty="0">
                <a:solidFill>
                  <a:schemeClr val="accent1"/>
                </a:solidFill>
              </a:rPr>
              <a:t>academic articles, magazines, dissertations, reports, books …</a:t>
            </a:r>
          </a:p>
          <a:p>
            <a:pPr marL="0" indent="0">
              <a:buNone/>
            </a:pPr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800" b="1" dirty="0"/>
              <a:t>Other</a:t>
            </a:r>
            <a:r>
              <a:rPr lang="en-US" sz="2800" dirty="0"/>
              <a:t> discipline-based </a:t>
            </a:r>
            <a:r>
              <a:rPr lang="en-US" sz="2800" b="1" dirty="0"/>
              <a:t>databases</a:t>
            </a:r>
            <a:r>
              <a:rPr lang="en-US" sz="2800" dirty="0"/>
              <a:t> </a:t>
            </a:r>
          </a:p>
          <a:p>
            <a:pPr lvl="1"/>
            <a:r>
              <a:rPr lang="en-US" sz="2400" b="1" dirty="0">
                <a:hlinkClick r:id="rId4"/>
              </a:rPr>
              <a:t>PsycINFO</a:t>
            </a:r>
            <a:endParaRPr lang="en-US" sz="2400" dirty="0"/>
          </a:p>
          <a:p>
            <a:pPr lvl="2"/>
            <a:r>
              <a:rPr lang="en-US" sz="2200" dirty="0">
                <a:solidFill>
                  <a:schemeClr val="accent1"/>
                </a:solidFill>
              </a:rPr>
              <a:t>academic articles, books, dissertations …</a:t>
            </a:r>
          </a:p>
          <a:p>
            <a:pPr lvl="1"/>
            <a:r>
              <a:rPr lang="en-US" sz="2400" b="1" dirty="0">
                <a:hlinkClick r:id="rId5"/>
              </a:rPr>
              <a:t>Sociological Abstracts</a:t>
            </a:r>
            <a:endParaRPr lang="en-US" sz="2400" dirty="0"/>
          </a:p>
          <a:p>
            <a:pPr lvl="2"/>
            <a:r>
              <a:rPr lang="en-US" sz="2200" dirty="0">
                <a:solidFill>
                  <a:schemeClr val="accent1"/>
                </a:solidFill>
              </a:rPr>
              <a:t>academic articles, books, dissertations, association reports …(e.g. </a:t>
            </a:r>
            <a:r>
              <a:rPr lang="en-US" sz="2200" i="1" dirty="0">
                <a:solidFill>
                  <a:schemeClr val="accent1"/>
                </a:solidFill>
              </a:rPr>
              <a:t>Journal of Gang Research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sz="2400" b="1" dirty="0">
                <a:solidFill>
                  <a:srgbClr val="D25814"/>
                </a:solidFill>
                <a:hlinkClick r:id="rId6"/>
              </a:rPr>
              <a:t>CBCA Complete</a:t>
            </a:r>
            <a:endParaRPr lang="en-US" sz="2400" b="1" dirty="0">
              <a:solidFill>
                <a:srgbClr val="D25814"/>
              </a:solidFill>
            </a:endParaRPr>
          </a:p>
          <a:p>
            <a:pPr lvl="2"/>
            <a:r>
              <a:rPr lang="en-US" sz="2200" dirty="0">
                <a:solidFill>
                  <a:srgbClr val="A9A57C"/>
                </a:solidFill>
              </a:rPr>
              <a:t>Comprehensive Canadian periodical collection for reference and current events. Publications include scholarly journal articles, trade publications, dissertations, books, newspapers and magazines.</a:t>
            </a:r>
          </a:p>
          <a:p>
            <a:pPr lvl="2"/>
            <a:endParaRPr lang="en-US" sz="2200" dirty="0">
              <a:solidFill>
                <a:schemeClr val="accent1"/>
              </a:solidFill>
            </a:endParaRPr>
          </a:p>
          <a:p>
            <a:pP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610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54" y="1123837"/>
            <a:ext cx="2989045" cy="460118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Recommended </a:t>
            </a:r>
            <a:br>
              <a:rPr lang="en-US" sz="3600" dirty="0"/>
            </a:br>
            <a:r>
              <a:rPr lang="en-US" sz="3600" dirty="0"/>
              <a:t>Databases – </a:t>
            </a:r>
            <a:br>
              <a:rPr lang="en-US" sz="3600" dirty="0"/>
            </a:br>
            <a:r>
              <a:rPr lang="en-US" sz="3600" dirty="0"/>
              <a:t>Search tips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36119" y="808146"/>
            <a:ext cx="7430441" cy="4246933"/>
          </a:xfrm>
        </p:spPr>
        <p:txBody>
          <a:bodyPr anchor="t">
            <a:noAutofit/>
          </a:bodyPr>
          <a:lstStyle/>
          <a:p>
            <a:pPr lvl="1"/>
            <a:r>
              <a:rPr lang="en-US" sz="2400" b="1" dirty="0">
                <a:hlinkClick r:id="rId3"/>
              </a:rPr>
              <a:t>Criminal Justice Abstracts</a:t>
            </a:r>
            <a:endParaRPr lang="en-US" sz="2400" dirty="0"/>
          </a:p>
          <a:p>
            <a:pPr lvl="2"/>
            <a:r>
              <a:rPr lang="en-US" sz="2200" dirty="0">
                <a:solidFill>
                  <a:schemeClr val="accent1"/>
                </a:solidFill>
              </a:rPr>
              <a:t>academic articles, magazines, dissertations, reports, books …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C887A-EB8E-453F-8612-9E893350A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78" t="12028" r="14174" b="38224"/>
          <a:stretch/>
        </p:blipFill>
        <p:spPr>
          <a:xfrm>
            <a:off x="3441940" y="1888926"/>
            <a:ext cx="8248224" cy="3071003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3384AB6A-4474-4778-9AC8-70526630C3A5}"/>
              </a:ext>
            </a:extLst>
          </p:cNvPr>
          <p:cNvSpPr/>
          <p:nvPr/>
        </p:nvSpPr>
        <p:spPr>
          <a:xfrm rot="7162227">
            <a:off x="8623771" y="3173669"/>
            <a:ext cx="802257" cy="13130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12C793-C71B-46B1-BB16-CDCB059EB0D5}"/>
              </a:ext>
            </a:extLst>
          </p:cNvPr>
          <p:cNvSpPr/>
          <p:nvPr/>
        </p:nvSpPr>
        <p:spPr>
          <a:xfrm>
            <a:off x="4028536" y="2242868"/>
            <a:ext cx="4321834" cy="1492370"/>
          </a:xfrm>
          <a:prstGeom prst="round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29495-F7B2-489C-BF13-3C4BF6CA491D}"/>
              </a:ext>
            </a:extLst>
          </p:cNvPr>
          <p:cNvSpPr txBox="1"/>
          <p:nvPr/>
        </p:nvSpPr>
        <p:spPr>
          <a:xfrm>
            <a:off x="3567708" y="5171341"/>
            <a:ext cx="7996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Make use of auto-fill for synonyms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One concept per 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Quotation marks for phrases</a:t>
            </a:r>
          </a:p>
        </p:txBody>
      </p:sp>
    </p:spTree>
    <p:extLst>
      <p:ext uri="{BB962C8B-B14F-4D97-AF65-F5344CB8AC3E}">
        <p14:creationId xmlns:p14="http://schemas.microsoft.com/office/powerpoint/2010/main" val="389160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362CE5-0C60-4666-9878-3719D4FAFF45}"/>
              </a:ext>
            </a:extLst>
          </p:cNvPr>
          <p:cNvSpPr/>
          <p:nvPr/>
        </p:nvSpPr>
        <p:spPr>
          <a:xfrm>
            <a:off x="9060169" y="694481"/>
            <a:ext cx="3131831" cy="5348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740FD-52F8-415F-AD23-326E4C45D0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26517" y="1753089"/>
            <a:ext cx="2625677" cy="27426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Searching through databases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03202-B846-4B16-8286-B981E265D2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033327" y="4779469"/>
            <a:ext cx="6444291" cy="18009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39B02-D1D8-4C7A-9E00-D318577E4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48" t="11368" r="10495" b="7846"/>
          <a:stretch/>
        </p:blipFill>
        <p:spPr>
          <a:xfrm>
            <a:off x="263178" y="694481"/>
            <a:ext cx="8723039" cy="486528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ED1C33-EE2D-4FE9-8A17-FC5AD86913DE}"/>
              </a:ext>
            </a:extLst>
          </p:cNvPr>
          <p:cNvSpPr/>
          <p:nvPr/>
        </p:nvSpPr>
        <p:spPr>
          <a:xfrm>
            <a:off x="1871932" y="3001992"/>
            <a:ext cx="1923691" cy="33643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468EA0-C992-40D1-B89B-5CB43C7FF64F}"/>
              </a:ext>
            </a:extLst>
          </p:cNvPr>
          <p:cNvSpPr/>
          <p:nvPr/>
        </p:nvSpPr>
        <p:spPr>
          <a:xfrm>
            <a:off x="1871932" y="3944446"/>
            <a:ext cx="865516" cy="33643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A9BF2E-8E0D-4B6C-AC2C-0A911B457DCF}"/>
              </a:ext>
            </a:extLst>
          </p:cNvPr>
          <p:cNvSpPr txBox="1"/>
          <p:nvPr/>
        </p:nvSpPr>
        <p:spPr>
          <a:xfrm>
            <a:off x="734154" y="5469921"/>
            <a:ext cx="7459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Get@</a:t>
            </a:r>
            <a:r>
              <a:rPr lang="en-US" sz="2400" dirty="0">
                <a:solidFill>
                  <a:srgbClr val="2F2B20"/>
                </a:solidFill>
                <a:latin typeface="Corbel"/>
              </a:rPr>
              <a:t>SFU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Look</a:t>
            </a:r>
            <a:r>
              <a:rPr lang="en-US" sz="2400" dirty="0">
                <a:solidFill>
                  <a:srgbClr val="2F2B20"/>
                </a:solidFill>
                <a:latin typeface="Corbel"/>
              </a:rPr>
              <a:t> at Cited References and Times Cited in the Database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8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5968172" cy="460118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5. Topic &amp; Search Tips</a:t>
            </a:r>
          </a:p>
        </p:txBody>
      </p:sp>
    </p:spTree>
    <p:extLst>
      <p:ext uri="{BB962C8B-B14F-4D97-AF65-F5344CB8AC3E}">
        <p14:creationId xmlns:p14="http://schemas.microsoft.com/office/powerpoint/2010/main" val="1635804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Working with your 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01198" y="1054427"/>
            <a:ext cx="5087075" cy="536005"/>
          </a:xfrm>
        </p:spPr>
        <p:txBody>
          <a:bodyPr anchor="t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Focusing your topic</a:t>
            </a:r>
          </a:p>
          <a:p>
            <a:pPr lvl="1"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0354" y="1590432"/>
            <a:ext cx="6692445" cy="4021282"/>
          </a:xfrm>
        </p:spPr>
        <p:txBody>
          <a:bodyPr>
            <a:noAutofit/>
          </a:bodyPr>
          <a:lstStyle/>
          <a:p>
            <a:r>
              <a:rPr lang="en-US" sz="2400" dirty="0"/>
              <a:t>Example topic:   </a:t>
            </a:r>
            <a:r>
              <a:rPr lang="en-US" sz="2400" b="1" dirty="0">
                <a:solidFill>
                  <a:schemeClr val="accent1"/>
                </a:solidFill>
              </a:rPr>
              <a:t>Therapy and recidivism</a:t>
            </a:r>
          </a:p>
          <a:p>
            <a:r>
              <a:rPr lang="en-US" sz="2400" dirty="0"/>
              <a:t>Ask yourself:</a:t>
            </a:r>
          </a:p>
          <a:p>
            <a:pPr marL="502920" lvl="1" indent="0">
              <a:buNone/>
            </a:pPr>
            <a:endParaRPr lang="en-US" sz="500" b="1" dirty="0">
              <a:solidFill>
                <a:schemeClr val="accent2"/>
              </a:solidFill>
            </a:endParaRPr>
          </a:p>
          <a:p>
            <a:pPr lvl="1"/>
            <a:r>
              <a:rPr lang="en-US" sz="2200" b="1" dirty="0">
                <a:solidFill>
                  <a:schemeClr val="accent2"/>
                </a:solidFill>
              </a:rPr>
              <a:t>Who?</a:t>
            </a:r>
            <a:r>
              <a:rPr lang="en-US" sz="2200" dirty="0"/>
              <a:t>	Women, youth, incarcerated people…</a:t>
            </a:r>
          </a:p>
          <a:p>
            <a:pPr lvl="1"/>
            <a:r>
              <a:rPr lang="en-US" sz="2200" b="1" dirty="0">
                <a:solidFill>
                  <a:schemeClr val="accent2"/>
                </a:solidFill>
              </a:rPr>
              <a:t>What?</a:t>
            </a:r>
            <a:r>
              <a:rPr lang="en-US" sz="2200" dirty="0"/>
              <a:t>	Visual art therapy, cognitive </a:t>
            </a:r>
            <a:r>
              <a:rPr lang="en-US" sz="2200" dirty="0" err="1"/>
              <a:t>behavioural</a:t>
            </a:r>
            <a:r>
              <a:rPr lang="en-US" sz="2200" dirty="0"/>
              <a:t> therapy…</a:t>
            </a:r>
          </a:p>
          <a:p>
            <a:pPr lvl="1"/>
            <a:r>
              <a:rPr lang="en-US" sz="2200" b="1" dirty="0">
                <a:solidFill>
                  <a:schemeClr val="accent2"/>
                </a:solidFill>
              </a:rPr>
              <a:t>When?</a:t>
            </a:r>
            <a:r>
              <a:rPr lang="en-US" sz="2200" dirty="0"/>
              <a:t>	Historical or contemporary? Time frame (short term or long term)?</a:t>
            </a:r>
          </a:p>
          <a:p>
            <a:pPr lvl="1"/>
            <a:r>
              <a:rPr lang="en-US" sz="2200" b="1" dirty="0">
                <a:solidFill>
                  <a:schemeClr val="accent2"/>
                </a:solidFill>
              </a:rPr>
              <a:t>Where?</a:t>
            </a:r>
            <a:r>
              <a:rPr lang="en-US" sz="2200" dirty="0"/>
              <a:t>	Vancouver, BC, Canada, North America, 			international …</a:t>
            </a:r>
          </a:p>
        </p:txBody>
      </p:sp>
    </p:spTree>
    <p:extLst>
      <p:ext uri="{BB962C8B-B14F-4D97-AF65-F5344CB8AC3E}">
        <p14:creationId xmlns:p14="http://schemas.microsoft.com/office/powerpoint/2010/main" val="2233806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Working with your topic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01198" y="855834"/>
            <a:ext cx="5087075" cy="536005"/>
          </a:xfrm>
        </p:spPr>
        <p:txBody>
          <a:bodyPr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Developing keywords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0352" y="1643606"/>
            <a:ext cx="7433227" cy="197063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US" sz="2400" dirty="0">
                <a:solidFill>
                  <a:schemeClr val="tx2"/>
                </a:solidFill>
              </a:rPr>
              <a:t>Revised topic:</a:t>
            </a:r>
            <a:r>
              <a:rPr lang="en-US" sz="2400" dirty="0"/>
              <a:t>   </a:t>
            </a:r>
            <a:r>
              <a:rPr lang="en-US" sz="2400" b="1" dirty="0">
                <a:solidFill>
                  <a:schemeClr val="accent1"/>
                </a:solidFill>
              </a:rPr>
              <a:t>Impact of </a:t>
            </a:r>
            <a:r>
              <a:rPr lang="en-US" sz="2400" b="1" dirty="0">
                <a:solidFill>
                  <a:srgbClr val="002E89"/>
                </a:solidFill>
              </a:rPr>
              <a:t>arts therapy </a:t>
            </a:r>
            <a:r>
              <a:rPr lang="en-US" sz="2400" b="1" dirty="0">
                <a:solidFill>
                  <a:schemeClr val="accent1"/>
                </a:solidFill>
              </a:rPr>
              <a:t>on </a:t>
            </a:r>
            <a:r>
              <a:rPr lang="en-US" sz="2400" b="1" dirty="0">
                <a:solidFill>
                  <a:srgbClr val="002E89"/>
                </a:solidFill>
              </a:rPr>
              <a:t>recidivism</a:t>
            </a:r>
            <a:r>
              <a:rPr lang="en-US" sz="2400" b="1" dirty="0">
                <a:solidFill>
                  <a:schemeClr val="accent1"/>
                </a:solidFill>
              </a:rPr>
              <a:t> in 		     </a:t>
            </a:r>
            <a:r>
              <a:rPr lang="en-US" sz="2400" b="1" dirty="0">
                <a:solidFill>
                  <a:srgbClr val="002E89"/>
                </a:solidFill>
              </a:rPr>
              <a:t>young offenders</a:t>
            </a:r>
          </a:p>
          <a:p>
            <a:pPr>
              <a:spcBef>
                <a:spcPts val="1000"/>
              </a:spcBef>
            </a:pPr>
            <a:r>
              <a:rPr lang="en-US" sz="2400" dirty="0">
                <a:solidFill>
                  <a:schemeClr val="tx2"/>
                </a:solidFill>
              </a:rPr>
              <a:t>Identify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key concepts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2400" dirty="0">
                <a:solidFill>
                  <a:schemeClr val="tx2"/>
                </a:solidFill>
              </a:rPr>
              <a:t>Brainstorm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002E89"/>
                </a:solidFill>
              </a:rPr>
              <a:t>keywords </a:t>
            </a:r>
            <a:r>
              <a:rPr lang="en-US" sz="2400" dirty="0">
                <a:solidFill>
                  <a:schemeClr val="tx2"/>
                </a:solidFill>
              </a:rPr>
              <a:t>(search terms) for each key concept</a:t>
            </a:r>
          </a:p>
          <a:p>
            <a:pPr marL="502920" lvl="1" indent="0">
              <a:buNone/>
            </a:pPr>
            <a:endParaRPr lang="en-US" sz="500" b="1" dirty="0">
              <a:solidFill>
                <a:schemeClr val="accent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27464"/>
              </p:ext>
            </p:extLst>
          </p:nvPr>
        </p:nvGraphicFramePr>
        <p:xfrm>
          <a:off x="4166048" y="3873385"/>
          <a:ext cx="6921054" cy="2743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72409">
                  <a:extLst>
                    <a:ext uri="{9D8B030D-6E8A-4147-A177-3AD203B41FA5}">
                      <a16:colId xmlns:a16="http://schemas.microsoft.com/office/drawing/2014/main" val="4187555670"/>
                    </a:ext>
                  </a:extLst>
                </a:gridCol>
                <a:gridCol w="2067787">
                  <a:extLst>
                    <a:ext uri="{9D8B030D-6E8A-4147-A177-3AD203B41FA5}">
                      <a16:colId xmlns:a16="http://schemas.microsoft.com/office/drawing/2014/main" val="1965859534"/>
                    </a:ext>
                  </a:extLst>
                </a:gridCol>
                <a:gridCol w="2680858">
                  <a:extLst>
                    <a:ext uri="{9D8B030D-6E8A-4147-A177-3AD203B41FA5}">
                      <a16:colId xmlns:a16="http://schemas.microsoft.com/office/drawing/2014/main" val="1591612801"/>
                    </a:ext>
                  </a:extLst>
                </a:gridCol>
              </a:tblGrid>
              <a:tr h="4276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Arts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Recidivism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Young</a:t>
                      </a:r>
                      <a:r>
                        <a:rPr lang="en-US" sz="2400" baseline="0" dirty="0"/>
                        <a:t> offenders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033320"/>
                  </a:ext>
                </a:extLst>
              </a:tr>
              <a:tr h="21384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Music therapy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Dance therapy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Bibliotherapy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Equine therapy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Therapy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Counselling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Repeat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</a:rPr>
                        <a:t> offender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strike="noStrike" dirty="0">
                          <a:solidFill>
                            <a:srgbClr val="002060"/>
                          </a:solidFill>
                        </a:rPr>
                        <a:t>Criminals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Juvenile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</a:rPr>
                        <a:t> delinquents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rgbClr val="002060"/>
                          </a:solidFill>
                        </a:rPr>
                        <a:t>Early adolescent offenders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rgbClr val="002060"/>
                          </a:solidFill>
                        </a:rPr>
                        <a:t>Youth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rgbClr val="002060"/>
                          </a:solidFill>
                        </a:rPr>
                        <a:t>Teenagers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rgbClr val="002060"/>
                          </a:solidFill>
                        </a:rPr>
                        <a:t>Justice-involved youth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473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58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Working with your topic</a:t>
            </a:r>
            <a:br>
              <a:rPr lang="en-US" sz="36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01198" y="855834"/>
            <a:ext cx="5087075" cy="536005"/>
          </a:xfrm>
        </p:spPr>
        <p:txBody>
          <a:bodyPr anchor="t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Developing keywords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3875" y="1453792"/>
            <a:ext cx="7433227" cy="1970636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”find academic sources…on </a:t>
            </a:r>
            <a:r>
              <a:rPr lang="en-US" sz="2400" dirty="0">
                <a:solidFill>
                  <a:srgbClr val="0070C0"/>
                </a:solidFill>
              </a:rPr>
              <a:t>the offence, the sentence imposed, themes of the crime and surrounding circumstances </a:t>
            </a:r>
            <a:r>
              <a:rPr lang="en-US" sz="2400" dirty="0">
                <a:solidFill>
                  <a:schemeClr val="tx1"/>
                </a:solidFill>
              </a:rPr>
              <a:t>etc. and your chosen </a:t>
            </a:r>
            <a:r>
              <a:rPr lang="en-US" sz="2400" dirty="0">
                <a:solidFill>
                  <a:srgbClr val="00B050"/>
                </a:solidFill>
              </a:rPr>
              <a:t>theory</a:t>
            </a:r>
            <a:r>
              <a:rPr lang="en-US" sz="2400" dirty="0">
                <a:solidFill>
                  <a:srgbClr val="FFC000"/>
                </a:solidFill>
              </a:rPr>
              <a:t>.”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Can search sub-topics separately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886781"/>
              </p:ext>
            </p:extLst>
          </p:nvPr>
        </p:nvGraphicFramePr>
        <p:xfrm>
          <a:off x="4166048" y="3733680"/>
          <a:ext cx="6921054" cy="296142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72409">
                  <a:extLst>
                    <a:ext uri="{9D8B030D-6E8A-4147-A177-3AD203B41FA5}">
                      <a16:colId xmlns:a16="http://schemas.microsoft.com/office/drawing/2014/main" val="4187555670"/>
                    </a:ext>
                  </a:extLst>
                </a:gridCol>
                <a:gridCol w="2067787">
                  <a:extLst>
                    <a:ext uri="{9D8B030D-6E8A-4147-A177-3AD203B41FA5}">
                      <a16:colId xmlns:a16="http://schemas.microsoft.com/office/drawing/2014/main" val="1965859534"/>
                    </a:ext>
                  </a:extLst>
                </a:gridCol>
                <a:gridCol w="2680858">
                  <a:extLst>
                    <a:ext uri="{9D8B030D-6E8A-4147-A177-3AD203B41FA5}">
                      <a16:colId xmlns:a16="http://schemas.microsoft.com/office/drawing/2014/main" val="1591612801"/>
                    </a:ext>
                  </a:extLst>
                </a:gridCol>
              </a:tblGrid>
              <a:tr h="4276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Aspect of Crime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033320"/>
                  </a:ext>
                </a:extLst>
              </a:tr>
              <a:tr h="21384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Theory synonym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Theory synonym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(Theory author)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Synonym 1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Synonym 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Synonym 3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Synonym 4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Synonym 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473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70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5968172" cy="460118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1. Make use of your library</a:t>
            </a:r>
          </a:p>
        </p:txBody>
      </p:sp>
    </p:spTree>
    <p:extLst>
      <p:ext uri="{BB962C8B-B14F-4D97-AF65-F5344CB8AC3E}">
        <p14:creationId xmlns:p14="http://schemas.microsoft.com/office/powerpoint/2010/main" val="3477480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4" y="826141"/>
            <a:ext cx="2316991" cy="147906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EFF"/>
                </a:solidFill>
              </a:rPr>
              <a:t>Boolean operators &amp; other Search tips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E7A555-69E0-544B-57CE-35414DC36B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977103"/>
              </p:ext>
            </p:extLst>
          </p:nvPr>
        </p:nvGraphicFramePr>
        <p:xfrm>
          <a:off x="581024" y="2181225"/>
          <a:ext cx="11167279" cy="4404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44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5968172" cy="460118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Research and Writing Help</a:t>
            </a:r>
          </a:p>
        </p:txBody>
      </p:sp>
      <p:pic>
        <p:nvPicPr>
          <p:cNvPr id="4" name="Graphic 3" descr="Robot with solid fill">
            <a:extLst>
              <a:ext uri="{FF2B5EF4-FFF2-40B4-BE49-F238E27FC236}">
                <a16:creationId xmlns:a16="http://schemas.microsoft.com/office/drawing/2014/main" id="{52380BB8-94A4-4B90-B973-979453182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484" y="2117455"/>
            <a:ext cx="3240437" cy="3240437"/>
          </a:xfrm>
          <a:prstGeom prst="rect">
            <a:avLst/>
          </a:prstGeom>
        </p:spPr>
      </p:pic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A7EFCD23-028B-4FC6-AE91-8246085A1870}"/>
              </a:ext>
            </a:extLst>
          </p:cNvPr>
          <p:cNvSpPr/>
          <p:nvPr/>
        </p:nvSpPr>
        <p:spPr>
          <a:xfrm>
            <a:off x="217622" y="2013488"/>
            <a:ext cx="3084162" cy="3448373"/>
          </a:xfrm>
          <a:prstGeom prst="noSmoking">
            <a:avLst>
              <a:gd name="adj" fmla="val 718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32363-8305-4780-AB1A-204F64F115AB}"/>
              </a:ext>
            </a:extLst>
          </p:cNvPr>
          <p:cNvSpPr txBox="1"/>
          <p:nvPr/>
        </p:nvSpPr>
        <p:spPr>
          <a:xfrm>
            <a:off x="302079" y="5470024"/>
            <a:ext cx="282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Human-powered research support!</a:t>
            </a:r>
          </a:p>
        </p:txBody>
      </p:sp>
    </p:spTree>
    <p:extLst>
      <p:ext uri="{BB962C8B-B14F-4D97-AF65-F5344CB8AC3E}">
        <p14:creationId xmlns:p14="http://schemas.microsoft.com/office/powerpoint/2010/main" val="2684306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APA</a:t>
            </a:r>
            <a:br>
              <a:rPr lang="en-US" dirty="0"/>
            </a:br>
            <a:r>
              <a:rPr lang="en-US" dirty="0"/>
              <a:t>Citation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786" y="151171"/>
            <a:ext cx="8049652" cy="149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APA Blog + SFU APA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8E81-503A-4ECC-B310-C65F395E4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86" t="11587" r="19341" b="4985"/>
          <a:stretch/>
        </p:blipFill>
        <p:spPr>
          <a:xfrm>
            <a:off x="3541786" y="2409605"/>
            <a:ext cx="4966401" cy="389721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6BFF6-6EC5-4DD7-9FE9-2329C4BE3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572" y="1248325"/>
            <a:ext cx="2813144" cy="5609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1838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Where to go for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602" y="967485"/>
            <a:ext cx="6840871" cy="4830769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Contact us</a:t>
            </a:r>
            <a:r>
              <a:rPr lang="en-US" sz="2800" dirty="0"/>
              <a:t>: </a:t>
            </a:r>
            <a:r>
              <a:rPr lang="en-US" sz="2800" dirty="0">
                <a:hlinkClick r:id="rId3"/>
              </a:rPr>
              <a:t>Ask a Librarian</a:t>
            </a:r>
            <a:endParaRPr lang="en-US" sz="2800" dirty="0"/>
          </a:p>
          <a:p>
            <a:pPr lvl="1"/>
            <a:r>
              <a:rPr lang="en-US" sz="2400" b="1" dirty="0"/>
              <a:t>Book an appointment </a:t>
            </a:r>
            <a:r>
              <a:rPr lang="en-US" sz="2400" dirty="0"/>
              <a:t>(Zoom, in person, or phone)</a:t>
            </a:r>
          </a:p>
          <a:p>
            <a:pPr lvl="2"/>
            <a:r>
              <a:rPr lang="en-US" sz="2200" dirty="0"/>
              <a:t>Same day often available</a:t>
            </a:r>
            <a:r>
              <a:rPr lang="en-US" sz="2200" b="1" dirty="0"/>
              <a:t> </a:t>
            </a:r>
          </a:p>
          <a:p>
            <a:pPr lvl="1"/>
            <a:r>
              <a:rPr lang="en-US" sz="2400" b="1" dirty="0"/>
              <a:t>Phone</a:t>
            </a:r>
            <a:r>
              <a:rPr lang="en-US" sz="2400" dirty="0"/>
              <a:t>: 778.782.4351 (call back)</a:t>
            </a:r>
          </a:p>
          <a:p>
            <a:pPr lvl="1"/>
            <a:r>
              <a:rPr lang="en-US" sz="2400" b="1" dirty="0"/>
              <a:t>Email </a:t>
            </a:r>
            <a:r>
              <a:rPr lang="en-US" sz="2400" dirty="0"/>
              <a:t>us at: </a:t>
            </a:r>
            <a:r>
              <a:rPr lang="en-US" sz="2400" dirty="0">
                <a:hlinkClick r:id="rId4"/>
              </a:rPr>
              <a:t>libask@sfu.ca</a:t>
            </a:r>
            <a:endParaRPr lang="en-US" sz="2400" dirty="0"/>
          </a:p>
          <a:p>
            <a:pPr lvl="1"/>
            <a:r>
              <a:rPr lang="en-US" sz="2400" b="1" dirty="0" err="1">
                <a:hlinkClick r:id="rId5"/>
              </a:rPr>
              <a:t>AskAway</a:t>
            </a:r>
            <a:r>
              <a:rPr lang="en-US" sz="2400" b="1" dirty="0"/>
              <a:t> </a:t>
            </a:r>
            <a:r>
              <a:rPr lang="en-US" sz="2400" dirty="0"/>
              <a:t>(online chat)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Citation Guides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APA, MLA, Chicago …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Student Learning Commons</a:t>
            </a:r>
          </a:p>
          <a:p>
            <a:pPr lvl="1"/>
            <a:r>
              <a:rPr lang="en-US" sz="2400" dirty="0"/>
              <a:t>Academic writing, study skills, EAL/ESL support</a:t>
            </a:r>
          </a:p>
          <a:p>
            <a:pPr lvl="1"/>
            <a:r>
              <a:rPr lang="en-US" sz="2400" dirty="0" err="1">
                <a:hlinkClick r:id="rId6"/>
              </a:rPr>
              <a:t>WriteAway</a:t>
            </a:r>
            <a:endParaRPr lang="en-US" sz="2400" dirty="0"/>
          </a:p>
          <a:p>
            <a:endParaRPr lang="en-US" sz="2800" b="1" dirty="0">
              <a:solidFill>
                <a:srgbClr val="C00000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76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5968172" cy="460118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1287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SFU</a:t>
            </a:r>
            <a:br>
              <a:rPr lang="en-US" sz="3600" dirty="0"/>
            </a:br>
            <a:r>
              <a:rPr lang="en-US" sz="3600" dirty="0"/>
              <a:t>Library</a:t>
            </a:r>
            <a:br>
              <a:rPr lang="en-US" sz="3600" dirty="0"/>
            </a:br>
            <a:r>
              <a:rPr lang="en-US" dirty="0"/>
              <a:t>Info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42" y="1676134"/>
            <a:ext cx="1896395" cy="27888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83141" y="1244086"/>
            <a:ext cx="1896395" cy="432048"/>
            <a:chOff x="1451572" y="2060848"/>
            <a:chExt cx="1896395" cy="432048"/>
          </a:xfrm>
          <a:solidFill>
            <a:schemeClr val="tx2"/>
          </a:solidFill>
        </p:grpSpPr>
        <p:sp>
          <p:nvSpPr>
            <p:cNvPr id="7" name="Rectangle 6"/>
            <p:cNvSpPr/>
            <p:nvPr/>
          </p:nvSpPr>
          <p:spPr>
            <a:xfrm>
              <a:off x="1451573" y="2060848"/>
              <a:ext cx="1896394" cy="432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51572" y="2092206"/>
              <a:ext cx="189639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SFU Burnaby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60" y="1676134"/>
            <a:ext cx="1896395" cy="2788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82" y="1676134"/>
            <a:ext cx="1896395" cy="27888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67359" y="1244086"/>
            <a:ext cx="1896395" cy="432048"/>
            <a:chOff x="1451572" y="2060848"/>
            <a:chExt cx="1896395" cy="432048"/>
          </a:xfrm>
          <a:solidFill>
            <a:schemeClr val="tx2"/>
          </a:solidFill>
        </p:grpSpPr>
        <p:sp>
          <p:nvSpPr>
            <p:cNvPr id="12" name="Rectangle 11"/>
            <p:cNvSpPr/>
            <p:nvPr/>
          </p:nvSpPr>
          <p:spPr>
            <a:xfrm>
              <a:off x="1451573" y="2060848"/>
              <a:ext cx="1896394" cy="432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51572" y="2092206"/>
              <a:ext cx="189639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SFU Vancouver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51682" y="1244086"/>
            <a:ext cx="1896395" cy="432048"/>
            <a:chOff x="1451572" y="2060848"/>
            <a:chExt cx="1896395" cy="432048"/>
          </a:xfrm>
          <a:solidFill>
            <a:schemeClr val="tx2"/>
          </a:solidFill>
        </p:grpSpPr>
        <p:sp>
          <p:nvSpPr>
            <p:cNvPr id="15" name="Rectangle 14"/>
            <p:cNvSpPr/>
            <p:nvPr/>
          </p:nvSpPr>
          <p:spPr>
            <a:xfrm>
              <a:off x="1451573" y="2060848"/>
              <a:ext cx="1896394" cy="432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51572" y="2092206"/>
              <a:ext cx="189639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SFU Surrey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83140" y="705187"/>
            <a:ext cx="5390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A few quick facts about us …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673098" y="4592149"/>
            <a:ext cx="8004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1"/>
                </a:solidFill>
              </a:rPr>
              <a:t>three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/>
              <a:t>campus </a:t>
            </a:r>
            <a:r>
              <a:rPr lang="en-US" sz="2400" b="1" dirty="0">
                <a:solidFill>
                  <a:schemeClr val="tx2"/>
                </a:solidFill>
              </a:rPr>
              <a:t>libraries, one SFU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interbranch</a:t>
            </a:r>
            <a:r>
              <a:rPr lang="en-US" sz="2400" b="1" dirty="0">
                <a:solidFill>
                  <a:schemeClr val="tx2"/>
                </a:solidFill>
              </a:rPr>
              <a:t> book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1"/>
                </a:solidFill>
              </a:rPr>
              <a:t>course reserves </a:t>
            </a:r>
            <a:endParaRPr lang="en-US" sz="2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1"/>
                </a:solidFill>
              </a:rPr>
              <a:t>+700 </a:t>
            </a:r>
            <a:r>
              <a:rPr lang="en-US" sz="2400" dirty="0"/>
              <a:t>research </a:t>
            </a:r>
            <a:r>
              <a:rPr lang="en-US" sz="2400" b="1" dirty="0">
                <a:solidFill>
                  <a:schemeClr val="tx2"/>
                </a:solidFill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2413641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45C4-8D02-4C0B-9D3B-7903CCF4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Specialized Resources at SFU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13CBE-6A66-4C3E-8E7E-91FF94716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6088" y="774916"/>
            <a:ext cx="7526752" cy="52144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Examples: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highlight>
                  <a:srgbClr val="FFFF00"/>
                </a:highlight>
              </a:rPr>
              <a:t>NEW! </a:t>
            </a:r>
            <a:r>
              <a:rPr lang="en-US" sz="3200" i="1" dirty="0" err="1">
                <a:highlight>
                  <a:srgbClr val="FFFF00"/>
                </a:highlight>
                <a:hlinkClick r:id="rId3"/>
              </a:rPr>
              <a:t>fabricommons</a:t>
            </a:r>
            <a:r>
              <a:rPr lang="en-US" sz="3200" dirty="0">
                <a:highlight>
                  <a:srgbClr val="FFFF00"/>
                </a:highlight>
              </a:rPr>
              <a:t> (SFU Surrey)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MAPS/GIS Unit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Scholarly publishing support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Digital Humanities Lab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hlinkClick r:id="rId4"/>
              </a:rPr>
              <a:t>SFU Library Media and Maker Commons</a:t>
            </a:r>
            <a:r>
              <a:rPr lang="en-US" sz="3200" dirty="0"/>
              <a:t> (W.A.C. Bennett Library)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hlinkClick r:id="rId5"/>
              </a:rPr>
              <a:t>Dick Kouwenhoven Book Arts Studio </a:t>
            </a:r>
            <a:r>
              <a:rPr lang="en-US" sz="3200" dirty="0"/>
              <a:t>(new-</a:t>
            </a:r>
            <a:r>
              <a:rPr lang="en-US" sz="3200" dirty="0" err="1"/>
              <a:t>ish</a:t>
            </a:r>
            <a:r>
              <a:rPr lang="en-US" sz="3200" dirty="0"/>
              <a:t>!)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/>
              <a:t>Niche databases, special collections and resources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000" dirty="0"/>
              <a:t>E.g. Criterion on Demand, </a:t>
            </a:r>
            <a:r>
              <a:rPr lang="en-US" sz="3000" dirty="0" err="1">
                <a:hlinkClick r:id="rId6"/>
              </a:rPr>
              <a:t>CrimComics</a:t>
            </a:r>
            <a:r>
              <a:rPr lang="en-US" sz="3000" dirty="0"/>
              <a:t> collection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hlinkClick r:id="rId7"/>
            <a:extLst>
              <a:ext uri="{FF2B5EF4-FFF2-40B4-BE49-F238E27FC236}">
                <a16:creationId xmlns:a16="http://schemas.microsoft.com/office/drawing/2014/main" id="{A0370D08-088E-4878-87B8-EB566BF17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600">
            <a:off x="9231766" y="1104319"/>
            <a:ext cx="1349148" cy="20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2C7A1823-3BCC-4D04-8E58-857DB4BDA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846" y="2513308"/>
            <a:ext cx="2495226" cy="2495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650" y="1086838"/>
            <a:ext cx="5968172" cy="4601183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A9A57C"/>
                </a:solidFill>
              </a:rPr>
              <a:t>2.Use the library’s free resources to avoid paying for materials</a:t>
            </a:r>
            <a:endParaRPr lang="en-US" sz="8000" b="1" dirty="0">
              <a:solidFill>
                <a:schemeClr val="tx2"/>
              </a:solidFill>
            </a:endParaRP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D71DA067-5C76-47E5-B729-70E945B2CA7D}"/>
              </a:ext>
            </a:extLst>
          </p:cNvPr>
          <p:cNvSpPr/>
          <p:nvPr/>
        </p:nvSpPr>
        <p:spPr>
          <a:xfrm>
            <a:off x="163378" y="1959243"/>
            <a:ext cx="3084162" cy="3448373"/>
          </a:xfrm>
          <a:prstGeom prst="noSmoking">
            <a:avLst>
              <a:gd name="adj" fmla="val 718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3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5E1C-9989-4F53-8CD7-DC5796AD8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library resources – </a:t>
            </a:r>
            <a:r>
              <a:rPr lang="en-US" dirty="0" err="1"/>
              <a:t>libkey</a:t>
            </a:r>
            <a:r>
              <a:rPr lang="en-US" dirty="0"/>
              <a:t> nomad</a:t>
            </a:r>
          </a:p>
        </p:txBody>
      </p:sp>
      <p:pic>
        <p:nvPicPr>
          <p:cNvPr id="4" name="Content Placeholder 15" descr="Left panel depicts a sad orange cat in the rain wearing glasses with a text bubble showing a lock on top of paper and the back of a credit card. The right panel shows the same cat but under sunny skies with a happy expression and the lock unlocked with the LibKey Nomad replacing the credit card. Across both panels reads two lines: Running into paywalls and multistep workarounds? LibKey Nomad provides instant access to articles. ">
            <a:extLst>
              <a:ext uri="{FF2B5EF4-FFF2-40B4-BE49-F238E27FC236}">
                <a16:creationId xmlns:a16="http://schemas.microsoft.com/office/drawing/2014/main" id="{555523B0-F2CC-42E2-B4F3-285B5AD3E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6" y="699227"/>
            <a:ext cx="8179881" cy="4601183"/>
          </a:xfr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441862-51A1-4BB4-A807-763320540A86}"/>
              </a:ext>
            </a:extLst>
          </p:cNvPr>
          <p:cNvSpPr txBox="1"/>
          <p:nvPr/>
        </p:nvSpPr>
        <p:spPr>
          <a:xfrm>
            <a:off x="8839543" y="543464"/>
            <a:ext cx="2600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Running into paywalls and multi-step workarounds?</a:t>
            </a:r>
          </a:p>
          <a:p>
            <a:pPr defTabSz="685800"/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LibKey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Nomad provides instant access to articles.</a:t>
            </a:r>
          </a:p>
        </p:txBody>
      </p:sp>
      <p:pic>
        <p:nvPicPr>
          <p:cNvPr id="6" name="Picture 5" descr="A red and grey logo for SFU Library.&#10;">
            <a:extLst>
              <a:ext uri="{FF2B5EF4-FFF2-40B4-BE49-F238E27FC236}">
                <a16:creationId xmlns:a16="http://schemas.microsoft.com/office/drawing/2014/main" id="{EEEE9D46-FF27-43D9-92D9-D25E1FE7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97" y="4961694"/>
            <a:ext cx="2125592" cy="478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52AC4E-0BF2-4A37-AACF-5157D6DA3633}"/>
              </a:ext>
            </a:extLst>
          </p:cNvPr>
          <p:cNvSpPr txBox="1"/>
          <p:nvPr/>
        </p:nvSpPr>
        <p:spPr>
          <a:xfrm>
            <a:off x="8052134" y="617330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thirdiron.com/</a:t>
            </a:r>
            <a:r>
              <a:rPr lang="en-US" b="1" dirty="0" err="1"/>
              <a:t>downloadnomad</a:t>
            </a:r>
            <a:endParaRPr lang="en-US" b="1" dirty="0"/>
          </a:p>
        </p:txBody>
      </p:sp>
      <p:grpSp>
        <p:nvGrpSpPr>
          <p:cNvPr id="7" name="Group 6" descr="3 Libby Nomad buttons for Simon Fraser University. Download PDF, Article Link and Access Options.">
            <a:extLst>
              <a:ext uri="{FF2B5EF4-FFF2-40B4-BE49-F238E27FC236}">
                <a16:creationId xmlns:a16="http://schemas.microsoft.com/office/drawing/2014/main" id="{062EDF3E-C494-4D36-9BF4-59173FD30710}"/>
              </a:ext>
            </a:extLst>
          </p:cNvPr>
          <p:cNvGrpSpPr/>
          <p:nvPr/>
        </p:nvGrpSpPr>
        <p:grpSpPr>
          <a:xfrm>
            <a:off x="400325" y="5485051"/>
            <a:ext cx="7288194" cy="869997"/>
            <a:chOff x="619538" y="4895370"/>
            <a:chExt cx="5612730" cy="611453"/>
          </a:xfrm>
        </p:grpSpPr>
        <p:pic>
          <p:nvPicPr>
            <p:cNvPr id="9" name="Picture 8" descr="LibKey Nomad Download PDF button: Simon Fraser University">
              <a:extLst>
                <a:ext uri="{FF2B5EF4-FFF2-40B4-BE49-F238E27FC236}">
                  <a16:creationId xmlns:a16="http://schemas.microsoft.com/office/drawing/2014/main" id="{3021A558-4508-4211-A9A3-5B01685B2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38" y="4901720"/>
              <a:ext cx="1638151" cy="573353"/>
            </a:xfrm>
            <a:prstGeom prst="rect">
              <a:avLst/>
            </a:prstGeom>
          </p:spPr>
        </p:pic>
        <p:pic>
          <p:nvPicPr>
            <p:cNvPr id="10" name="Picture 9" descr="LibKey Nomad Article Link Button: Simon Fraser University">
              <a:extLst>
                <a:ext uri="{FF2B5EF4-FFF2-40B4-BE49-F238E27FC236}">
                  <a16:creationId xmlns:a16="http://schemas.microsoft.com/office/drawing/2014/main" id="{76D4913A-077F-4BC2-8F52-6A9D4FE9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99" y="4895370"/>
              <a:ext cx="1622169" cy="573353"/>
            </a:xfrm>
            <a:prstGeom prst="rect">
              <a:avLst/>
            </a:prstGeom>
          </p:spPr>
        </p:pic>
        <p:pic>
          <p:nvPicPr>
            <p:cNvPr id="11" name="Picture 10" descr="LibKey Nomad Access Options button: Simon Fraser University">
              <a:extLst>
                <a:ext uri="{FF2B5EF4-FFF2-40B4-BE49-F238E27FC236}">
                  <a16:creationId xmlns:a16="http://schemas.microsoft.com/office/drawing/2014/main" id="{9169167E-1955-480A-8A2C-BC3DA49D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896777"/>
              <a:ext cx="1622168" cy="610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F8D5D-D137-F2F8-7E59-1D3A5C8A0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59" y="1123837"/>
            <a:ext cx="8324022" cy="4069007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800" dirty="0"/>
              <a:t>Go to </a:t>
            </a:r>
            <a:r>
              <a:rPr lang="en-US" sz="2800" u="sng" dirty="0" err="1"/>
              <a:t>thirdiron.com</a:t>
            </a:r>
            <a:r>
              <a:rPr lang="en-US" sz="2800" u="sng" dirty="0"/>
              <a:t>/</a:t>
            </a:r>
            <a:r>
              <a:rPr lang="en-US" sz="2800" u="sng" dirty="0" err="1"/>
              <a:t>downloadnomad</a:t>
            </a:r>
            <a:r>
              <a:rPr lang="en-US" sz="2800" u="sng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Choose your browser and follow the prompts to install the </a:t>
            </a:r>
            <a:r>
              <a:rPr lang="en-US" sz="2800" dirty="0" err="1"/>
              <a:t>LibKey</a:t>
            </a:r>
            <a:r>
              <a:rPr lang="en-US" sz="2800" dirty="0"/>
              <a:t> Nomad browser extension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Search for and choose Simon Fraser University as your organization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 dirty="0"/>
              <a:t>You’re all set!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Look for </a:t>
            </a:r>
            <a:r>
              <a:rPr lang="en-US" sz="2800" dirty="0" err="1"/>
              <a:t>LibKey</a:t>
            </a:r>
            <a:r>
              <a:rPr lang="en-US" sz="2800" dirty="0"/>
              <a:t> Nomad icons on scholarly webpages.</a:t>
            </a:r>
          </a:p>
        </p:txBody>
      </p:sp>
      <p:grpSp>
        <p:nvGrpSpPr>
          <p:cNvPr id="15" name="Group 14" descr="3 Libby Nomad buttons for Simon Fraser University. Download PDF, Article Link and Access Options.">
            <a:extLst>
              <a:ext uri="{FF2B5EF4-FFF2-40B4-BE49-F238E27FC236}">
                <a16:creationId xmlns:a16="http://schemas.microsoft.com/office/drawing/2014/main" id="{5E4E0BEA-DF95-2678-9773-C26AAF3E2572}"/>
              </a:ext>
            </a:extLst>
          </p:cNvPr>
          <p:cNvGrpSpPr/>
          <p:nvPr/>
        </p:nvGrpSpPr>
        <p:grpSpPr>
          <a:xfrm>
            <a:off x="3379806" y="5565749"/>
            <a:ext cx="7288194" cy="869997"/>
            <a:chOff x="619538" y="4895370"/>
            <a:chExt cx="5612730" cy="611453"/>
          </a:xfrm>
        </p:grpSpPr>
        <p:pic>
          <p:nvPicPr>
            <p:cNvPr id="10" name="Picture 9" descr="LibKey Nomad Download PDF button: Simon Fraser University">
              <a:extLst>
                <a:ext uri="{FF2B5EF4-FFF2-40B4-BE49-F238E27FC236}">
                  <a16:creationId xmlns:a16="http://schemas.microsoft.com/office/drawing/2014/main" id="{E4B2C63B-4F85-C35D-681B-67412030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38" y="4901720"/>
              <a:ext cx="1638151" cy="573353"/>
            </a:xfrm>
            <a:prstGeom prst="rect">
              <a:avLst/>
            </a:prstGeom>
          </p:spPr>
        </p:pic>
        <p:pic>
          <p:nvPicPr>
            <p:cNvPr id="12" name="Picture 11" descr="LibKey Nomad Article Link Button: Simon Fraser University">
              <a:extLst>
                <a:ext uri="{FF2B5EF4-FFF2-40B4-BE49-F238E27FC236}">
                  <a16:creationId xmlns:a16="http://schemas.microsoft.com/office/drawing/2014/main" id="{CA76A053-5BC4-C335-2FA6-69F154DF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6199" y="4895370"/>
              <a:ext cx="1622169" cy="573353"/>
            </a:xfrm>
            <a:prstGeom prst="rect">
              <a:avLst/>
            </a:prstGeom>
          </p:spPr>
        </p:pic>
        <p:pic>
          <p:nvPicPr>
            <p:cNvPr id="14" name="Picture 13" descr="LibKey Nomad Access Options button: Simon Fraser University">
              <a:extLst>
                <a:ext uri="{FF2B5EF4-FFF2-40B4-BE49-F238E27FC236}">
                  <a16:creationId xmlns:a16="http://schemas.microsoft.com/office/drawing/2014/main" id="{A5D80F7D-CE0A-444D-92E3-224F600EB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896777"/>
              <a:ext cx="1622168" cy="61004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B5FAF0-A2B3-438B-A1A1-E0CE415E7760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136D3-8F21-498F-96D6-26007468DA48}"/>
              </a:ext>
            </a:extLst>
          </p:cNvPr>
          <p:cNvSpPr txBox="1"/>
          <p:nvPr/>
        </p:nvSpPr>
        <p:spPr>
          <a:xfrm>
            <a:off x="3810000" y="3246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2DD302-38E7-4EF9-84B6-097E3039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install </a:t>
            </a:r>
            <a:r>
              <a:rPr lang="en-US" dirty="0" err="1"/>
              <a:t>LibKey</a:t>
            </a:r>
            <a:r>
              <a:rPr lang="en-US" dirty="0"/>
              <a:t> Nomad</a:t>
            </a:r>
          </a:p>
        </p:txBody>
      </p:sp>
    </p:spTree>
    <p:extLst>
      <p:ext uri="{BB962C8B-B14F-4D97-AF65-F5344CB8AC3E}">
        <p14:creationId xmlns:p14="http://schemas.microsoft.com/office/powerpoint/2010/main" val="1861523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B0A67-E4F6-4AB5-A8D1-D797FA1C8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3913"/>
            <a:ext cx="1676400" cy="3770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24000" y="685800"/>
            <a:ext cx="891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209800" y="990602"/>
            <a:ext cx="7772400" cy="60959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DINPro-Medium" pitchFamily="50" charset="0"/>
              </a:rPr>
              <a:t>Interlibrary Loan &amp; Book Requests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09800" y="1543665"/>
            <a:ext cx="7772400" cy="0"/>
          </a:xfrm>
          <a:prstGeom prst="line">
            <a:avLst/>
          </a:prstGeom>
          <a:ln>
            <a:solidFill>
              <a:srgbClr val="54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4">
            <a:extLst>
              <a:ext uri="{FF2B5EF4-FFF2-40B4-BE49-F238E27FC236}">
                <a16:creationId xmlns:a16="http://schemas.microsoft.com/office/drawing/2014/main" id="{779ACAA6-103F-4714-B364-F9D3EC0536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8297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2CF26BBCF1D4CB6E5F14A7BB4D0E0" ma:contentTypeVersion="6" ma:contentTypeDescription="Create a new document." ma:contentTypeScope="" ma:versionID="a32b724e6aef9b132d3e4e2e1d8fb725">
  <xsd:schema xmlns:xsd="http://www.w3.org/2001/XMLSchema" xmlns:xs="http://www.w3.org/2001/XMLSchema" xmlns:p="http://schemas.microsoft.com/office/2006/metadata/properties" xmlns:ns3="84f0acda-36ba-4ac8-a7f8-4ed7297ef4b7" targetNamespace="http://schemas.microsoft.com/office/2006/metadata/properties" ma:root="true" ma:fieldsID="5fb0aa42ea6410b091171b8c7288918f" ns3:_="">
    <xsd:import namespace="84f0acda-36ba-4ac8-a7f8-4ed7297ef4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0acda-36ba-4ac8-a7f8-4ed7297ef4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f0acda-36ba-4ac8-a7f8-4ed7297ef4b7" xsi:nil="true"/>
  </documentManagement>
</p:properties>
</file>

<file path=customXml/itemProps1.xml><?xml version="1.0" encoding="utf-8"?>
<ds:datastoreItem xmlns:ds="http://schemas.openxmlformats.org/officeDocument/2006/customXml" ds:itemID="{84FD9073-B889-44CB-8675-6C8967CCD5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0acda-36ba-4ac8-a7f8-4ed7297ef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3C5067-9D27-4788-9867-E305F40DB5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63F80A-8802-4BDC-830D-47DD68773341}">
  <ds:schemaRefs>
    <ds:schemaRef ds:uri="http://purl.org/dc/elements/1.1/"/>
    <ds:schemaRef ds:uri="http://schemas.microsoft.com/office/infopath/2007/PartnerControls"/>
    <ds:schemaRef ds:uri="http://www.w3.org/XML/1998/namespace"/>
    <ds:schemaRef ds:uri="84f0acda-36ba-4ac8-a7f8-4ed7297ef4b7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5331</TotalTime>
  <Words>1345</Words>
  <Application>Microsoft Office PowerPoint</Application>
  <PresentationFormat>Widescreen</PresentationFormat>
  <Paragraphs>263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Corbel</vt:lpstr>
      <vt:lpstr>DINPro-Medium</vt:lpstr>
      <vt:lpstr>Wingdings</vt:lpstr>
      <vt:lpstr>Wingdings 2</vt:lpstr>
      <vt:lpstr>Frame</vt:lpstr>
      <vt:lpstr>SFU Library Orientation</vt:lpstr>
      <vt:lpstr>Agenda</vt:lpstr>
      <vt:lpstr>1. Make use of your library</vt:lpstr>
      <vt:lpstr>SFU Library Info</vt:lpstr>
      <vt:lpstr>Specialized Resources at SFU Library</vt:lpstr>
      <vt:lpstr>2.Use the library’s free resources to avoid paying for materials</vt:lpstr>
      <vt:lpstr>Access library resources – libkey nomad</vt:lpstr>
      <vt:lpstr>How to install LibKey Nomad</vt:lpstr>
      <vt:lpstr>Interlibrary Loan &amp; Book Requests</vt:lpstr>
      <vt:lpstr>3. Articles:  Non-Scholarly  vs.  Scholarly</vt:lpstr>
      <vt:lpstr>Assignment Excerpts  *If a discrepancy exists, your instructor’s version is the correct one!</vt:lpstr>
      <vt:lpstr>Popular/ vs.  Scholarly</vt:lpstr>
      <vt:lpstr>Popular  vs.  Scholarly</vt:lpstr>
      <vt:lpstr>Popular  vs.  Scholarly</vt:lpstr>
      <vt:lpstr>Popular  vs.  Scholarly</vt:lpstr>
      <vt:lpstr>Popular  vs.  Scholarly</vt:lpstr>
      <vt:lpstr>4. Specialized Databases</vt:lpstr>
      <vt:lpstr>Where to get started with research?</vt:lpstr>
      <vt:lpstr>Library  Search</vt:lpstr>
      <vt:lpstr>Catalogue  Search</vt:lpstr>
      <vt:lpstr>Google Scholar </vt:lpstr>
      <vt:lpstr>Finding  Articles Online</vt:lpstr>
      <vt:lpstr>Recommended  Databases</vt:lpstr>
      <vt:lpstr>Recommended  Databases –  Search tips</vt:lpstr>
      <vt:lpstr>Searching through databases </vt:lpstr>
      <vt:lpstr>5. Topic &amp; Search Tips</vt:lpstr>
      <vt:lpstr>Working with your topic</vt:lpstr>
      <vt:lpstr>Working with your topic</vt:lpstr>
      <vt:lpstr>Working with your topic </vt:lpstr>
      <vt:lpstr>Boolean operators &amp; other Search tips</vt:lpstr>
      <vt:lpstr>Research and Writing Help</vt:lpstr>
      <vt:lpstr>APA Citation Style</vt:lpstr>
      <vt:lpstr>Where to go for help</vt:lpstr>
      <vt:lpstr>Thank you!</vt:lpstr>
    </vt:vector>
  </TitlesOfParts>
  <Company>Simon Fraser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Riley</dc:creator>
  <cp:lastModifiedBy>Yolanda Koscielski</cp:lastModifiedBy>
  <cp:revision>276</cp:revision>
  <cp:lastPrinted>2017-09-20T21:31:03Z</cp:lastPrinted>
  <dcterms:created xsi:type="dcterms:W3CDTF">2018-01-12T18:52:36Z</dcterms:created>
  <dcterms:modified xsi:type="dcterms:W3CDTF">2025-02-12T23:34:25Z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0x010100F872CF26BBCF1D4CB6E5F14A7BB4D0E0</vt:lpwstr>
  </property>
</Properties>
</file>