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72" r:id="rId7"/>
    <p:sldId id="273" r:id="rId8"/>
    <p:sldId id="274" r:id="rId9"/>
    <p:sldId id="262" r:id="rId10"/>
    <p:sldId id="261" r:id="rId11"/>
    <p:sldId id="263" r:id="rId12"/>
    <p:sldId id="264" r:id="rId13"/>
    <p:sldId id="268" r:id="rId14"/>
    <p:sldId id="269" r:id="rId15"/>
    <p:sldId id="270" r:id="rId16"/>
    <p:sldId id="265" r:id="rId17"/>
  </p:sldIdLst>
  <p:sldSz cx="9144000" cy="5143500" type="screen16x9"/>
  <p:notesSz cx="6858000" cy="9144000"/>
  <p:embeddedFontLst>
    <p:embeddedFont>
      <p:font typeface="Proxima Nov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d2fe8e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d2fe8e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0f18c8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0f18c8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c27fd6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0c27fd6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6c70fb9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6c70fb9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0c27fd6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0c27fd6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d2fe8ed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d2fe8ed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0f18c8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0f18c8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d2fe8ed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d2fe8ed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d2fe8ed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d2fe8ed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d2fe8ed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d2fe8ed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d2fe8ed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d2fe8ed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28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2fe8ed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d2fe8ed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0c27fd6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0c27fd6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0c27fd6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0c27fd6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.lib.sfu.ca/about/branches-depts/rc/software-data-dh/software/nviv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hyperlink" Target="mailto:data-services@sfu.ca" TargetMode="External"/><Relationship Id="rId4" Type="http://schemas.openxmlformats.org/officeDocument/2006/relationships/hyperlink" Target="https://www.lib.sfu.ca/help/publish/research-data-manageme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publish/scholarly-publish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hyperlink" Target="mailto:digital-scholarship@sfu.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hil@sfu.ca" TargetMode="External"/><Relationship Id="rId5" Type="http://schemas.openxmlformats.org/officeDocument/2006/relationships/hyperlink" Target="https://www.lib.sfu.ca/help/publish/dh/dhil/consultation-request" TargetMode="External"/><Relationship Id="rId4" Type="http://schemas.openxmlformats.org/officeDocument/2006/relationships/hyperlink" Target="https://www.lib.sfu.ca/help/publish/dh/dhil/abou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lib.sfu.ca/about/branches-depts/slc/ea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hyperlink" Target="mailto:copy@sfu.ca" TargetMode="External"/><Relationship Id="rId4" Type="http://schemas.openxmlformats.org/officeDocument/2006/relationships/hyperlink" Target="https://www.lib.sfu.ca/help/academic-integrity/copyrigh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mailto:research-commons@sfu.ca" TargetMode="External"/><Relationship Id="rId4" Type="http://schemas.openxmlformats.org/officeDocument/2006/relationships/hyperlink" Target="https://www.lib.sfu.ca/about/branches-depts/rc/software-data-dh/software/nviv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b.sfu.ca/help/ask-us" TargetMode="External"/><Relationship Id="rId5" Type="http://schemas.openxmlformats.org/officeDocument/2006/relationships/hyperlink" Target="http://www.lib.sfu.ca/help/research-assistance/subject" TargetMode="External"/><Relationship Id="rId4" Type="http://schemas.openxmlformats.org/officeDocument/2006/relationships/hyperlink" Target="http://www.lib.sfu.ca/help/research-assistance/liaison-libraria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mailto:research-commons@sfu.ca" TargetMode="External"/><Relationship Id="rId4" Type="http://schemas.openxmlformats.org/officeDocument/2006/relationships/hyperlink" Target="https://www.lib.sfu.ca/about/branches-depts/r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research-commons@sfu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b.sfu.ca/about/branches-depts/rc/services/workshops" TargetMode="External"/><Relationship Id="rId5" Type="http://schemas.openxmlformats.org/officeDocument/2006/relationships/hyperlink" Target="https://www.lib.sfu.ca/about/branches-depts/rc/software-data-dh" TargetMode="External"/><Relationship Id="rId4" Type="http://schemas.openxmlformats.org/officeDocument/2006/relationships/hyperlink" Target="https://www.lib.sfu.ca/about/branches-depts/rc/about#-the-research-commons-locations-and-spaces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hyperlink" Target="https://www.lib.sfu.ca/about/branches-depts/rc/writing-theses/writing/writing-services#-writing-consulta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www.lib.sfu.ca/about/branches-depts/rc/writing-theses/thesis-writing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s://www.lib.sfu.ca/find/research-tools/citation-softw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hyperlink" Target="https://www.lib.sfu.ca/find/other-materials/data-gis/gis/help-consultations" TargetMode="External"/><Relationship Id="rId4" Type="http://schemas.openxmlformats.org/officeDocument/2006/relationships/hyperlink" Target="https://www.lib.sfu.ca/find/other-materials/data-gis/gis/software-arc-gi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mailto:data-services@sfu.ca" TargetMode="External"/><Relationship Id="rId4" Type="http://schemas.openxmlformats.org/officeDocument/2006/relationships/hyperlink" Target="https://www.lib.sfu.ca/about/branches-depts/rc/services/workshops#-r-softw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864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01050" y="831273"/>
            <a:ext cx="5346300" cy="172670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endParaRPr sz="3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solidFill>
                  <a:schemeClr val="lt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SERVICES, SPACES, &amp; SOFTWARE</a:t>
            </a:r>
            <a:endParaRPr sz="3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864275" y="2432775"/>
            <a:ext cx="32796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Presenter Name</a:t>
            </a:r>
            <a:endParaRPr sz="20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Presenter Title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email@sfu.ca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F884-292C-4B0C-8667-DF02C2F6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04" y="4199144"/>
            <a:ext cx="2493390" cy="693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E0D8D2-384D-4731-85F4-8BE325B4F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275" y="1"/>
            <a:ext cx="3278707" cy="2189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NVivo is a software package that helps with the </a:t>
            </a:r>
            <a:r>
              <a:rPr lang="en-GB" sz="17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organization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and </a:t>
            </a:r>
            <a:r>
              <a:rPr lang="en-GB" sz="17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analysis</a:t>
            </a:r>
            <a:r>
              <a:rPr lang="en-GB" sz="1700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of </a:t>
            </a:r>
            <a:r>
              <a:rPr lang="en-GB" sz="17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qualitative data</a:t>
            </a:r>
            <a:r>
              <a:rPr lang="en-GB" sz="1700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.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endParaRPr sz="17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 err="1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NVivo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helps you:</a:t>
            </a:r>
            <a:endParaRPr sz="17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classify, sort, and arrange information</a:t>
            </a:r>
            <a:endParaRPr sz="17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test theories, </a:t>
            </a:r>
            <a:r>
              <a:rPr lang="en-GB" sz="1700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examine relationships, and 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identify trends in your data</a:t>
            </a:r>
            <a:endParaRPr sz="17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Ready to get started? 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Download NVivo and access help and training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</a:t>
            </a: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237550"/>
            <a:ext cx="7513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QUALITATIVE DATA ANALYSIS: NVIVO</a:t>
            </a:r>
            <a:endParaRPr sz="2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18EC7-1663-4FA3-96A2-586F99421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5233"/>
            <a:ext cx="9144000" cy="948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199388"/>
            <a:ext cx="669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DATA MANAGEMENT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961199"/>
            <a:ext cx="8520600" cy="3998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The </a:t>
            </a:r>
            <a:r>
              <a:rPr lang="en-GB" b="1" dirty="0">
                <a:solidFill>
                  <a:srgbClr val="000000"/>
                </a:solidFill>
                <a:highlight>
                  <a:srgbClr val="FFFFFF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Data Services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team offers: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Access to secondary data, including datasets, statistics, GIS, and maps from providers such as Statistics Canada.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Tools for creating a Data Management Plan (DMP)</a:t>
            </a:r>
            <a:r>
              <a:rPr lang="en-GB" sz="1600" dirty="0">
                <a:solidFill>
                  <a:schemeClr val="dk1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, with a focus on funding agency requirements. </a:t>
            </a:r>
            <a:endParaRPr sz="1600" dirty="0">
              <a:solidFill>
                <a:schemeClr val="dk1"/>
              </a:solidFill>
              <a:highlight>
                <a:schemeClr val="lt1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Advising on best practices to format datasets for long term access.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Research and reference help regarding research data.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GB" sz="1600"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114300" indent="0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Learn more</a:t>
            </a:r>
            <a:r>
              <a:rPr lang="en-US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For assistance over email, reach out to </a:t>
            </a:r>
            <a:r>
              <a:rPr lang="en-US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data-services@sfu.ca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22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A2004-97FE-4ECC-BF14-54B32643F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5233"/>
            <a:ext cx="9144000" cy="9482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33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The </a:t>
            </a:r>
            <a:r>
              <a:rPr lang="en-GB" b="1" dirty="0">
                <a:solidFill>
                  <a:srgbClr val="000000"/>
                </a:solidFill>
                <a:highlight>
                  <a:srgbClr val="FFFFFF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Digital Scholarship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team offers support for: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Exploring and evaluating publishing choices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Building your online research profile and increasing your research impact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Sharing your work within and beyond the academy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Funding for open access publishing through the SFU Central Open Access Fund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The SFU Open Access Policy and funder OA requirements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3"/>
              </a:rPr>
              <a:t>Learn more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Questions? Email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digital-scholarship@sfu.ca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311700" y="186338"/>
            <a:ext cx="8413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SCHOLARLY PUBLISHING + OPEN ACCESS</a:t>
            </a:r>
            <a:endParaRPr sz="2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0CD5D-0079-4DFD-AAC2-666AD53D3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19372"/>
            <a:ext cx="9144000" cy="10241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199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DIGITAL PROJECTS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276050" y="1161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Digital Humanities</a:t>
            </a: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is the</a:t>
            </a:r>
            <a:r>
              <a:rPr lang="en-GB" b="1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application of computational tools</a:t>
            </a:r>
            <a:b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and methods to Humanities disciplines. </a:t>
            </a:r>
            <a:endParaRPr lang="en-US" b="1" dirty="0">
              <a:solidFill>
                <a:srgbClr val="000000"/>
              </a:solidFill>
              <a:highlight>
                <a:schemeClr val="lt1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The</a:t>
            </a:r>
            <a:r>
              <a:rPr lang="en-US" b="1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Digital Humanities Innovation Lab </a:t>
            </a:r>
            <a:r>
              <a:rPr lang="en-US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can assist with: 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Consultations on Digital Humanities tools, projects, and processes</a:t>
            </a:r>
            <a:endParaRPr dirty="0">
              <a:solidFill>
                <a:srgbClr val="000000"/>
              </a:solidFill>
              <a:highlight>
                <a:schemeClr val="lt1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Digital skill development consultations and workshops</a:t>
            </a:r>
            <a:endParaRPr dirty="0">
              <a:solidFill>
                <a:srgbClr val="000000"/>
              </a:solidFill>
              <a:highlight>
                <a:schemeClr val="lt1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Questions? </a:t>
            </a: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Request a consultation</a:t>
            </a:r>
            <a:r>
              <a:rPr lang="en-GB" b="1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or email </a:t>
            </a:r>
            <a:r>
              <a:rPr lang="en-GB" dirty="0">
                <a:solidFill>
                  <a:srgbClr val="000000"/>
                </a:solidFill>
                <a:highlight>
                  <a:schemeClr val="lt1"/>
                </a:highlight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6"/>
              </a:rPr>
              <a:t>dhil@sfu.ca</a:t>
            </a:r>
            <a:endParaRPr dirty="0">
              <a:solidFill>
                <a:srgbClr val="000000"/>
              </a:solidFill>
              <a:highlight>
                <a:schemeClr val="lt1"/>
              </a:highlight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88" y="1363450"/>
            <a:ext cx="218122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267150" y="199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ENGLISH AS AN ADDITIONAL LANGUAGE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109950"/>
            <a:ext cx="8520600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The EAL/ESL Specialist can assist with:</a:t>
            </a:r>
            <a:endParaRPr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Academic writing</a:t>
            </a:r>
            <a:r>
              <a:rPr lang="en-GB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: word usage, grammar, sentence structure, making connections between ideas, elaborating and expanding arguments, logical reasoning, paraphrasing  techniques</a:t>
            </a:r>
            <a:endParaRPr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Academic reading</a:t>
            </a:r>
            <a:r>
              <a:rPr lang="en-GB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: skimming and scanning, critical reading, comprehension and analysis</a:t>
            </a:r>
            <a:endParaRPr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Conversational and academic speaking and listening</a:t>
            </a:r>
            <a:r>
              <a:rPr lang="en-GB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: comprehensibility, presentation techniques, pronunciation, pragmatic competence</a:t>
            </a:r>
            <a:endParaRPr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Learn more</a:t>
            </a:r>
            <a:r>
              <a:rPr lang="en-US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E5C09-A44A-4E97-9A91-4C66E9B6C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555" y="4146490"/>
            <a:ext cx="2493480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199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COPYRIGHT SUPPORT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3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SFU Library’s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Copyright Office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can answer questions like: 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Can I show a video clip in my tutorial?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How do I know if I am allowed to use an image in my thesis?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Am I able to include an article I previously published in my thesis?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To receive assistance over email, </a:t>
            </a:r>
            <a:b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or to set up a consultation, email 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copy@sfu.ca</a:t>
            </a:r>
            <a:r>
              <a:rPr lang="en-GB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.</a:t>
            </a:r>
            <a:r>
              <a:rPr lang="en-GB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endParaRPr b="1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59755-DF62-4264-8629-642938178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551" y="3092372"/>
            <a:ext cx="3646449" cy="20511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199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AND MORE...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029750"/>
            <a:ext cx="8520600" cy="4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Expert formatting guidance for the thesis template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Knowledge mobilization learning and support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Data visualization with Tableau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Feedback and advice on grant and scholarship applications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Time management tips 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Please visit the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Research Commons website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for more information, or </a:t>
            </a:r>
            <a:b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email 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research-commons@sfu.ca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We love to hear from you. </a:t>
            </a:r>
            <a:endParaRPr b="1" dirty="0">
              <a:solidFill>
                <a:srgbClr val="000000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800" b="1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E3D0D-F6A5-45DC-9841-C915D001D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439" y="4113750"/>
            <a:ext cx="2493480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HELP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FROM ANYWHERE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Contact your </a:t>
            </a:r>
            <a:r>
              <a:rPr lang="en-US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liaison librarian</a:t>
            </a:r>
            <a:r>
              <a:rPr lang="en-US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for in-depth research guidance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u="sng" dirty="0">
                <a:solidFill>
                  <a:schemeClr val="hlink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http://www.lib.sfu.ca/help/research-assistance/liaison-librarians</a:t>
            </a:r>
            <a:endParaRPr lang="en-US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Check out our </a:t>
            </a:r>
            <a:r>
              <a:rPr lang="en-GB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guides</a:t>
            </a:r>
            <a:endParaRPr b="1" dirty="0">
              <a:solidFill>
                <a:srgbClr val="000000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http://www.lib.sfu.ca/help/research-assistance/subject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Quick question? </a:t>
            </a:r>
            <a:r>
              <a:rPr lang="en-GB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Chat with a librarian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(Ask Away)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6"/>
              </a:rPr>
              <a:t>http://www.lib.sfu.ca/help/ask-us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56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br>
              <a:rPr lang="en-US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US" sz="1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FOR GRADUATE STUDENTS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Free </a:t>
            </a:r>
            <a:r>
              <a:rPr lang="en-GB" sz="16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services</a:t>
            </a: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, </a:t>
            </a:r>
            <a:r>
              <a:rPr lang="en-GB" sz="16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software</a:t>
            </a: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, and </a:t>
            </a:r>
            <a:r>
              <a:rPr lang="en-GB" sz="16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spaces</a:t>
            </a: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for graduate students and postdocs in all disciplines.</a:t>
            </a: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Help is available for every step of the research and writing process.</a:t>
            </a: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Learn more: </a:t>
            </a:r>
            <a:r>
              <a:rPr lang="en-GB" sz="16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https://www.lib.sfu.ca/about/branches-depts/rc</a:t>
            </a:r>
            <a:r>
              <a:rPr lang="en-GB" sz="16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br>
              <a:rPr lang="en-GB" sz="16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b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</a:b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Contact us: </a:t>
            </a:r>
            <a:r>
              <a:rPr lang="en-GB" sz="16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research-commons@sfu.ca</a:t>
            </a:r>
            <a:r>
              <a:rPr lang="en-GB" sz="16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solidFill>
                <a:srgbClr val="000000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555" y="4146490"/>
            <a:ext cx="2493480" cy="69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46EAA-62F2-4D85-94BC-666FBAE7C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400" y="971475"/>
            <a:ext cx="4311600" cy="2876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97424"/>
            <a:ext cx="8520600" cy="807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COMMONS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FOR GRADUATE STUDENTS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GB" sz="1700" b="1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Space</a:t>
            </a:r>
            <a:r>
              <a:rPr lang="en-GB" sz="1700" b="1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: (Bennett Library, Burnaby and Harbour Centre, Vancouver)</a:t>
            </a:r>
            <a:r>
              <a:rPr lang="en-GB" sz="1700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: </a:t>
            </a:r>
            <a:r>
              <a:rPr lang="en-GB" sz="1700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Quiet study space for grads and post-docs only (accessible by punch code) with dual-monitor workstations and team rooms. Our Burnaby location has lockers. </a:t>
            </a:r>
            <a:endParaRPr lang="en-GB" sz="17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endParaRPr sz="1700"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r>
              <a:rPr lang="en-GB" sz="1700" b="1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Software</a:t>
            </a:r>
            <a:r>
              <a:rPr lang="en-GB" sz="1700" dirty="0">
                <a:solidFill>
                  <a:schemeClr val="dk1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:</a:t>
            </a:r>
            <a:r>
              <a:rPr lang="en-GB" sz="1700" dirty="0">
                <a:solidFill>
                  <a:schemeClr val="dk1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 Access, licenses, and training for a variety of research support software. </a:t>
            </a:r>
          </a:p>
          <a:p>
            <a:pPr marL="0" lvl="0" indent="0">
              <a:buNone/>
            </a:pPr>
            <a:endParaRPr sz="1700" dirty="0">
              <a:solidFill>
                <a:schemeClr val="dk1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6"/>
              </a:rPr>
              <a:t>Services and support</a:t>
            </a:r>
            <a:r>
              <a:rPr lang="en-GB" sz="17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: hands-on workshops, and one-to-one or small group consultations with experts. Register for a workshop, book a consultations, or email </a:t>
            </a:r>
            <a:r>
              <a:rPr lang="en-GB" sz="17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7"/>
              </a:rPr>
              <a:t>research-commons@sfu.ca</a:t>
            </a:r>
            <a:r>
              <a:rPr lang="en-GB" sz="17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.</a:t>
            </a:r>
            <a:r>
              <a:rPr lang="en-GB" sz="1700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86777-6A54-4B31-A296-9CE4B980C9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555" y="4146490"/>
            <a:ext cx="2493480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99400"/>
            <a:ext cx="401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WRITING SUPPORT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5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solidFill>
                <a:srgbClr val="000000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Read </a:t>
            </a:r>
            <a:r>
              <a:rPr lang="en-GB" sz="2000" b="1" dirty="0" err="1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Aheads</a:t>
            </a:r>
            <a:r>
              <a:rPr lang="en-GB" sz="2000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&amp;</a:t>
            </a:r>
            <a:r>
              <a:rPr lang="en-GB" sz="2000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writing consultations</a:t>
            </a:r>
            <a:r>
              <a:rPr lang="en-GB" sz="20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: receive support with writing and constructive feedback on your draft written work or presentation materials, in-person or online. </a:t>
            </a: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7" descr="graduate-writing-services-smal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2574" y="4008267"/>
            <a:ext cx="1400340" cy="9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65034-FD25-4D73-B5C4-1C175415A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555" y="4146490"/>
            <a:ext cx="2493480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699" y="199400"/>
            <a:ext cx="84605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THESIS WRITING GROUP: 10 SESSIONS EACH TERM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39538"/>
            <a:ext cx="805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  <a:hlinkClick r:id="rId4"/>
              </a:rPr>
              <a:t>Thesis Writing Group</a:t>
            </a:r>
            <a:r>
              <a:rPr lang="en-US" sz="1600" b="1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</a:rPr>
              <a:t>is a supportive community that meets online for three hours of focused writing every Friday over the course of ten weeks each term. Build a sustainable writing practice with a group of peers from across disciplines.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</a:rPr>
              <a:t>Facilitated by members of the Graduate Writing Team and the Research Commons Librarian.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</a:rPr>
              <a:t>Goal-setting, reflection, and discussion to open and close each session.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</a:rPr>
              <a:t>Writing and research help is available each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DINPro-Regular" panose="02000503030000020004"/>
                <a:ea typeface="Proxima Nova"/>
                <a:cs typeface="Proxima Nova"/>
                <a:sym typeface="Proxima Nova"/>
              </a:rPr>
              <a:t>An Assistant for Theses is available for questions about using the thesis template, formatting, or the thesis submission process.  </a:t>
            </a:r>
            <a:endParaRPr lang="en-US"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DINPro-Regular" panose="02000503030000020004"/>
              <a:ea typeface="Proxima Nova"/>
              <a:cs typeface="Proxima Nova"/>
              <a:sym typeface="Proxima Nova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DINPro-Regular" panose="02000503030000020004"/>
              <a:ea typeface="Proxima Nova"/>
              <a:cs typeface="Proxima Nova"/>
              <a:sym typeface="Proxima Nova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DINPro-Regular" panose="02000503030000020004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D0643-DFA0-47E3-84CC-EB566734E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252" y="3609704"/>
            <a:ext cx="2726748" cy="15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52039" y="971474"/>
            <a:ext cx="9091961" cy="395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Zotero is a citation management tool that collects, organizes, and stores your references and helps you </a:t>
            </a:r>
            <a:r>
              <a:rPr lang="en-GB" sz="1600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create properly formatted in-text citations and bibliographies</a:t>
            </a:r>
            <a:r>
              <a:rPr lang="en-GB" sz="1600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in almost any style—in seconds. </a:t>
            </a:r>
            <a:endParaRPr sz="1600" b="1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Zotero can also help you: </a:t>
            </a: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Access, manage, and share your sources online, all in one place</a:t>
            </a: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Quickly import references and PDFs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Annotate PDFs and create notes</a:t>
            </a: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Ready to get started? </a:t>
            </a: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Download Zotero and learn more</a:t>
            </a:r>
            <a:r>
              <a:rPr lang="en-GB" sz="1600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</a:t>
            </a:r>
          </a:p>
          <a:p>
            <a:pPr marL="0" lvl="0" indent="0">
              <a:buNone/>
            </a:pPr>
            <a:endParaRPr sz="1600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35650"/>
            <a:ext cx="51336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CITATIONS MADE EASY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WITH ZOTERO</a:t>
            </a:r>
            <a:endParaRPr lang="en-US" sz="1600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C7220-667E-4E9E-9C25-E8810BD13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415" y="4280180"/>
            <a:ext cx="5352585" cy="863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193800"/>
            <a:ext cx="583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GIS SUPPORT: ArcGIS &amp; QGIS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240375" y="1255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The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GIS &amp; Map Librarian can assist you with: 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Getting started with GIS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Searching for geospatial data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Answering questions specific to your project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Demonstrating features and techniques.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Ready to get started? </a:t>
            </a:r>
            <a:r>
              <a:rPr lang="en-US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Download software and access training</a:t>
            </a:r>
            <a:r>
              <a:rPr lang="en-US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Questions? 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Request a consultation</a:t>
            </a:r>
            <a:r>
              <a:rPr lang="en-GB" b="1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</a:t>
            </a: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21165-EFA8-4B71-962D-F9751876F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19372"/>
            <a:ext cx="9144000" cy="1024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699" y="188225"/>
            <a:ext cx="67264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QUANTITATIVE DATA ANALYSIS: R</a:t>
            </a:r>
            <a:endParaRPr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2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 is a freely available open source </a:t>
            </a:r>
            <a:r>
              <a:rPr lang="en-GB" b="1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statistical language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that is used for data manipulation, data visualization, and statistical analyses. It is powerful, platform independent, and extensible.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 can also be used to generate publication-quality graphics. 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Ready to get started?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  <a:hlinkClick r:id="rId4"/>
              </a:rPr>
              <a:t>Register for a workshop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. 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Questions? Reach out to 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  <a:hlinkClick r:id="rId5"/>
              </a:rPr>
              <a:t>data-services@sfu.ca</a:t>
            </a:r>
            <a:r>
              <a:rPr lang="en-GB" dirty="0">
                <a:solidFill>
                  <a:srgbClr val="000000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</a:t>
            </a:r>
            <a:r>
              <a:rPr lang="en-GB" dirty="0">
                <a:solidFill>
                  <a:srgbClr val="000000"/>
                </a:solidFill>
                <a:latin typeface="DINPro-Regular" panose="02000503030000020004" pitchFamily="50" charset="0"/>
                <a:ea typeface="Proxima Nova"/>
                <a:cs typeface="Proxima Nova"/>
                <a:sym typeface="Proxima Nova"/>
              </a:rPr>
              <a:t>for assistance over email, or to book a consultation.  </a:t>
            </a:r>
            <a:endParaRPr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6775" y="2269725"/>
            <a:ext cx="1103400" cy="85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1052</Words>
  <Application>Microsoft Office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DINPro-Bold</vt:lpstr>
      <vt:lpstr>DINPro-Regular</vt:lpstr>
      <vt:lpstr>Proxima Nova</vt:lpstr>
      <vt:lpstr>Simple Light</vt:lpstr>
      <vt:lpstr>RESEARCH COMMONS SERVICES, SPACES, &amp; SOFTWARE</vt:lpstr>
      <vt:lpstr>RESEARCH HELP FROM ANYWHERE</vt:lpstr>
      <vt:lpstr>RESEARCH COMMONS FOR GRADUATE STUDENTS</vt:lpstr>
      <vt:lpstr>RESEARCH COMMONS FOR GRADUATE STUDENTS</vt:lpstr>
      <vt:lpstr>WRITING SUPPORT</vt:lpstr>
      <vt:lpstr>THESIS WRITING GROUP: 10 SESSIONS EACH TERM</vt:lpstr>
      <vt:lpstr>PowerPoint Presentation</vt:lpstr>
      <vt:lpstr>GIS SUPPORT: ArcGIS &amp; QGIS</vt:lpstr>
      <vt:lpstr>QUANTITATIVE DATA ANALYSIS: R</vt:lpstr>
      <vt:lpstr>PowerPoint Presentation</vt:lpstr>
      <vt:lpstr>RESEARCH DATA MANAGEMENT</vt:lpstr>
      <vt:lpstr>PowerPoint Presentation</vt:lpstr>
      <vt:lpstr>DIGITAL PROJECTS</vt:lpstr>
      <vt:lpstr>ENGLISH AS AN ADDITIONAL LANGUAGE</vt:lpstr>
      <vt:lpstr>COPYRIGHT SUPPORT</vt:lpstr>
      <vt:lpstr>AND MORE...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COMMONS RESOURCES &amp; SERVICES</dc:title>
  <dc:creator>Alison Moore</dc:creator>
  <cp:lastModifiedBy>Julie Jones</cp:lastModifiedBy>
  <cp:revision>29</cp:revision>
  <dcterms:modified xsi:type="dcterms:W3CDTF">2024-08-23T22:49:18Z</dcterms:modified>
</cp:coreProperties>
</file>