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0" r:id="rId1"/>
  </p:sldMasterIdLst>
  <p:notesMasterIdLst>
    <p:notesMasterId r:id="rId16"/>
  </p:notesMasterIdLst>
  <p:sldIdLst>
    <p:sldId id="256" r:id="rId2"/>
    <p:sldId id="262" r:id="rId3"/>
    <p:sldId id="293" r:id="rId4"/>
    <p:sldId id="300" r:id="rId5"/>
    <p:sldId id="294" r:id="rId6"/>
    <p:sldId id="296" r:id="rId7"/>
    <p:sldId id="297" r:id="rId8"/>
    <p:sldId id="298" r:id="rId9"/>
    <p:sldId id="287" r:id="rId10"/>
    <p:sldId id="270" r:id="rId11"/>
    <p:sldId id="289" r:id="rId12"/>
    <p:sldId id="302" r:id="rId13"/>
    <p:sldId id="299" r:id="rId14"/>
    <p:sldId id="280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42907-A4C2-4C10-9176-EF46A5AAD790}">
          <p14:sldIdLst>
            <p14:sldId id="256"/>
            <p14:sldId id="262"/>
            <p14:sldId id="293"/>
            <p14:sldId id="300"/>
            <p14:sldId id="294"/>
            <p14:sldId id="296"/>
            <p14:sldId id="297"/>
            <p14:sldId id="298"/>
            <p14:sldId id="287"/>
            <p14:sldId id="270"/>
            <p14:sldId id="289"/>
            <p14:sldId id="302"/>
            <p14:sldId id="29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2326" autoAdjust="0"/>
  </p:normalViewPr>
  <p:slideViewPr>
    <p:cSldViewPr snapToGrid="0">
      <p:cViewPr varScale="1">
        <p:scale>
          <a:sx n="82" d="100"/>
          <a:sy n="82" d="100"/>
        </p:scale>
        <p:origin x="16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68E6-F3FC-4CCB-B389-7800590151D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75F25C-406D-475A-9CBD-9C97F69D8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4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6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9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2E2A2-EAB6-4398-8889-A80FF922E6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6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97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07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37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3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2907DEE-49E1-42A7-8198-E982397F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6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6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8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4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8164B59-CCC3-4681-9D84-E60832E5979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907DEE-49E1-42A7-8198-E982397FFA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71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ufts2.lib.sfu.ca/CRDB4/BVAS/resource/5662" TargetMode="External"/><Relationship Id="rId3" Type="http://schemas.openxmlformats.org/officeDocument/2006/relationships/hyperlink" Target="http://cufts2.lib.sfu.ca/CRDB4/BVAS/resource/5563" TargetMode="External"/><Relationship Id="rId7" Type="http://schemas.openxmlformats.org/officeDocument/2006/relationships/hyperlink" Target="http://cufts2.lib.sfu.ca/CRDB4/BVAS/resource/1384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fts2.lib.sfu.ca/CRDB4/BVAS/resource/5565" TargetMode="External"/><Relationship Id="rId5" Type="http://schemas.openxmlformats.org/officeDocument/2006/relationships/hyperlink" Target="http://cufts2.lib.sfu.ca/CRDB4/BVAS/resource/5707" TargetMode="External"/><Relationship Id="rId4" Type="http://schemas.openxmlformats.org/officeDocument/2006/relationships/hyperlink" Target="http://cufts2.lib.sfu.ca/CRDB4/BVAS/resource/614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ibask@sfu.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hellie55/524852986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sfu.ca/help/research-assistance/what-literature-review-and-how-do-i-find-on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ummit.sfu.ca/item/956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ufts2.lib.sfu.ca/CRDB4/BVAS/resource/582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://cufts2.lib.sfu.ca/CRDB4/BVAS/resource/5987" TargetMode="External"/><Relationship Id="rId4" Type="http://schemas.openxmlformats.org/officeDocument/2006/relationships/hyperlink" Target="http://cufts2.lib.sfu.ca/CRDB4/BVAS/resource/576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ufts2.lib.sfu.ca/CRDB4/BVAS/resource/1100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SFU Library Orientation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Criminology 220: Literature reviews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91626" y="4876801"/>
            <a:ext cx="2933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Chloe Riley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Librarian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hloe_riley@sfu.ca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Finding online articles</a:t>
            </a:r>
            <a:endParaRPr lang="en-US" sz="36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95" y="1997453"/>
            <a:ext cx="7678247" cy="4127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365" y="2219196"/>
            <a:ext cx="35061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Catalogue Search</a:t>
            </a:r>
            <a:endParaRPr lang="en-US" sz="24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Broad/preliminary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Searches many (but not all) databases</a:t>
            </a:r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Article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ore targeted &amp; in-depth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ubject-specific or multidisciplinary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00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RECOMMENDED DATABASES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2086228"/>
            <a:ext cx="11098618" cy="4295718"/>
          </a:xfrm>
        </p:spPr>
        <p:txBody>
          <a:bodyPr anchor="t">
            <a:noAutofit/>
          </a:bodyPr>
          <a:lstStyle/>
          <a:p>
            <a:r>
              <a:rPr lang="en-US" sz="2000" dirty="0"/>
              <a:t>Criminology databases:</a:t>
            </a:r>
          </a:p>
          <a:p>
            <a:pPr lvl="1"/>
            <a:r>
              <a:rPr lang="en-US" sz="1800" b="1" dirty="0">
                <a:hlinkClick r:id="rId3"/>
              </a:rPr>
              <a:t>Criminal Justice </a:t>
            </a:r>
            <a:r>
              <a:rPr lang="en-US" sz="1800" b="1" dirty="0" smtClean="0">
                <a:hlinkClick r:id="rId3"/>
              </a:rPr>
              <a:t>Abstracts</a:t>
            </a:r>
            <a:r>
              <a:rPr lang="en-US" sz="1800" dirty="0" smtClean="0"/>
              <a:t>: academic articles, magazines, dissertations, reports, books …</a:t>
            </a:r>
            <a:endParaRPr lang="en-US" sz="1800" dirty="0"/>
          </a:p>
          <a:p>
            <a:pPr lvl="1"/>
            <a:r>
              <a:rPr lang="en-US" sz="1800" b="1" dirty="0">
                <a:hlinkClick r:id="rId4"/>
              </a:rPr>
              <a:t>National Criminal Justice Reference </a:t>
            </a:r>
            <a:r>
              <a:rPr lang="en-US" sz="1800" b="1" dirty="0" smtClean="0">
                <a:hlinkClick r:id="rId4"/>
              </a:rPr>
              <a:t>Service</a:t>
            </a:r>
            <a:r>
              <a:rPr lang="en-US" sz="1800" dirty="0" smtClean="0"/>
              <a:t>: academic articles, government reports, research reports, books</a:t>
            </a:r>
            <a:endParaRPr lang="en-US" sz="1800" dirty="0"/>
          </a:p>
          <a:p>
            <a:r>
              <a:rPr lang="en-US" sz="2000" dirty="0"/>
              <a:t>Other discipline-based databases </a:t>
            </a:r>
          </a:p>
          <a:p>
            <a:pPr lvl="1"/>
            <a:r>
              <a:rPr lang="en-US" sz="1800" b="1" dirty="0" err="1" smtClean="0">
                <a:hlinkClick r:id="rId5"/>
              </a:rPr>
              <a:t>PsycINFO</a:t>
            </a:r>
            <a:r>
              <a:rPr lang="en-US" sz="1800" dirty="0" smtClean="0"/>
              <a:t>: academic articles, books, dissertations …</a:t>
            </a:r>
            <a:endParaRPr lang="en-US" sz="1800" dirty="0"/>
          </a:p>
          <a:p>
            <a:pPr lvl="1"/>
            <a:r>
              <a:rPr lang="en-US" sz="1800" b="1" dirty="0">
                <a:hlinkClick r:id="rId6"/>
              </a:rPr>
              <a:t>Sociological </a:t>
            </a:r>
            <a:r>
              <a:rPr lang="en-US" sz="1800" b="1" dirty="0" smtClean="0">
                <a:hlinkClick r:id="rId6"/>
              </a:rPr>
              <a:t>Abstracts</a:t>
            </a:r>
            <a:r>
              <a:rPr lang="en-US" sz="1800" dirty="0" smtClean="0"/>
              <a:t>: academic articles, books, dissertations, association reports …</a:t>
            </a:r>
            <a:endParaRPr lang="en-US" sz="1800" dirty="0"/>
          </a:p>
          <a:p>
            <a:r>
              <a:rPr lang="en-US" sz="2000" dirty="0"/>
              <a:t>General databases:</a:t>
            </a:r>
          </a:p>
          <a:p>
            <a:pPr lvl="1"/>
            <a:r>
              <a:rPr lang="en-US" sz="1800" b="1" dirty="0">
                <a:hlinkClick r:id="rId7"/>
              </a:rPr>
              <a:t>Academic Search </a:t>
            </a:r>
            <a:r>
              <a:rPr lang="en-US" sz="1800" b="1" dirty="0" smtClean="0">
                <a:hlinkClick r:id="rId7"/>
              </a:rPr>
              <a:t>Complete</a:t>
            </a:r>
            <a:r>
              <a:rPr lang="en-US" sz="1800" dirty="0" smtClean="0"/>
              <a:t>: academic articles</a:t>
            </a:r>
            <a:endParaRPr lang="en-US" sz="1800" dirty="0"/>
          </a:p>
          <a:p>
            <a:pPr lvl="1"/>
            <a:r>
              <a:rPr lang="en-US" sz="1800" b="1" dirty="0">
                <a:hlinkClick r:id="rId8"/>
              </a:rPr>
              <a:t>Web of </a:t>
            </a:r>
            <a:r>
              <a:rPr lang="en-US" sz="1800" b="1" dirty="0" smtClean="0">
                <a:hlinkClick r:id="rId8"/>
              </a:rPr>
              <a:t>Science</a:t>
            </a:r>
            <a:r>
              <a:rPr lang="en-US" sz="1800" dirty="0" smtClean="0"/>
              <a:t>: academic articles</a:t>
            </a: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6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Search tips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490462"/>
            <a:ext cx="11029615" cy="3678303"/>
          </a:xfrm>
        </p:spPr>
        <p:txBody>
          <a:bodyPr>
            <a:noAutofit/>
          </a:bodyPr>
          <a:lstStyle/>
          <a:p>
            <a:r>
              <a:rPr lang="en-US" sz="2800" dirty="0" smtClean="0"/>
              <a:t>Use </a:t>
            </a:r>
            <a:r>
              <a:rPr lang="en-US" sz="2800" b="1" dirty="0" smtClean="0">
                <a:solidFill>
                  <a:schemeClr val="accent1"/>
                </a:solidFill>
              </a:rPr>
              <a:t>AND</a:t>
            </a:r>
            <a:r>
              <a:rPr lang="en-US" sz="2800" dirty="0" smtClean="0"/>
              <a:t> between keywords to narrow your search</a:t>
            </a:r>
          </a:p>
          <a:p>
            <a:pPr lvl="1"/>
            <a:r>
              <a:rPr lang="en-US" sz="2400" dirty="0" smtClean="0"/>
              <a:t>For example: </a:t>
            </a:r>
            <a:r>
              <a:rPr lang="en-US" sz="2400" b="1" dirty="0" smtClean="0">
                <a:solidFill>
                  <a:schemeClr val="accent2"/>
                </a:solidFill>
              </a:rPr>
              <a:t>hooliganism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AND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alcohol</a:t>
            </a:r>
          </a:p>
          <a:p>
            <a:r>
              <a:rPr lang="en-US" sz="2800" dirty="0" smtClean="0"/>
              <a:t>Use </a:t>
            </a:r>
            <a:r>
              <a:rPr lang="en-US" sz="2800" b="1" dirty="0" smtClean="0">
                <a:solidFill>
                  <a:schemeClr val="accent1"/>
                </a:solidFill>
              </a:rPr>
              <a:t>OR</a:t>
            </a:r>
            <a:r>
              <a:rPr lang="en-US" sz="2800" dirty="0" smtClean="0"/>
              <a:t> between keywords to broaden your search</a:t>
            </a:r>
          </a:p>
          <a:p>
            <a:pPr lvl="1"/>
            <a:r>
              <a:rPr lang="en-US" sz="2400" dirty="0" smtClean="0"/>
              <a:t>For example: </a:t>
            </a:r>
            <a:r>
              <a:rPr lang="en-US" sz="2400" b="1" dirty="0" smtClean="0">
                <a:solidFill>
                  <a:schemeClr val="accent2"/>
                </a:solidFill>
              </a:rPr>
              <a:t>soccer OR sports</a:t>
            </a:r>
          </a:p>
          <a:p>
            <a:r>
              <a:rPr lang="en-US" sz="2800" dirty="0" smtClean="0"/>
              <a:t>Use </a:t>
            </a:r>
            <a:r>
              <a:rPr lang="en-US" sz="2800" b="1" dirty="0" smtClean="0">
                <a:solidFill>
                  <a:schemeClr val="accent1"/>
                </a:solidFill>
              </a:rPr>
              <a:t>quotation marks </a:t>
            </a:r>
            <a:r>
              <a:rPr lang="en-US" sz="2800" dirty="0" smtClean="0"/>
              <a:t>around an exact phrase</a:t>
            </a:r>
          </a:p>
          <a:p>
            <a:pPr lvl="1"/>
            <a:r>
              <a:rPr lang="en-US" sz="2400" dirty="0" smtClean="0"/>
              <a:t>For example: </a:t>
            </a:r>
            <a:r>
              <a:rPr lang="en-US" sz="2400" b="1" dirty="0" smtClean="0">
                <a:solidFill>
                  <a:schemeClr val="accent2"/>
                </a:solidFill>
              </a:rPr>
              <a:t>“art therapy”</a:t>
            </a:r>
          </a:p>
          <a:p>
            <a:r>
              <a:rPr lang="en-US" sz="2800" dirty="0" smtClean="0"/>
              <a:t>Use an </a:t>
            </a:r>
            <a:r>
              <a:rPr lang="en-US" sz="2800" b="1" dirty="0" smtClean="0">
                <a:solidFill>
                  <a:schemeClr val="accent1"/>
                </a:solidFill>
              </a:rPr>
              <a:t>asterisk</a:t>
            </a:r>
            <a:r>
              <a:rPr lang="en-US" sz="2800" dirty="0" smtClean="0"/>
              <a:t> (</a:t>
            </a:r>
            <a:r>
              <a:rPr lang="en-US" sz="2800" b="1" dirty="0" smtClean="0">
                <a:solidFill>
                  <a:schemeClr val="accent1"/>
                </a:solidFill>
              </a:rPr>
              <a:t>*</a:t>
            </a:r>
            <a:r>
              <a:rPr lang="en-US" sz="2800" dirty="0" smtClean="0"/>
              <a:t>) to find related terms</a:t>
            </a:r>
          </a:p>
          <a:p>
            <a:pPr lvl="1"/>
            <a:r>
              <a:rPr lang="en-US" sz="2400" dirty="0" smtClean="0"/>
              <a:t>For example: </a:t>
            </a:r>
            <a:r>
              <a:rPr lang="en-US" sz="2400" b="1" dirty="0" err="1" smtClean="0">
                <a:solidFill>
                  <a:schemeClr val="accent2"/>
                </a:solidFill>
              </a:rPr>
              <a:t>Canad</a:t>
            </a:r>
            <a:r>
              <a:rPr lang="en-US" sz="2400" b="1" dirty="0" smtClean="0">
                <a:solidFill>
                  <a:schemeClr val="accent2"/>
                </a:solidFill>
              </a:rPr>
              <a:t>* </a:t>
            </a:r>
            <a:r>
              <a:rPr lang="en-US" sz="2400" dirty="0" smtClean="0"/>
              <a:t>will get results for: </a:t>
            </a:r>
            <a:r>
              <a:rPr lang="en-US" sz="2400" b="1" dirty="0" smtClean="0">
                <a:solidFill>
                  <a:schemeClr val="accent2"/>
                </a:solidFill>
              </a:rPr>
              <a:t>Canada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b="1" dirty="0" smtClean="0">
                <a:solidFill>
                  <a:schemeClr val="accent2"/>
                </a:solidFill>
              </a:rPr>
              <a:t>Canadian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b="1" dirty="0" smtClean="0">
                <a:solidFill>
                  <a:schemeClr val="accent2"/>
                </a:solidFill>
              </a:rPr>
              <a:t>Canadians</a:t>
            </a:r>
            <a:r>
              <a:rPr lang="en-US" sz="2400" dirty="0" smtClean="0">
                <a:solidFill>
                  <a:schemeClr val="accent2"/>
                </a:solidFill>
              </a:rPr>
              <a:t> …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Working with your topic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87219" y="2065363"/>
            <a:ext cx="5087075" cy="536005"/>
          </a:xfrm>
        </p:spPr>
        <p:txBody>
          <a:bodyPr anchor="t"/>
          <a:lstStyle/>
          <a:p>
            <a:r>
              <a:rPr lang="en-US" sz="2800" b="1" dirty="0" smtClean="0"/>
              <a:t>Focusing your topic</a:t>
            </a:r>
          </a:p>
          <a:p>
            <a:pPr lvl="1"/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2926052"/>
            <a:ext cx="5636516" cy="3739791"/>
          </a:xfrm>
        </p:spPr>
        <p:txBody>
          <a:bodyPr>
            <a:noAutofit/>
          </a:bodyPr>
          <a:lstStyle/>
          <a:p>
            <a:r>
              <a:rPr lang="en-US" sz="2000" dirty="0"/>
              <a:t>Example topic: </a:t>
            </a:r>
            <a:r>
              <a:rPr lang="en-US" sz="2000" b="1" dirty="0">
                <a:solidFill>
                  <a:schemeClr val="accent1"/>
                </a:solidFill>
              </a:rPr>
              <a:t>Art therapy </a:t>
            </a:r>
            <a:r>
              <a:rPr lang="en-US" sz="2000" b="1" dirty="0" smtClean="0">
                <a:solidFill>
                  <a:schemeClr val="accent1"/>
                </a:solidFill>
              </a:rPr>
              <a:t>and recidivism</a:t>
            </a:r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dirty="0"/>
              <a:t>Ask yourself: </a:t>
            </a:r>
          </a:p>
          <a:p>
            <a:pPr lvl="1"/>
            <a:r>
              <a:rPr lang="en-US" sz="1800" b="1" dirty="0">
                <a:solidFill>
                  <a:schemeClr val="accent2"/>
                </a:solidFill>
              </a:rPr>
              <a:t>Who?</a:t>
            </a:r>
            <a:r>
              <a:rPr lang="en-US" sz="1800" dirty="0"/>
              <a:t> Women, youth, Indigenous people …</a:t>
            </a:r>
          </a:p>
          <a:p>
            <a:pPr lvl="1"/>
            <a:r>
              <a:rPr lang="en-US" sz="1800" b="1" dirty="0">
                <a:solidFill>
                  <a:schemeClr val="accent2"/>
                </a:solidFill>
              </a:rPr>
              <a:t>What?</a:t>
            </a:r>
            <a:r>
              <a:rPr lang="en-US" sz="1800" dirty="0"/>
              <a:t> Visual art, music, dance …</a:t>
            </a:r>
          </a:p>
          <a:p>
            <a:pPr lvl="1"/>
            <a:r>
              <a:rPr lang="en-US" sz="1800" b="1" dirty="0">
                <a:solidFill>
                  <a:schemeClr val="accent2"/>
                </a:solidFill>
              </a:rPr>
              <a:t>When?</a:t>
            </a:r>
            <a:r>
              <a:rPr lang="en-US" sz="1800" dirty="0"/>
              <a:t> Historical or contemporary?</a:t>
            </a:r>
          </a:p>
          <a:p>
            <a:pPr lvl="1"/>
            <a:r>
              <a:rPr lang="en-US" sz="1800" b="1" dirty="0">
                <a:solidFill>
                  <a:schemeClr val="accent2"/>
                </a:solidFill>
              </a:rPr>
              <a:t>Where?</a:t>
            </a:r>
            <a:r>
              <a:rPr lang="en-US" sz="1800" dirty="0"/>
              <a:t> BC, Canada, North America, international …</a:t>
            </a:r>
          </a:p>
          <a:p>
            <a:pPr lvl="1"/>
            <a:r>
              <a:rPr lang="en-US" sz="1800" b="1" dirty="0">
                <a:solidFill>
                  <a:schemeClr val="accent2"/>
                </a:solidFill>
              </a:rPr>
              <a:t>Why?</a:t>
            </a:r>
            <a:r>
              <a:rPr lang="en-US" sz="1800" dirty="0"/>
              <a:t> Effects, context </a:t>
            </a:r>
            <a:r>
              <a:rPr lang="en-US" sz="1800" dirty="0" smtClean="0"/>
              <a:t>…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065363"/>
            <a:ext cx="5087073" cy="553373"/>
          </a:xfrm>
        </p:spPr>
        <p:txBody>
          <a:bodyPr anchor="t"/>
          <a:lstStyle/>
          <a:p>
            <a:r>
              <a:rPr lang="en-US" sz="2800" b="1" dirty="0" smtClean="0"/>
              <a:t>Developing keywords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3"/>
            <a:ext cx="4980378" cy="877322"/>
          </a:xfrm>
        </p:spPr>
        <p:txBody>
          <a:bodyPr>
            <a:normAutofit/>
          </a:bodyPr>
          <a:lstStyle/>
          <a:p>
            <a:r>
              <a:rPr lang="en-US" sz="2000" dirty="0"/>
              <a:t>Revised topic: </a:t>
            </a:r>
            <a:r>
              <a:rPr lang="en-US" sz="2000" b="1" dirty="0">
                <a:solidFill>
                  <a:schemeClr val="accent1"/>
                </a:solidFill>
              </a:rPr>
              <a:t>Impact of art therapy on recidivism in young offenders.</a:t>
            </a:r>
          </a:p>
          <a:p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274695"/>
              </p:ext>
            </p:extLst>
          </p:nvPr>
        </p:nvGraphicFramePr>
        <p:xfrm>
          <a:off x="6370721" y="3803375"/>
          <a:ext cx="5393100" cy="230322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97700">
                  <a:extLst>
                    <a:ext uri="{9D8B030D-6E8A-4147-A177-3AD203B41FA5}">
                      <a16:colId xmlns:a16="http://schemas.microsoft.com/office/drawing/2014/main" val="4187555670"/>
                    </a:ext>
                  </a:extLst>
                </a:gridCol>
                <a:gridCol w="1797700">
                  <a:extLst>
                    <a:ext uri="{9D8B030D-6E8A-4147-A177-3AD203B41FA5}">
                      <a16:colId xmlns:a16="http://schemas.microsoft.com/office/drawing/2014/main" val="1965859534"/>
                    </a:ext>
                  </a:extLst>
                </a:gridCol>
                <a:gridCol w="1797700">
                  <a:extLst>
                    <a:ext uri="{9D8B030D-6E8A-4147-A177-3AD203B41FA5}">
                      <a16:colId xmlns:a16="http://schemas.microsoft.com/office/drawing/2014/main" val="1591612801"/>
                    </a:ext>
                  </a:extLst>
                </a:gridCol>
              </a:tblGrid>
              <a:tr h="4108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 therapy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Recidivism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Young</a:t>
                      </a:r>
                      <a:r>
                        <a:rPr lang="en-US" sz="1600" baseline="0" dirty="0" smtClean="0"/>
                        <a:t> offenders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033320"/>
                  </a:ext>
                </a:extLst>
              </a:tr>
              <a:tr h="189241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Counselling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Music 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Dance therapy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Repeat</a:t>
                      </a:r>
                      <a:r>
                        <a:rPr lang="en-US" sz="1600" baseline="0" dirty="0" smtClean="0"/>
                        <a:t> offender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Juvenile</a:t>
                      </a:r>
                      <a:r>
                        <a:rPr lang="en-US" sz="1600" baseline="0" dirty="0" smtClean="0"/>
                        <a:t> delinquents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Early adolescent offenders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Criminals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73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8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Where to go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558" y="1966447"/>
            <a:ext cx="11029615" cy="3678303"/>
          </a:xfrm>
        </p:spPr>
        <p:txBody>
          <a:bodyPr anchor="t"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Contact us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/>
              <a:t>Research help desk (drop-in &amp; by appointment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Phone</a:t>
            </a:r>
            <a:r>
              <a:rPr lang="en-US" sz="2400" dirty="0"/>
              <a:t>: </a:t>
            </a:r>
            <a:r>
              <a:rPr lang="en-US" sz="2400" dirty="0" smtClean="0"/>
              <a:t>778.782.4345 </a:t>
            </a:r>
          </a:p>
          <a:p>
            <a:pPr lvl="1"/>
            <a:r>
              <a:rPr lang="en-US" sz="2400" dirty="0" smtClean="0"/>
              <a:t>Email us at: </a:t>
            </a:r>
            <a:r>
              <a:rPr lang="en-US" sz="2400" dirty="0" smtClean="0">
                <a:hlinkClick r:id="rId3"/>
              </a:rPr>
              <a:t>libask@sfu.ca</a:t>
            </a:r>
            <a:endParaRPr lang="en-US" sz="2400" dirty="0" smtClean="0"/>
          </a:p>
          <a:p>
            <a:pPr lvl="1"/>
            <a:r>
              <a:rPr lang="en-US" sz="2400" dirty="0" err="1"/>
              <a:t>AskAway</a:t>
            </a:r>
            <a:r>
              <a:rPr lang="en-US" sz="2400" dirty="0"/>
              <a:t> (online chat</a:t>
            </a:r>
            <a:r>
              <a:rPr lang="en-US" sz="2400" dirty="0" smtClean="0"/>
              <a:t>)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Citation Guides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APA, MLA, Chicago …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Student Learning </a:t>
            </a:r>
            <a:r>
              <a:rPr lang="en-US" sz="2800" b="1" dirty="0" smtClean="0">
                <a:solidFill>
                  <a:srgbClr val="C00000"/>
                </a:solidFill>
              </a:rPr>
              <a:t>Commons</a:t>
            </a:r>
          </a:p>
          <a:p>
            <a:pPr lvl="1"/>
            <a:r>
              <a:rPr lang="en-US" sz="2400" dirty="0"/>
              <a:t>Academic writing, study skills, EAL/ESL support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pPr lvl="1"/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24" y="2456778"/>
            <a:ext cx="2981325" cy="2933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15600" y="4835479"/>
            <a:ext cx="1290918" cy="363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SFU Library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5" y="3401025"/>
            <a:ext cx="1896395" cy="27888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91794" y="2968977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7" name="Rectangle 6"/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SFU Burnaby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23" y="3401025"/>
            <a:ext cx="1896395" cy="2788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55" y="3401025"/>
            <a:ext cx="1896395" cy="27888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879922" y="2968977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12" name="Rectangle 11"/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SFU Vancouver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68155" y="2968977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15" name="Rectangle 14"/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SFU Surrey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63827" y="2082454"/>
            <a:ext cx="52725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A few quick facts about us …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261412" y="2968977"/>
            <a:ext cx="43493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Over 2.5 million books &amp; </a:t>
            </a:r>
            <a:r>
              <a:rPr lang="en-US" sz="2400" dirty="0" err="1" smtClean="0"/>
              <a:t>ebooks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Over 98,000 subscriptions to journals, magazines &amp; newspapers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Over 500 research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Three campus libraries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7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Your assignment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8686" y="1903770"/>
            <a:ext cx="11029615" cy="367830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From your </a:t>
            </a:r>
            <a:r>
              <a:rPr lang="en-US" sz="2000" b="1" dirty="0" smtClean="0">
                <a:solidFill>
                  <a:schemeClr val="accent2"/>
                </a:solidFill>
              </a:rPr>
              <a:t>Research Project assignment</a:t>
            </a:r>
            <a:r>
              <a:rPr lang="en-US" sz="2000" dirty="0" smtClean="0"/>
              <a:t>:</a:t>
            </a:r>
          </a:p>
          <a:p>
            <a:r>
              <a:rPr lang="en-US" sz="2000" b="1" dirty="0" smtClean="0"/>
              <a:t>Literature Review</a:t>
            </a:r>
            <a:endParaRPr lang="en-US" sz="2000" dirty="0" smtClean="0"/>
          </a:p>
          <a:p>
            <a:pPr marL="360000" lvl="1" indent="0">
              <a:buNone/>
            </a:pPr>
            <a:r>
              <a:rPr lang="en-US" sz="1700" dirty="0" smtClean="0"/>
              <a:t>a</a:t>
            </a:r>
            <a:r>
              <a:rPr lang="en-US" sz="1700" dirty="0"/>
              <a:t>.     Summarize </a:t>
            </a:r>
            <a:r>
              <a:rPr lang="en-US" sz="1700" b="1" dirty="0">
                <a:solidFill>
                  <a:schemeClr val="accent3"/>
                </a:solidFill>
              </a:rPr>
              <a:t>7 to 10 peer-reviewed studies </a:t>
            </a:r>
            <a:r>
              <a:rPr lang="en-US" sz="1700" dirty="0"/>
              <a:t>(remember, you need to include at least 10 peer-reviewed references in the paper, but they don’t all have to be cited in this section).</a:t>
            </a:r>
          </a:p>
          <a:p>
            <a:r>
              <a:rPr lang="en-US" sz="2000" b="1" dirty="0" smtClean="0"/>
              <a:t>Data and Methods</a:t>
            </a:r>
          </a:p>
          <a:p>
            <a:pPr marL="324000" lvl="1" indent="0">
              <a:buNone/>
            </a:pPr>
            <a:r>
              <a:rPr lang="en-US" sz="1700" dirty="0"/>
              <a:t>d.     Discuss your </a:t>
            </a:r>
            <a:r>
              <a:rPr lang="en-US" sz="1700" b="1" dirty="0">
                <a:solidFill>
                  <a:srgbClr val="FF0000"/>
                </a:solidFill>
              </a:rPr>
              <a:t>research design </a:t>
            </a:r>
            <a:r>
              <a:rPr lang="en-US" sz="1700" dirty="0"/>
              <a:t>(e.g., experimental, non-experimental)</a:t>
            </a:r>
          </a:p>
          <a:p>
            <a:pPr marL="324000" lvl="1" indent="0">
              <a:buNone/>
            </a:pPr>
            <a:r>
              <a:rPr lang="en-US" sz="1700" dirty="0"/>
              <a:t>e.     Describe your data collection method (e.g., self-report surveys, existing data, content analysis, focus groups</a:t>
            </a:r>
            <a:r>
              <a:rPr lang="en-US" sz="1700" dirty="0" smtClean="0"/>
              <a:t>)</a:t>
            </a:r>
            <a:endParaRPr lang="en-US" sz="1700" b="1" dirty="0" smtClean="0"/>
          </a:p>
          <a:p>
            <a:r>
              <a:rPr lang="en-US" sz="2000" b="1" dirty="0" smtClean="0"/>
              <a:t>References</a:t>
            </a:r>
          </a:p>
          <a:p>
            <a:pPr marL="360000" lvl="1" indent="0">
              <a:buNone/>
            </a:pPr>
            <a:r>
              <a:rPr lang="en-US" sz="1700" dirty="0"/>
              <a:t>a.     Include </a:t>
            </a:r>
            <a:r>
              <a:rPr lang="en-US" sz="1700" b="1" dirty="0">
                <a:solidFill>
                  <a:schemeClr val="accent3"/>
                </a:solidFill>
              </a:rPr>
              <a:t>at least 15 references </a:t>
            </a:r>
            <a:r>
              <a:rPr lang="en-US" sz="1700" dirty="0"/>
              <a:t>(10 of these must be peer-reviewed journal articles)</a:t>
            </a:r>
          </a:p>
          <a:p>
            <a:pPr marL="360000" lvl="1" indent="0">
              <a:buNone/>
            </a:pPr>
            <a:r>
              <a:rPr lang="en-US" sz="1700" dirty="0"/>
              <a:t>b.     </a:t>
            </a:r>
            <a:r>
              <a:rPr lang="en-US" sz="1700" b="1" dirty="0">
                <a:solidFill>
                  <a:srgbClr val="FF0000"/>
                </a:solidFill>
              </a:rPr>
              <a:t>Non-peer reviewed references </a:t>
            </a:r>
            <a:r>
              <a:rPr lang="en-US" sz="1700" dirty="0"/>
              <a:t>can come from newspaper and magazine articles, websites, documentaries, and so on</a:t>
            </a:r>
          </a:p>
          <a:p>
            <a:pPr marL="360000" lvl="1" indent="0">
              <a:buNone/>
            </a:pPr>
            <a:r>
              <a:rPr lang="en-US" sz="1700" dirty="0"/>
              <a:t>c.     Use </a:t>
            </a:r>
            <a:r>
              <a:rPr lang="en-US" sz="1700" b="1" dirty="0">
                <a:solidFill>
                  <a:srgbClr val="FF0000"/>
                </a:solidFill>
              </a:rPr>
              <a:t>APA formatting </a:t>
            </a:r>
            <a:r>
              <a:rPr lang="en-US" sz="1700" dirty="0"/>
              <a:t>for in-text citations and reference list</a:t>
            </a:r>
          </a:p>
          <a:p>
            <a:pPr lvl="2"/>
            <a:endParaRPr lang="en-US" sz="16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90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Our agenda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193" y="1987990"/>
            <a:ext cx="11029615" cy="367830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How </a:t>
            </a:r>
            <a:r>
              <a:rPr lang="en-US" sz="2400" b="1" dirty="0"/>
              <a:t>to find:</a:t>
            </a:r>
          </a:p>
          <a:p>
            <a:r>
              <a:rPr lang="en-US" sz="2400" dirty="0"/>
              <a:t>Background </a:t>
            </a:r>
            <a:r>
              <a:rPr lang="en-US" sz="2400" dirty="0" smtClean="0"/>
              <a:t>info</a:t>
            </a:r>
          </a:p>
          <a:p>
            <a:r>
              <a:rPr lang="en-US" sz="2400"/>
              <a:t>Info on </a:t>
            </a:r>
            <a:r>
              <a:rPr lang="en-US" sz="2400"/>
              <a:t>research </a:t>
            </a:r>
            <a:r>
              <a:rPr lang="en-US" sz="2400" smtClean="0"/>
              <a:t>methodology</a:t>
            </a:r>
            <a:endParaRPr lang="en-US" sz="2400" dirty="0"/>
          </a:p>
          <a:p>
            <a:r>
              <a:rPr lang="en-US" sz="2400" dirty="0" smtClean="0"/>
              <a:t>Peer-reviewed </a:t>
            </a:r>
            <a:r>
              <a:rPr lang="en-US" sz="2400" dirty="0"/>
              <a:t>articles</a:t>
            </a:r>
          </a:p>
          <a:p>
            <a:r>
              <a:rPr lang="en-US" sz="2400" dirty="0"/>
              <a:t>Non-peer reviewed sources</a:t>
            </a:r>
          </a:p>
          <a:p>
            <a:r>
              <a:rPr lang="en-US" sz="2400" dirty="0" smtClean="0"/>
              <a:t>APA </a:t>
            </a:r>
            <a:r>
              <a:rPr lang="en-US" sz="2400" dirty="0" smtClean="0"/>
              <a:t>citation help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Plus 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Narrowing your topic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18" y="1987990"/>
            <a:ext cx="4236847" cy="4236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63019" y="6266038"/>
            <a:ext cx="4236846" cy="47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“</a:t>
            </a:r>
            <a:r>
              <a:rPr lang="en-US" sz="1200" dirty="0" smtClean="0">
                <a:hlinkClick r:id="rId4"/>
              </a:rPr>
              <a:t>And I thought we were friends</a:t>
            </a:r>
            <a:r>
              <a:rPr lang="en-US" sz="1200" dirty="0" smtClean="0"/>
              <a:t>” by </a:t>
            </a:r>
            <a:r>
              <a:rPr lang="en-US" sz="1200" dirty="0" err="1" smtClean="0"/>
              <a:t>hehedan</a:t>
            </a:r>
            <a:r>
              <a:rPr lang="en-US" sz="1200" dirty="0" smtClean="0"/>
              <a:t>, </a:t>
            </a:r>
          </a:p>
          <a:p>
            <a:pPr algn="ctr"/>
            <a:r>
              <a:rPr lang="en-US" sz="1200" dirty="0" smtClean="0"/>
              <a:t>CC BY-NC 2.0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98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a literature review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spcAft>
                <a:spcPts val="0"/>
              </a:spcAft>
              <a:defRPr/>
            </a:pPr>
            <a:r>
              <a:rPr lang="en-US" sz="2800" dirty="0"/>
              <a:t>A literature review…</a:t>
            </a:r>
          </a:p>
          <a:p>
            <a:pPr lvl="1" indent="-274320">
              <a:spcAft>
                <a:spcPts val="0"/>
              </a:spcAft>
              <a:defRPr/>
            </a:pPr>
            <a:r>
              <a:rPr lang="en-US" sz="2800" dirty="0"/>
              <a:t>Summarizes related studies and tries to makes sense of the pattern of findings. It draws conclusions about what is known, what is not, and what should be. </a:t>
            </a:r>
          </a:p>
          <a:p>
            <a:pPr marL="301943" lvl="1" indent="0" algn="r">
              <a:spcAft>
                <a:spcPts val="0"/>
              </a:spcAft>
              <a:buNone/>
              <a:defRPr/>
            </a:pPr>
            <a:r>
              <a:rPr lang="en-US" sz="2800" dirty="0" smtClean="0"/>
              <a:t>(</a:t>
            </a:r>
            <a:r>
              <a:rPr lang="en-US" sz="2800" dirty="0" smtClean="0">
                <a:hlinkClick r:id="rId3"/>
              </a:rPr>
              <a:t>adapted from SFU Library website</a:t>
            </a:r>
            <a:r>
              <a:rPr lang="en-US" sz="2800" dirty="0" smtClean="0"/>
              <a:t>)</a:t>
            </a:r>
            <a:endParaRPr lang="en-US" sz="28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8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1895" y="2937590"/>
            <a:ext cx="8681674" cy="3780591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From </a:t>
            </a:r>
            <a:r>
              <a:rPr lang="en-US" sz="2000" dirty="0" smtClean="0">
                <a:solidFill>
                  <a:schemeClr val="tx1"/>
                </a:solidFill>
              </a:rPr>
              <a:t>Erin Denton’s </a:t>
            </a:r>
            <a:r>
              <a:rPr lang="en-US" sz="2000" dirty="0">
                <a:solidFill>
                  <a:schemeClr val="tx1"/>
                </a:solidFill>
              </a:rPr>
              <a:t>Literature Review (20 </a:t>
            </a:r>
            <a:r>
              <a:rPr lang="en-US" sz="2000" dirty="0" smtClean="0">
                <a:solidFill>
                  <a:schemeClr val="tx1"/>
                </a:solidFill>
              </a:rPr>
              <a:t>pages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 </a:t>
            </a:r>
            <a:r>
              <a:rPr lang="en-US" sz="1400" dirty="0" smtClean="0">
                <a:solidFill>
                  <a:schemeClr val="tx1"/>
                </a:solidFill>
              </a:rPr>
              <a:t>In </a:t>
            </a:r>
            <a:r>
              <a:rPr lang="en-US" sz="1400" dirty="0">
                <a:solidFill>
                  <a:schemeClr val="tx1"/>
                </a:solidFill>
              </a:rPr>
              <a:t>1904, the first modern response to the new slave trade, the </a:t>
            </a:r>
            <a:r>
              <a:rPr lang="en-US" sz="1400" i="1" dirty="0">
                <a:solidFill>
                  <a:schemeClr val="tx1"/>
                </a:solidFill>
              </a:rPr>
              <a:t>International Agreement for the Suppression of the White Slave Traffic</a:t>
            </a:r>
            <a:r>
              <a:rPr lang="en-US" sz="1400" dirty="0">
                <a:solidFill>
                  <a:schemeClr val="tx1"/>
                </a:solidFill>
              </a:rPr>
              <a:t>, was created (</a:t>
            </a:r>
            <a:r>
              <a:rPr lang="en-US" sz="1400" dirty="0" err="1">
                <a:solidFill>
                  <a:schemeClr val="tx1"/>
                </a:solidFill>
              </a:rPr>
              <a:t>Friman</a:t>
            </a:r>
            <a:r>
              <a:rPr lang="en-US" sz="1400" dirty="0">
                <a:solidFill>
                  <a:schemeClr val="tx1"/>
                </a:solidFill>
              </a:rPr>
              <a:t> &amp; Reich, 2007). …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 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… </a:t>
            </a:r>
            <a:r>
              <a:rPr lang="en-US" sz="1400" dirty="0">
                <a:solidFill>
                  <a:schemeClr val="tx1"/>
                </a:solidFill>
              </a:rPr>
              <a:t>the current, relatively accepted definition of trafficking describes a wide range of activities (</a:t>
            </a:r>
            <a:r>
              <a:rPr lang="en-US" sz="1400" dirty="0" err="1">
                <a:solidFill>
                  <a:schemeClr val="tx1"/>
                </a:solidFill>
              </a:rPr>
              <a:t>Bruckert</a:t>
            </a:r>
            <a:r>
              <a:rPr lang="en-US" sz="1400" dirty="0">
                <a:solidFill>
                  <a:schemeClr val="tx1"/>
                </a:solidFill>
              </a:rPr>
              <a:t> &amp; Parent, 2002; O’Connell, Davidson &amp; </a:t>
            </a:r>
            <a:r>
              <a:rPr lang="en-US" sz="1400" dirty="0" err="1">
                <a:solidFill>
                  <a:schemeClr val="tx1"/>
                </a:solidFill>
              </a:rPr>
              <a:t>Donelan</a:t>
            </a:r>
            <a:r>
              <a:rPr lang="en-US" sz="1400" dirty="0">
                <a:solidFill>
                  <a:schemeClr val="tx1"/>
                </a:solidFill>
              </a:rPr>
              <a:t> in </a:t>
            </a:r>
            <a:r>
              <a:rPr lang="en-US" sz="1400" dirty="0" err="1">
                <a:solidFill>
                  <a:schemeClr val="tx1"/>
                </a:solidFill>
              </a:rPr>
              <a:t>Laczko</a:t>
            </a:r>
            <a:r>
              <a:rPr lang="en-US" sz="1400" dirty="0">
                <a:solidFill>
                  <a:schemeClr val="tx1"/>
                </a:solidFill>
              </a:rPr>
              <a:t> &amp; </a:t>
            </a:r>
            <a:r>
              <a:rPr lang="en-US" sz="1400" dirty="0" err="1">
                <a:solidFill>
                  <a:schemeClr val="tx1"/>
                </a:solidFill>
              </a:rPr>
              <a:t>Gramegna</a:t>
            </a:r>
            <a:r>
              <a:rPr lang="en-US" sz="1400" dirty="0">
                <a:solidFill>
                  <a:schemeClr val="tx1"/>
                </a:solidFill>
              </a:rPr>
              <a:t>, 2003). The trafficking of humans is not one single activity….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 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While </a:t>
            </a:r>
            <a:r>
              <a:rPr lang="en-US" sz="1400" dirty="0" err="1">
                <a:solidFill>
                  <a:schemeClr val="tx1"/>
                </a:solidFill>
              </a:rPr>
              <a:t>Andrees</a:t>
            </a:r>
            <a:r>
              <a:rPr lang="en-US" sz="1400" dirty="0">
                <a:solidFill>
                  <a:schemeClr val="tx1"/>
                </a:solidFill>
              </a:rPr>
              <a:t> (2005) considers the use of media and secondary sources a cause for concern, others (e.g., </a:t>
            </a:r>
            <a:r>
              <a:rPr lang="en-US" sz="1400" dirty="0" err="1">
                <a:solidFill>
                  <a:schemeClr val="tx1"/>
                </a:solidFill>
              </a:rPr>
              <a:t>Dottridge</a:t>
            </a:r>
            <a:r>
              <a:rPr lang="en-US" sz="1400" dirty="0">
                <a:solidFill>
                  <a:schemeClr val="tx1"/>
                </a:solidFill>
              </a:rPr>
              <a:t>, 2002), see the use of media as a means to gain access to a field of study that is notoriously difficult to infiltrate….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 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Rather </a:t>
            </a:r>
            <a:r>
              <a:rPr lang="en-US" sz="1400" dirty="0">
                <a:solidFill>
                  <a:schemeClr val="tx1"/>
                </a:solidFill>
              </a:rPr>
              <a:t>than separating the forced prostitution and sexual exploitation literature from human trafficking, much of the literature muddles the two together….</a:t>
            </a:r>
          </a:p>
          <a:p>
            <a:pPr marL="274320" indent="-274320"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Example literature review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25757" y="1876091"/>
            <a:ext cx="7473950" cy="1004888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Denton, </a:t>
            </a:r>
            <a:r>
              <a:rPr lang="en-US" sz="1600" dirty="0" smtClean="0">
                <a:solidFill>
                  <a:schemeClr val="tx1"/>
                </a:solidFill>
              </a:rPr>
              <a:t>E. </a:t>
            </a:r>
            <a:r>
              <a:rPr lang="en-US" sz="1600" dirty="0">
                <a:solidFill>
                  <a:schemeClr val="tx1"/>
                </a:solidFill>
              </a:rPr>
              <a:t>(2009). </a:t>
            </a:r>
            <a:r>
              <a:rPr lang="en-US" sz="1600" b="1" i="1" dirty="0">
                <a:solidFill>
                  <a:schemeClr val="tx1"/>
                </a:solidFill>
              </a:rPr>
              <a:t>International News Coverage of Human Trafficking Arrests and Prosecutions: a Content Analysis </a:t>
            </a:r>
            <a:r>
              <a:rPr lang="en-US" sz="1600" dirty="0">
                <a:solidFill>
                  <a:schemeClr val="tx1"/>
                </a:solidFill>
              </a:rPr>
              <a:t>(Master’s Thesis)</a:t>
            </a:r>
            <a:r>
              <a:rPr lang="en-US" sz="1600" i="1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 Simon Fraser University, Burnaby, BC. Retrieved from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summit.sfu.ca/item/9561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9137988" y="3358443"/>
            <a:ext cx="1524000" cy="6096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History</a:t>
            </a:r>
          </a:p>
        </p:txBody>
      </p:sp>
      <p:sp>
        <p:nvSpPr>
          <p:cNvPr id="6" name="Left Arrow 5"/>
          <p:cNvSpPr/>
          <p:nvPr/>
        </p:nvSpPr>
        <p:spPr>
          <a:xfrm>
            <a:off x="9137988" y="4134063"/>
            <a:ext cx="1524000" cy="6096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Definitions</a:t>
            </a:r>
          </a:p>
        </p:txBody>
      </p:sp>
      <p:sp>
        <p:nvSpPr>
          <p:cNvPr id="7" name="Left Arrow 6"/>
          <p:cNvSpPr/>
          <p:nvPr/>
        </p:nvSpPr>
        <p:spPr>
          <a:xfrm>
            <a:off x="9137988" y="5050890"/>
            <a:ext cx="1524000" cy="6096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Issues</a:t>
            </a:r>
          </a:p>
        </p:txBody>
      </p:sp>
      <p:sp>
        <p:nvSpPr>
          <p:cNvPr id="8" name="Left Arrow 7"/>
          <p:cNvSpPr/>
          <p:nvPr/>
        </p:nvSpPr>
        <p:spPr>
          <a:xfrm>
            <a:off x="9137988" y="5907509"/>
            <a:ext cx="1524000" cy="6096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Gaps</a:t>
            </a:r>
          </a:p>
        </p:txBody>
      </p:sp>
    </p:spTree>
    <p:extLst>
      <p:ext uri="{BB962C8B-B14F-4D97-AF65-F5344CB8AC3E}">
        <p14:creationId xmlns:p14="http://schemas.microsoft.com/office/powerpoint/2010/main" val="31018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Background sources: Encyclopedias</a:t>
            </a:r>
            <a:endParaRPr lang="en-US" sz="3600" dirty="0"/>
          </a:p>
        </p:txBody>
      </p:sp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xfrm>
            <a:off x="402576" y="1955209"/>
            <a:ext cx="5779851" cy="3678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sz="1800" b="0" dirty="0" smtClean="0"/>
              <a:t>Overview of your topic / the “</a:t>
            </a:r>
            <a:r>
              <a:rPr lang="en-CA" sz="1800" b="0" dirty="0" smtClean="0">
                <a:solidFill>
                  <a:schemeClr val="tx2"/>
                </a:solidFill>
              </a:rPr>
              <a:t>big picture</a:t>
            </a:r>
            <a:r>
              <a:rPr lang="en-CA" sz="1800" b="0" dirty="0" smtClean="0"/>
              <a:t>”</a:t>
            </a:r>
          </a:p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/>
              <a:t>Written with the </a:t>
            </a:r>
            <a:r>
              <a:rPr lang="en-US" sz="1800" b="0" dirty="0" smtClean="0">
                <a:solidFill>
                  <a:schemeClr val="tx2"/>
                </a:solidFill>
              </a:rPr>
              <a:t>academic</a:t>
            </a:r>
            <a:r>
              <a:rPr lang="en-US" sz="1800" b="0" dirty="0" smtClean="0"/>
              <a:t> in mind, often by specialists in the field</a:t>
            </a:r>
          </a:p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/>
              <a:t>Use the bibliography to identify </a:t>
            </a:r>
            <a:r>
              <a:rPr lang="en-US" sz="1800" b="0" dirty="0" smtClean="0">
                <a:solidFill>
                  <a:schemeClr val="tx2"/>
                </a:solidFill>
              </a:rPr>
              <a:t>key</a:t>
            </a:r>
            <a:r>
              <a:rPr lang="en-US" sz="1800" b="0" dirty="0" smtClean="0">
                <a:solidFill>
                  <a:schemeClr val="accent1"/>
                </a:solidFill>
              </a:rPr>
              <a:t> </a:t>
            </a:r>
            <a:r>
              <a:rPr lang="en-US" sz="1800" b="0" dirty="0" smtClean="0"/>
              <a:t>articles, studies, authors, etc.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02576" y="4147152"/>
            <a:ext cx="5302773" cy="3451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Encyclopedias and handbooks: </a:t>
            </a:r>
          </a:p>
          <a:p>
            <a:pPr lvl="1"/>
            <a:r>
              <a:rPr lang="en-US" altLang="en-US" b="1" dirty="0" smtClean="0">
                <a:hlinkClick r:id="rId3"/>
              </a:rPr>
              <a:t>Gale Virtual Reference Library</a:t>
            </a:r>
            <a:r>
              <a:rPr lang="en-US" altLang="en-US" b="1" dirty="0" smtClean="0"/>
              <a:t> </a:t>
            </a:r>
          </a:p>
          <a:p>
            <a:pPr lvl="1"/>
            <a:r>
              <a:rPr lang="en-US" altLang="en-US" b="1" dirty="0" smtClean="0">
                <a:hlinkClick r:id="rId4"/>
              </a:rPr>
              <a:t>Oxford Reference Online</a:t>
            </a:r>
            <a:r>
              <a:rPr lang="en-US" altLang="en-US" b="1" dirty="0" smtClean="0"/>
              <a:t> </a:t>
            </a:r>
          </a:p>
          <a:p>
            <a:pPr lvl="1"/>
            <a:r>
              <a:rPr lang="en-US" altLang="en-US" b="1" dirty="0" smtClean="0">
                <a:hlinkClick r:id="rId5"/>
              </a:rPr>
              <a:t>SAGE Reference</a:t>
            </a:r>
            <a:endParaRPr lang="en-US" alt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61" y="1851666"/>
            <a:ext cx="5905459" cy="542794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28321" y="2036188"/>
            <a:ext cx="1244339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Research methodology info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4434506" cy="4048026"/>
          </a:xfrm>
        </p:spPr>
        <p:txBody>
          <a:bodyPr anchor="t">
            <a:normAutofit/>
          </a:bodyPr>
          <a:lstStyle/>
          <a:p>
            <a:r>
              <a:rPr lang="en-US" sz="2000" dirty="0" smtClean="0">
                <a:hlinkClick r:id="rId3"/>
              </a:rPr>
              <a:t>Sage Research Methods Online</a:t>
            </a:r>
            <a:endParaRPr lang="en-US" sz="2000" dirty="0"/>
          </a:p>
          <a:p>
            <a:pPr lvl="1"/>
            <a:r>
              <a:rPr lang="en-US" sz="1800" dirty="0" smtClean="0"/>
              <a:t>Start with discipline-specific </a:t>
            </a:r>
            <a:r>
              <a:rPr lang="en-US" sz="1800" b="1" dirty="0">
                <a:solidFill>
                  <a:schemeClr val="accent1"/>
                </a:solidFill>
              </a:rPr>
              <a:t>e</a:t>
            </a:r>
            <a:r>
              <a:rPr lang="en-US" sz="1800" b="1" dirty="0" smtClean="0">
                <a:solidFill>
                  <a:schemeClr val="accent1"/>
                </a:solidFill>
              </a:rPr>
              <a:t>ncyclopedia entries </a:t>
            </a:r>
            <a:r>
              <a:rPr lang="en-US" sz="1800" dirty="0" smtClean="0"/>
              <a:t>for good overview of specific methodology</a:t>
            </a:r>
          </a:p>
          <a:p>
            <a:pPr lvl="1"/>
            <a:r>
              <a:rPr lang="en-US" sz="1800" dirty="0" smtClean="0"/>
              <a:t>Once you do a search, </a:t>
            </a:r>
            <a:r>
              <a:rPr lang="en-US" sz="1800" b="1" dirty="0" smtClean="0">
                <a:solidFill>
                  <a:schemeClr val="accent1"/>
                </a:solidFill>
              </a:rPr>
              <a:t>narrow by discipline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Check out Further Readings section in the articles for </a:t>
            </a:r>
            <a:r>
              <a:rPr lang="en-US" sz="1800" b="1" dirty="0" smtClean="0">
                <a:solidFill>
                  <a:schemeClr val="accent1"/>
                </a:solidFill>
              </a:rPr>
              <a:t>key readings and resources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13" y="1881807"/>
            <a:ext cx="6515597" cy="51838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74298" y="2491409"/>
            <a:ext cx="596345" cy="450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11486114" y="4810538"/>
            <a:ext cx="581192" cy="2650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1440933" y="6102625"/>
            <a:ext cx="581192" cy="2650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Scholarly vs popular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9510" y="1717990"/>
            <a:ext cx="5265804" cy="1380395"/>
          </a:xfrm>
        </p:spPr>
        <p:txBody>
          <a:bodyPr/>
          <a:lstStyle/>
          <a:p>
            <a:pPr algn="ctr"/>
            <a:r>
              <a:rPr lang="en-US" b="1" dirty="0" smtClean="0"/>
              <a:t>Popular magazine articles</a:t>
            </a:r>
          </a:p>
          <a:p>
            <a:pPr algn="ctr"/>
            <a:r>
              <a:rPr lang="en-US" sz="2000" i="1" dirty="0"/>
              <a:t>Example: </a:t>
            </a:r>
            <a:r>
              <a:rPr lang="en-US" sz="2000" b="1" i="1" dirty="0">
                <a:solidFill>
                  <a:schemeClr val="accent1"/>
                </a:solidFill>
              </a:rPr>
              <a:t>The </a:t>
            </a:r>
            <a:r>
              <a:rPr lang="en-US" sz="2000" b="1" i="1" dirty="0" smtClean="0">
                <a:solidFill>
                  <a:schemeClr val="accent1"/>
                </a:solidFill>
              </a:rPr>
              <a:t>Atlantic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1193" y="3454122"/>
            <a:ext cx="3327418" cy="3701770"/>
          </a:xfrm>
        </p:spPr>
        <p:txBody>
          <a:bodyPr>
            <a:noAutofit/>
          </a:bodyPr>
          <a:lstStyle/>
          <a:p>
            <a:r>
              <a:rPr lang="en-US" dirty="0" smtClean="0"/>
              <a:t>Audience: general public</a:t>
            </a:r>
          </a:p>
          <a:p>
            <a:r>
              <a:rPr lang="en-US" dirty="0" err="1" smtClean="0"/>
              <a:t>Colourful</a:t>
            </a:r>
            <a:r>
              <a:rPr lang="en-US" dirty="0" smtClean="0"/>
              <a:t> graphics &amp; advertisements</a:t>
            </a:r>
          </a:p>
          <a:p>
            <a:r>
              <a:rPr lang="en-US" dirty="0" smtClean="0"/>
              <a:t>Plain language</a:t>
            </a:r>
          </a:p>
          <a:p>
            <a:r>
              <a:rPr lang="en-US" dirty="0" smtClean="0"/>
              <a:t>No abstracts or    citations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29695" y="1911375"/>
            <a:ext cx="5306732" cy="1472812"/>
          </a:xfrm>
        </p:spPr>
        <p:txBody>
          <a:bodyPr/>
          <a:lstStyle/>
          <a:p>
            <a:pPr algn="ctr"/>
            <a:r>
              <a:rPr lang="en-US" b="1" dirty="0" smtClean="0"/>
              <a:t>Scholarly journal articles</a:t>
            </a:r>
          </a:p>
          <a:p>
            <a:pPr algn="ctr"/>
            <a:r>
              <a:rPr lang="en-US" sz="2000" i="1" dirty="0"/>
              <a:t>Example: </a:t>
            </a:r>
            <a:r>
              <a:rPr lang="en-US" sz="2000" b="1" i="1" dirty="0" smtClean="0">
                <a:solidFill>
                  <a:schemeClr val="accent1"/>
                </a:solidFill>
              </a:rPr>
              <a:t>Criminal Justice and Behavior: An International Journal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29695" y="3577572"/>
            <a:ext cx="3751044" cy="3313383"/>
          </a:xfrm>
        </p:spPr>
        <p:txBody>
          <a:bodyPr>
            <a:normAutofit/>
          </a:bodyPr>
          <a:lstStyle/>
          <a:p>
            <a:r>
              <a:rPr lang="en-US" dirty="0" smtClean="0"/>
              <a:t>Audience: academics</a:t>
            </a:r>
          </a:p>
          <a:p>
            <a:r>
              <a:rPr lang="en-US" dirty="0" smtClean="0"/>
              <a:t>Mostly text, with some tables &amp; charts</a:t>
            </a:r>
          </a:p>
          <a:p>
            <a:r>
              <a:rPr lang="en-US" dirty="0" smtClean="0"/>
              <a:t>Subject-specific language</a:t>
            </a:r>
          </a:p>
          <a:p>
            <a:r>
              <a:rPr lang="en-US" dirty="0" smtClean="0"/>
              <a:t>Includes abstracts &amp; citations</a:t>
            </a:r>
          </a:p>
          <a:p>
            <a:r>
              <a:rPr lang="en-US" dirty="0" smtClean="0"/>
              <a:t>Key criterion: peer-reviewed</a:t>
            </a: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6096001" y="5468643"/>
            <a:ext cx="391875" cy="3808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185">
            <a:off x="10025615" y="3572130"/>
            <a:ext cx="1637389" cy="2374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58">
            <a:off x="3546251" y="3580487"/>
            <a:ext cx="1804747" cy="2405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2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SFU 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B20F02"/>
      </a:accent1>
      <a:accent2>
        <a:srgbClr val="002060"/>
      </a:accent2>
      <a:accent3>
        <a:srgbClr val="FC493B"/>
      </a:accent3>
      <a:accent4>
        <a:srgbClr val="8D7654"/>
      </a:accent4>
      <a:accent5>
        <a:srgbClr val="7F5F52"/>
      </a:accent5>
      <a:accent6>
        <a:srgbClr val="B27D49"/>
      </a:accent6>
      <a:hlink>
        <a:srgbClr val="0070C0"/>
      </a:hlink>
      <a:folHlink>
        <a:srgbClr val="00206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Words>677</Words>
  <Application>Microsoft Office PowerPoint</Application>
  <PresentationFormat>Widescreen</PresentationFormat>
  <Paragraphs>154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2</vt:lpstr>
      <vt:lpstr>Dividend</vt:lpstr>
      <vt:lpstr>SFU Library Orientation</vt:lpstr>
      <vt:lpstr>SFU Library</vt:lpstr>
      <vt:lpstr>Your assignment</vt:lpstr>
      <vt:lpstr>Our agenda</vt:lpstr>
      <vt:lpstr>What is a literature review</vt:lpstr>
      <vt:lpstr>Example literature review</vt:lpstr>
      <vt:lpstr>Background sources: Encyclopedias</vt:lpstr>
      <vt:lpstr>Research methodology info</vt:lpstr>
      <vt:lpstr>Scholarly vs popular</vt:lpstr>
      <vt:lpstr>Finding online articles</vt:lpstr>
      <vt:lpstr>RECOMMENDED DATABASES</vt:lpstr>
      <vt:lpstr>Search tips</vt:lpstr>
      <vt:lpstr>Working with your topic</vt:lpstr>
      <vt:lpstr>Where to go for help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Riley</dc:creator>
  <cp:lastModifiedBy>car11</cp:lastModifiedBy>
  <cp:revision>121</cp:revision>
  <cp:lastPrinted>2017-09-20T21:31:03Z</cp:lastPrinted>
  <dcterms:created xsi:type="dcterms:W3CDTF">2017-07-21T21:58:05Z</dcterms:created>
  <dcterms:modified xsi:type="dcterms:W3CDTF">2017-09-21T16:51:40Z</dcterms:modified>
</cp:coreProperties>
</file>