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8" r:id="rId2"/>
    <p:sldId id="263" r:id="rId3"/>
    <p:sldId id="271" r:id="rId4"/>
    <p:sldId id="277" r:id="rId5"/>
    <p:sldId id="275" r:id="rId6"/>
    <p:sldId id="282" r:id="rId7"/>
    <p:sldId id="315" r:id="rId8"/>
    <p:sldId id="316" r:id="rId9"/>
    <p:sldId id="317" r:id="rId10"/>
    <p:sldId id="294" r:id="rId11"/>
    <p:sldId id="295" r:id="rId12"/>
    <p:sldId id="318" r:id="rId13"/>
    <p:sldId id="320" r:id="rId14"/>
    <p:sldId id="319" r:id="rId15"/>
    <p:sldId id="286" r:id="rId16"/>
    <p:sldId id="308" r:id="rId17"/>
    <p:sldId id="309" r:id="rId18"/>
    <p:sldId id="310" r:id="rId19"/>
    <p:sldId id="272" r:id="rId20"/>
    <p:sldId id="307" r:id="rId21"/>
    <p:sldId id="313" r:id="rId22"/>
    <p:sldId id="314" r:id="rId23"/>
    <p:sldId id="276" r:id="rId24"/>
    <p:sldId id="278" r:id="rId25"/>
    <p:sldId id="279" r:id="rId26"/>
    <p:sldId id="280" r:id="rId27"/>
    <p:sldId id="281" r:id="rId28"/>
    <p:sldId id="303" r:id="rId29"/>
    <p:sldId id="302" r:id="rId30"/>
    <p:sldId id="306" r:id="rId31"/>
    <p:sldId id="311" r:id="rId32"/>
    <p:sldId id="304"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0" autoAdjust="0"/>
    <p:restoredTop sz="64859" autoAdjust="0"/>
  </p:normalViewPr>
  <p:slideViewPr>
    <p:cSldViewPr snapToGrid="0">
      <p:cViewPr varScale="1">
        <p:scale>
          <a:sx n="84" d="100"/>
          <a:sy n="84" d="100"/>
        </p:scale>
        <p:origin x="558" y="90"/>
      </p:cViewPr>
      <p:guideLst>
        <p:guide orient="horz" pos="2160"/>
        <p:guide pos="3840"/>
      </p:guideLst>
    </p:cSldViewPr>
  </p:slideViewPr>
  <p:outlineViewPr>
    <p:cViewPr>
      <p:scale>
        <a:sx n="33" d="100"/>
        <a:sy n="33" d="100"/>
      </p:scale>
      <p:origin x="0" y="-3368"/>
    </p:cViewPr>
  </p:outlin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21:39:13.90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21:28:28.416"/>
    </inkml:context>
    <inkml:brush xml:id="br0">
      <inkml:brushProperty name="width" value="0.3" units="cm"/>
      <inkml:brushProperty name="height" value="0.6" units="cm"/>
      <inkml:brushProperty name="color" value="#FCFF95"/>
      <inkml:brushProperty name="tip" value="rectangle"/>
      <inkml:brushProperty name="rasterOp" value="maskPen"/>
    </inkml:brush>
  </inkml:definitions>
  <inkml:trace contextRef="#ctx0" brushRef="#br0">1 1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21:29:04.566"/>
    </inkml:context>
    <inkml:brush xml:id="br0">
      <inkml:brushProperty name="width" value="0.3" units="cm"/>
      <inkml:brushProperty name="height" value="0.6" units="cm"/>
      <inkml:brushProperty name="color" value="#FCFF95"/>
      <inkml:brushProperty name="tip" value="rectangle"/>
      <inkml:brushProperty name="rasterOp" value="maskPen"/>
    </inkml:brush>
  </inkml:definitions>
  <inkml:trace contextRef="#ctx0" brushRef="#br0">0 0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21:29:20.600"/>
    </inkml:context>
    <inkml:brush xml:id="br0">
      <inkml:brushProperty name="width" value="0.3" units="cm"/>
      <inkml:brushProperty name="height" value="0.6" units="cm"/>
      <inkml:brushProperty name="color" value="#FCFF95"/>
      <inkml:brushProperty name="tip" value="rectangle"/>
      <inkml:brushProperty name="rasterOp" value="maskPen"/>
    </inkml:brush>
  </inkml:definitions>
  <inkml:trace contextRef="#ctx0" brushRef="#br0">0 1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21:29:21.967"/>
    </inkml:context>
    <inkml:brush xml:id="br0">
      <inkml:brushProperty name="width" value="0.3" units="cm"/>
      <inkml:brushProperty name="height" value="0.6" units="cm"/>
      <inkml:brushProperty name="color" value="#FCFF95"/>
      <inkml:brushProperty name="tip" value="rectangle"/>
      <inkml:brushProperty name="rasterOp" value="maskPen"/>
    </inkml:brush>
  </inkml:definitions>
  <inkml:trace contextRef="#ctx0" brushRef="#br0">116 1 16383,'0'60'0,"0"-2"0,0-13 0,0 3 0,3 5 0,2 18 0,5 18 0,-4-35 0,0 3 0,1 5 0,0 2 0,-1-3 0,1 0 0,-2-1 0,-1-2 0,0 0 0,-2 0 0,0 0 0,-1 2 0,-1 7 0,0 0 0,0 7 0,1 1 0,1 4 0,0 2 0,-1 7 0,1 0 0,0-1 0,-1 0 0,0 0 0,0 0 0,-1-2 0,0-3 0,0-7 0,0-2 0,0-3 0,0-1 0,0-5 0,0-2 0,0-3 0,0 0 0,0-1 0,0 1 0,0 7 0,0-4 0,0 22 0,0 12 0,0-42 0,0 19 0,0 12 0,0 11 0,0 3 0,0-12 0,0-23 0,-2-22 0,-7-20 0,-14-19 0,-13-23 0,-8-23 0,3-16 0,13-4 0,12 27 0,11 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21:30:04.1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64443A-268D-4CD9-A477-2D50A1481A08}" type="datetimeFigureOut">
              <a:rPr lang="en-US" smtClean="0"/>
              <a:t>10/17/2023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262043-8D95-4478-BA7D-6BD620741BD3}" type="slidenum">
              <a:rPr lang="en-US" smtClean="0"/>
              <a:t>‹#›</a:t>
            </a:fld>
            <a:endParaRPr lang="en-US"/>
          </a:p>
        </p:txBody>
      </p:sp>
    </p:spTree>
    <p:extLst>
      <p:ext uri="{BB962C8B-B14F-4D97-AF65-F5344CB8AC3E}">
        <p14:creationId xmlns:p14="http://schemas.microsoft.com/office/powerpoint/2010/main" val="27560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Social_anthropology"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n.wikipedia.org/wiki/New_media" TargetMode="External"/><Relationship Id="rId4" Type="http://schemas.openxmlformats.org/officeDocument/2006/relationships/hyperlink" Target="https://en.wikipedia.org/wiki/Ethnography"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assar.edu/cognitive-scienc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99262043-8D95-4478-BA7D-6BD620741BD3}" type="slidenum">
              <a:rPr lang="en-US" smtClean="0"/>
              <a:t>1</a:t>
            </a:fld>
            <a:endParaRPr lang="en-US"/>
          </a:p>
        </p:txBody>
      </p:sp>
    </p:spTree>
    <p:extLst>
      <p:ext uri="{BB962C8B-B14F-4D97-AF65-F5344CB8AC3E}">
        <p14:creationId xmlns:p14="http://schemas.microsoft.com/office/powerpoint/2010/main" val="3451107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14</a:t>
            </a:fld>
            <a:endParaRPr lang="en-US"/>
          </a:p>
        </p:txBody>
      </p:sp>
    </p:spTree>
    <p:extLst>
      <p:ext uri="{BB962C8B-B14F-4D97-AF65-F5344CB8AC3E}">
        <p14:creationId xmlns:p14="http://schemas.microsoft.com/office/powerpoint/2010/main" val="1174444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2043-8D95-4478-BA7D-6BD620741BD3}" type="slidenum">
              <a:rPr lang="en-US" smtClean="0"/>
              <a:t>15</a:t>
            </a:fld>
            <a:endParaRPr lang="en-US"/>
          </a:p>
        </p:txBody>
      </p:sp>
    </p:spTree>
    <p:extLst>
      <p:ext uri="{BB962C8B-B14F-4D97-AF65-F5344CB8AC3E}">
        <p14:creationId xmlns:p14="http://schemas.microsoft.com/office/powerpoint/2010/main" val="417238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19</a:t>
            </a:fld>
            <a:endParaRPr lang="en-US"/>
          </a:p>
        </p:txBody>
      </p:sp>
    </p:spTree>
    <p:extLst>
      <p:ext uri="{BB962C8B-B14F-4D97-AF65-F5344CB8AC3E}">
        <p14:creationId xmlns:p14="http://schemas.microsoft.com/office/powerpoint/2010/main" val="71143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lists – authors, key sources – goes backward in time</a:t>
            </a:r>
          </a:p>
          <a:p>
            <a:r>
              <a:rPr lang="en-US" dirty="0"/>
              <a:t>Citation lists – who’s cited an article since it’s been published</a:t>
            </a:r>
          </a:p>
          <a:p>
            <a:endParaRPr lang="en-US" dirty="0"/>
          </a:p>
          <a:p>
            <a:r>
              <a:rPr lang="en-CA" b="0" i="0" dirty="0">
                <a:solidFill>
                  <a:srgbClr val="000000"/>
                </a:solidFill>
                <a:effectLst/>
                <a:latin typeface="arial" panose="020B0604020202020204" pitchFamily="34" charset="0"/>
              </a:rPr>
              <a:t>Quantitative methods such as citation counts, journal metrics and researcher specific metrics (collectively referred to as bibliometrics) provide one means of measuring research impact.  </a:t>
            </a:r>
          </a:p>
          <a:p>
            <a:r>
              <a:rPr lang="en-CA" b="0" i="0" dirty="0">
                <a:solidFill>
                  <a:srgbClr val="000000"/>
                </a:solidFill>
                <a:effectLst/>
                <a:latin typeface="arial" panose="020B0604020202020204" pitchFamily="34" charset="0"/>
              </a:rPr>
              <a:t>Research impact can also be described qualitatively, in terms of social and cultural influence, through the use of alternative metrics.</a:t>
            </a:r>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23</a:t>
            </a:fld>
            <a:endParaRPr lang="en-US"/>
          </a:p>
        </p:txBody>
      </p:sp>
    </p:spTree>
    <p:extLst>
      <p:ext uri="{BB962C8B-B14F-4D97-AF65-F5344CB8AC3E}">
        <p14:creationId xmlns:p14="http://schemas.microsoft.com/office/powerpoint/2010/main" val="104960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24</a:t>
            </a:fld>
            <a:endParaRPr lang="en-US"/>
          </a:p>
        </p:txBody>
      </p:sp>
    </p:spTree>
    <p:extLst>
      <p:ext uri="{BB962C8B-B14F-4D97-AF65-F5344CB8AC3E}">
        <p14:creationId xmlns:p14="http://schemas.microsoft.com/office/powerpoint/2010/main" val="1700243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2043-8D95-4478-BA7D-6BD620741BD3}" type="slidenum">
              <a:rPr lang="en-US" smtClean="0"/>
              <a:t>25</a:t>
            </a:fld>
            <a:endParaRPr lang="en-US"/>
          </a:p>
        </p:txBody>
      </p:sp>
    </p:spTree>
    <p:extLst>
      <p:ext uri="{BB962C8B-B14F-4D97-AF65-F5344CB8AC3E}">
        <p14:creationId xmlns:p14="http://schemas.microsoft.com/office/powerpoint/2010/main" val="296949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2043-8D95-4478-BA7D-6BD620741BD3}" type="slidenum">
              <a:rPr lang="en-US" smtClean="0"/>
              <a:t>26</a:t>
            </a:fld>
            <a:endParaRPr lang="en-US"/>
          </a:p>
        </p:txBody>
      </p:sp>
    </p:spTree>
    <p:extLst>
      <p:ext uri="{BB962C8B-B14F-4D97-AF65-F5344CB8AC3E}">
        <p14:creationId xmlns:p14="http://schemas.microsoft.com/office/powerpoint/2010/main" val="906956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2043-8D95-4478-BA7D-6BD620741BD3}" type="slidenum">
              <a:rPr lang="en-US" smtClean="0"/>
              <a:t>27</a:t>
            </a:fld>
            <a:endParaRPr lang="en-US"/>
          </a:p>
        </p:txBody>
      </p:sp>
    </p:spTree>
    <p:extLst>
      <p:ext uri="{BB962C8B-B14F-4D97-AF65-F5344CB8AC3E}">
        <p14:creationId xmlns:p14="http://schemas.microsoft.com/office/powerpoint/2010/main" val="3834191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28</a:t>
            </a:fld>
            <a:endParaRPr lang="en-US"/>
          </a:p>
        </p:txBody>
      </p:sp>
    </p:spTree>
    <p:extLst>
      <p:ext uri="{BB962C8B-B14F-4D97-AF65-F5344CB8AC3E}">
        <p14:creationId xmlns:p14="http://schemas.microsoft.com/office/powerpoint/2010/main" val="1020973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2043-8D95-4478-BA7D-6BD620741BD3}" type="slidenum">
              <a:rPr lang="en-US" smtClean="0"/>
              <a:t>29</a:t>
            </a:fld>
            <a:endParaRPr lang="en-US"/>
          </a:p>
        </p:txBody>
      </p:sp>
    </p:spTree>
    <p:extLst>
      <p:ext uri="{BB962C8B-B14F-4D97-AF65-F5344CB8AC3E}">
        <p14:creationId xmlns:p14="http://schemas.microsoft.com/office/powerpoint/2010/main" val="112757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discuss what makes an expert</a:t>
            </a:r>
          </a:p>
        </p:txBody>
      </p:sp>
      <p:sp>
        <p:nvSpPr>
          <p:cNvPr id="4" name="Slide Number Placeholder 3"/>
          <p:cNvSpPr>
            <a:spLocks noGrp="1"/>
          </p:cNvSpPr>
          <p:nvPr>
            <p:ph type="sldNum" sz="quarter" idx="10"/>
          </p:nvPr>
        </p:nvSpPr>
        <p:spPr/>
        <p:txBody>
          <a:bodyPr/>
          <a:lstStyle/>
          <a:p>
            <a:fld id="{99262043-8D95-4478-BA7D-6BD620741BD3}" type="slidenum">
              <a:rPr lang="en-US" smtClean="0"/>
              <a:t>2</a:t>
            </a:fld>
            <a:endParaRPr lang="en-US"/>
          </a:p>
        </p:txBody>
      </p:sp>
    </p:spTree>
    <p:extLst>
      <p:ext uri="{BB962C8B-B14F-4D97-AF65-F5344CB8AC3E}">
        <p14:creationId xmlns:p14="http://schemas.microsoft.com/office/powerpoint/2010/main" val="2018816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more detail about all of these topics </a:t>
            </a:r>
            <a:r>
              <a:rPr lang="en-US" dirty="0">
                <a:sym typeface="Wingdings" panose="05000000000000000000" pitchFamily="2" charset="2"/>
              </a:rPr>
              <a:t> - can apply specifics  prior to searching or in response to what you find</a:t>
            </a:r>
            <a:endParaRPr lang="en-US" dirty="0"/>
          </a:p>
          <a:p>
            <a:endParaRPr lang="en-US" dirty="0"/>
          </a:p>
          <a:p>
            <a:r>
              <a:rPr lang="en-US" dirty="0"/>
              <a:t>Search “immersive theatre” “then she fell” – reviews in academic publications and newspapers – immersive theatre as topic</a:t>
            </a:r>
            <a:br>
              <a:rPr lang="en-US" dirty="0"/>
            </a:br>
            <a:endParaRPr lang="en-US" dirty="0"/>
          </a:p>
          <a:p>
            <a:r>
              <a:rPr lang="en-US" dirty="0"/>
              <a:t>Search “ethnographic photography AND Africa” – what time period? By who?  Which countries / peoples? Can start with a specific example and then spread – other terms “ethnohistory”? “historical anthropology”?</a:t>
            </a:r>
          </a:p>
          <a:p>
            <a:pPr algn="l"/>
            <a:r>
              <a:rPr lang="en-US" dirty="0"/>
              <a:t>Wikipedia “</a:t>
            </a:r>
            <a:r>
              <a:rPr lang="en-US" b="1" i="0" dirty="0">
                <a:solidFill>
                  <a:srgbClr val="202122"/>
                </a:solidFill>
                <a:effectLst/>
                <a:latin typeface="Arial" panose="020B0604020202020204" pitchFamily="34" charset="0"/>
              </a:rPr>
              <a:t>Visual anthropology</a:t>
            </a:r>
            <a:r>
              <a:rPr lang="en-US" b="0" i="0" dirty="0">
                <a:solidFill>
                  <a:srgbClr val="202122"/>
                </a:solidFill>
                <a:effectLst/>
                <a:latin typeface="Arial" panose="020B0604020202020204" pitchFamily="34" charset="0"/>
              </a:rPr>
              <a:t> is a subfield of </a:t>
            </a:r>
            <a:r>
              <a:rPr lang="en-US" b="0" i="0" u="none" strike="noStrike" dirty="0">
                <a:solidFill>
                  <a:srgbClr val="3366CC"/>
                </a:solidFill>
                <a:effectLst/>
                <a:latin typeface="Arial" panose="020B0604020202020204" pitchFamily="34" charset="0"/>
                <a:hlinkClick r:id="rId3" tooltip="Social anthropology"/>
              </a:rPr>
              <a:t>social anthropology</a:t>
            </a:r>
            <a:r>
              <a:rPr lang="en-US" b="0" i="0" dirty="0">
                <a:solidFill>
                  <a:srgbClr val="202122"/>
                </a:solidFill>
                <a:effectLst/>
                <a:latin typeface="Arial" panose="020B0604020202020204" pitchFamily="34" charset="0"/>
              </a:rPr>
              <a:t> that is concerned, in part, with the study and production of </a:t>
            </a:r>
            <a:r>
              <a:rPr lang="en-US" b="0" i="0" u="none" strike="noStrike" dirty="0">
                <a:solidFill>
                  <a:srgbClr val="3366CC"/>
                </a:solidFill>
                <a:effectLst/>
                <a:latin typeface="Arial" panose="020B0604020202020204" pitchFamily="34" charset="0"/>
                <a:hlinkClick r:id="rId4" tooltip="Ethnography"/>
              </a:rPr>
              <a:t>ethnographic</a:t>
            </a:r>
            <a:r>
              <a:rPr lang="en-US" b="0" i="0" dirty="0">
                <a:solidFill>
                  <a:srgbClr val="202122"/>
                </a:solidFill>
                <a:effectLst/>
                <a:latin typeface="Arial" panose="020B0604020202020204" pitchFamily="34" charset="0"/>
              </a:rPr>
              <a:t> photography, film and, since the mid-1990s, </a:t>
            </a:r>
            <a:r>
              <a:rPr lang="en-US" b="0" i="0" u="none" strike="noStrike" dirty="0">
                <a:solidFill>
                  <a:srgbClr val="3366CC"/>
                </a:solidFill>
                <a:effectLst/>
                <a:latin typeface="Arial" panose="020B0604020202020204" pitchFamily="34" charset="0"/>
                <a:hlinkClick r:id="rId5" tooltip="New media"/>
              </a:rPr>
              <a:t>new media</a:t>
            </a:r>
            <a:r>
              <a:rPr lang="en-US" b="0" i="0" dirty="0">
                <a:solidFill>
                  <a:srgbClr val="202122"/>
                </a:solidFill>
                <a:effectLst/>
                <a:latin typeface="Arial" panose="020B0604020202020204" pitchFamily="34" charset="0"/>
              </a:rPr>
              <a:t>.”- Provides a historical overview and sources – OXO “Visual anthropology” has a section specifically covering “visual analysis”,  “visual methodologies”, “ethnographic film”, “ethnographic photography”</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a:t>
            </a:r>
            <a:r>
              <a:rPr lang="en-US" b="1" i="0" dirty="0">
                <a:solidFill>
                  <a:srgbClr val="333333"/>
                </a:solidFill>
                <a:effectLst/>
                <a:latin typeface="Arial" panose="020B0604020202020204" pitchFamily="34" charset="0"/>
              </a:rPr>
              <a:t>Edwards, Elizabeth. 2001. </a:t>
            </a:r>
            <a:r>
              <a:rPr lang="en-US" b="1" i="1" dirty="0">
                <a:solidFill>
                  <a:srgbClr val="333333"/>
                </a:solidFill>
                <a:effectLst/>
                <a:latin typeface="Arial" panose="020B0604020202020204" pitchFamily="34" charset="0"/>
              </a:rPr>
              <a:t>Raw histories: Photographs, anthropology and museums</a:t>
            </a:r>
            <a:r>
              <a:rPr lang="en-US" b="1" i="0" dirty="0">
                <a:solidFill>
                  <a:srgbClr val="333333"/>
                </a:solidFill>
                <a:effectLst/>
                <a:latin typeface="Arial" panose="020B0604020202020204" pitchFamily="34" charset="0"/>
              </a:rPr>
              <a:t>. Oxford and New York: Berg.</a:t>
            </a:r>
          </a:p>
          <a:p>
            <a:pPr algn="l"/>
            <a:r>
              <a:rPr lang="en-US" b="0" i="0" dirty="0">
                <a:solidFill>
                  <a:srgbClr val="333333"/>
                </a:solidFill>
                <a:effectLst/>
                <a:latin typeface="Arial" panose="020B0604020202020204" pitchFamily="34" charset="0"/>
              </a:rPr>
              <a:t>Edwards is one of the foremost historians of ethnographic photography. This collection of essays contains important studies of </a:t>
            </a:r>
            <a:r>
              <a:rPr lang="en-US" b="0" i="0" dirty="0" err="1">
                <a:solidFill>
                  <a:srgbClr val="333333"/>
                </a:solidFill>
                <a:effectLst/>
                <a:latin typeface="Arial" panose="020B0604020202020204" pitchFamily="34" charset="0"/>
              </a:rPr>
              <a:t>Jenness</a:t>
            </a:r>
            <a:r>
              <a:rPr lang="en-US" b="0" i="0" dirty="0">
                <a:solidFill>
                  <a:srgbClr val="333333"/>
                </a:solidFill>
                <a:effectLst/>
                <a:latin typeface="Arial" panose="020B0604020202020204" pitchFamily="34" charset="0"/>
              </a:rPr>
              <a:t> and Haddon, among others, as well as analyses of contemporary photographers who engage with historical materials, such as Finnish photographer </a:t>
            </a:r>
            <a:r>
              <a:rPr lang="en-US" b="0" i="0" dirty="0" err="1">
                <a:solidFill>
                  <a:srgbClr val="333333"/>
                </a:solidFill>
                <a:effectLst/>
                <a:latin typeface="Arial" panose="020B0604020202020204" pitchFamily="34" charset="0"/>
              </a:rPr>
              <a:t>Jorma</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Puranen</a:t>
            </a:r>
            <a:r>
              <a:rPr lang="en-US" b="0" i="0" dirty="0">
                <a:solidFill>
                  <a:srgbClr val="333333"/>
                </a:solidFill>
                <a:effectLst/>
                <a:latin typeface="Arial" panose="020B0604020202020204" pitchFamily="34" charset="0"/>
              </a:rPr>
              <a:t>.”</a:t>
            </a:r>
            <a:br>
              <a:rPr lang="en-US" b="0" i="0" dirty="0">
                <a:solidFill>
                  <a:srgbClr val="333333"/>
                </a:solidFill>
                <a:effectLst/>
                <a:latin typeface="Arial" panose="020B0604020202020204" pitchFamily="34" charset="0"/>
              </a:rPr>
            </a:br>
            <a:r>
              <a:rPr lang="en-US" b="0" i="0" dirty="0">
                <a:solidFill>
                  <a:srgbClr val="333333"/>
                </a:solidFill>
                <a:effectLst/>
                <a:latin typeface="Arial" panose="020B0604020202020204" pitchFamily="34" charset="0"/>
              </a:rPr>
              <a:t>Subject for this book is “</a:t>
            </a:r>
            <a:r>
              <a:rPr lang="en-US" dirty="0">
                <a:effectLst/>
              </a:rPr>
              <a:t>Photography in anthropology” – no geographic subdivisions but “history”</a:t>
            </a:r>
          </a:p>
          <a:p>
            <a:pPr algn="l"/>
            <a:r>
              <a:rPr lang="en-US" b="0" i="0" dirty="0">
                <a:solidFill>
                  <a:srgbClr val="333333"/>
                </a:solidFill>
                <a:effectLst/>
                <a:latin typeface="Arial" panose="020B0604020202020204" pitchFamily="34" charset="0"/>
              </a:rPr>
              <a:t>Try search in catalogue for “photography AND anthropology AND Africa”</a:t>
            </a:r>
          </a:p>
          <a:p>
            <a:pPr algn="l"/>
            <a:r>
              <a:rPr lang="en-US" dirty="0"/>
              <a:t>“</a:t>
            </a:r>
            <a:r>
              <a:rPr lang="en-US" b="0" i="0" dirty="0">
                <a:solidFill>
                  <a:srgbClr val="000000"/>
                </a:solidFill>
                <a:effectLst/>
                <a:latin typeface="Source Sans Pro" panose="020B0503030403020204" pitchFamily="34" charset="0"/>
              </a:rPr>
              <a:t>Empires of the Visual: Photography and Colonial Administration in </a:t>
            </a:r>
            <a:r>
              <a:rPr lang="en-US" dirty="0"/>
              <a:t>Africa” in </a:t>
            </a:r>
            <a:r>
              <a:rPr lang="en-US" b="0" i="1" dirty="0">
                <a:solidFill>
                  <a:srgbClr val="000000"/>
                </a:solidFill>
                <a:effectLst/>
                <a:latin typeface="Source Sans Pro" panose="020B0503030403020204" pitchFamily="34" charset="0"/>
              </a:rPr>
              <a:t>Images and empires : visuality in colonial and postcolonial </a:t>
            </a:r>
            <a:r>
              <a:rPr lang="en-US" i="1" dirty="0"/>
              <a:t>Africa</a:t>
            </a:r>
          </a:p>
          <a:p>
            <a:pPr algn="l"/>
            <a:endParaRPr lang="en-US" b="0" i="1" dirty="0">
              <a:solidFill>
                <a:srgbClr val="333333"/>
              </a:solidFill>
              <a:effectLst/>
              <a:latin typeface="Arial" panose="020B0604020202020204" pitchFamily="34" charset="0"/>
            </a:endParaRPr>
          </a:p>
          <a:p>
            <a:pPr algn="l"/>
            <a:r>
              <a:rPr lang="en-US" b="0" i="0" dirty="0">
                <a:solidFill>
                  <a:srgbClr val="333333"/>
                </a:solidFill>
                <a:effectLst/>
                <a:latin typeface="Arial" panose="020B0604020202020204" pitchFamily="34" charset="0"/>
              </a:rPr>
              <a:t>Can find overviews of photography like “The public life of photographs” from the Ryerson Image Centre that discusses the role of the photograph in news and art – sometimes the notion of “documentary” photographs is relevant – interested in history of photography in art, as well as in journalism, can consider using terms like “photojournalism”, “</a:t>
            </a:r>
            <a:r>
              <a:rPr lang="en-US" b="0" i="0" dirty="0" err="1">
                <a:solidFill>
                  <a:srgbClr val="333333"/>
                </a:solidFill>
                <a:effectLst/>
                <a:latin typeface="Arial" panose="020B0604020202020204" pitchFamily="34" charset="0"/>
              </a:rPr>
              <a:t>photoconceptualism</a:t>
            </a:r>
            <a:r>
              <a:rPr lang="en-US" b="0" i="0" dirty="0">
                <a:solidFill>
                  <a:srgbClr val="333333"/>
                </a:solidFill>
                <a:effectLst/>
                <a:latin typeface="Arial" panose="020B0604020202020204" pitchFamily="34" charset="0"/>
              </a:rPr>
              <a:t>”</a:t>
            </a:r>
          </a:p>
          <a:p>
            <a:pPr algn="l"/>
            <a:endParaRPr lang="en-US" b="0" i="0" dirty="0">
              <a:solidFill>
                <a:srgbClr val="333333"/>
              </a:solidFill>
              <a:effectLst/>
              <a:latin typeface="Arial" panose="020B0604020202020204" pitchFamily="34" charset="0"/>
            </a:endParaRPr>
          </a:p>
          <a:p>
            <a:endParaRPr lang="en-US" b="0" i="0" dirty="0">
              <a:solidFill>
                <a:srgbClr val="202122"/>
              </a:solidFill>
              <a:effectLst/>
              <a:latin typeface="Arial" panose="020B0604020202020204" pitchFamily="34" charset="0"/>
            </a:endParaRPr>
          </a:p>
          <a:p>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30</a:t>
            </a:fld>
            <a:endParaRPr lang="en-US"/>
          </a:p>
        </p:txBody>
      </p:sp>
    </p:spTree>
    <p:extLst>
      <p:ext uri="{BB962C8B-B14F-4D97-AF65-F5344CB8AC3E}">
        <p14:creationId xmlns:p14="http://schemas.microsoft.com/office/powerpoint/2010/main" val="2606857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32</a:t>
            </a:fld>
            <a:endParaRPr lang="en-US"/>
          </a:p>
        </p:txBody>
      </p:sp>
    </p:spTree>
    <p:extLst>
      <p:ext uri="{BB962C8B-B14F-4D97-AF65-F5344CB8AC3E}">
        <p14:creationId xmlns:p14="http://schemas.microsoft.com/office/powerpoint/2010/main" val="112847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3</a:t>
            </a:fld>
            <a:endParaRPr lang="en-US"/>
          </a:p>
        </p:txBody>
      </p:sp>
    </p:spTree>
    <p:extLst>
      <p:ext uri="{BB962C8B-B14F-4D97-AF65-F5344CB8AC3E}">
        <p14:creationId xmlns:p14="http://schemas.microsoft.com/office/powerpoint/2010/main" val="57954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Authoritative – expert, timely (context), who decides?</a:t>
            </a:r>
            <a:br>
              <a:rPr lang="en-US" sz="1200" dirty="0"/>
            </a:br>
            <a:endParaRPr lang="en-US" sz="1200" dirty="0"/>
          </a:p>
          <a:p>
            <a:pPr lvl="1"/>
            <a:r>
              <a:rPr lang="en-US" sz="1200" dirty="0"/>
              <a:t>Significant – catalyst for subsequent scholarship, primary source</a:t>
            </a:r>
            <a:br>
              <a:rPr lang="en-US" sz="1200" dirty="0"/>
            </a:br>
            <a:endParaRPr lang="en-US" sz="1200" dirty="0"/>
          </a:p>
          <a:p>
            <a:pPr lvl="1"/>
            <a:r>
              <a:rPr lang="en-US" sz="1200" dirty="0"/>
              <a:t>Influential – citations, how many and where</a:t>
            </a:r>
            <a:endParaRPr lang="en-CA" sz="1200" b="0" i="0" dirty="0">
              <a:solidFill>
                <a:srgbClr val="0F1419"/>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Elders, oral histories, culture keepers, lived experience, embodied knowledge</a:t>
            </a:r>
          </a:p>
          <a:p>
            <a:endParaRPr lang="en-US" sz="1200" dirty="0"/>
          </a:p>
          <a:p>
            <a:r>
              <a:rPr lang="en-US" sz="1200" dirty="0"/>
              <a:t>Practitioners, artists, curators, critics – other forms of scholarship and knowledge</a:t>
            </a:r>
            <a:br>
              <a:rPr lang="en-US" sz="1200" dirty="0"/>
            </a:br>
            <a:endParaRPr lang="en-US" sz="1200" dirty="0"/>
          </a:p>
          <a:p>
            <a:r>
              <a:rPr lang="en-US" sz="1200" dirty="0"/>
              <a:t>DEEP DIVE into key sources rather than skimming the surface</a:t>
            </a:r>
          </a:p>
          <a:p>
            <a:endParaRPr lang="en-US" sz="1200" dirty="0"/>
          </a:p>
          <a:p>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4</a:t>
            </a:fld>
            <a:endParaRPr lang="en-US"/>
          </a:p>
        </p:txBody>
      </p:sp>
    </p:spTree>
    <p:extLst>
      <p:ext uri="{BB962C8B-B14F-4D97-AF65-F5344CB8AC3E}">
        <p14:creationId xmlns:p14="http://schemas.microsoft.com/office/powerpoint/2010/main" val="53909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CA" b="0" i="0" dirty="0">
                <a:solidFill>
                  <a:srgbClr val="000000"/>
                </a:solidFill>
                <a:effectLst/>
                <a:latin typeface="arial" panose="020B0604020202020204" pitchFamily="34" charset="0"/>
              </a:rPr>
              <a:t>Quantitative methods such as citation counts, journal metrics and researcher specific metrics (collectively referred to as bibliometrics) provide one means of measuring research impact.  Research impact can also be described qualitatively, in terms of social and cultural influence, through the use of alternative metrics.</a:t>
            </a:r>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5</a:t>
            </a:fld>
            <a:endParaRPr lang="en-US"/>
          </a:p>
        </p:txBody>
      </p:sp>
    </p:spTree>
    <p:extLst>
      <p:ext uri="{BB962C8B-B14F-4D97-AF65-F5344CB8AC3E}">
        <p14:creationId xmlns:p14="http://schemas.microsoft.com/office/powerpoint/2010/main" val="2434810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2043-8D95-4478-BA7D-6BD620741BD3}" type="slidenum">
              <a:rPr lang="en-US" smtClean="0"/>
              <a:t>6</a:t>
            </a:fld>
            <a:endParaRPr lang="en-US"/>
          </a:p>
        </p:txBody>
      </p:sp>
    </p:spTree>
    <p:extLst>
      <p:ext uri="{BB962C8B-B14F-4D97-AF65-F5344CB8AC3E}">
        <p14:creationId xmlns:p14="http://schemas.microsoft.com/office/powerpoint/2010/main" val="114915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dirty="0">
                <a:solidFill>
                  <a:srgbClr val="333333"/>
                </a:solidFill>
                <a:effectLst/>
                <a:latin typeface="Lucida Grande" panose="020B0600040502020204" pitchFamily="34" charset="0"/>
              </a:rPr>
              <a:t> exclusive, authoritative research guides across a variety of subject areas. Combining the best features of an annotated bibliography and a high-level encyclopedia, this cutting-edge resource directs researchers to the best available scholarship across a wide variety of subjects.</a:t>
            </a:r>
          </a:p>
          <a:p>
            <a:br>
              <a:rPr lang="en-CA" dirty="0"/>
            </a:br>
            <a:endParaRPr lang="en-US" dirty="0"/>
          </a:p>
        </p:txBody>
      </p:sp>
      <p:sp>
        <p:nvSpPr>
          <p:cNvPr id="4" name="Slide Number Placeholder 3"/>
          <p:cNvSpPr>
            <a:spLocks noGrp="1"/>
          </p:cNvSpPr>
          <p:nvPr>
            <p:ph type="sldNum" sz="quarter" idx="5"/>
          </p:nvPr>
        </p:nvSpPr>
        <p:spPr/>
        <p:txBody>
          <a:bodyPr/>
          <a:lstStyle/>
          <a:p>
            <a:fld id="{99262043-8D95-4478-BA7D-6BD620741BD3}" type="slidenum">
              <a:rPr lang="en-US" smtClean="0"/>
              <a:t>10</a:t>
            </a:fld>
            <a:endParaRPr lang="en-US"/>
          </a:p>
        </p:txBody>
      </p:sp>
    </p:spTree>
    <p:extLst>
      <p:ext uri="{BB962C8B-B14F-4D97-AF65-F5344CB8AC3E}">
        <p14:creationId xmlns:p14="http://schemas.microsoft.com/office/powerpoint/2010/main" val="1746980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pre-select “module” to find key sources in that discipline OR search and then filter by discipline</a:t>
            </a:r>
          </a:p>
        </p:txBody>
      </p:sp>
      <p:sp>
        <p:nvSpPr>
          <p:cNvPr id="4" name="Slide Number Placeholder 3"/>
          <p:cNvSpPr>
            <a:spLocks noGrp="1"/>
          </p:cNvSpPr>
          <p:nvPr>
            <p:ph type="sldNum" sz="quarter" idx="5"/>
          </p:nvPr>
        </p:nvSpPr>
        <p:spPr/>
        <p:txBody>
          <a:bodyPr/>
          <a:lstStyle/>
          <a:p>
            <a:fld id="{99262043-8D95-4478-BA7D-6BD620741BD3}" type="slidenum">
              <a:rPr lang="en-US" smtClean="0"/>
              <a:t>11</a:t>
            </a:fld>
            <a:endParaRPr lang="en-US"/>
          </a:p>
        </p:txBody>
      </p:sp>
    </p:spTree>
    <p:extLst>
      <p:ext uri="{BB962C8B-B14F-4D97-AF65-F5344CB8AC3E}">
        <p14:creationId xmlns:p14="http://schemas.microsoft.com/office/powerpoint/2010/main" val="20916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555555"/>
                </a:solidFill>
                <a:effectLst/>
                <a:latin typeface="Titillium Web" panose="020F0502020204030204" pitchFamily="34" charset="0"/>
              </a:rPr>
              <a:t>AUTHORITY?  CURRENCY?  COMPREHENSIVENESS?</a:t>
            </a:r>
          </a:p>
          <a:p>
            <a:r>
              <a:rPr lang="en-US" dirty="0">
                <a:solidFill>
                  <a:srgbClr val="2A2A2A"/>
                </a:solidFill>
                <a:effectLst/>
              </a:rPr>
              <a:t>Welcome to the</a:t>
            </a:r>
            <a:r>
              <a:rPr lang="en-US" b="1" dirty="0"/>
              <a:t> </a:t>
            </a:r>
            <a:r>
              <a:rPr lang="en-US" b="1" u="sng" dirty="0"/>
              <a:t>F</a:t>
            </a:r>
            <a:r>
              <a:rPr lang="en-US" b="1" dirty="0"/>
              <a:t>raming, </a:t>
            </a:r>
            <a:r>
              <a:rPr lang="en-US" b="1" u="sng" dirty="0"/>
              <a:t>R</a:t>
            </a:r>
            <a:r>
              <a:rPr lang="en-US" b="1" dirty="0"/>
              <a:t>easoning </a:t>
            </a:r>
            <a:r>
              <a:rPr lang="en-US" b="1" u="sng" dirty="0"/>
              <a:t>a</a:t>
            </a:r>
            <a:r>
              <a:rPr lang="en-US" b="1" dirty="0"/>
              <a:t>nd </a:t>
            </a:r>
            <a:r>
              <a:rPr lang="en-US" b="1" u="sng" dirty="0" err="1"/>
              <a:t>ME</a:t>
            </a:r>
            <a:r>
              <a:rPr lang="en-US" b="1" dirty="0" err="1"/>
              <a:t>taphor</a:t>
            </a:r>
            <a:r>
              <a:rPr lang="en-US" dirty="0"/>
              <a:t> </a:t>
            </a:r>
            <a:r>
              <a:rPr lang="en-US" b="1" dirty="0"/>
              <a:t>(</a:t>
            </a:r>
            <a:r>
              <a:rPr lang="en-US" b="1" dirty="0" err="1"/>
              <a:t>FRaME</a:t>
            </a:r>
            <a:r>
              <a:rPr lang="en-US" b="1" dirty="0"/>
              <a:t>) Lab</a:t>
            </a:r>
            <a:r>
              <a:rPr lang="en-US" dirty="0"/>
              <a:t>, a cognitive science laboratory at </a:t>
            </a:r>
            <a:r>
              <a:rPr lang="en-US" dirty="0">
                <a:hlinkClick r:id="rId3"/>
              </a:rPr>
              <a:t>Vassar College</a:t>
            </a:r>
            <a:r>
              <a:rPr lang="en-US" dirty="0"/>
              <a:t> directed by Dr. Stephen </a:t>
            </a:r>
            <a:r>
              <a:rPr lang="en-US" dirty="0" err="1"/>
              <a:t>Flusberg</a:t>
            </a:r>
            <a:r>
              <a:rPr lang="en-US" dirty="0"/>
              <a:t>. </a:t>
            </a:r>
          </a:p>
          <a:p>
            <a:r>
              <a:rPr lang="en-US" dirty="0"/>
              <a:t>Long record of </a:t>
            </a:r>
            <a:r>
              <a:rPr lang="en-US" dirty="0" err="1"/>
              <a:t>publiscations</a:t>
            </a:r>
            <a:r>
              <a:rPr lang="en-US" dirty="0"/>
              <a:t> in psychology, metaphorical thinking – searched for gesture in CV and didn’t find</a:t>
            </a:r>
          </a:p>
        </p:txBody>
      </p:sp>
      <p:sp>
        <p:nvSpPr>
          <p:cNvPr id="4" name="Slide Number Placeholder 3"/>
          <p:cNvSpPr>
            <a:spLocks noGrp="1"/>
          </p:cNvSpPr>
          <p:nvPr>
            <p:ph type="sldNum" sz="quarter" idx="5"/>
          </p:nvPr>
        </p:nvSpPr>
        <p:spPr/>
        <p:txBody>
          <a:bodyPr/>
          <a:lstStyle/>
          <a:p>
            <a:fld id="{99262043-8D95-4478-BA7D-6BD620741BD3}" type="slidenum">
              <a:rPr lang="en-US" smtClean="0"/>
              <a:t>13</a:t>
            </a:fld>
            <a:endParaRPr lang="en-US"/>
          </a:p>
        </p:txBody>
      </p:sp>
    </p:spTree>
    <p:extLst>
      <p:ext uri="{BB962C8B-B14F-4D97-AF65-F5344CB8AC3E}">
        <p14:creationId xmlns:p14="http://schemas.microsoft.com/office/powerpoint/2010/main" val="2339853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43C41-8470-44DE-A122-6364C470EE40}"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31426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43C41-8470-44DE-A122-6364C470EE40}"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52007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43C41-8470-44DE-A122-6364C470EE40}"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2007752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43C41-8470-44DE-A122-6364C470EE40}"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144887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43C41-8470-44DE-A122-6364C470EE40}"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1428233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43C41-8470-44DE-A122-6364C470EE40}"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404405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43C41-8470-44DE-A122-6364C470EE40}"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130229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43C41-8470-44DE-A122-6364C470EE40}"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381780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43C41-8470-44DE-A122-6364C470EE40}"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78449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43C41-8470-44DE-A122-6364C470EE40}"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1938399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43C41-8470-44DE-A122-6364C470EE40}"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BA34A-B634-482A-8939-7BA0EA7319C5}" type="slidenum">
              <a:rPr lang="en-US" smtClean="0"/>
              <a:t>‹#›</a:t>
            </a:fld>
            <a:endParaRPr lang="en-US"/>
          </a:p>
        </p:txBody>
      </p:sp>
    </p:spTree>
    <p:extLst>
      <p:ext uri="{BB962C8B-B14F-4D97-AF65-F5344CB8AC3E}">
        <p14:creationId xmlns:p14="http://schemas.microsoft.com/office/powerpoint/2010/main" val="295228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43C41-8470-44DE-A122-6364C470EE40}" type="datetimeFigureOut">
              <a:rPr lang="en-US" smtClean="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BA34A-B634-482A-8939-7BA0EA7319C5}" type="slidenum">
              <a:rPr lang="en-US" smtClean="0"/>
              <a:t>‹#›</a:t>
            </a:fld>
            <a:endParaRPr lang="en-US"/>
          </a:p>
        </p:txBody>
      </p:sp>
    </p:spTree>
    <p:extLst>
      <p:ext uri="{BB962C8B-B14F-4D97-AF65-F5344CB8AC3E}">
        <p14:creationId xmlns:p14="http://schemas.microsoft.com/office/powerpoint/2010/main" val="3028457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mailto:sroberts@sfu.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24.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customXml" Target="../ink/ink6.xml"/><Relationship Id="rId3" Type="http://schemas.openxmlformats.org/officeDocument/2006/relationships/image" Target="../media/image30.png"/><Relationship Id="rId7" Type="http://schemas.openxmlformats.org/officeDocument/2006/relationships/customXml" Target="../ink/ink2.xml"/><Relationship Id="rId12" Type="http://schemas.openxmlformats.org/officeDocument/2006/relationships/image" Target="../media/image3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customXml" Target="../ink/ink5.xml"/><Relationship Id="rId5" Type="http://schemas.openxmlformats.org/officeDocument/2006/relationships/image" Target="../media/image32.png"/><Relationship Id="rId10" Type="http://schemas.openxmlformats.org/officeDocument/2006/relationships/customXml" Target="../ink/ink4.xml"/><Relationship Id="rId4" Type="http://schemas.openxmlformats.org/officeDocument/2006/relationships/image" Target="../media/image31.png"/><Relationship Id="rId9" Type="http://schemas.openxmlformats.org/officeDocument/2006/relationships/customXml" Target="../ink/ink3.xml"/><Relationship Id="rId14" Type="http://schemas.openxmlformats.org/officeDocument/2006/relationships/image" Target="../media/image25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DEBA5-7410-43DC-91B6-FFD7AF1CD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8971" y="181263"/>
            <a:ext cx="4064000" cy="4064000"/>
          </a:xfrm>
          <a:prstGeom prst="rect">
            <a:avLst/>
          </a:prstGeom>
          <a:scene3d>
            <a:camera prst="orthographicFront">
              <a:rot lat="0" lon="0" rev="5400000"/>
            </a:camera>
            <a:lightRig rig="threePt" dir="t"/>
          </a:scene3d>
        </p:spPr>
      </p:pic>
      <p:sp>
        <p:nvSpPr>
          <p:cNvPr id="6" name="TextBox 5">
            <a:extLst>
              <a:ext uri="{FF2B5EF4-FFF2-40B4-BE49-F238E27FC236}">
                <a16:creationId xmlns:a16="http://schemas.microsoft.com/office/drawing/2014/main" id="{D2341B31-DB55-4DFB-BF5B-7F2AC366CA13}"/>
              </a:ext>
            </a:extLst>
          </p:cNvPr>
          <p:cNvSpPr txBox="1"/>
          <p:nvPr/>
        </p:nvSpPr>
        <p:spPr>
          <a:xfrm>
            <a:off x="182880" y="4389120"/>
            <a:ext cx="4114800" cy="1877437"/>
          </a:xfrm>
          <a:prstGeom prst="rect">
            <a:avLst/>
          </a:prstGeom>
          <a:noFill/>
        </p:spPr>
        <p:txBody>
          <a:bodyPr wrap="square" rtlCol="0">
            <a:spAutoFit/>
          </a:bodyPr>
          <a:lstStyle/>
          <a:p>
            <a:pPr algn="ctr"/>
            <a:r>
              <a:rPr lang="en-US" sz="2000" dirty="0"/>
              <a:t>SYLVIA ROBERTS (she / her)</a:t>
            </a:r>
            <a:endParaRPr lang="en-US" sz="1600" dirty="0"/>
          </a:p>
          <a:p>
            <a:pPr algn="ctr"/>
            <a:r>
              <a:rPr lang="en-US" sz="1600" dirty="0"/>
              <a:t>Liaison Librarian for </a:t>
            </a:r>
            <a:br>
              <a:rPr lang="en-US" sz="1600" dirty="0"/>
            </a:br>
            <a:r>
              <a:rPr lang="en-US" sz="1600" dirty="0"/>
              <a:t>Contemporary Arts  &amp; Communication </a:t>
            </a:r>
          </a:p>
          <a:p>
            <a:pPr algn="ctr"/>
            <a:br>
              <a:rPr lang="en-US" sz="1600" dirty="0">
                <a:hlinkClick r:id="rId4"/>
              </a:rPr>
            </a:br>
            <a:r>
              <a:rPr lang="en-US" sz="1600" dirty="0">
                <a:hlinkClick r:id="rId4"/>
              </a:rPr>
              <a:t>sroberts@sfu.ca</a:t>
            </a:r>
            <a:r>
              <a:rPr lang="en-US" sz="1600" dirty="0"/>
              <a:t>  </a:t>
            </a:r>
            <a:br>
              <a:rPr lang="en-US" sz="1600" dirty="0"/>
            </a:br>
            <a:r>
              <a:rPr lang="en-US" sz="1600" dirty="0"/>
              <a:t>778-782-3681</a:t>
            </a:r>
          </a:p>
          <a:p>
            <a:pPr algn="ctr"/>
            <a:endParaRPr lang="en-US" sz="1600" dirty="0"/>
          </a:p>
        </p:txBody>
      </p:sp>
      <p:sp>
        <p:nvSpPr>
          <p:cNvPr id="8" name="Content Placeholder 7">
            <a:extLst>
              <a:ext uri="{FF2B5EF4-FFF2-40B4-BE49-F238E27FC236}">
                <a16:creationId xmlns:a16="http://schemas.microsoft.com/office/drawing/2014/main" id="{247CC181-45CF-4623-B3B4-B2B17DA7EA72}"/>
              </a:ext>
            </a:extLst>
          </p:cNvPr>
          <p:cNvSpPr>
            <a:spLocks noGrp="1"/>
          </p:cNvSpPr>
          <p:nvPr>
            <p:ph idx="1"/>
          </p:nvPr>
        </p:nvSpPr>
        <p:spPr>
          <a:xfrm>
            <a:off x="4954587" y="457201"/>
            <a:ext cx="6713951" cy="5403850"/>
          </a:xfrm>
        </p:spPr>
        <p:txBody>
          <a:bodyPr>
            <a:normAutofit lnSpcReduction="10000"/>
          </a:bodyPr>
          <a:lstStyle/>
          <a:p>
            <a:pPr marL="0" indent="0">
              <a:buNone/>
            </a:pPr>
            <a:endParaRPr lang="en-US" dirty="0"/>
          </a:p>
          <a:p>
            <a:r>
              <a:rPr lang="en-US" sz="2800" dirty="0"/>
              <a:t>CA 821 research for historical &amp; social context, theoretical approaches</a:t>
            </a:r>
            <a:br>
              <a:rPr lang="en-US" sz="2800" dirty="0"/>
            </a:br>
            <a:endParaRPr lang="en-US" sz="2800" dirty="0"/>
          </a:p>
          <a:p>
            <a:r>
              <a:rPr lang="en-US" sz="2800" dirty="0"/>
              <a:t>Focus on SFU Library collections</a:t>
            </a:r>
            <a:br>
              <a:rPr lang="en-US" sz="2800" dirty="0"/>
            </a:br>
            <a:endParaRPr lang="en-US" sz="2800" dirty="0"/>
          </a:p>
          <a:p>
            <a:r>
              <a:rPr lang="en-US" sz="2800" dirty="0"/>
              <a:t>Offer direction and coaching during your research journey through the information labyrinth</a:t>
            </a:r>
            <a:br>
              <a:rPr lang="en-US" sz="2800" dirty="0"/>
            </a:br>
            <a:endParaRPr lang="en-US" sz="2800" dirty="0"/>
          </a:p>
          <a:p>
            <a:r>
              <a:rPr lang="en-US" sz="2800" dirty="0"/>
              <a:t>Available for one-on-one consultations for your specific research question</a:t>
            </a:r>
            <a:br>
              <a:rPr lang="en-US" sz="2800" dirty="0"/>
            </a:br>
            <a:endParaRPr lang="en-US" sz="2800" dirty="0"/>
          </a:p>
          <a:p>
            <a:pPr marL="0" indent="0">
              <a:buNone/>
            </a:pPr>
            <a:endParaRPr lang="en-US" dirty="0"/>
          </a:p>
        </p:txBody>
      </p:sp>
      <p:sp>
        <p:nvSpPr>
          <p:cNvPr id="9" name="Text Placeholder 8">
            <a:extLst>
              <a:ext uri="{FF2B5EF4-FFF2-40B4-BE49-F238E27FC236}">
                <a16:creationId xmlns:a16="http://schemas.microsoft.com/office/drawing/2014/main" id="{14894CAB-A8BD-413B-A4CC-E989C3E06891}"/>
              </a:ext>
            </a:extLst>
          </p:cNvPr>
          <p:cNvSpPr>
            <a:spLocks noGrp="1"/>
          </p:cNvSpPr>
          <p:nvPr>
            <p:ph type="body" sz="half" idx="2"/>
          </p:nvPr>
        </p:nvSpPr>
        <p:spPr>
          <a:xfrm>
            <a:off x="208972" y="433675"/>
            <a:ext cx="4046538" cy="3811588"/>
          </a:xfrm>
        </p:spPr>
        <p:txBody>
          <a:bodyPr/>
          <a:lstStyle/>
          <a:p>
            <a:endParaRPr lang="en-US" dirty="0"/>
          </a:p>
        </p:txBody>
      </p:sp>
    </p:spTree>
    <p:extLst>
      <p:ext uri="{BB962C8B-B14F-4D97-AF65-F5344CB8AC3E}">
        <p14:creationId xmlns:p14="http://schemas.microsoft.com/office/powerpoint/2010/main" val="2326597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16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953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9ADD66-014D-42A1-9B06-903871E372F8}"/>
              </a:ext>
            </a:extLst>
          </p:cNvPr>
          <p:cNvPicPr>
            <a:picLocks noChangeAspect="1"/>
          </p:cNvPicPr>
          <p:nvPr/>
        </p:nvPicPr>
        <p:blipFill>
          <a:blip r:embed="rId2"/>
          <a:stretch>
            <a:fillRect/>
          </a:stretch>
        </p:blipFill>
        <p:spPr>
          <a:xfrm>
            <a:off x="0" y="0"/>
            <a:ext cx="7051891" cy="6858000"/>
          </a:xfrm>
          <a:prstGeom prst="rect">
            <a:avLst/>
          </a:prstGeom>
        </p:spPr>
      </p:pic>
      <p:pic>
        <p:nvPicPr>
          <p:cNvPr id="7" name="Picture 6">
            <a:extLst>
              <a:ext uri="{FF2B5EF4-FFF2-40B4-BE49-F238E27FC236}">
                <a16:creationId xmlns:a16="http://schemas.microsoft.com/office/drawing/2014/main" id="{BDCE032D-D2E6-47FB-B681-5B5E0EFE4868}"/>
              </a:ext>
            </a:extLst>
          </p:cNvPr>
          <p:cNvPicPr>
            <a:picLocks noChangeAspect="1"/>
          </p:cNvPicPr>
          <p:nvPr/>
        </p:nvPicPr>
        <p:blipFill>
          <a:blip r:embed="rId3"/>
          <a:stretch>
            <a:fillRect/>
          </a:stretch>
        </p:blipFill>
        <p:spPr>
          <a:xfrm>
            <a:off x="5142887" y="80010"/>
            <a:ext cx="7049113" cy="6858000"/>
          </a:xfrm>
          <a:prstGeom prst="rect">
            <a:avLst/>
          </a:prstGeom>
        </p:spPr>
      </p:pic>
    </p:spTree>
    <p:extLst>
      <p:ext uri="{BB962C8B-B14F-4D97-AF65-F5344CB8AC3E}">
        <p14:creationId xmlns:p14="http://schemas.microsoft.com/office/powerpoint/2010/main" val="30154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F3B793-C688-459A-A968-CB67909E2197}"/>
              </a:ext>
            </a:extLst>
          </p:cNvPr>
          <p:cNvPicPr>
            <a:picLocks noChangeAspect="1"/>
          </p:cNvPicPr>
          <p:nvPr/>
        </p:nvPicPr>
        <p:blipFill>
          <a:blip r:embed="rId3"/>
          <a:stretch>
            <a:fillRect/>
          </a:stretch>
        </p:blipFill>
        <p:spPr>
          <a:xfrm>
            <a:off x="2026578" y="0"/>
            <a:ext cx="8138843" cy="6858000"/>
          </a:xfrm>
          <a:prstGeom prst="rect">
            <a:avLst/>
          </a:prstGeom>
        </p:spPr>
      </p:pic>
    </p:spTree>
    <p:extLst>
      <p:ext uri="{BB962C8B-B14F-4D97-AF65-F5344CB8AC3E}">
        <p14:creationId xmlns:p14="http://schemas.microsoft.com/office/powerpoint/2010/main" val="178231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FABE1-E46F-48D5-A4BE-51BF34CFC3D8}"/>
              </a:ext>
            </a:extLst>
          </p:cNvPr>
          <p:cNvPicPr>
            <a:picLocks noChangeAspect="1"/>
          </p:cNvPicPr>
          <p:nvPr/>
        </p:nvPicPr>
        <p:blipFill>
          <a:blip r:embed="rId3"/>
          <a:stretch>
            <a:fillRect/>
          </a:stretch>
        </p:blipFill>
        <p:spPr>
          <a:xfrm>
            <a:off x="0" y="0"/>
            <a:ext cx="5922498" cy="6858000"/>
          </a:xfrm>
          <a:prstGeom prst="rect">
            <a:avLst/>
          </a:prstGeom>
        </p:spPr>
      </p:pic>
      <p:pic>
        <p:nvPicPr>
          <p:cNvPr id="5" name="Picture 4">
            <a:extLst>
              <a:ext uri="{FF2B5EF4-FFF2-40B4-BE49-F238E27FC236}">
                <a16:creationId xmlns:a16="http://schemas.microsoft.com/office/drawing/2014/main" id="{E8C35F7F-0822-47E0-9626-A24D53428319}"/>
              </a:ext>
            </a:extLst>
          </p:cNvPr>
          <p:cNvPicPr>
            <a:picLocks noChangeAspect="1"/>
          </p:cNvPicPr>
          <p:nvPr/>
        </p:nvPicPr>
        <p:blipFill>
          <a:blip r:embed="rId4"/>
          <a:stretch>
            <a:fillRect/>
          </a:stretch>
        </p:blipFill>
        <p:spPr>
          <a:xfrm>
            <a:off x="1809750" y="670560"/>
            <a:ext cx="9601200" cy="6019800"/>
          </a:xfrm>
          <a:prstGeom prst="rect">
            <a:avLst/>
          </a:prstGeom>
          <a:effectLst>
            <a:outerShdw blurRad="50800" dist="50800" dir="5400000" algn="ctr" rotWithShape="0">
              <a:srgbClr val="000000">
                <a:alpha val="86000"/>
              </a:srgbClr>
            </a:outerShdw>
          </a:effectLst>
        </p:spPr>
      </p:pic>
    </p:spTree>
    <p:extLst>
      <p:ext uri="{BB962C8B-B14F-4D97-AF65-F5344CB8AC3E}">
        <p14:creationId xmlns:p14="http://schemas.microsoft.com/office/powerpoint/2010/main" val="176199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689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858D6-CDFA-49DB-B80C-D05EFC213F74}"/>
              </a:ext>
            </a:extLst>
          </p:cNvPr>
          <p:cNvPicPr>
            <a:picLocks noChangeAspect="1"/>
          </p:cNvPicPr>
          <p:nvPr/>
        </p:nvPicPr>
        <p:blipFill>
          <a:blip r:embed="rId2"/>
          <a:stretch>
            <a:fillRect/>
          </a:stretch>
        </p:blipFill>
        <p:spPr>
          <a:xfrm>
            <a:off x="1562805" y="0"/>
            <a:ext cx="9066389" cy="6858000"/>
          </a:xfrm>
          <a:prstGeom prst="rect">
            <a:avLst/>
          </a:prstGeom>
        </p:spPr>
      </p:pic>
    </p:spTree>
    <p:extLst>
      <p:ext uri="{BB962C8B-B14F-4D97-AF65-F5344CB8AC3E}">
        <p14:creationId xmlns:p14="http://schemas.microsoft.com/office/powerpoint/2010/main" val="388716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76B551-DFC7-4DB5-A382-731773167C09}"/>
              </a:ext>
            </a:extLst>
          </p:cNvPr>
          <p:cNvPicPr>
            <a:picLocks noChangeAspect="1"/>
          </p:cNvPicPr>
          <p:nvPr/>
        </p:nvPicPr>
        <p:blipFill>
          <a:blip r:embed="rId2"/>
          <a:stretch>
            <a:fillRect/>
          </a:stretch>
        </p:blipFill>
        <p:spPr>
          <a:xfrm>
            <a:off x="0" y="0"/>
            <a:ext cx="10360617" cy="6858000"/>
          </a:xfrm>
          <a:prstGeom prst="rect">
            <a:avLst/>
          </a:prstGeom>
        </p:spPr>
      </p:pic>
    </p:spTree>
    <p:extLst>
      <p:ext uri="{BB962C8B-B14F-4D97-AF65-F5344CB8AC3E}">
        <p14:creationId xmlns:p14="http://schemas.microsoft.com/office/powerpoint/2010/main" val="416437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AEC12-101F-4509-A3E1-E7B2F8D93521}"/>
              </a:ext>
            </a:extLst>
          </p:cNvPr>
          <p:cNvPicPr>
            <a:picLocks noChangeAspect="1"/>
          </p:cNvPicPr>
          <p:nvPr/>
        </p:nvPicPr>
        <p:blipFill>
          <a:blip r:embed="rId2"/>
          <a:stretch>
            <a:fillRect/>
          </a:stretch>
        </p:blipFill>
        <p:spPr>
          <a:xfrm>
            <a:off x="0" y="0"/>
            <a:ext cx="6681792" cy="6858000"/>
          </a:xfrm>
          <a:prstGeom prst="rect">
            <a:avLst/>
          </a:prstGeom>
        </p:spPr>
      </p:pic>
      <p:pic>
        <p:nvPicPr>
          <p:cNvPr id="5" name="Picture 4">
            <a:extLst>
              <a:ext uri="{FF2B5EF4-FFF2-40B4-BE49-F238E27FC236}">
                <a16:creationId xmlns:a16="http://schemas.microsoft.com/office/drawing/2014/main" id="{1AE50E0D-1D47-46FB-B4E9-E7651C41879B}"/>
              </a:ext>
            </a:extLst>
          </p:cNvPr>
          <p:cNvPicPr>
            <a:picLocks noChangeAspect="1"/>
          </p:cNvPicPr>
          <p:nvPr/>
        </p:nvPicPr>
        <p:blipFill>
          <a:blip r:embed="rId3"/>
          <a:stretch>
            <a:fillRect/>
          </a:stretch>
        </p:blipFill>
        <p:spPr>
          <a:xfrm>
            <a:off x="5173494" y="0"/>
            <a:ext cx="7018506" cy="6858000"/>
          </a:xfrm>
          <a:prstGeom prst="rect">
            <a:avLst/>
          </a:prstGeom>
        </p:spPr>
      </p:pic>
    </p:spTree>
    <p:extLst>
      <p:ext uri="{BB962C8B-B14F-4D97-AF65-F5344CB8AC3E}">
        <p14:creationId xmlns:p14="http://schemas.microsoft.com/office/powerpoint/2010/main" val="2280060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8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CED88E-E6E1-6D64-C15D-DEAA94B01D10}"/>
              </a:ext>
            </a:extLst>
          </p:cNvPr>
          <p:cNvSpPr txBox="1"/>
          <p:nvPr/>
        </p:nvSpPr>
        <p:spPr>
          <a:xfrm>
            <a:off x="5619404" y="1330036"/>
            <a:ext cx="4056611" cy="584775"/>
          </a:xfrm>
          <a:prstGeom prst="rect">
            <a:avLst/>
          </a:prstGeom>
          <a:noFill/>
        </p:spPr>
        <p:txBody>
          <a:bodyPr wrap="square" rtlCol="0">
            <a:spAutoFit/>
          </a:bodyPr>
          <a:lstStyle/>
          <a:p>
            <a:r>
              <a:rPr lang="en-US" sz="3200" dirty="0">
                <a:solidFill>
                  <a:srgbClr val="C00000"/>
                </a:solidFill>
              </a:rPr>
              <a:t>CA 821 research guide</a:t>
            </a:r>
          </a:p>
        </p:txBody>
      </p:sp>
    </p:spTree>
    <p:extLst>
      <p:ext uri="{BB962C8B-B14F-4D97-AF65-F5344CB8AC3E}">
        <p14:creationId xmlns:p14="http://schemas.microsoft.com/office/powerpoint/2010/main" val="283362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926" y="365126"/>
            <a:ext cx="11000874" cy="1036292"/>
          </a:xfrm>
        </p:spPr>
        <p:txBody>
          <a:bodyPr>
            <a:normAutofit fontScale="90000"/>
          </a:bodyPr>
          <a:lstStyle/>
          <a:p>
            <a:r>
              <a:rPr lang="en-US" dirty="0"/>
              <a:t>SCA research collections at SFU Library (and beyond)</a:t>
            </a:r>
          </a:p>
        </p:txBody>
      </p:sp>
      <p:sp>
        <p:nvSpPr>
          <p:cNvPr id="3" name="Content Placeholder 2"/>
          <p:cNvSpPr>
            <a:spLocks noGrp="1"/>
          </p:cNvSpPr>
          <p:nvPr>
            <p:ph sz="half" idx="1"/>
          </p:nvPr>
        </p:nvSpPr>
        <p:spPr>
          <a:xfrm>
            <a:off x="429126" y="1401417"/>
            <a:ext cx="5666874" cy="5161711"/>
          </a:xfrm>
        </p:spPr>
        <p:txBody>
          <a:bodyPr>
            <a:normAutofit fontScale="55000" lnSpcReduction="20000"/>
          </a:bodyPr>
          <a:lstStyle/>
          <a:p>
            <a:r>
              <a:rPr lang="en-US" sz="3800" dirty="0"/>
              <a:t>Records of academic discourse through history (selective, partial, colonial, etc.)</a:t>
            </a:r>
            <a:br>
              <a:rPr lang="en-US" sz="3800" dirty="0"/>
            </a:br>
            <a:endParaRPr lang="en-US" sz="3800" dirty="0"/>
          </a:p>
          <a:p>
            <a:r>
              <a:rPr lang="en-US" sz="3800" dirty="0"/>
              <a:t>Selected to support curriculum and research</a:t>
            </a:r>
            <a:br>
              <a:rPr lang="en-US" sz="3800" dirty="0"/>
            </a:br>
            <a:endParaRPr lang="en-US" sz="3800" dirty="0"/>
          </a:p>
          <a:p>
            <a:r>
              <a:rPr lang="en-US" sz="3800" dirty="0"/>
              <a:t>Produced by academic and independent scholars, artists, educators, curators, journalists and other experts*</a:t>
            </a:r>
            <a:br>
              <a:rPr lang="en-US" sz="3800" dirty="0"/>
            </a:br>
            <a:endParaRPr lang="en-US" sz="3800" dirty="0"/>
          </a:p>
          <a:p>
            <a:r>
              <a:rPr lang="en-US" sz="3800" dirty="0"/>
              <a:t>Discovery tools to find discussion, analysis, critiques, reviews and examples in…</a:t>
            </a:r>
          </a:p>
          <a:p>
            <a:pPr lvl="1"/>
            <a:r>
              <a:rPr lang="en-US" sz="3400" dirty="0"/>
              <a:t>Books &amp; book chapters</a:t>
            </a:r>
          </a:p>
          <a:p>
            <a:pPr lvl="1"/>
            <a:r>
              <a:rPr lang="en-US" sz="3400" dirty="0"/>
              <a:t>Journal articles</a:t>
            </a:r>
          </a:p>
          <a:p>
            <a:pPr lvl="1"/>
            <a:r>
              <a:rPr lang="en-US" sz="3400" dirty="0"/>
              <a:t>Arts magazines</a:t>
            </a:r>
          </a:p>
          <a:p>
            <a:pPr lvl="1"/>
            <a:r>
              <a:rPr lang="en-US" sz="3400" dirty="0"/>
              <a:t>Media </a:t>
            </a:r>
          </a:p>
          <a:p>
            <a:pPr lvl="1"/>
            <a:r>
              <a:rPr lang="en-US" sz="3400" dirty="0"/>
              <a:t>Primary sources (news, images, personal records)</a:t>
            </a:r>
          </a:p>
          <a:p>
            <a:pPr lvl="1"/>
            <a:r>
              <a:rPr lang="en-US" sz="3400" dirty="0"/>
              <a:t>Archives &amp; special collections </a:t>
            </a:r>
          </a:p>
        </p:txBody>
      </p:sp>
      <p:pic>
        <p:nvPicPr>
          <p:cNvPr id="7" name="Content Placeholder 6">
            <a:extLst>
              <a:ext uri="{FF2B5EF4-FFF2-40B4-BE49-F238E27FC236}">
                <a16:creationId xmlns:a16="http://schemas.microsoft.com/office/drawing/2014/main" id="{69081DD0-3B0C-41EC-9699-09E86354613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4790053"/>
            <a:ext cx="5181600" cy="1893277"/>
          </a:xfrm>
        </p:spPr>
      </p:pic>
      <p:pic>
        <p:nvPicPr>
          <p:cNvPr id="13" name="Picture 12">
            <a:extLst>
              <a:ext uri="{FF2B5EF4-FFF2-40B4-BE49-F238E27FC236}">
                <a16:creationId xmlns:a16="http://schemas.microsoft.com/office/drawing/2014/main" id="{AE4ED9A6-8C54-4056-9861-E6F35835E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149" y="1058156"/>
            <a:ext cx="6096851" cy="1009791"/>
          </a:xfrm>
          <a:prstGeom prst="rect">
            <a:avLst/>
          </a:prstGeom>
        </p:spPr>
      </p:pic>
      <p:pic>
        <p:nvPicPr>
          <p:cNvPr id="17" name="Picture 16">
            <a:extLst>
              <a:ext uri="{FF2B5EF4-FFF2-40B4-BE49-F238E27FC236}">
                <a16:creationId xmlns:a16="http://schemas.microsoft.com/office/drawing/2014/main" id="{F69CBC0F-A297-46D3-A477-B90264B72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286000"/>
            <a:ext cx="5505188" cy="2286000"/>
          </a:xfrm>
          <a:prstGeom prst="rect">
            <a:avLst/>
          </a:prstGeom>
        </p:spPr>
      </p:pic>
    </p:spTree>
    <p:extLst>
      <p:ext uri="{BB962C8B-B14F-4D97-AF65-F5344CB8AC3E}">
        <p14:creationId xmlns:p14="http://schemas.microsoft.com/office/powerpoint/2010/main" val="898392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FCA7C-B49C-4DD3-820D-C7CCEC1AB1FF}"/>
              </a:ext>
            </a:extLst>
          </p:cNvPr>
          <p:cNvPicPr>
            <a:picLocks noChangeAspect="1"/>
          </p:cNvPicPr>
          <p:nvPr/>
        </p:nvPicPr>
        <p:blipFill>
          <a:blip r:embed="rId2"/>
          <a:stretch>
            <a:fillRect/>
          </a:stretch>
        </p:blipFill>
        <p:spPr>
          <a:xfrm>
            <a:off x="0" y="146794"/>
            <a:ext cx="12192000" cy="6564412"/>
          </a:xfrm>
          <a:prstGeom prst="rect">
            <a:avLst/>
          </a:prstGeom>
        </p:spPr>
      </p:pic>
    </p:spTree>
    <p:extLst>
      <p:ext uri="{BB962C8B-B14F-4D97-AF65-F5344CB8AC3E}">
        <p14:creationId xmlns:p14="http://schemas.microsoft.com/office/powerpoint/2010/main" val="343102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7B670-6FFF-402A-B5EB-35A8670B9E22}"/>
              </a:ext>
            </a:extLst>
          </p:cNvPr>
          <p:cNvPicPr>
            <a:picLocks noChangeAspect="1"/>
          </p:cNvPicPr>
          <p:nvPr/>
        </p:nvPicPr>
        <p:blipFill>
          <a:blip r:embed="rId2"/>
          <a:stretch>
            <a:fillRect/>
          </a:stretch>
        </p:blipFill>
        <p:spPr>
          <a:xfrm>
            <a:off x="113415" y="0"/>
            <a:ext cx="11965169" cy="6858000"/>
          </a:xfrm>
          <a:prstGeom prst="rect">
            <a:avLst/>
          </a:prstGeom>
        </p:spPr>
      </p:pic>
    </p:spTree>
    <p:extLst>
      <p:ext uri="{BB962C8B-B14F-4D97-AF65-F5344CB8AC3E}">
        <p14:creationId xmlns:p14="http://schemas.microsoft.com/office/powerpoint/2010/main" val="1129734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A076A9-8B80-4205-B822-139D9AC778A7}"/>
              </a:ext>
            </a:extLst>
          </p:cNvPr>
          <p:cNvPicPr>
            <a:picLocks noChangeAspect="1"/>
          </p:cNvPicPr>
          <p:nvPr/>
        </p:nvPicPr>
        <p:blipFill>
          <a:blip r:embed="rId2"/>
          <a:stretch>
            <a:fillRect/>
          </a:stretch>
        </p:blipFill>
        <p:spPr>
          <a:xfrm>
            <a:off x="0" y="0"/>
            <a:ext cx="6927980" cy="6858000"/>
          </a:xfrm>
          <a:prstGeom prst="rect">
            <a:avLst/>
          </a:prstGeom>
        </p:spPr>
      </p:pic>
      <p:pic>
        <p:nvPicPr>
          <p:cNvPr id="5" name="Picture 4">
            <a:extLst>
              <a:ext uri="{FF2B5EF4-FFF2-40B4-BE49-F238E27FC236}">
                <a16:creationId xmlns:a16="http://schemas.microsoft.com/office/drawing/2014/main" id="{27A5FE06-D715-4F81-917E-55B32EC2F79D}"/>
              </a:ext>
            </a:extLst>
          </p:cNvPr>
          <p:cNvPicPr>
            <a:picLocks noChangeAspect="1"/>
          </p:cNvPicPr>
          <p:nvPr/>
        </p:nvPicPr>
        <p:blipFill>
          <a:blip r:embed="rId3"/>
          <a:stretch>
            <a:fillRect/>
          </a:stretch>
        </p:blipFill>
        <p:spPr>
          <a:xfrm>
            <a:off x="5271513" y="0"/>
            <a:ext cx="6920487" cy="6858000"/>
          </a:xfrm>
          <a:prstGeom prst="rect">
            <a:avLst/>
          </a:prstGeom>
        </p:spPr>
      </p:pic>
    </p:spTree>
    <p:extLst>
      <p:ext uri="{BB962C8B-B14F-4D97-AF65-F5344CB8AC3E}">
        <p14:creationId xmlns:p14="http://schemas.microsoft.com/office/powerpoint/2010/main" val="374280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D96E-5F78-4DA1-ADCF-96837CEFA6D0}"/>
              </a:ext>
            </a:extLst>
          </p:cNvPr>
          <p:cNvSpPr>
            <a:spLocks noGrp="1"/>
          </p:cNvSpPr>
          <p:nvPr>
            <p:ph type="title"/>
          </p:nvPr>
        </p:nvSpPr>
        <p:spPr/>
        <p:txBody>
          <a:bodyPr/>
          <a:lstStyle/>
          <a:p>
            <a:r>
              <a:rPr lang="en-US" dirty="0"/>
              <a:t>Using what you have (i.e. bird in hand)</a:t>
            </a:r>
          </a:p>
        </p:txBody>
      </p:sp>
      <p:sp>
        <p:nvSpPr>
          <p:cNvPr id="3" name="Content Placeholder 2">
            <a:extLst>
              <a:ext uri="{FF2B5EF4-FFF2-40B4-BE49-F238E27FC236}">
                <a16:creationId xmlns:a16="http://schemas.microsoft.com/office/drawing/2014/main" id="{C86BD142-8142-8EB1-498E-1D356B5B97DF}"/>
              </a:ext>
            </a:extLst>
          </p:cNvPr>
          <p:cNvSpPr>
            <a:spLocks noGrp="1"/>
          </p:cNvSpPr>
          <p:nvPr>
            <p:ph idx="1"/>
          </p:nvPr>
        </p:nvSpPr>
        <p:spPr/>
        <p:txBody>
          <a:bodyPr/>
          <a:lstStyle/>
          <a:p>
            <a:endParaRPr lang="en-US" dirty="0"/>
          </a:p>
          <a:p>
            <a:pPr marL="0" indent="0">
              <a:buNone/>
            </a:pPr>
            <a:r>
              <a:rPr lang="en-US" dirty="0"/>
              <a:t>How many of you have found a source that seems key to your research?</a:t>
            </a:r>
          </a:p>
          <a:p>
            <a:pPr marL="0" indent="0">
              <a:buNone/>
            </a:pPr>
            <a:endParaRPr lang="en-US" dirty="0"/>
          </a:p>
          <a:p>
            <a:pPr marL="0" indent="0">
              <a:buNone/>
            </a:pPr>
            <a:r>
              <a:rPr lang="en-US" dirty="0"/>
              <a:t>How can you use it to find related materials?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A0EC30-7686-8D0F-679F-0A388B515F0B}"/>
                  </a:ext>
                </a:extLst>
              </p14:cNvPr>
              <p14:cNvContentPartPr/>
              <p14:nvPr/>
            </p14:nvContentPartPr>
            <p14:xfrm>
              <a:off x="-29727" y="1635709"/>
              <a:ext cx="360" cy="360"/>
            </p14:xfrm>
          </p:contentPart>
        </mc:Choice>
        <mc:Fallback xmlns="">
          <p:pic>
            <p:nvPicPr>
              <p:cNvPr id="4" name="Ink 3">
                <a:extLst>
                  <a:ext uri="{FF2B5EF4-FFF2-40B4-BE49-F238E27FC236}">
                    <a16:creationId xmlns:a16="http://schemas.microsoft.com/office/drawing/2014/main" id="{4BA0EC30-7686-8D0F-679F-0A388B515F0B}"/>
                  </a:ext>
                </a:extLst>
              </p:cNvPr>
              <p:cNvPicPr/>
              <p:nvPr/>
            </p:nvPicPr>
            <p:blipFill>
              <a:blip r:embed="rId4"/>
              <a:stretch>
                <a:fillRect/>
              </a:stretch>
            </p:blipFill>
            <p:spPr>
              <a:xfrm>
                <a:off x="-83727" y="1528069"/>
                <a:ext cx="108000" cy="216000"/>
              </a:xfrm>
              <a:prstGeom prst="rect">
                <a:avLst/>
              </a:prstGeom>
            </p:spPr>
          </p:pic>
        </mc:Fallback>
      </mc:AlternateContent>
    </p:spTree>
    <p:extLst>
      <p:ext uri="{BB962C8B-B14F-4D97-AF65-F5344CB8AC3E}">
        <p14:creationId xmlns:p14="http://schemas.microsoft.com/office/powerpoint/2010/main" val="2136637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56A74-81D9-61DB-B90F-9E1100128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12" y="142874"/>
            <a:ext cx="7772400" cy="4760259"/>
          </a:xfrm>
          <a:prstGeom prst="rect">
            <a:avLst/>
          </a:prstGeom>
          <a:effectLst>
            <a:outerShdw blurRad="50800" dist="50800" dir="5400000" algn="ctr" rotWithShape="0">
              <a:srgbClr val="000000">
                <a:alpha val="48792"/>
              </a:srgbClr>
            </a:outerShdw>
          </a:effectLst>
        </p:spPr>
      </p:pic>
      <p:pic>
        <p:nvPicPr>
          <p:cNvPr id="5" name="Picture 4">
            <a:extLst>
              <a:ext uri="{FF2B5EF4-FFF2-40B4-BE49-F238E27FC236}">
                <a16:creationId xmlns:a16="http://schemas.microsoft.com/office/drawing/2014/main" id="{845CC3C1-C212-3617-C5A9-50E539DA6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2141151"/>
            <a:ext cx="7772400" cy="4130315"/>
          </a:xfrm>
          <a:prstGeom prst="rect">
            <a:avLst/>
          </a:prstGeom>
        </p:spPr>
      </p:pic>
      <p:pic>
        <p:nvPicPr>
          <p:cNvPr id="9" name="Picture 8">
            <a:extLst>
              <a:ext uri="{FF2B5EF4-FFF2-40B4-BE49-F238E27FC236}">
                <a16:creationId xmlns:a16="http://schemas.microsoft.com/office/drawing/2014/main" id="{18BC1CA3-96F0-0EF2-02D5-02118D9E2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12" y="334409"/>
            <a:ext cx="7772400" cy="5642326"/>
          </a:xfrm>
          <a:prstGeom prst="rect">
            <a:avLst/>
          </a:prstGeom>
          <a:effectLst>
            <a:outerShdw blurRad="50800" dist="50800" dir="5400000" algn="ctr" rotWithShape="0">
              <a:srgbClr val="000000">
                <a:alpha val="57000"/>
              </a:srgbClr>
            </a:outerShdw>
          </a:effectLst>
        </p:spPr>
      </p:pic>
      <p:pic>
        <p:nvPicPr>
          <p:cNvPr id="11" name="Picture 10">
            <a:extLst>
              <a:ext uri="{FF2B5EF4-FFF2-40B4-BE49-F238E27FC236}">
                <a16:creationId xmlns:a16="http://schemas.microsoft.com/office/drawing/2014/main" id="{7B6CD8D3-8715-C517-D182-EC8251559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999" y="4855589"/>
            <a:ext cx="7772400" cy="1806742"/>
          </a:xfrm>
          <a:prstGeom prst="rect">
            <a:avLst/>
          </a:prstGeom>
          <a:effectLst>
            <a:outerShdw blurRad="50800" dist="38100" dir="5400000" algn="t" rotWithShape="0">
              <a:prstClr val="black">
                <a:alpha val="40000"/>
              </a:prstClr>
            </a:outerShdw>
            <a:softEdge rad="0"/>
          </a:effectLst>
        </p:spPr>
      </p:pic>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21A503D5-7525-E027-C6AF-E3A2DC0F8A75}"/>
                  </a:ext>
                </a:extLst>
              </p14:cNvPr>
              <p14:cNvContentPartPr/>
              <p14:nvPr/>
            </p14:nvContentPartPr>
            <p14:xfrm>
              <a:off x="3270267" y="3553867"/>
              <a:ext cx="360" cy="360"/>
            </p14:xfrm>
          </p:contentPart>
        </mc:Choice>
        <mc:Fallback xmlns="">
          <p:pic>
            <p:nvPicPr>
              <p:cNvPr id="12" name="Ink 11">
                <a:extLst>
                  <a:ext uri="{FF2B5EF4-FFF2-40B4-BE49-F238E27FC236}">
                    <a16:creationId xmlns:a16="http://schemas.microsoft.com/office/drawing/2014/main" id="{21A503D5-7525-E027-C6AF-E3A2DC0F8A75}"/>
                  </a:ext>
                </a:extLst>
              </p:cNvPr>
              <p:cNvPicPr/>
              <p:nvPr/>
            </p:nvPicPr>
            <p:blipFill>
              <a:blip r:embed="rId8"/>
              <a:stretch>
                <a:fillRect/>
              </a:stretch>
            </p:blipFill>
            <p:spPr>
              <a:xfrm>
                <a:off x="3216627" y="344622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162DD30A-051E-372F-89F4-039F227C8EAC}"/>
                  </a:ext>
                </a:extLst>
              </p14:cNvPr>
              <p14:cNvContentPartPr/>
              <p14:nvPr/>
            </p14:nvContentPartPr>
            <p14:xfrm>
              <a:off x="5380587" y="4527667"/>
              <a:ext cx="360" cy="360"/>
            </p14:xfrm>
          </p:contentPart>
        </mc:Choice>
        <mc:Fallback xmlns="">
          <p:pic>
            <p:nvPicPr>
              <p:cNvPr id="14" name="Ink 13">
                <a:extLst>
                  <a:ext uri="{FF2B5EF4-FFF2-40B4-BE49-F238E27FC236}">
                    <a16:creationId xmlns:a16="http://schemas.microsoft.com/office/drawing/2014/main" id="{162DD30A-051E-372F-89F4-039F227C8EAC}"/>
                  </a:ext>
                </a:extLst>
              </p:cNvPr>
              <p:cNvPicPr/>
              <p:nvPr/>
            </p:nvPicPr>
            <p:blipFill>
              <a:blip r:embed="rId8"/>
              <a:stretch>
                <a:fillRect/>
              </a:stretch>
            </p:blipFill>
            <p:spPr>
              <a:xfrm>
                <a:off x="5326587" y="44196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A04F45B8-3A4B-36A0-088A-A32C78CEA674}"/>
                  </a:ext>
                </a:extLst>
              </p14:cNvPr>
              <p14:cNvContentPartPr/>
              <p14:nvPr/>
            </p14:nvContentPartPr>
            <p14:xfrm>
              <a:off x="7047274" y="7170617"/>
              <a:ext cx="360" cy="360"/>
            </p14:xfrm>
          </p:contentPart>
        </mc:Choice>
        <mc:Fallback xmlns="">
          <p:pic>
            <p:nvPicPr>
              <p:cNvPr id="16" name="Ink 15">
                <a:extLst>
                  <a:ext uri="{FF2B5EF4-FFF2-40B4-BE49-F238E27FC236}">
                    <a16:creationId xmlns:a16="http://schemas.microsoft.com/office/drawing/2014/main" id="{A04F45B8-3A4B-36A0-088A-A32C78CEA674}"/>
                  </a:ext>
                </a:extLst>
              </p:cNvPr>
              <p:cNvPicPr/>
              <p:nvPr/>
            </p:nvPicPr>
            <p:blipFill>
              <a:blip r:embed="rId8"/>
              <a:stretch>
                <a:fillRect/>
              </a:stretch>
            </p:blipFill>
            <p:spPr>
              <a:xfrm>
                <a:off x="6993274" y="706297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F887202D-3E81-7295-8A53-3FF2791BDC00}"/>
                  </a:ext>
                </a:extLst>
              </p14:cNvPr>
              <p14:cNvContentPartPr/>
              <p14:nvPr/>
            </p14:nvContentPartPr>
            <p14:xfrm>
              <a:off x="7005514" y="7170617"/>
              <a:ext cx="73800" cy="1386360"/>
            </p14:xfrm>
          </p:contentPart>
        </mc:Choice>
        <mc:Fallback xmlns="">
          <p:pic>
            <p:nvPicPr>
              <p:cNvPr id="17" name="Ink 16">
                <a:extLst>
                  <a:ext uri="{FF2B5EF4-FFF2-40B4-BE49-F238E27FC236}">
                    <a16:creationId xmlns:a16="http://schemas.microsoft.com/office/drawing/2014/main" id="{F887202D-3E81-7295-8A53-3FF2791BDC00}"/>
                  </a:ext>
                </a:extLst>
              </p:cNvPr>
              <p:cNvPicPr/>
              <p:nvPr/>
            </p:nvPicPr>
            <p:blipFill>
              <a:blip r:embed="rId12"/>
              <a:stretch>
                <a:fillRect/>
              </a:stretch>
            </p:blipFill>
            <p:spPr>
              <a:xfrm>
                <a:off x="6951514" y="7062977"/>
                <a:ext cx="181440" cy="160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1E311D99-039B-A509-138B-E5CA6C945E4D}"/>
                  </a:ext>
                </a:extLst>
              </p14:cNvPr>
              <p14:cNvContentPartPr/>
              <p14:nvPr/>
            </p14:nvContentPartPr>
            <p14:xfrm>
              <a:off x="8854713" y="7397869"/>
              <a:ext cx="360" cy="360"/>
            </p14:xfrm>
          </p:contentPart>
        </mc:Choice>
        <mc:Fallback xmlns="">
          <p:pic>
            <p:nvPicPr>
              <p:cNvPr id="21" name="Ink 20">
                <a:extLst>
                  <a:ext uri="{FF2B5EF4-FFF2-40B4-BE49-F238E27FC236}">
                    <a16:creationId xmlns:a16="http://schemas.microsoft.com/office/drawing/2014/main" id="{1E311D99-039B-A509-138B-E5CA6C945E4D}"/>
                  </a:ext>
                </a:extLst>
              </p:cNvPr>
              <p:cNvPicPr/>
              <p:nvPr/>
            </p:nvPicPr>
            <p:blipFill>
              <a:blip r:embed="rId14"/>
              <a:stretch>
                <a:fillRect/>
              </a:stretch>
            </p:blipFill>
            <p:spPr>
              <a:xfrm>
                <a:off x="8800713" y="7289869"/>
                <a:ext cx="108000" cy="216000"/>
              </a:xfrm>
              <a:prstGeom prst="rect">
                <a:avLst/>
              </a:prstGeom>
            </p:spPr>
          </p:pic>
        </mc:Fallback>
      </mc:AlternateContent>
    </p:spTree>
    <p:extLst>
      <p:ext uri="{BB962C8B-B14F-4D97-AF65-F5344CB8AC3E}">
        <p14:creationId xmlns:p14="http://schemas.microsoft.com/office/powerpoint/2010/main" val="9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DAD172-5B7D-7FA0-FCE1-BA42618FB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34" y="214605"/>
            <a:ext cx="7772400" cy="1313242"/>
          </a:xfrm>
          <a:prstGeom prst="rect">
            <a:avLst/>
          </a:prstGeom>
        </p:spPr>
      </p:pic>
      <p:pic>
        <p:nvPicPr>
          <p:cNvPr id="9" name="Picture 8">
            <a:extLst>
              <a:ext uri="{FF2B5EF4-FFF2-40B4-BE49-F238E27FC236}">
                <a16:creationId xmlns:a16="http://schemas.microsoft.com/office/drawing/2014/main" id="{28D0860A-0C77-FBE7-7D2A-4FA7D9625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334" y="1527847"/>
            <a:ext cx="7772400" cy="4854478"/>
          </a:xfrm>
          <a:prstGeom prst="rect">
            <a:avLst/>
          </a:prstGeom>
        </p:spPr>
      </p:pic>
    </p:spTree>
    <p:extLst>
      <p:ext uri="{BB962C8B-B14F-4D97-AF65-F5344CB8AC3E}">
        <p14:creationId xmlns:p14="http://schemas.microsoft.com/office/powerpoint/2010/main" val="1469163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5BF6E0-5F49-2970-49A9-11457C452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823"/>
            <a:ext cx="7772400" cy="6722354"/>
          </a:xfrm>
          <a:prstGeom prst="rect">
            <a:avLst/>
          </a:prstGeom>
        </p:spPr>
      </p:pic>
    </p:spTree>
    <p:extLst>
      <p:ext uri="{BB962C8B-B14F-4D97-AF65-F5344CB8AC3E}">
        <p14:creationId xmlns:p14="http://schemas.microsoft.com/office/powerpoint/2010/main" val="1869554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14A0A2-AB23-6395-14A2-982895325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77"/>
            <a:ext cx="7772400" cy="4655900"/>
          </a:xfrm>
          <a:prstGeom prst="rect">
            <a:avLst/>
          </a:prstGeom>
          <a:effectLst>
            <a:outerShdw blurRad="50800" dist="50800" dir="5400000" algn="ctr" rotWithShape="0">
              <a:srgbClr val="000000">
                <a:alpha val="51000"/>
              </a:srgbClr>
            </a:outerShdw>
          </a:effectLst>
        </p:spPr>
      </p:pic>
      <p:pic>
        <p:nvPicPr>
          <p:cNvPr id="5" name="Picture 4">
            <a:extLst>
              <a:ext uri="{FF2B5EF4-FFF2-40B4-BE49-F238E27FC236}">
                <a16:creationId xmlns:a16="http://schemas.microsoft.com/office/drawing/2014/main" id="{39F857B0-2498-10D7-8161-3B408330A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0084" y="886692"/>
            <a:ext cx="7772400" cy="4828000"/>
          </a:xfrm>
          <a:prstGeom prst="rect">
            <a:avLst/>
          </a:prstGeom>
          <a:effectLst>
            <a:outerShdw blurRad="50800" dist="50800" dir="5400000" algn="ctr" rotWithShape="0">
              <a:srgbClr val="000000">
                <a:alpha val="41797"/>
              </a:srgbClr>
            </a:outerShdw>
          </a:effectLst>
        </p:spPr>
      </p:pic>
      <p:pic>
        <p:nvPicPr>
          <p:cNvPr id="7" name="Picture 6">
            <a:extLst>
              <a:ext uri="{FF2B5EF4-FFF2-40B4-BE49-F238E27FC236}">
                <a16:creationId xmlns:a16="http://schemas.microsoft.com/office/drawing/2014/main" id="{2672ABEA-74AE-1691-6496-2A703C1F8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021343"/>
            <a:ext cx="7772400" cy="5742986"/>
          </a:xfrm>
          <a:prstGeom prst="rect">
            <a:avLst/>
          </a:prstGeom>
          <a:effectLst>
            <a:outerShdw blurRad="50800" dist="50800" dir="5400000" algn="ctr" rotWithShape="0">
              <a:srgbClr val="000000">
                <a:alpha val="50662"/>
              </a:srgbClr>
            </a:outerShdw>
          </a:effectLst>
        </p:spPr>
      </p:pic>
    </p:spTree>
    <p:extLst>
      <p:ext uri="{BB962C8B-B14F-4D97-AF65-F5344CB8AC3E}">
        <p14:creationId xmlns:p14="http://schemas.microsoft.com/office/powerpoint/2010/main" val="9952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68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14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82C4-BB02-4D1D-BAD6-ECB7BD464F51}"/>
              </a:ext>
            </a:extLst>
          </p:cNvPr>
          <p:cNvSpPr>
            <a:spLocks noGrp="1"/>
          </p:cNvSpPr>
          <p:nvPr>
            <p:ph type="title"/>
          </p:nvPr>
        </p:nvSpPr>
        <p:spPr/>
        <p:txBody>
          <a:bodyPr/>
          <a:lstStyle/>
          <a:p>
            <a:r>
              <a:rPr lang="en-US" dirty="0"/>
              <a:t>Your research journey will be unique  </a:t>
            </a:r>
          </a:p>
        </p:txBody>
      </p:sp>
      <p:sp>
        <p:nvSpPr>
          <p:cNvPr id="3" name="Content Placeholder 2">
            <a:extLst>
              <a:ext uri="{FF2B5EF4-FFF2-40B4-BE49-F238E27FC236}">
                <a16:creationId xmlns:a16="http://schemas.microsoft.com/office/drawing/2014/main" id="{CC443110-BA9E-4A12-8444-8FDDF0F0FC3E}"/>
              </a:ext>
            </a:extLst>
          </p:cNvPr>
          <p:cNvSpPr>
            <a:spLocks noGrp="1"/>
          </p:cNvSpPr>
          <p:nvPr>
            <p:ph sz="half" idx="1"/>
          </p:nvPr>
        </p:nvSpPr>
        <p:spPr>
          <a:xfrm>
            <a:off x="553279" y="1565564"/>
            <a:ext cx="5754755" cy="4611399"/>
          </a:xfrm>
        </p:spPr>
        <p:txBody>
          <a:bodyPr>
            <a:normAutofit fontScale="92500" lnSpcReduction="10000"/>
          </a:bodyPr>
          <a:lstStyle/>
          <a:p>
            <a:endParaRPr lang="en-US" dirty="0"/>
          </a:p>
          <a:p>
            <a:r>
              <a:rPr lang="en-US" sz="2400" dirty="0"/>
              <a:t>Information searching is a contextualized, complex experience that affects, and is affected by, the cognitive, affective, and social dimensions of the searcher</a:t>
            </a:r>
          </a:p>
          <a:p>
            <a:endParaRPr lang="en-US" sz="1100" dirty="0"/>
          </a:p>
          <a:p>
            <a:r>
              <a:rPr lang="en-US" sz="2400" dirty="0"/>
              <a:t>Searching for information is often nonlinear and iterative, requiring the evaluation of a range of information sources and the mental flexibility to pursue alternate avenues as new understanding develops</a:t>
            </a:r>
          </a:p>
          <a:p>
            <a:endParaRPr lang="en-US" sz="2400" dirty="0"/>
          </a:p>
          <a:p>
            <a:r>
              <a:rPr lang="en-US" sz="2400" dirty="0"/>
              <a:t>Authority is constructed &amp; contextual</a:t>
            </a:r>
          </a:p>
          <a:p>
            <a:pPr marL="0" indent="0" algn="r">
              <a:buNone/>
            </a:pPr>
            <a:r>
              <a:rPr lang="en-US" sz="1800" dirty="0"/>
              <a:t>(ACRL 2015)</a:t>
            </a:r>
          </a:p>
          <a:p>
            <a:endParaRPr lang="en-US" dirty="0"/>
          </a:p>
        </p:txBody>
      </p:sp>
      <p:pic>
        <p:nvPicPr>
          <p:cNvPr id="5" name="Content Placeholder 4">
            <a:extLst>
              <a:ext uri="{FF2B5EF4-FFF2-40B4-BE49-F238E27FC236}">
                <a16:creationId xmlns:a16="http://schemas.microsoft.com/office/drawing/2014/main" id="{8916C352-23F5-43B2-B58C-12339CF9F785}"/>
              </a:ext>
            </a:extLst>
          </p:cNvPr>
          <p:cNvPicPr>
            <a:picLocks noGrp="1" noChangeAspect="1"/>
          </p:cNvPicPr>
          <p:nvPr>
            <p:ph sz="half" idx="2"/>
          </p:nvPr>
        </p:nvPicPr>
        <p:blipFill>
          <a:blip r:embed="rId3"/>
          <a:stretch>
            <a:fillRect/>
          </a:stretch>
        </p:blipFill>
        <p:spPr>
          <a:xfrm>
            <a:off x="6457121" y="1919288"/>
            <a:ext cx="5181600" cy="3886200"/>
          </a:xfrm>
          <a:prstGeom prst="rect">
            <a:avLst/>
          </a:prstGeom>
        </p:spPr>
      </p:pic>
      <p:sp>
        <p:nvSpPr>
          <p:cNvPr id="11" name="TextBox 10">
            <a:extLst>
              <a:ext uri="{FF2B5EF4-FFF2-40B4-BE49-F238E27FC236}">
                <a16:creationId xmlns:a16="http://schemas.microsoft.com/office/drawing/2014/main" id="{47809E09-663B-4DB6-9D35-AF9168777AE5}"/>
              </a:ext>
            </a:extLst>
          </p:cNvPr>
          <p:cNvSpPr txBox="1"/>
          <p:nvPr/>
        </p:nvSpPr>
        <p:spPr>
          <a:xfrm>
            <a:off x="6457121" y="6176963"/>
            <a:ext cx="5334001" cy="338554"/>
          </a:xfrm>
          <a:prstGeom prst="rect">
            <a:avLst/>
          </a:prstGeom>
          <a:noFill/>
        </p:spPr>
        <p:txBody>
          <a:bodyPr wrap="square" rtlCol="0">
            <a:spAutoFit/>
          </a:bodyPr>
          <a:lstStyle/>
          <a:p>
            <a:r>
              <a:rPr lang="en-US" sz="1600" dirty="0"/>
              <a:t>"Discover" by </a:t>
            </a:r>
            <a:r>
              <a:rPr lang="en-US" sz="1600" dirty="0" err="1"/>
              <a:t>kohlmann.sascha</a:t>
            </a:r>
            <a:r>
              <a:rPr lang="en-US" sz="1600" dirty="0"/>
              <a:t> is licensed with CC BY-SA 2.0. </a:t>
            </a:r>
          </a:p>
        </p:txBody>
      </p:sp>
    </p:spTree>
    <p:extLst>
      <p:ext uri="{BB962C8B-B14F-4D97-AF65-F5344CB8AC3E}">
        <p14:creationId xmlns:p14="http://schemas.microsoft.com/office/powerpoint/2010/main" val="376779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CEF60-8F0E-494F-AA19-F6ADBD4AA175}"/>
              </a:ext>
            </a:extLst>
          </p:cNvPr>
          <p:cNvSpPr>
            <a:spLocks noGrp="1"/>
          </p:cNvSpPr>
          <p:nvPr>
            <p:ph type="title"/>
          </p:nvPr>
        </p:nvSpPr>
        <p:spPr/>
        <p:txBody>
          <a:bodyPr/>
          <a:lstStyle/>
          <a:p>
            <a:r>
              <a:rPr lang="en-US" dirty="0"/>
              <a:t>Current research interests</a:t>
            </a:r>
          </a:p>
        </p:txBody>
      </p:sp>
      <p:sp>
        <p:nvSpPr>
          <p:cNvPr id="3" name="Content Placeholder 2">
            <a:extLst>
              <a:ext uri="{FF2B5EF4-FFF2-40B4-BE49-F238E27FC236}">
                <a16:creationId xmlns:a16="http://schemas.microsoft.com/office/drawing/2014/main" id="{FDA8852E-A6A4-4BE4-AE41-049D4E5C2E20}"/>
              </a:ext>
            </a:extLst>
          </p:cNvPr>
          <p:cNvSpPr>
            <a:spLocks noGrp="1"/>
          </p:cNvSpPr>
          <p:nvPr>
            <p:ph idx="1"/>
          </p:nvPr>
        </p:nvSpPr>
        <p:spPr/>
        <p:txBody>
          <a:bodyPr>
            <a:normAutofit/>
          </a:bodyPr>
          <a:lstStyle/>
          <a:p>
            <a:pPr>
              <a:buFont typeface="Arial" panose="020B0604020202020204" pitchFamily="34" charset="0"/>
              <a:buChar char="•"/>
            </a:pPr>
            <a:r>
              <a:rPr lang="en-US" sz="2400" dirty="0">
                <a:effectLst/>
              </a:rPr>
              <a:t>    Immersive theatre: "Then She Fell"</a:t>
            </a:r>
          </a:p>
          <a:p>
            <a:pPr>
              <a:buFont typeface="Arial" panose="020B0604020202020204" pitchFamily="34" charset="0"/>
              <a:buChar char="•"/>
            </a:pPr>
            <a:r>
              <a:rPr lang="en-US" sz="2400" dirty="0">
                <a:effectLst/>
              </a:rPr>
              <a:t>    Colonial ethnographic photography in Africa</a:t>
            </a:r>
          </a:p>
          <a:p>
            <a:pPr>
              <a:buFont typeface="Arial" panose="020B0604020202020204" pitchFamily="34" charset="0"/>
              <a:buChar char="•"/>
            </a:pPr>
            <a:r>
              <a:rPr lang="en-US" sz="2400" dirty="0">
                <a:effectLst/>
              </a:rPr>
              <a:t>    Art versus reportage photography</a:t>
            </a:r>
          </a:p>
          <a:p>
            <a:pPr>
              <a:buFont typeface="Arial" panose="020B0604020202020204" pitchFamily="34" charset="0"/>
              <a:buChar char="•"/>
            </a:pPr>
            <a:r>
              <a:rPr lang="en-US" sz="2400" dirty="0">
                <a:effectLst/>
              </a:rPr>
              <a:t>    AI and queer artmaking</a:t>
            </a:r>
          </a:p>
          <a:p>
            <a:pPr>
              <a:buFont typeface="Arial" panose="020B0604020202020204" pitchFamily="34" charset="0"/>
              <a:buChar char="•"/>
            </a:pPr>
            <a:r>
              <a:rPr lang="en-US" sz="2400" dirty="0">
                <a:effectLst/>
              </a:rPr>
              <a:t>    Mirror imagery in Iranian cinema</a:t>
            </a:r>
          </a:p>
          <a:p>
            <a:pPr>
              <a:buFont typeface="Arial" panose="020B0604020202020204" pitchFamily="34" charset="0"/>
              <a:buChar char="•"/>
            </a:pPr>
            <a:r>
              <a:rPr lang="en-US" sz="2400" dirty="0">
                <a:effectLst/>
              </a:rPr>
              <a:t>    Gesture and performance as protest in Iran</a:t>
            </a:r>
          </a:p>
          <a:p>
            <a:pPr>
              <a:buFont typeface="Arial" panose="020B0604020202020204" pitchFamily="34" charset="0"/>
              <a:buChar char="•"/>
            </a:pPr>
            <a:r>
              <a:rPr lang="en-US" sz="2400" dirty="0">
                <a:effectLst/>
              </a:rPr>
              <a:t>    Dance performance: Assembly Hall</a:t>
            </a:r>
          </a:p>
          <a:p>
            <a:pPr>
              <a:buFont typeface="Arial" panose="020B0604020202020204" pitchFamily="34" charset="0"/>
              <a:buChar char="•"/>
            </a:pPr>
            <a:r>
              <a:rPr lang="en-US" sz="2400" dirty="0">
                <a:effectLst/>
              </a:rPr>
              <a:t>    Multiculturalism and faith in work of Makoto Fujimura</a:t>
            </a:r>
            <a:endParaRPr lang="en-US" sz="2400" b="1" dirty="0"/>
          </a:p>
        </p:txBody>
      </p:sp>
    </p:spTree>
    <p:extLst>
      <p:ext uri="{BB962C8B-B14F-4D97-AF65-F5344CB8AC3E}">
        <p14:creationId xmlns:p14="http://schemas.microsoft.com/office/powerpoint/2010/main" val="1074169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D0549-FD89-4D89-B6D1-D3CF9E5B1C96}"/>
              </a:ext>
            </a:extLst>
          </p:cNvPr>
          <p:cNvPicPr>
            <a:picLocks noChangeAspect="1"/>
          </p:cNvPicPr>
          <p:nvPr/>
        </p:nvPicPr>
        <p:blipFill>
          <a:blip r:embed="rId2"/>
          <a:stretch>
            <a:fillRect/>
          </a:stretch>
        </p:blipFill>
        <p:spPr>
          <a:xfrm>
            <a:off x="0" y="0"/>
            <a:ext cx="12192000" cy="2139280"/>
          </a:xfrm>
          <a:prstGeom prst="rect">
            <a:avLst/>
          </a:prstGeom>
        </p:spPr>
      </p:pic>
      <p:pic>
        <p:nvPicPr>
          <p:cNvPr id="7" name="Picture 6">
            <a:extLst>
              <a:ext uri="{FF2B5EF4-FFF2-40B4-BE49-F238E27FC236}">
                <a16:creationId xmlns:a16="http://schemas.microsoft.com/office/drawing/2014/main" id="{05F4FFD2-D529-45C2-8011-14E586160E6C}"/>
              </a:ext>
            </a:extLst>
          </p:cNvPr>
          <p:cNvPicPr>
            <a:picLocks noChangeAspect="1"/>
          </p:cNvPicPr>
          <p:nvPr/>
        </p:nvPicPr>
        <p:blipFill>
          <a:blip r:embed="rId3"/>
          <a:stretch>
            <a:fillRect/>
          </a:stretch>
        </p:blipFill>
        <p:spPr>
          <a:xfrm>
            <a:off x="1001077" y="1365921"/>
            <a:ext cx="7172325" cy="3352800"/>
          </a:xfrm>
          <a:prstGeom prst="rect">
            <a:avLst/>
          </a:prstGeom>
        </p:spPr>
      </p:pic>
      <p:pic>
        <p:nvPicPr>
          <p:cNvPr id="9" name="Picture 8">
            <a:extLst>
              <a:ext uri="{FF2B5EF4-FFF2-40B4-BE49-F238E27FC236}">
                <a16:creationId xmlns:a16="http://schemas.microsoft.com/office/drawing/2014/main" id="{C717CE6A-417A-49C3-B848-E415A91AB114}"/>
              </a:ext>
            </a:extLst>
          </p:cNvPr>
          <p:cNvPicPr>
            <a:picLocks noChangeAspect="1"/>
          </p:cNvPicPr>
          <p:nvPr/>
        </p:nvPicPr>
        <p:blipFill>
          <a:blip r:embed="rId4"/>
          <a:stretch>
            <a:fillRect/>
          </a:stretch>
        </p:blipFill>
        <p:spPr>
          <a:xfrm>
            <a:off x="3456623" y="4763416"/>
            <a:ext cx="7105650" cy="1457325"/>
          </a:xfrm>
          <a:prstGeom prst="rect">
            <a:avLst/>
          </a:prstGeom>
        </p:spPr>
      </p:pic>
    </p:spTree>
    <p:extLst>
      <p:ext uri="{BB962C8B-B14F-4D97-AF65-F5344CB8AC3E}">
        <p14:creationId xmlns:p14="http://schemas.microsoft.com/office/powerpoint/2010/main" val="39648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06247-F99E-16ED-D5D9-2198EBAC5739}"/>
              </a:ext>
            </a:extLst>
          </p:cNvPr>
          <p:cNvSpPr txBox="1"/>
          <p:nvPr/>
        </p:nvSpPr>
        <p:spPr>
          <a:xfrm>
            <a:off x="698268" y="731520"/>
            <a:ext cx="4971012" cy="1107996"/>
          </a:xfrm>
          <a:prstGeom prst="rect">
            <a:avLst/>
          </a:prstGeom>
          <a:noFill/>
        </p:spPr>
        <p:txBody>
          <a:bodyPr wrap="square" rtlCol="0">
            <a:spAutoFit/>
          </a:bodyPr>
          <a:lstStyle/>
          <a:p>
            <a:r>
              <a:rPr lang="en-US" sz="6600" dirty="0">
                <a:solidFill>
                  <a:srgbClr val="C00000"/>
                </a:solidFill>
              </a:rPr>
              <a:t>COMMENTS?</a:t>
            </a:r>
          </a:p>
        </p:txBody>
      </p:sp>
      <p:sp>
        <p:nvSpPr>
          <p:cNvPr id="3" name="TextBox 2">
            <a:extLst>
              <a:ext uri="{FF2B5EF4-FFF2-40B4-BE49-F238E27FC236}">
                <a16:creationId xmlns:a16="http://schemas.microsoft.com/office/drawing/2014/main" id="{AB3C4717-5A90-5064-88BE-D662FD19C0F2}"/>
              </a:ext>
            </a:extLst>
          </p:cNvPr>
          <p:cNvSpPr txBox="1"/>
          <p:nvPr/>
        </p:nvSpPr>
        <p:spPr>
          <a:xfrm>
            <a:off x="3420000" y="2376000"/>
            <a:ext cx="4971012" cy="1107996"/>
          </a:xfrm>
          <a:prstGeom prst="rect">
            <a:avLst/>
          </a:prstGeom>
          <a:noFill/>
        </p:spPr>
        <p:txBody>
          <a:bodyPr wrap="square" rtlCol="0">
            <a:spAutoFit/>
          </a:bodyPr>
          <a:lstStyle/>
          <a:p>
            <a:r>
              <a:rPr lang="en-US" sz="6600" dirty="0">
                <a:solidFill>
                  <a:srgbClr val="7030A0"/>
                </a:solidFill>
              </a:rPr>
              <a:t>QUESTIONS?</a:t>
            </a:r>
          </a:p>
        </p:txBody>
      </p:sp>
      <p:sp>
        <p:nvSpPr>
          <p:cNvPr id="4" name="TextBox 3">
            <a:extLst>
              <a:ext uri="{FF2B5EF4-FFF2-40B4-BE49-F238E27FC236}">
                <a16:creationId xmlns:a16="http://schemas.microsoft.com/office/drawing/2014/main" id="{B43284FC-A22E-0075-20BB-D7E76A8F744D}"/>
              </a:ext>
            </a:extLst>
          </p:cNvPr>
          <p:cNvSpPr txBox="1"/>
          <p:nvPr/>
        </p:nvSpPr>
        <p:spPr>
          <a:xfrm>
            <a:off x="6096000" y="4289367"/>
            <a:ext cx="5902037" cy="1107996"/>
          </a:xfrm>
          <a:prstGeom prst="rect">
            <a:avLst/>
          </a:prstGeom>
          <a:noFill/>
        </p:spPr>
        <p:txBody>
          <a:bodyPr wrap="square" rtlCol="0">
            <a:spAutoFit/>
          </a:bodyPr>
          <a:lstStyle/>
          <a:p>
            <a:r>
              <a:rPr lang="en-US" sz="6600" dirty="0">
                <a:solidFill>
                  <a:schemeClr val="accent5">
                    <a:lumMod val="75000"/>
                  </a:schemeClr>
                </a:solidFill>
              </a:rPr>
              <a:t>THANK YOU!</a:t>
            </a:r>
          </a:p>
        </p:txBody>
      </p:sp>
    </p:spTree>
    <p:extLst>
      <p:ext uri="{BB962C8B-B14F-4D97-AF65-F5344CB8AC3E}">
        <p14:creationId xmlns:p14="http://schemas.microsoft.com/office/powerpoint/2010/main" val="375155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08E2-FD0F-7E32-9E31-45AD210ECC8F}"/>
              </a:ext>
            </a:extLst>
          </p:cNvPr>
          <p:cNvSpPr>
            <a:spLocks noGrp="1"/>
          </p:cNvSpPr>
          <p:nvPr>
            <p:ph type="title"/>
          </p:nvPr>
        </p:nvSpPr>
        <p:spPr/>
        <p:txBody>
          <a:bodyPr/>
          <a:lstStyle/>
          <a:p>
            <a:r>
              <a:rPr lang="en-US" dirty="0"/>
              <a:t>Authority is constructed &amp; contextual</a:t>
            </a:r>
          </a:p>
        </p:txBody>
      </p:sp>
      <p:sp>
        <p:nvSpPr>
          <p:cNvPr id="3" name="Content Placeholder 2">
            <a:extLst>
              <a:ext uri="{FF2B5EF4-FFF2-40B4-BE49-F238E27FC236}">
                <a16:creationId xmlns:a16="http://schemas.microsoft.com/office/drawing/2014/main" id="{6C323C90-2038-6DC9-DF20-B9D0692EBCD6}"/>
              </a:ext>
            </a:extLst>
          </p:cNvPr>
          <p:cNvSpPr>
            <a:spLocks noGrp="1"/>
          </p:cNvSpPr>
          <p:nvPr>
            <p:ph idx="1"/>
          </p:nvPr>
        </p:nvSpPr>
        <p:spPr/>
        <p:txBody>
          <a:bodyPr>
            <a:normAutofit/>
          </a:bodyPr>
          <a:lstStyle/>
          <a:p>
            <a:r>
              <a:rPr lang="en-US" dirty="0"/>
              <a:t>What makes a text credible, trustworthy, authoritative?</a:t>
            </a:r>
          </a:p>
          <a:p>
            <a:endParaRPr lang="en-US" dirty="0"/>
          </a:p>
          <a:p>
            <a:r>
              <a:rPr lang="en-US" dirty="0"/>
              <a:t>How do you establish the authority of a text?</a:t>
            </a:r>
          </a:p>
          <a:p>
            <a:endParaRPr lang="en-US" dirty="0"/>
          </a:p>
          <a:p>
            <a:r>
              <a:rPr lang="en-US" dirty="0"/>
              <a:t>What forms of knowledge are important for your work?</a:t>
            </a:r>
          </a:p>
          <a:p>
            <a:endParaRPr lang="en-US" dirty="0"/>
          </a:p>
          <a:p>
            <a:r>
              <a:rPr lang="en-US" dirty="0"/>
              <a:t>Who are important supports for your work?</a:t>
            </a:r>
          </a:p>
          <a:p>
            <a:endParaRPr lang="en-US" dirty="0"/>
          </a:p>
        </p:txBody>
      </p:sp>
    </p:spTree>
    <p:extLst>
      <p:ext uri="{BB962C8B-B14F-4D97-AF65-F5344CB8AC3E}">
        <p14:creationId xmlns:p14="http://schemas.microsoft.com/office/powerpoint/2010/main" val="83552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8EBAC8-C005-9E21-2B43-EBAB42E6381D}"/>
              </a:ext>
            </a:extLst>
          </p:cNvPr>
          <p:cNvSpPr>
            <a:spLocks noGrp="1"/>
          </p:cNvSpPr>
          <p:nvPr>
            <p:ph type="title"/>
          </p:nvPr>
        </p:nvSpPr>
        <p:spPr/>
        <p:txBody>
          <a:bodyPr/>
          <a:lstStyle/>
          <a:p>
            <a:r>
              <a:rPr lang="en-US" dirty="0"/>
              <a:t>Tools to help you discover key sources</a:t>
            </a:r>
          </a:p>
        </p:txBody>
      </p:sp>
      <p:sp>
        <p:nvSpPr>
          <p:cNvPr id="6" name="Content Placeholder 5">
            <a:extLst>
              <a:ext uri="{FF2B5EF4-FFF2-40B4-BE49-F238E27FC236}">
                <a16:creationId xmlns:a16="http://schemas.microsoft.com/office/drawing/2014/main" id="{85CFDCCC-98EB-DEC9-D01B-9CDC98513449}"/>
              </a:ext>
            </a:extLst>
          </p:cNvPr>
          <p:cNvSpPr>
            <a:spLocks noGrp="1"/>
          </p:cNvSpPr>
          <p:nvPr>
            <p:ph idx="1"/>
          </p:nvPr>
        </p:nvSpPr>
        <p:spPr/>
        <p:txBody>
          <a:bodyPr>
            <a:normAutofit fontScale="92500" lnSpcReduction="20000"/>
          </a:bodyPr>
          <a:lstStyle/>
          <a:p>
            <a:r>
              <a:rPr lang="en-US" sz="3200" dirty="0"/>
              <a:t>Draw on others’ subject expertise </a:t>
            </a:r>
          </a:p>
          <a:p>
            <a:endParaRPr lang="en-US" sz="3200" dirty="0"/>
          </a:p>
          <a:p>
            <a:r>
              <a:rPr lang="en-US" sz="3200" dirty="0"/>
              <a:t>Encyclopedias, bibliographies, handbooks, e.g.</a:t>
            </a:r>
          </a:p>
          <a:p>
            <a:pPr lvl="1"/>
            <a:endParaRPr lang="en-US" sz="3200" dirty="0"/>
          </a:p>
          <a:p>
            <a:pPr lvl="1"/>
            <a:r>
              <a:rPr lang="en-US" sz="2800" dirty="0"/>
              <a:t>Encyclopedia of Aesthetics</a:t>
            </a:r>
          </a:p>
          <a:p>
            <a:pPr lvl="1"/>
            <a:r>
              <a:rPr lang="en-US" sz="2800" dirty="0"/>
              <a:t>Oxford Bibliographies Online</a:t>
            </a:r>
          </a:p>
          <a:p>
            <a:pPr lvl="1"/>
            <a:r>
              <a:rPr lang="en-CA" sz="2800" b="0" i="0" dirty="0">
                <a:effectLst/>
                <a:latin typeface="DINWeb"/>
              </a:rPr>
              <a:t>Oxford Very Short Introductions </a:t>
            </a:r>
          </a:p>
          <a:p>
            <a:pPr lvl="1"/>
            <a:r>
              <a:rPr lang="en-CA" sz="2800" dirty="0">
                <a:latin typeface="DINWeb"/>
              </a:rPr>
              <a:t>Larger selection on the CA 821 guide</a:t>
            </a:r>
            <a:endParaRPr lang="en-US" sz="3200" dirty="0"/>
          </a:p>
          <a:p>
            <a:endParaRPr lang="en-US" sz="3200" dirty="0"/>
          </a:p>
          <a:p>
            <a:r>
              <a:rPr lang="en-US" sz="3200" dirty="0"/>
              <a:t>Literature reviews / introductions</a:t>
            </a:r>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92346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906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CA8E6-4661-4D2F-9ED7-D6C40464FE51}"/>
              </a:ext>
            </a:extLst>
          </p:cNvPr>
          <p:cNvPicPr>
            <a:picLocks noChangeAspect="1"/>
          </p:cNvPicPr>
          <p:nvPr/>
        </p:nvPicPr>
        <p:blipFill>
          <a:blip r:embed="rId2"/>
          <a:stretch>
            <a:fillRect/>
          </a:stretch>
        </p:blipFill>
        <p:spPr>
          <a:xfrm>
            <a:off x="-112960" y="0"/>
            <a:ext cx="8783180" cy="6858000"/>
          </a:xfrm>
          <a:prstGeom prst="rect">
            <a:avLst/>
          </a:prstGeom>
        </p:spPr>
      </p:pic>
    </p:spTree>
    <p:extLst>
      <p:ext uri="{BB962C8B-B14F-4D97-AF65-F5344CB8AC3E}">
        <p14:creationId xmlns:p14="http://schemas.microsoft.com/office/powerpoint/2010/main" val="2820227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0D2B4-5F04-4E29-A261-AABC1D4A5586}"/>
              </a:ext>
            </a:extLst>
          </p:cNvPr>
          <p:cNvPicPr>
            <a:picLocks noChangeAspect="1"/>
          </p:cNvPicPr>
          <p:nvPr/>
        </p:nvPicPr>
        <p:blipFill>
          <a:blip r:embed="rId2"/>
          <a:stretch>
            <a:fillRect/>
          </a:stretch>
        </p:blipFill>
        <p:spPr>
          <a:xfrm>
            <a:off x="105727" y="175260"/>
            <a:ext cx="8391525" cy="2209800"/>
          </a:xfrm>
          <a:prstGeom prst="rect">
            <a:avLst/>
          </a:prstGeom>
        </p:spPr>
      </p:pic>
      <p:pic>
        <p:nvPicPr>
          <p:cNvPr id="9" name="Picture 8">
            <a:extLst>
              <a:ext uri="{FF2B5EF4-FFF2-40B4-BE49-F238E27FC236}">
                <a16:creationId xmlns:a16="http://schemas.microsoft.com/office/drawing/2014/main" id="{B6F4D2C9-57E3-44A3-B648-34EB37B05D3A}"/>
              </a:ext>
            </a:extLst>
          </p:cNvPr>
          <p:cNvPicPr>
            <a:picLocks noChangeAspect="1"/>
          </p:cNvPicPr>
          <p:nvPr/>
        </p:nvPicPr>
        <p:blipFill>
          <a:blip r:embed="rId3"/>
          <a:stretch>
            <a:fillRect/>
          </a:stretch>
        </p:blipFill>
        <p:spPr>
          <a:xfrm>
            <a:off x="726757" y="2623185"/>
            <a:ext cx="5229225" cy="942975"/>
          </a:xfrm>
          <a:prstGeom prst="rect">
            <a:avLst/>
          </a:prstGeom>
        </p:spPr>
      </p:pic>
      <p:pic>
        <p:nvPicPr>
          <p:cNvPr id="11" name="Picture 10">
            <a:extLst>
              <a:ext uri="{FF2B5EF4-FFF2-40B4-BE49-F238E27FC236}">
                <a16:creationId xmlns:a16="http://schemas.microsoft.com/office/drawing/2014/main" id="{7192EB20-A23A-44ED-A815-02BE5F042FBB}"/>
              </a:ext>
            </a:extLst>
          </p:cNvPr>
          <p:cNvPicPr>
            <a:picLocks noChangeAspect="1"/>
          </p:cNvPicPr>
          <p:nvPr/>
        </p:nvPicPr>
        <p:blipFill>
          <a:blip r:embed="rId4"/>
          <a:stretch>
            <a:fillRect/>
          </a:stretch>
        </p:blipFill>
        <p:spPr>
          <a:xfrm>
            <a:off x="2407920" y="1634874"/>
            <a:ext cx="9784080" cy="5154546"/>
          </a:xfrm>
          <a:prstGeom prst="rect">
            <a:avLst/>
          </a:prstGeom>
        </p:spPr>
      </p:pic>
      <p:pic>
        <p:nvPicPr>
          <p:cNvPr id="14" name="Picture 13">
            <a:extLst>
              <a:ext uri="{FF2B5EF4-FFF2-40B4-BE49-F238E27FC236}">
                <a16:creationId xmlns:a16="http://schemas.microsoft.com/office/drawing/2014/main" id="{14B42B2F-481E-457B-8464-1A92DC996BB3}"/>
              </a:ext>
            </a:extLst>
          </p:cNvPr>
          <p:cNvPicPr>
            <a:picLocks noChangeAspect="1"/>
          </p:cNvPicPr>
          <p:nvPr/>
        </p:nvPicPr>
        <p:blipFill>
          <a:blip r:embed="rId5"/>
          <a:stretch>
            <a:fillRect/>
          </a:stretch>
        </p:blipFill>
        <p:spPr>
          <a:xfrm>
            <a:off x="1883299" y="1438483"/>
            <a:ext cx="8425402" cy="3981033"/>
          </a:xfrm>
          <a:prstGeom prst="rect">
            <a:avLst/>
          </a:prstGeom>
        </p:spPr>
      </p:pic>
    </p:spTree>
    <p:extLst>
      <p:ext uri="{BB962C8B-B14F-4D97-AF65-F5344CB8AC3E}">
        <p14:creationId xmlns:p14="http://schemas.microsoft.com/office/powerpoint/2010/main" val="28628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959148-36F5-4A0D-9960-B6CD29129392}"/>
              </a:ext>
            </a:extLst>
          </p:cNvPr>
          <p:cNvPicPr>
            <a:picLocks noChangeAspect="1"/>
          </p:cNvPicPr>
          <p:nvPr/>
        </p:nvPicPr>
        <p:blipFill>
          <a:blip r:embed="rId2"/>
          <a:stretch>
            <a:fillRect/>
          </a:stretch>
        </p:blipFill>
        <p:spPr>
          <a:xfrm>
            <a:off x="322971" y="0"/>
            <a:ext cx="5922498" cy="6858000"/>
          </a:xfrm>
          <a:prstGeom prst="rect">
            <a:avLst/>
          </a:prstGeom>
        </p:spPr>
      </p:pic>
    </p:spTree>
    <p:extLst>
      <p:ext uri="{BB962C8B-B14F-4D97-AF65-F5344CB8AC3E}">
        <p14:creationId xmlns:p14="http://schemas.microsoft.com/office/powerpoint/2010/main" val="161040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4928</TotalTime>
  <Words>1117</Words>
  <Application>Microsoft Office PowerPoint</Application>
  <PresentationFormat>Widescreen</PresentationFormat>
  <Paragraphs>125</Paragraphs>
  <Slides>32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-apple-system</vt:lpstr>
      <vt:lpstr>Arial</vt:lpstr>
      <vt:lpstr>Arial</vt:lpstr>
      <vt:lpstr>Calibri</vt:lpstr>
      <vt:lpstr>Calibri Light</vt:lpstr>
      <vt:lpstr>DINWeb</vt:lpstr>
      <vt:lpstr>Lucida Grande</vt:lpstr>
      <vt:lpstr>Source Sans Pro</vt:lpstr>
      <vt:lpstr>Titillium Web</vt:lpstr>
      <vt:lpstr>Office Theme</vt:lpstr>
      <vt:lpstr>PowerPoint Presentation</vt:lpstr>
      <vt:lpstr>SCA research collections at SFU Library (and beyond)</vt:lpstr>
      <vt:lpstr>Your research journey will be unique  </vt:lpstr>
      <vt:lpstr>Authority is constructed &amp; contextual</vt:lpstr>
      <vt:lpstr>Tools to help you discover key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what you have (i.e. bird in hand)</vt:lpstr>
      <vt:lpstr>PowerPoint Presentation</vt:lpstr>
      <vt:lpstr>PowerPoint Presentation</vt:lpstr>
      <vt:lpstr>PowerPoint Presentation</vt:lpstr>
      <vt:lpstr>PowerPoint Presentation</vt:lpstr>
      <vt:lpstr>PowerPoint Presentation</vt:lpstr>
      <vt:lpstr>PowerPoint Presentation</vt:lpstr>
      <vt:lpstr>Current research interests</vt:lpstr>
      <vt:lpstr>PowerPoint Presentation</vt:lpstr>
      <vt:lpstr>PowerPoint Presentation</vt:lpstr>
    </vt:vector>
  </TitlesOfParts>
  <Manager/>
  <Company>Simon Fraser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 Grad orientation 2021</dc:title>
  <dc:subject/>
  <dc:creator>Sylvia Roberts</dc:creator>
  <cp:keywords/>
  <dc:description/>
  <cp:lastModifiedBy>Sylvia Roberts</cp:lastModifiedBy>
  <cp:revision>91</cp:revision>
  <cp:lastPrinted>2023-10-13T00:37:46Z</cp:lastPrinted>
  <dcterms:created xsi:type="dcterms:W3CDTF">2019-08-27T22:35:21Z</dcterms:created>
  <dcterms:modified xsi:type="dcterms:W3CDTF">2023-10-17T22:23:33Z</dcterms:modified>
  <cp:category/>
</cp:coreProperties>
</file>