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272" r:id="rId3"/>
    <p:sldId id="268" r:id="rId4"/>
    <p:sldId id="308" r:id="rId5"/>
    <p:sldId id="257" r:id="rId6"/>
    <p:sldId id="284" r:id="rId7"/>
    <p:sldId id="287" r:id="rId8"/>
    <p:sldId id="288" r:id="rId9"/>
    <p:sldId id="314" r:id="rId10"/>
    <p:sldId id="289" r:id="rId11"/>
    <p:sldId id="259" r:id="rId12"/>
    <p:sldId id="260" r:id="rId13"/>
    <p:sldId id="277" r:id="rId14"/>
    <p:sldId id="315" r:id="rId15"/>
    <p:sldId id="316" r:id="rId16"/>
    <p:sldId id="317" r:id="rId17"/>
    <p:sldId id="283" r:id="rId18"/>
    <p:sldId id="318" r:id="rId19"/>
    <p:sldId id="319" r:id="rId20"/>
    <p:sldId id="320" r:id="rId21"/>
    <p:sldId id="279" r:id="rId22"/>
    <p:sldId id="286" r:id="rId23"/>
    <p:sldId id="280" r:id="rId24"/>
    <p:sldId id="311" r:id="rId25"/>
    <p:sldId id="310" r:id="rId26"/>
    <p:sldId id="321" r:id="rId27"/>
    <p:sldId id="322" r:id="rId28"/>
    <p:sldId id="323" r:id="rId29"/>
    <p:sldId id="298" r:id="rId30"/>
    <p:sldId id="324" r:id="rId31"/>
    <p:sldId id="276" r:id="rId32"/>
    <p:sldId id="309" r:id="rId33"/>
    <p:sldId id="313" r:id="rId34"/>
    <p:sldId id="312" r:id="rId35"/>
    <p:sldId id="273" r:id="rId36"/>
    <p:sldId id="303" r:id="rId37"/>
    <p:sldId id="295" r:id="rId38"/>
    <p:sldId id="325" r:id="rId39"/>
    <p:sldId id="306" r:id="rId40"/>
    <p:sldId id="307" r:id="rId41"/>
    <p:sldId id="332" r:id="rId42"/>
    <p:sldId id="326" r:id="rId43"/>
    <p:sldId id="333" r:id="rId44"/>
    <p:sldId id="327" r:id="rId45"/>
    <p:sldId id="328" r:id="rId46"/>
    <p:sldId id="329" r:id="rId47"/>
    <p:sldId id="331" r:id="rId48"/>
    <p:sldId id="330" r:id="rId49"/>
    <p:sldId id="265"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84" autoAdjust="0"/>
    <p:restoredTop sz="66761" autoAdjust="0"/>
  </p:normalViewPr>
  <p:slideViewPr>
    <p:cSldViewPr snapToGrid="0">
      <p:cViewPr varScale="1">
        <p:scale>
          <a:sx n="76" d="100"/>
          <a:sy n="76" d="100"/>
        </p:scale>
        <p:origin x="200" y="280"/>
      </p:cViewPr>
      <p:guideLst>
        <p:guide orient="horz" pos="2160"/>
        <p:guide pos="3840"/>
      </p:guideLst>
    </p:cSldViewPr>
  </p:slideViewPr>
  <p:outlineViewPr>
    <p:cViewPr>
      <p:scale>
        <a:sx n="33" d="100"/>
        <a:sy n="33" d="100"/>
      </p:scale>
      <p:origin x="0" y="144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D20AC28-758D-4523-B8F0-A63D08B9BF11}" type="datetimeFigureOut">
              <a:rPr lang="en-US" smtClean="0"/>
              <a:t>9/10/23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7AE0578-F43F-42C7-B710-E4ACAA4B8825}" type="slidenum">
              <a:rPr lang="en-US" smtClean="0"/>
              <a:t>‹#›</a:t>
            </a:fld>
            <a:endParaRPr lang="en-US"/>
          </a:p>
        </p:txBody>
      </p:sp>
    </p:spTree>
    <p:extLst>
      <p:ext uri="{BB962C8B-B14F-4D97-AF65-F5344CB8AC3E}">
        <p14:creationId xmlns:p14="http://schemas.microsoft.com/office/powerpoint/2010/main" val="2423046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5E5A4BA8-F228-3D49-8CF4-37A60D97EF63}" type="datetimeFigureOut">
              <a:rPr lang="en-US" smtClean="0"/>
              <a:t>9/10/23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6F378E61-B525-1642-A4CC-897A0D49FD35}" type="slidenum">
              <a:rPr lang="en-US" smtClean="0"/>
              <a:t>‹#›</a:t>
            </a:fld>
            <a:endParaRPr lang="en-US"/>
          </a:p>
        </p:txBody>
      </p:sp>
    </p:spTree>
    <p:extLst>
      <p:ext uri="{BB962C8B-B14F-4D97-AF65-F5344CB8AC3E}">
        <p14:creationId xmlns:p14="http://schemas.microsoft.com/office/powerpoint/2010/main" val="34714347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ytimes.com/2021/07/15/arts/design/maurizio-cattelan-911-sculpture.htm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twitter.com/helenbholme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Sylvia Roberts, subject specialist librarian for Contemporary Arts</a:t>
            </a:r>
          </a:p>
          <a:p>
            <a:r>
              <a:rPr lang="en-US" dirty="0"/>
              <a:t>My pronouns are she/her. </a:t>
            </a:r>
          </a:p>
          <a:p>
            <a:r>
              <a:rPr lang="en-US" dirty="0"/>
              <a:t>I’d like to start out session by acknowledging that at SFU Vancouver campus we are on the </a:t>
            </a:r>
            <a:r>
              <a:rPr lang="en-US" dirty="0" err="1"/>
              <a:t>unceded</a:t>
            </a:r>
            <a:r>
              <a:rPr lang="en-US" dirty="0"/>
              <a:t>   traditional and current territories of the Squamish, </a:t>
            </a:r>
            <a:r>
              <a:rPr lang="en-US" dirty="0" err="1"/>
              <a:t>Musqueam</a:t>
            </a:r>
            <a:r>
              <a:rPr lang="en-US" dirty="0"/>
              <a:t> and </a:t>
            </a:r>
            <a:r>
              <a:rPr lang="en-US" dirty="0" err="1"/>
              <a:t>Tsleil-waututh</a:t>
            </a:r>
            <a:r>
              <a:rPr lang="en-US" dirty="0"/>
              <a:t> nations.  I’m grateful to have lived here for more than 30 years as a person of European settler heritage.  I’m taking steps to learn how to decolonize my perspective and practices as a librarian towards reconciliation with Indigenous peoples and to working effectively with all of SFU’s diverse community.</a:t>
            </a:r>
          </a:p>
          <a:p>
            <a:endParaRPr lang="en-US" dirty="0"/>
          </a:p>
          <a:p>
            <a:r>
              <a:rPr lang="en-US" dirty="0"/>
              <a:t>My goal for you is to leave here today with an approach to your research AND some excellent sources of information.</a:t>
            </a:r>
          </a:p>
          <a:p>
            <a:endParaRPr lang="en-US" dirty="0"/>
          </a:p>
          <a:p>
            <a:r>
              <a:rPr lang="en-US" dirty="0"/>
              <a:t>I’m a big picture thinker so we’ll start with a high level discussion of what you might consider when searching for high quality information  about artists, highlight some key types of sources that will provide excellent evidence to support your art making assignment and I’ll demonstrate a few search strategies. After about an hour of this, we’ll have a short break and a tour of the Belzberg Library here at SFU Vancouver.  Then we’ll return to the lab where you can work in your groups and we can offer coaching and direction.</a:t>
            </a:r>
          </a:p>
          <a:p>
            <a:endParaRPr lang="en-US" dirty="0"/>
          </a:p>
          <a:p>
            <a:r>
              <a:rPr lang="en-US" dirty="0"/>
              <a:t>As the Contemporary Arts librarian, I have expertise in sources &amp; records of arts practice, how information is typically shared between different players in the field of visual arts and in art publishing.  I provide research guidance and training to CA folks and also make selections for the library collection that match the programs of teaching and  research in the school.  </a:t>
            </a:r>
          </a:p>
          <a:p>
            <a:endParaRPr lang="en-US" dirty="0"/>
          </a:p>
          <a:p>
            <a:r>
              <a:rPr lang="en-US" dirty="0"/>
              <a:t>However, I am not an artist. My role is to help you find excellent evidence to support your decision making as you work together on creating your art object for the assignment.</a:t>
            </a:r>
          </a:p>
          <a:p>
            <a:endParaRPr lang="en-US" dirty="0"/>
          </a:p>
          <a:p>
            <a:r>
              <a:rPr lang="en-US" dirty="0"/>
              <a:t>YOU DO NOT HAVE TO MAKE NOTES – there is a research guide</a:t>
            </a:r>
          </a:p>
          <a:p>
            <a:endParaRPr lang="en-US" dirty="0"/>
          </a:p>
          <a:p>
            <a:endParaRPr lang="en-US" dirty="0"/>
          </a:p>
        </p:txBody>
      </p:sp>
      <p:sp>
        <p:nvSpPr>
          <p:cNvPr id="4" name="Slide Number Placeholder 3"/>
          <p:cNvSpPr>
            <a:spLocks noGrp="1"/>
          </p:cNvSpPr>
          <p:nvPr>
            <p:ph type="sldNum" sz="quarter" idx="10"/>
          </p:nvPr>
        </p:nvSpPr>
        <p:spPr/>
        <p:txBody>
          <a:bodyPr/>
          <a:lstStyle/>
          <a:p>
            <a:fld id="{6F378E61-B525-1642-A4CC-897A0D49FD35}" type="slidenum">
              <a:rPr lang="en-US" smtClean="0"/>
              <a:t>1</a:t>
            </a:fld>
            <a:endParaRPr lang="en-US"/>
          </a:p>
        </p:txBody>
      </p:sp>
    </p:spTree>
    <p:extLst>
      <p:ext uri="{BB962C8B-B14F-4D97-AF65-F5344CB8AC3E}">
        <p14:creationId xmlns:p14="http://schemas.microsoft.com/office/powerpoint/2010/main" val="2087967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378E61-B525-1642-A4CC-897A0D49FD35}" type="slidenum">
              <a:rPr lang="en-US" smtClean="0"/>
              <a:t>10</a:t>
            </a:fld>
            <a:endParaRPr lang="en-US"/>
          </a:p>
        </p:txBody>
      </p:sp>
    </p:spTree>
    <p:extLst>
      <p:ext uri="{BB962C8B-B14F-4D97-AF65-F5344CB8AC3E}">
        <p14:creationId xmlns:p14="http://schemas.microsoft.com/office/powerpoint/2010/main" val="3271142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Gallerist is  </a:t>
            </a:r>
            <a:r>
              <a:rPr lang="en-US" dirty="0"/>
              <a:t>a person who owns an art gallery or who exhibits and promotes artists' work in galleries and other venues in order to attract potential buyers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 were going to rank these sources, in terms of who would produce the most reliable information about an art’s practice, who would you put at</a:t>
            </a:r>
            <a:r>
              <a:rPr lang="en-US" baseline="0" dirty="0"/>
              <a:t> the top?  Who would be at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Can you think of reasons why you should approach some of these sources with criticality?</a:t>
            </a:r>
            <a:endParaRPr lang="en-US" dirty="0"/>
          </a:p>
        </p:txBody>
      </p:sp>
      <p:sp>
        <p:nvSpPr>
          <p:cNvPr id="4" name="Slide Number Placeholder 3"/>
          <p:cNvSpPr>
            <a:spLocks noGrp="1"/>
          </p:cNvSpPr>
          <p:nvPr>
            <p:ph type="sldNum" sz="quarter" idx="10"/>
          </p:nvPr>
        </p:nvSpPr>
        <p:spPr/>
        <p:txBody>
          <a:bodyPr/>
          <a:lstStyle/>
          <a:p>
            <a:fld id="{6F378E61-B525-1642-A4CC-897A0D49FD35}" type="slidenum">
              <a:rPr lang="en-US" smtClean="0"/>
              <a:t>11</a:t>
            </a:fld>
            <a:endParaRPr lang="en-US"/>
          </a:p>
        </p:txBody>
      </p:sp>
    </p:spTree>
    <p:extLst>
      <p:ext uri="{BB962C8B-B14F-4D97-AF65-F5344CB8AC3E}">
        <p14:creationId xmlns:p14="http://schemas.microsoft.com/office/powerpoint/2010/main" val="134154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Triangulation refers to the use of multiple methods or data sources in qualitative research to develop a comprehensive understanding of phenomena</a:t>
            </a:r>
          </a:p>
          <a:p>
            <a:r>
              <a:rPr lang="en-US" dirty="0"/>
              <a:t> “test validity through the convergence of information from different sources. “</a:t>
            </a:r>
          </a:p>
        </p:txBody>
      </p:sp>
      <p:sp>
        <p:nvSpPr>
          <p:cNvPr id="4" name="Slide Number Placeholder 3"/>
          <p:cNvSpPr>
            <a:spLocks noGrp="1"/>
          </p:cNvSpPr>
          <p:nvPr>
            <p:ph type="sldNum" sz="quarter" idx="5"/>
          </p:nvPr>
        </p:nvSpPr>
        <p:spPr/>
        <p:txBody>
          <a:bodyPr/>
          <a:lstStyle/>
          <a:p>
            <a:fld id="{6F378E61-B525-1642-A4CC-897A0D49FD35}" type="slidenum">
              <a:rPr lang="en-US" smtClean="0"/>
              <a:t>12</a:t>
            </a:fld>
            <a:endParaRPr lang="en-US"/>
          </a:p>
        </p:txBody>
      </p:sp>
    </p:spTree>
    <p:extLst>
      <p:ext uri="{BB962C8B-B14F-4D97-AF65-F5344CB8AC3E}">
        <p14:creationId xmlns:p14="http://schemas.microsoft.com/office/powerpoint/2010/main" val="3830103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Wikipedia and OAO in the chat box.</a:t>
            </a:r>
            <a:r>
              <a:rPr lang="en-US" baseline="0" dirty="0"/>
              <a:t>  Search for your artist.  Spend 3 minutes skimming article to see what you can find out about them.</a:t>
            </a:r>
            <a:endParaRPr lang="en-US" dirty="0"/>
          </a:p>
          <a:p>
            <a:r>
              <a:rPr lang="en-US" dirty="0"/>
              <a:t>Wikipedia</a:t>
            </a:r>
            <a:r>
              <a:rPr lang="en-US" baseline="0" dirty="0"/>
              <a:t> https://</a:t>
            </a:r>
            <a:r>
              <a:rPr lang="en-US" baseline="0" dirty="0" err="1"/>
              <a:t>en.wikipedia.org</a:t>
            </a:r>
            <a:r>
              <a:rPr lang="en-US" baseline="0" dirty="0"/>
              <a:t>/wiki/</a:t>
            </a:r>
            <a:r>
              <a:rPr lang="en-US" baseline="0" dirty="0" err="1"/>
              <a:t>Main_Page</a:t>
            </a:r>
            <a:endParaRPr lang="en-US" dirty="0"/>
          </a:p>
          <a:p>
            <a:r>
              <a:rPr lang="en-US" dirty="0"/>
              <a:t>Oxford Art Online https://</a:t>
            </a:r>
            <a:r>
              <a:rPr lang="en-US" dirty="0" err="1"/>
              <a:t>databases.lib.sfu.ca</a:t>
            </a:r>
            <a:r>
              <a:rPr lang="en-US" dirty="0"/>
              <a:t>/record/61245131820003610</a:t>
            </a:r>
          </a:p>
          <a:p>
            <a:endParaRPr lang="en-US" dirty="0"/>
          </a:p>
        </p:txBody>
      </p:sp>
      <p:sp>
        <p:nvSpPr>
          <p:cNvPr id="4" name="Slide Number Placeholder 3"/>
          <p:cNvSpPr>
            <a:spLocks noGrp="1"/>
          </p:cNvSpPr>
          <p:nvPr>
            <p:ph type="sldNum" sz="quarter" idx="10"/>
          </p:nvPr>
        </p:nvSpPr>
        <p:spPr/>
        <p:txBody>
          <a:bodyPr/>
          <a:lstStyle/>
          <a:p>
            <a:fld id="{6F378E61-B525-1642-A4CC-897A0D49FD35}" type="slidenum">
              <a:rPr lang="en-US" smtClean="0"/>
              <a:t>13</a:t>
            </a:fld>
            <a:endParaRPr lang="en-US"/>
          </a:p>
        </p:txBody>
      </p:sp>
    </p:spTree>
    <p:extLst>
      <p:ext uri="{BB962C8B-B14F-4D97-AF65-F5344CB8AC3E}">
        <p14:creationId xmlns:p14="http://schemas.microsoft.com/office/powerpoint/2010/main" val="1538269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378E61-B525-1642-A4CC-897A0D49FD35}" type="slidenum">
              <a:rPr lang="en-US" smtClean="0"/>
              <a:t>17</a:t>
            </a:fld>
            <a:endParaRPr lang="en-US"/>
          </a:p>
        </p:txBody>
      </p:sp>
    </p:spTree>
    <p:extLst>
      <p:ext uri="{BB962C8B-B14F-4D97-AF65-F5344CB8AC3E}">
        <p14:creationId xmlns:p14="http://schemas.microsoft.com/office/powerpoint/2010/main" val="4115175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8E61-B525-1642-A4CC-897A0D49FD35}" type="slidenum">
              <a:rPr lang="en-US" smtClean="0"/>
              <a:t>20</a:t>
            </a:fld>
            <a:endParaRPr lang="en-US"/>
          </a:p>
        </p:txBody>
      </p:sp>
    </p:spTree>
    <p:extLst>
      <p:ext uri="{BB962C8B-B14F-4D97-AF65-F5344CB8AC3E}">
        <p14:creationId xmlns:p14="http://schemas.microsoft.com/office/powerpoint/2010/main" val="33664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78E61-B525-1642-A4CC-897A0D49FD35}" type="slidenum">
              <a:rPr lang="en-US" smtClean="0"/>
              <a:t>21</a:t>
            </a:fld>
            <a:endParaRPr lang="en-US"/>
          </a:p>
        </p:txBody>
      </p:sp>
    </p:spTree>
    <p:extLst>
      <p:ext uri="{BB962C8B-B14F-4D97-AF65-F5344CB8AC3E}">
        <p14:creationId xmlns:p14="http://schemas.microsoft.com/office/powerpoint/2010/main" val="1538269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Exhibition</a:t>
            </a:r>
            <a:r>
              <a:rPr lang="en-US" baseline="0" dirty="0"/>
              <a:t> catalogues usually look like books – often document an exhibition at an art gallery or museum</a:t>
            </a:r>
          </a:p>
          <a:p>
            <a:r>
              <a:rPr lang="en-US" baseline="0" dirty="0"/>
              <a:t>Contain images of the artists’ work and often writing about it by experts</a:t>
            </a:r>
          </a:p>
          <a:p>
            <a:r>
              <a:rPr lang="en-US" baseline="0" dirty="0"/>
              <a:t>can range from a short brochure to hundreds of pages</a:t>
            </a:r>
          </a:p>
          <a:p>
            <a:r>
              <a:rPr lang="en-US" baseline="0" dirty="0"/>
              <a:t> can cover one artist’s work (in whole, retrospective, or in part)  or several (group show based on criteria like nationality, way of working, thematic element)  THEY LOOK LIKE BOOKS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F378E61-B525-1642-A4CC-897A0D49FD35}" type="slidenum">
              <a:rPr lang="en-US" smtClean="0"/>
              <a:t>22</a:t>
            </a:fld>
            <a:endParaRPr lang="en-US"/>
          </a:p>
        </p:txBody>
      </p:sp>
    </p:spTree>
    <p:extLst>
      <p:ext uri="{BB962C8B-B14F-4D97-AF65-F5344CB8AC3E}">
        <p14:creationId xmlns:p14="http://schemas.microsoft.com/office/powerpoint/2010/main" val="1538269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78E61-B525-1642-A4CC-897A0D49FD35}" type="slidenum">
              <a:rPr lang="en-US" smtClean="0"/>
              <a:t>23</a:t>
            </a:fld>
            <a:endParaRPr lang="en-US"/>
          </a:p>
        </p:txBody>
      </p:sp>
    </p:spTree>
    <p:extLst>
      <p:ext uri="{BB962C8B-B14F-4D97-AF65-F5344CB8AC3E}">
        <p14:creationId xmlns:p14="http://schemas.microsoft.com/office/powerpoint/2010/main" val="245908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378E61-B525-1642-A4CC-897A0D49FD35}" type="slidenum">
              <a:rPr lang="en-US" smtClean="0"/>
              <a:t>24</a:t>
            </a:fld>
            <a:endParaRPr lang="en-US"/>
          </a:p>
        </p:txBody>
      </p:sp>
    </p:spTree>
    <p:extLst>
      <p:ext uri="{BB962C8B-B14F-4D97-AF65-F5344CB8AC3E}">
        <p14:creationId xmlns:p14="http://schemas.microsoft.com/office/powerpoint/2010/main" val="3272350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www.lib.sfu.ca</a:t>
            </a:r>
            <a:r>
              <a:rPr lang="en-US" dirty="0"/>
              <a:t>/help/research-assistance/subject/contemporary-arts/ca160</a:t>
            </a:r>
          </a:p>
          <a:p>
            <a:r>
              <a:rPr lang="en-US" dirty="0"/>
              <a:t>In chat box</a:t>
            </a:r>
          </a:p>
        </p:txBody>
      </p:sp>
      <p:sp>
        <p:nvSpPr>
          <p:cNvPr id="4" name="Slide Number Placeholder 3"/>
          <p:cNvSpPr>
            <a:spLocks noGrp="1"/>
          </p:cNvSpPr>
          <p:nvPr>
            <p:ph type="sldNum" sz="quarter" idx="10"/>
          </p:nvPr>
        </p:nvSpPr>
        <p:spPr/>
        <p:txBody>
          <a:bodyPr/>
          <a:lstStyle/>
          <a:p>
            <a:fld id="{6F378E61-B525-1642-A4CC-897A0D49FD35}" type="slidenum">
              <a:rPr lang="en-US" smtClean="0"/>
              <a:t>2</a:t>
            </a:fld>
            <a:endParaRPr lang="en-US"/>
          </a:p>
        </p:txBody>
      </p:sp>
    </p:spTree>
    <p:extLst>
      <p:ext uri="{BB962C8B-B14F-4D97-AF65-F5344CB8AC3E}">
        <p14:creationId xmlns:p14="http://schemas.microsoft.com/office/powerpoint/2010/main" val="653887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8E61-B525-1642-A4CC-897A0D49FD35}" type="slidenum">
              <a:rPr lang="en-US" smtClean="0"/>
              <a:t>25</a:t>
            </a:fld>
            <a:endParaRPr lang="en-US"/>
          </a:p>
        </p:txBody>
      </p:sp>
    </p:spTree>
    <p:extLst>
      <p:ext uri="{BB962C8B-B14F-4D97-AF65-F5344CB8AC3E}">
        <p14:creationId xmlns:p14="http://schemas.microsoft.com/office/powerpoint/2010/main" val="2896246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Scholar write about contemporary art  in journals, books that focus on the artist or artists or themes  </a:t>
            </a:r>
          </a:p>
          <a:p>
            <a:endParaRPr lang="en-US" baseline="0" dirty="0"/>
          </a:p>
          <a:p>
            <a:r>
              <a:rPr lang="en-US" baseline="0" dirty="0"/>
              <a:t>Art magazines particularly useful when researching contemporary art: contain articles and reviews – audience is everyone working in or interested in the contemporary art world</a:t>
            </a:r>
          </a:p>
          <a:p>
            <a:r>
              <a:rPr lang="en-US" dirty="0"/>
              <a:t>What is their nationality and where do they work/exhibit now?</a:t>
            </a:r>
          </a:p>
          <a:p>
            <a:r>
              <a:rPr lang="en-US" dirty="0"/>
              <a:t>Are they affiliated with particular groups of artists or types of practice, either formally or informally?</a:t>
            </a:r>
          </a:p>
          <a:p>
            <a:r>
              <a:rPr lang="en-US" dirty="0"/>
              <a:t>What media do they use?</a:t>
            </a:r>
          </a:p>
          <a:p>
            <a:r>
              <a:rPr lang="en-US" dirty="0"/>
              <a:t>Have they won awards or been featured in international showcases, such as biennales or art fairs?</a:t>
            </a:r>
          </a:p>
          <a:p>
            <a:endParaRPr lang="en-US" dirty="0"/>
          </a:p>
        </p:txBody>
      </p:sp>
      <p:sp>
        <p:nvSpPr>
          <p:cNvPr id="4" name="Slide Number Placeholder 3"/>
          <p:cNvSpPr>
            <a:spLocks noGrp="1"/>
          </p:cNvSpPr>
          <p:nvPr>
            <p:ph type="sldNum" sz="quarter" idx="5"/>
          </p:nvPr>
        </p:nvSpPr>
        <p:spPr/>
        <p:txBody>
          <a:bodyPr/>
          <a:lstStyle/>
          <a:p>
            <a:fld id="{6F378E61-B525-1642-A4CC-897A0D49FD35}" type="slidenum">
              <a:rPr lang="en-US" smtClean="0"/>
              <a:t>26</a:t>
            </a:fld>
            <a:endParaRPr lang="en-US"/>
          </a:p>
        </p:txBody>
      </p:sp>
    </p:spTree>
    <p:extLst>
      <p:ext uri="{BB962C8B-B14F-4D97-AF65-F5344CB8AC3E}">
        <p14:creationId xmlns:p14="http://schemas.microsoft.com/office/powerpoint/2010/main" val="14499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378E61-B525-1642-A4CC-897A0D49FD35}" type="slidenum">
              <a:rPr lang="en-US" smtClean="0"/>
              <a:t>29</a:t>
            </a:fld>
            <a:endParaRPr lang="en-US"/>
          </a:p>
        </p:txBody>
      </p:sp>
    </p:spTree>
    <p:extLst>
      <p:ext uri="{BB962C8B-B14F-4D97-AF65-F5344CB8AC3E}">
        <p14:creationId xmlns:p14="http://schemas.microsoft.com/office/powerpoint/2010/main" val="4279682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8E61-B525-1642-A4CC-897A0D49FD35}" type="slidenum">
              <a:rPr lang="en-US" smtClean="0"/>
              <a:t>30</a:t>
            </a:fld>
            <a:endParaRPr lang="en-US"/>
          </a:p>
        </p:txBody>
      </p:sp>
    </p:spTree>
    <p:extLst>
      <p:ext uri="{BB962C8B-B14F-4D97-AF65-F5344CB8AC3E}">
        <p14:creationId xmlns:p14="http://schemas.microsoft.com/office/powerpoint/2010/main" val="3395590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378E61-B525-1642-A4CC-897A0D49FD35}" type="slidenum">
              <a:rPr lang="en-US" smtClean="0"/>
              <a:t>31</a:t>
            </a:fld>
            <a:endParaRPr lang="en-US"/>
          </a:p>
        </p:txBody>
      </p:sp>
    </p:spTree>
    <p:extLst>
      <p:ext uri="{BB962C8B-B14F-4D97-AF65-F5344CB8AC3E}">
        <p14:creationId xmlns:p14="http://schemas.microsoft.com/office/powerpoint/2010/main" val="22018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8E61-B525-1642-A4CC-897A0D49FD35}" type="slidenum">
              <a:rPr lang="en-US" smtClean="0"/>
              <a:t>32</a:t>
            </a:fld>
            <a:endParaRPr lang="en-US"/>
          </a:p>
        </p:txBody>
      </p:sp>
    </p:spTree>
    <p:extLst>
      <p:ext uri="{BB962C8B-B14F-4D97-AF65-F5344CB8AC3E}">
        <p14:creationId xmlns:p14="http://schemas.microsoft.com/office/powerpoint/2010/main" val="3921236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8E61-B525-1642-A4CC-897A0D49FD35}" type="slidenum">
              <a:rPr lang="en-US" smtClean="0"/>
              <a:t>33</a:t>
            </a:fld>
            <a:endParaRPr lang="en-US"/>
          </a:p>
        </p:txBody>
      </p:sp>
    </p:spTree>
    <p:extLst>
      <p:ext uri="{BB962C8B-B14F-4D97-AF65-F5344CB8AC3E}">
        <p14:creationId xmlns:p14="http://schemas.microsoft.com/office/powerpoint/2010/main" val="2975013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8E61-B525-1642-A4CC-897A0D49FD35}" type="slidenum">
              <a:rPr lang="en-US" smtClean="0"/>
              <a:t>34</a:t>
            </a:fld>
            <a:endParaRPr lang="en-US"/>
          </a:p>
        </p:txBody>
      </p:sp>
    </p:spTree>
    <p:extLst>
      <p:ext uri="{BB962C8B-B14F-4D97-AF65-F5344CB8AC3E}">
        <p14:creationId xmlns:p14="http://schemas.microsoft.com/office/powerpoint/2010/main" val="1692263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America, art gallery usually refers to a private, commercial gallery whereas art museum is a private or public institution, usually with a  collection</a:t>
            </a:r>
          </a:p>
          <a:p>
            <a:r>
              <a:rPr lang="en-US" baseline="0" dirty="0"/>
              <a:t>In Canada, we call them all art galleries, </a:t>
            </a:r>
            <a:r>
              <a:rPr lang="en-US" baseline="0" dirty="0" err="1"/>
              <a:t>e.g</a:t>
            </a:r>
            <a:r>
              <a:rPr lang="en-US" baseline="0" dirty="0"/>
              <a:t> Vancouver Art Gallery, Contemporary Art Gallery, </a:t>
            </a:r>
          </a:p>
          <a:p>
            <a:endParaRPr lang="en-US" baseline="0" dirty="0"/>
          </a:p>
          <a:p>
            <a:r>
              <a:rPr lang="en-US" baseline="0" dirty="0"/>
              <a:t>Large museums, like the Tate in Great Britain or the Museum of Modern Art in New York, will often have biographies of artists as well as works in their collections</a:t>
            </a:r>
          </a:p>
          <a:p>
            <a:r>
              <a:rPr lang="en-US" baseline="0" dirty="0"/>
              <a:t>May also have </a:t>
            </a:r>
          </a:p>
          <a:p>
            <a:r>
              <a:rPr lang="en-US" baseline="0" dirty="0"/>
              <a:t>Commercial art galleries who represent the artist will have this and also lists or links to reviews, exhibition catalogues and other writings on their artist’s work</a:t>
            </a:r>
          </a:p>
          <a:p>
            <a:endParaRPr lang="en-US" dirty="0"/>
          </a:p>
        </p:txBody>
      </p:sp>
      <p:sp>
        <p:nvSpPr>
          <p:cNvPr id="4" name="Slide Number Placeholder 3"/>
          <p:cNvSpPr>
            <a:spLocks noGrp="1"/>
          </p:cNvSpPr>
          <p:nvPr>
            <p:ph type="sldNum" sz="quarter" idx="10"/>
          </p:nvPr>
        </p:nvSpPr>
        <p:spPr/>
        <p:txBody>
          <a:bodyPr/>
          <a:lstStyle/>
          <a:p>
            <a:fld id="{6F378E61-B525-1642-A4CC-897A0D49FD35}" type="slidenum">
              <a:rPr lang="en-US" smtClean="0"/>
              <a:t>35</a:t>
            </a:fld>
            <a:endParaRPr lang="en-US"/>
          </a:p>
        </p:txBody>
      </p:sp>
    </p:spTree>
    <p:extLst>
      <p:ext uri="{BB962C8B-B14F-4D97-AF65-F5344CB8AC3E}">
        <p14:creationId xmlns:p14="http://schemas.microsoft.com/office/powerpoint/2010/main" val="2247850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378E61-B525-1642-A4CC-897A0D49FD35}" type="slidenum">
              <a:rPr lang="en-US" smtClean="0"/>
              <a:t>36</a:t>
            </a:fld>
            <a:endParaRPr lang="en-US"/>
          </a:p>
        </p:txBody>
      </p:sp>
    </p:spTree>
    <p:extLst>
      <p:ext uri="{BB962C8B-B14F-4D97-AF65-F5344CB8AC3E}">
        <p14:creationId xmlns:p14="http://schemas.microsoft.com/office/powerpoint/2010/main" val="4281128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Or looked for information about contemporary artists or art works?</a:t>
            </a:r>
          </a:p>
          <a:p>
            <a:pPr algn="l"/>
            <a:endParaRPr lang="en-US" sz="2400" b="1" dirty="0"/>
          </a:p>
        </p:txBody>
      </p:sp>
      <p:sp>
        <p:nvSpPr>
          <p:cNvPr id="4" name="Slide Number Placeholder 3"/>
          <p:cNvSpPr>
            <a:spLocks noGrp="1"/>
          </p:cNvSpPr>
          <p:nvPr>
            <p:ph type="sldNum" sz="quarter" idx="10"/>
          </p:nvPr>
        </p:nvSpPr>
        <p:spPr/>
        <p:txBody>
          <a:bodyPr/>
          <a:lstStyle/>
          <a:p>
            <a:fld id="{6F378E61-B525-1642-A4CC-897A0D49FD35}" type="slidenum">
              <a:rPr lang="en-US" smtClean="0"/>
              <a:t>3</a:t>
            </a:fld>
            <a:endParaRPr lang="en-US"/>
          </a:p>
        </p:txBody>
      </p:sp>
    </p:spTree>
    <p:extLst>
      <p:ext uri="{BB962C8B-B14F-4D97-AF65-F5344CB8AC3E}">
        <p14:creationId xmlns:p14="http://schemas.microsoft.com/office/powerpoint/2010/main" val="2054322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8E61-B525-1642-A4CC-897A0D49FD35}" type="slidenum">
              <a:rPr lang="en-US" smtClean="0"/>
              <a:t>37</a:t>
            </a:fld>
            <a:endParaRPr lang="en-US"/>
          </a:p>
        </p:txBody>
      </p:sp>
    </p:spTree>
    <p:extLst>
      <p:ext uri="{BB962C8B-B14F-4D97-AF65-F5344CB8AC3E}">
        <p14:creationId xmlns:p14="http://schemas.microsoft.com/office/powerpoint/2010/main" val="1002950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artists with work in our collection or who have  been included in a MoMA exhibition. It is updated continually.</a:t>
            </a:r>
          </a:p>
          <a:p>
            <a:endParaRPr lang="en-US" dirty="0"/>
          </a:p>
        </p:txBody>
      </p:sp>
      <p:sp>
        <p:nvSpPr>
          <p:cNvPr id="4" name="Slide Number Placeholder 3"/>
          <p:cNvSpPr>
            <a:spLocks noGrp="1"/>
          </p:cNvSpPr>
          <p:nvPr>
            <p:ph type="sldNum" sz="quarter" idx="5"/>
          </p:nvPr>
        </p:nvSpPr>
        <p:spPr/>
        <p:txBody>
          <a:bodyPr/>
          <a:lstStyle/>
          <a:p>
            <a:fld id="{6F378E61-B525-1642-A4CC-897A0D49FD35}" type="slidenum">
              <a:rPr lang="en-US" smtClean="0"/>
              <a:t>39</a:t>
            </a:fld>
            <a:endParaRPr lang="en-US"/>
          </a:p>
        </p:txBody>
      </p:sp>
    </p:spTree>
    <p:extLst>
      <p:ext uri="{BB962C8B-B14F-4D97-AF65-F5344CB8AC3E}">
        <p14:creationId xmlns:p14="http://schemas.microsoft.com/office/powerpoint/2010/main" val="2203753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8E61-B525-1642-A4CC-897A0D49FD35}" type="slidenum">
              <a:rPr lang="en-US" smtClean="0"/>
              <a:t>40</a:t>
            </a:fld>
            <a:endParaRPr lang="en-US"/>
          </a:p>
        </p:txBody>
      </p:sp>
    </p:spTree>
    <p:extLst>
      <p:ext uri="{BB962C8B-B14F-4D97-AF65-F5344CB8AC3E}">
        <p14:creationId xmlns:p14="http://schemas.microsoft.com/office/powerpoint/2010/main" val="3013912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8E61-B525-1642-A4CC-897A0D49FD35}" type="slidenum">
              <a:rPr lang="en-US" smtClean="0"/>
              <a:t>41</a:t>
            </a:fld>
            <a:endParaRPr lang="en-US"/>
          </a:p>
        </p:txBody>
      </p:sp>
    </p:spTree>
    <p:extLst>
      <p:ext uri="{BB962C8B-B14F-4D97-AF65-F5344CB8AC3E}">
        <p14:creationId xmlns:p14="http://schemas.microsoft.com/office/powerpoint/2010/main" val="1779341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8E61-B525-1642-A4CC-897A0D49FD35}" type="slidenum">
              <a:rPr lang="en-US" smtClean="0"/>
              <a:t>42</a:t>
            </a:fld>
            <a:endParaRPr lang="en-US"/>
          </a:p>
        </p:txBody>
      </p:sp>
    </p:spTree>
    <p:extLst>
      <p:ext uri="{BB962C8B-B14F-4D97-AF65-F5344CB8AC3E}">
        <p14:creationId xmlns:p14="http://schemas.microsoft.com/office/powerpoint/2010/main" val="4128922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378E61-B525-1642-A4CC-897A0D49FD35}" type="slidenum">
              <a:rPr lang="en-US" smtClean="0"/>
              <a:t>43</a:t>
            </a:fld>
            <a:endParaRPr lang="en-US"/>
          </a:p>
        </p:txBody>
      </p:sp>
    </p:spTree>
    <p:extLst>
      <p:ext uri="{BB962C8B-B14F-4D97-AF65-F5344CB8AC3E}">
        <p14:creationId xmlns:p14="http://schemas.microsoft.com/office/powerpoint/2010/main" val="2129008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8E61-B525-1642-A4CC-897A0D49FD35}" type="slidenum">
              <a:rPr lang="en-US" smtClean="0"/>
              <a:t>45</a:t>
            </a:fld>
            <a:endParaRPr lang="en-US"/>
          </a:p>
        </p:txBody>
      </p:sp>
    </p:spTree>
    <p:extLst>
      <p:ext uri="{BB962C8B-B14F-4D97-AF65-F5344CB8AC3E}">
        <p14:creationId xmlns:p14="http://schemas.microsoft.com/office/powerpoint/2010/main" val="2576399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8E61-B525-1642-A4CC-897A0D49FD35}" type="slidenum">
              <a:rPr lang="en-US" smtClean="0"/>
              <a:t>48</a:t>
            </a:fld>
            <a:endParaRPr lang="en-US"/>
          </a:p>
        </p:txBody>
      </p:sp>
    </p:spTree>
    <p:extLst>
      <p:ext uri="{BB962C8B-B14F-4D97-AF65-F5344CB8AC3E}">
        <p14:creationId xmlns:p14="http://schemas.microsoft.com/office/powerpoint/2010/main" val="223562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artists have  been underrepresented at different points in history due to racism, sexism, </a:t>
            </a:r>
            <a:r>
              <a:rPr lang="en-US" dirty="0" err="1"/>
              <a:t>homophobism</a:t>
            </a:r>
            <a:r>
              <a:rPr lang="en-US" dirty="0"/>
              <a:t>, transphobism and other isms = also may live &amp; show far from traditional art </a:t>
            </a:r>
            <a:r>
              <a:rPr lang="en-US" dirty="0" err="1"/>
              <a:t>centres</a:t>
            </a:r>
            <a:r>
              <a:rPr lang="en-US" dirty="0"/>
              <a:t> or engage in work that’s non-traditional (“new media”) so museums / galleries may be slower to show – gallerist might not be able to monetize work</a:t>
            </a:r>
          </a:p>
        </p:txBody>
      </p:sp>
      <p:sp>
        <p:nvSpPr>
          <p:cNvPr id="4" name="Slide Number Placeholder 3"/>
          <p:cNvSpPr>
            <a:spLocks noGrp="1"/>
          </p:cNvSpPr>
          <p:nvPr>
            <p:ph type="sldNum" sz="quarter" idx="10"/>
          </p:nvPr>
        </p:nvSpPr>
        <p:spPr/>
        <p:txBody>
          <a:bodyPr/>
          <a:lstStyle/>
          <a:p>
            <a:fld id="{6F378E61-B525-1642-A4CC-897A0D49FD35}" type="slidenum">
              <a:rPr lang="en-US" smtClean="0"/>
              <a:t>49</a:t>
            </a:fld>
            <a:endParaRPr lang="en-US"/>
          </a:p>
        </p:txBody>
      </p:sp>
    </p:spTree>
    <p:extLst>
      <p:ext uri="{BB962C8B-B14F-4D97-AF65-F5344CB8AC3E}">
        <p14:creationId xmlns:p14="http://schemas.microsoft.com/office/powerpoint/2010/main" val="602444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Would this type of information be useful for your current project? </a:t>
            </a:r>
            <a:br>
              <a:rPr lang="en-US" sz="2400" dirty="0"/>
            </a:br>
            <a:endParaRPr lang="en-US" sz="24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How many of you started by looking for images of the artists’ work?</a:t>
            </a:r>
          </a:p>
          <a:p>
            <a:pPr marL="0" indent="0" algn="l">
              <a:buNone/>
            </a:pPr>
            <a:endParaRPr lang="en-US" sz="2400" dirty="0"/>
          </a:p>
          <a:p>
            <a:pPr marL="0" indent="0" algn="l">
              <a:buNone/>
            </a:pPr>
            <a:endParaRPr lang="en-US" sz="2400" dirty="0"/>
          </a:p>
          <a:p>
            <a:pPr marL="0" indent="0" algn="l">
              <a:buNone/>
            </a:pPr>
            <a:endParaRPr lang="en-US" sz="2400" dirty="0"/>
          </a:p>
          <a:p>
            <a:pPr algn="l"/>
            <a:endParaRPr lang="en-US" sz="2400" dirty="0"/>
          </a:p>
        </p:txBody>
      </p:sp>
      <p:sp>
        <p:nvSpPr>
          <p:cNvPr id="4" name="Slide Number Placeholder 3"/>
          <p:cNvSpPr>
            <a:spLocks noGrp="1"/>
          </p:cNvSpPr>
          <p:nvPr>
            <p:ph type="sldNum" sz="quarter" idx="10"/>
          </p:nvPr>
        </p:nvSpPr>
        <p:spPr/>
        <p:txBody>
          <a:bodyPr/>
          <a:lstStyle/>
          <a:p>
            <a:fld id="{6F378E61-B525-1642-A4CC-897A0D49FD35}" type="slidenum">
              <a:rPr lang="en-US" smtClean="0"/>
              <a:t>4</a:t>
            </a:fld>
            <a:endParaRPr lang="en-US"/>
          </a:p>
        </p:txBody>
      </p:sp>
    </p:spTree>
    <p:extLst>
      <p:ext uri="{BB962C8B-B14F-4D97-AF65-F5344CB8AC3E}">
        <p14:creationId xmlns:p14="http://schemas.microsoft.com/office/powerpoint/2010/main" val="977218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78E61-B525-1642-A4CC-897A0D49FD35}" type="slidenum">
              <a:rPr lang="en-US" smtClean="0"/>
              <a:t>5</a:t>
            </a:fld>
            <a:endParaRPr lang="en-US"/>
          </a:p>
        </p:txBody>
      </p:sp>
    </p:spTree>
    <p:extLst>
      <p:ext uri="{BB962C8B-B14F-4D97-AF65-F5344CB8AC3E}">
        <p14:creationId xmlns:p14="http://schemas.microsoft.com/office/powerpoint/2010/main" val="387560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about CBC reporter who’d interviewed</a:t>
            </a:r>
            <a:r>
              <a:rPr lang="en-US" baseline="0" dirty="0"/>
              <a:t> G about Jeff Wall’s work and then said they were going to </a:t>
            </a:r>
            <a:r>
              <a:rPr lang="en-US" baseline="0" dirty="0" err="1"/>
              <a:t>Woodwards</a:t>
            </a:r>
            <a:r>
              <a:rPr lang="en-US" baseline="0" dirty="0"/>
              <a:t> to photograph the large photo-mural there – in fact, a work of Stan Douglas’s</a:t>
            </a:r>
            <a:endParaRPr lang="en-US" dirty="0"/>
          </a:p>
        </p:txBody>
      </p:sp>
      <p:sp>
        <p:nvSpPr>
          <p:cNvPr id="4" name="Slide Number Placeholder 3"/>
          <p:cNvSpPr>
            <a:spLocks noGrp="1"/>
          </p:cNvSpPr>
          <p:nvPr>
            <p:ph type="sldNum" sz="quarter" idx="10"/>
          </p:nvPr>
        </p:nvSpPr>
        <p:spPr/>
        <p:txBody>
          <a:bodyPr/>
          <a:lstStyle/>
          <a:p>
            <a:fld id="{6F378E61-B525-1642-A4CC-897A0D49FD35}" type="slidenum">
              <a:rPr lang="en-US" smtClean="0"/>
              <a:t>6</a:t>
            </a:fld>
            <a:endParaRPr lang="en-US"/>
          </a:p>
        </p:txBody>
      </p:sp>
    </p:spTree>
    <p:extLst>
      <p:ext uri="{BB962C8B-B14F-4D97-AF65-F5344CB8AC3E}">
        <p14:creationId xmlns:p14="http://schemas.microsoft.com/office/powerpoint/2010/main" val="2804541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gigantic resin block being penetrated by what appears to be a jumbo jet in an explicit and unapologetic reference to the events of 9/11. </a:t>
            </a:r>
            <a:r>
              <a:rPr lang="en-US" dirty="0" err="1"/>
              <a:t>Cattelan</a:t>
            </a:r>
            <a:r>
              <a:rPr lang="en-US" dirty="0"/>
              <a:t> has apparently been trying to launch something like “Breath Ghosts Blind” for years: according to the </a:t>
            </a:r>
            <a:r>
              <a:rPr lang="en-US" i="1" dirty="0">
                <a:hlinkClick r:id="rId3"/>
              </a:rPr>
              <a:t>New York Times</a:t>
            </a:r>
            <a:r>
              <a:rPr lang="en-US" dirty="0"/>
              <a:t>,…</a:t>
            </a:r>
          </a:p>
          <a:p>
            <a:endParaRPr lang="en-US" dirty="0"/>
          </a:p>
          <a:p>
            <a:r>
              <a:rPr lang="en-US" dirty="0"/>
              <a:t>The artist, as it turns out, had been present in New York City on the day 9/11 took place. “I had to walk home from LaGuardia, which took hours, and the things I saw stayed with me,” he continued. “Achieving a certain distance, not just in space but in time, becomes a necessary step in order to remember,” </a:t>
            </a:r>
          </a:p>
          <a:p>
            <a:endParaRPr lang="en-US" dirty="0"/>
          </a:p>
          <a:p>
            <a:r>
              <a:rPr lang="en-US" dirty="0"/>
              <a:t>“Helen is a reporter who covers artists, museums, the international auction scene, restitution, NFTs and the increasingly digital art world in general. She's written for the New York Times Magazine, Glamour, GQ, VICE, Rolling Stone, and Splinter News, among others. She tweets </a:t>
            </a:r>
            <a:r>
              <a:rPr lang="en-US" dirty="0">
                <a:hlinkClick r:id="rId4"/>
              </a:rPr>
              <a:t>@</a:t>
            </a:r>
            <a:r>
              <a:rPr lang="en-US" dirty="0" err="1">
                <a:hlinkClick r:id="rId4"/>
              </a:rPr>
              <a:t>helenbholmes</a:t>
            </a:r>
            <a:r>
              <a:rPr lang="en-US" dirty="0"/>
              <a:t>”</a:t>
            </a:r>
          </a:p>
          <a:p>
            <a:endParaRPr lang="en-US" dirty="0"/>
          </a:p>
          <a:p>
            <a:r>
              <a:rPr lang="en-US" dirty="0"/>
              <a:t>Observer is advertising supported newsletter – link to about information at bottom of page </a:t>
            </a:r>
          </a:p>
        </p:txBody>
      </p:sp>
      <p:sp>
        <p:nvSpPr>
          <p:cNvPr id="4" name="Slide Number Placeholder 3"/>
          <p:cNvSpPr>
            <a:spLocks noGrp="1"/>
          </p:cNvSpPr>
          <p:nvPr>
            <p:ph type="sldNum" sz="quarter" idx="5"/>
          </p:nvPr>
        </p:nvSpPr>
        <p:spPr/>
        <p:txBody>
          <a:bodyPr/>
          <a:lstStyle/>
          <a:p>
            <a:fld id="{6F378E61-B525-1642-A4CC-897A0D49FD35}" type="slidenum">
              <a:rPr lang="en-US" smtClean="0"/>
              <a:t>7</a:t>
            </a:fld>
            <a:endParaRPr lang="en-US"/>
          </a:p>
        </p:txBody>
      </p:sp>
    </p:spTree>
    <p:extLst>
      <p:ext uri="{BB962C8B-B14F-4D97-AF65-F5344CB8AC3E}">
        <p14:creationId xmlns:p14="http://schemas.microsoft.com/office/powerpoint/2010/main" val="3168358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p>
        </p:txBody>
      </p:sp>
      <p:sp>
        <p:nvSpPr>
          <p:cNvPr id="4" name="Slide Number Placeholder 3"/>
          <p:cNvSpPr>
            <a:spLocks noGrp="1"/>
          </p:cNvSpPr>
          <p:nvPr>
            <p:ph type="sldNum" sz="quarter" idx="5"/>
          </p:nvPr>
        </p:nvSpPr>
        <p:spPr/>
        <p:txBody>
          <a:bodyPr/>
          <a:lstStyle/>
          <a:p>
            <a:fld id="{6F378E61-B525-1642-A4CC-897A0D49FD35}" type="slidenum">
              <a:rPr lang="en-US" smtClean="0"/>
              <a:t>8</a:t>
            </a:fld>
            <a:endParaRPr lang="en-US"/>
          </a:p>
        </p:txBody>
      </p:sp>
    </p:spTree>
    <p:extLst>
      <p:ext uri="{BB962C8B-B14F-4D97-AF65-F5344CB8AC3E}">
        <p14:creationId xmlns:p14="http://schemas.microsoft.com/office/powerpoint/2010/main" val="1726817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p>
        </p:txBody>
      </p:sp>
      <p:sp>
        <p:nvSpPr>
          <p:cNvPr id="4" name="Slide Number Placeholder 3"/>
          <p:cNvSpPr>
            <a:spLocks noGrp="1"/>
          </p:cNvSpPr>
          <p:nvPr>
            <p:ph type="sldNum" sz="quarter" idx="5"/>
          </p:nvPr>
        </p:nvSpPr>
        <p:spPr/>
        <p:txBody>
          <a:bodyPr/>
          <a:lstStyle/>
          <a:p>
            <a:fld id="{6F378E61-B525-1642-A4CC-897A0D49FD35}" type="slidenum">
              <a:rPr lang="en-US" smtClean="0"/>
              <a:t>9</a:t>
            </a:fld>
            <a:endParaRPr lang="en-US"/>
          </a:p>
        </p:txBody>
      </p:sp>
    </p:spTree>
    <p:extLst>
      <p:ext uri="{BB962C8B-B14F-4D97-AF65-F5344CB8AC3E}">
        <p14:creationId xmlns:p14="http://schemas.microsoft.com/office/powerpoint/2010/main" val="3709763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22EB8A0-6B8D-47C8-AA76-5C3C7943061E}" type="datetimeFigureOut">
              <a:rPr lang="en-US" smtClean="0"/>
              <a:t>9/10/23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7F99C-4CB2-411A-9D9A-AF6D074ED070}" type="slidenum">
              <a:rPr lang="en-US" smtClean="0"/>
              <a:t>‹#›</a:t>
            </a:fld>
            <a:endParaRPr lang="en-US"/>
          </a:p>
        </p:txBody>
      </p:sp>
    </p:spTree>
    <p:extLst>
      <p:ext uri="{BB962C8B-B14F-4D97-AF65-F5344CB8AC3E}">
        <p14:creationId xmlns:p14="http://schemas.microsoft.com/office/powerpoint/2010/main" val="4207989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2EB8A0-6B8D-47C8-AA76-5C3C7943061E}" type="datetimeFigureOut">
              <a:rPr lang="en-US" smtClean="0"/>
              <a:t>9/10/23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7F99C-4CB2-411A-9D9A-AF6D074ED070}" type="slidenum">
              <a:rPr lang="en-US" smtClean="0"/>
              <a:t>‹#›</a:t>
            </a:fld>
            <a:endParaRPr lang="en-US"/>
          </a:p>
        </p:txBody>
      </p:sp>
    </p:spTree>
    <p:extLst>
      <p:ext uri="{BB962C8B-B14F-4D97-AF65-F5344CB8AC3E}">
        <p14:creationId xmlns:p14="http://schemas.microsoft.com/office/powerpoint/2010/main" val="1811522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2EB8A0-6B8D-47C8-AA76-5C3C7943061E}" type="datetimeFigureOut">
              <a:rPr lang="en-US" smtClean="0"/>
              <a:t>9/10/23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7F99C-4CB2-411A-9D9A-AF6D074ED070}" type="slidenum">
              <a:rPr lang="en-US" smtClean="0"/>
              <a:t>‹#›</a:t>
            </a:fld>
            <a:endParaRPr lang="en-US"/>
          </a:p>
        </p:txBody>
      </p:sp>
    </p:spTree>
    <p:extLst>
      <p:ext uri="{BB962C8B-B14F-4D97-AF65-F5344CB8AC3E}">
        <p14:creationId xmlns:p14="http://schemas.microsoft.com/office/powerpoint/2010/main" val="3478316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2EB8A0-6B8D-47C8-AA76-5C3C7943061E}" type="datetimeFigureOut">
              <a:rPr lang="en-US" smtClean="0"/>
              <a:t>9/10/23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7F99C-4CB2-411A-9D9A-AF6D074ED070}" type="slidenum">
              <a:rPr lang="en-US" smtClean="0"/>
              <a:t>‹#›</a:t>
            </a:fld>
            <a:endParaRPr lang="en-US"/>
          </a:p>
        </p:txBody>
      </p:sp>
    </p:spTree>
    <p:extLst>
      <p:ext uri="{BB962C8B-B14F-4D97-AF65-F5344CB8AC3E}">
        <p14:creationId xmlns:p14="http://schemas.microsoft.com/office/powerpoint/2010/main" val="4199798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2EB8A0-6B8D-47C8-AA76-5C3C7943061E}" type="datetimeFigureOut">
              <a:rPr lang="en-US" smtClean="0"/>
              <a:t>9/10/23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7F99C-4CB2-411A-9D9A-AF6D074ED070}" type="slidenum">
              <a:rPr lang="en-US" smtClean="0"/>
              <a:t>‹#›</a:t>
            </a:fld>
            <a:endParaRPr lang="en-US"/>
          </a:p>
        </p:txBody>
      </p:sp>
    </p:spTree>
    <p:extLst>
      <p:ext uri="{BB962C8B-B14F-4D97-AF65-F5344CB8AC3E}">
        <p14:creationId xmlns:p14="http://schemas.microsoft.com/office/powerpoint/2010/main" val="1159290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2EB8A0-6B8D-47C8-AA76-5C3C7943061E}" type="datetimeFigureOut">
              <a:rPr lang="en-US" smtClean="0"/>
              <a:t>9/10/23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E7F99C-4CB2-411A-9D9A-AF6D074ED070}" type="slidenum">
              <a:rPr lang="en-US" smtClean="0"/>
              <a:t>‹#›</a:t>
            </a:fld>
            <a:endParaRPr lang="en-US"/>
          </a:p>
        </p:txBody>
      </p:sp>
    </p:spTree>
    <p:extLst>
      <p:ext uri="{BB962C8B-B14F-4D97-AF65-F5344CB8AC3E}">
        <p14:creationId xmlns:p14="http://schemas.microsoft.com/office/powerpoint/2010/main" val="2040691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2EB8A0-6B8D-47C8-AA76-5C3C7943061E}" type="datetimeFigureOut">
              <a:rPr lang="en-US" smtClean="0"/>
              <a:t>9/10/23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E7F99C-4CB2-411A-9D9A-AF6D074ED070}" type="slidenum">
              <a:rPr lang="en-US" smtClean="0"/>
              <a:t>‹#›</a:t>
            </a:fld>
            <a:endParaRPr lang="en-US"/>
          </a:p>
        </p:txBody>
      </p:sp>
    </p:spTree>
    <p:extLst>
      <p:ext uri="{BB962C8B-B14F-4D97-AF65-F5344CB8AC3E}">
        <p14:creationId xmlns:p14="http://schemas.microsoft.com/office/powerpoint/2010/main" val="2405609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2EB8A0-6B8D-47C8-AA76-5C3C7943061E}" type="datetimeFigureOut">
              <a:rPr lang="en-US" smtClean="0"/>
              <a:t>9/10/23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E7F99C-4CB2-411A-9D9A-AF6D074ED070}" type="slidenum">
              <a:rPr lang="en-US" smtClean="0"/>
              <a:t>‹#›</a:t>
            </a:fld>
            <a:endParaRPr lang="en-US"/>
          </a:p>
        </p:txBody>
      </p:sp>
    </p:spTree>
    <p:extLst>
      <p:ext uri="{BB962C8B-B14F-4D97-AF65-F5344CB8AC3E}">
        <p14:creationId xmlns:p14="http://schemas.microsoft.com/office/powerpoint/2010/main" val="2733920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2EB8A0-6B8D-47C8-AA76-5C3C7943061E}" type="datetimeFigureOut">
              <a:rPr lang="en-US" smtClean="0"/>
              <a:t>9/10/23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E7F99C-4CB2-411A-9D9A-AF6D074ED070}" type="slidenum">
              <a:rPr lang="en-US" smtClean="0"/>
              <a:t>‹#›</a:t>
            </a:fld>
            <a:endParaRPr lang="en-US"/>
          </a:p>
        </p:txBody>
      </p:sp>
    </p:spTree>
    <p:extLst>
      <p:ext uri="{BB962C8B-B14F-4D97-AF65-F5344CB8AC3E}">
        <p14:creationId xmlns:p14="http://schemas.microsoft.com/office/powerpoint/2010/main" val="3835301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2EB8A0-6B8D-47C8-AA76-5C3C7943061E}" type="datetimeFigureOut">
              <a:rPr lang="en-US" smtClean="0"/>
              <a:t>9/10/23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E7F99C-4CB2-411A-9D9A-AF6D074ED070}" type="slidenum">
              <a:rPr lang="en-US" smtClean="0"/>
              <a:t>‹#›</a:t>
            </a:fld>
            <a:endParaRPr lang="en-US"/>
          </a:p>
        </p:txBody>
      </p:sp>
    </p:spTree>
    <p:extLst>
      <p:ext uri="{BB962C8B-B14F-4D97-AF65-F5344CB8AC3E}">
        <p14:creationId xmlns:p14="http://schemas.microsoft.com/office/powerpoint/2010/main" val="1620293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2EB8A0-6B8D-47C8-AA76-5C3C7943061E}" type="datetimeFigureOut">
              <a:rPr lang="en-US" smtClean="0"/>
              <a:t>9/10/23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E7F99C-4CB2-411A-9D9A-AF6D074ED070}" type="slidenum">
              <a:rPr lang="en-US" smtClean="0"/>
              <a:t>‹#›</a:t>
            </a:fld>
            <a:endParaRPr lang="en-US"/>
          </a:p>
        </p:txBody>
      </p:sp>
    </p:spTree>
    <p:extLst>
      <p:ext uri="{BB962C8B-B14F-4D97-AF65-F5344CB8AC3E}">
        <p14:creationId xmlns:p14="http://schemas.microsoft.com/office/powerpoint/2010/main" val="368146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2EB8A0-6B8D-47C8-AA76-5C3C7943061E}" type="datetimeFigureOut">
              <a:rPr lang="en-US" smtClean="0"/>
              <a:t>9/10/23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7F99C-4CB2-411A-9D9A-AF6D074ED070}" type="slidenum">
              <a:rPr lang="en-US" smtClean="0"/>
              <a:t>‹#›</a:t>
            </a:fld>
            <a:endParaRPr lang="en-US"/>
          </a:p>
        </p:txBody>
      </p:sp>
    </p:spTree>
    <p:extLst>
      <p:ext uri="{BB962C8B-B14F-4D97-AF65-F5344CB8AC3E}">
        <p14:creationId xmlns:p14="http://schemas.microsoft.com/office/powerpoint/2010/main" val="745635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roberts@sfu.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2tpIMK-iSpo"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databases.lib.sfu.ca/browse?subjects=Visual%20Arts"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observer.com/2021/07/maurizio-cattelans-new-9-11-artwork-aligns-with-his-penchant-for-controvers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observer.com/author/helen-holmes/"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4555" y="2491154"/>
            <a:ext cx="11207114" cy="1602153"/>
          </a:xfrm>
        </p:spPr>
        <p:txBody>
          <a:bodyPr>
            <a:normAutofit/>
          </a:bodyPr>
          <a:lstStyle/>
          <a:p>
            <a:r>
              <a:rPr lang="en-US" dirty="0"/>
              <a:t>CA 160: </a:t>
            </a:r>
            <a:r>
              <a:rPr lang="en-US" sz="5300" dirty="0"/>
              <a:t>Contemporary artists research</a:t>
            </a:r>
          </a:p>
        </p:txBody>
      </p:sp>
      <p:sp>
        <p:nvSpPr>
          <p:cNvPr id="3" name="Subtitle 2"/>
          <p:cNvSpPr>
            <a:spLocks noGrp="1"/>
          </p:cNvSpPr>
          <p:nvPr>
            <p:ph type="subTitle" idx="1"/>
          </p:nvPr>
        </p:nvSpPr>
        <p:spPr>
          <a:xfrm>
            <a:off x="5627077" y="4337537"/>
            <a:ext cx="6564923" cy="2520463"/>
          </a:xfrm>
        </p:spPr>
        <p:txBody>
          <a:bodyPr>
            <a:normAutofit/>
          </a:bodyPr>
          <a:lstStyle/>
          <a:p>
            <a:endParaRPr lang="en-US" dirty="0"/>
          </a:p>
          <a:p>
            <a:r>
              <a:rPr lang="en-US" dirty="0"/>
              <a:t>Sylvia Roberts</a:t>
            </a:r>
          </a:p>
          <a:p>
            <a:r>
              <a:rPr lang="en-US" dirty="0"/>
              <a:t>Contemporary Arts Librarian</a:t>
            </a:r>
          </a:p>
          <a:p>
            <a:r>
              <a:rPr lang="en-US" dirty="0">
                <a:hlinkClick r:id="rId3"/>
              </a:rPr>
              <a:t>sroberts@sfu.ca</a:t>
            </a:r>
            <a:endParaRPr lang="en-US" dirty="0"/>
          </a:p>
          <a:p>
            <a:endParaRPr lang="en-US" dirty="0"/>
          </a:p>
          <a:p>
            <a:endParaRPr lang="en-US" dirty="0"/>
          </a:p>
        </p:txBody>
      </p:sp>
    </p:spTree>
    <p:extLst>
      <p:ext uri="{BB962C8B-B14F-4D97-AF65-F5344CB8AC3E}">
        <p14:creationId xmlns:p14="http://schemas.microsoft.com/office/powerpoint/2010/main" val="3363351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website&#10;&#10;Description automatically generated">
            <a:extLst>
              <a:ext uri="{FF2B5EF4-FFF2-40B4-BE49-F238E27FC236}">
                <a16:creationId xmlns:a16="http://schemas.microsoft.com/office/drawing/2014/main" id="{A71E2E71-820D-3640-ABD4-7A4AE2577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13" y="0"/>
            <a:ext cx="9674326" cy="6858000"/>
          </a:xfrm>
          <a:prstGeom prst="rect">
            <a:avLst/>
          </a:prstGeom>
        </p:spPr>
      </p:pic>
    </p:spTree>
    <p:extLst>
      <p:ext uri="{BB962C8B-B14F-4D97-AF65-F5344CB8AC3E}">
        <p14:creationId xmlns:p14="http://schemas.microsoft.com/office/powerpoint/2010/main" val="1403073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produces information about artists?</a:t>
            </a:r>
          </a:p>
        </p:txBody>
      </p:sp>
      <p:sp>
        <p:nvSpPr>
          <p:cNvPr id="3" name="Content Placeholder 2"/>
          <p:cNvSpPr>
            <a:spLocks noGrp="1"/>
          </p:cNvSpPr>
          <p:nvPr>
            <p:ph idx="1"/>
          </p:nvPr>
        </p:nvSpPr>
        <p:spPr>
          <a:xfrm>
            <a:off x="838200" y="1543987"/>
            <a:ext cx="10515600" cy="4632976"/>
          </a:xfrm>
        </p:spPr>
        <p:txBody>
          <a:bodyPr>
            <a:normAutofit lnSpcReduction="10000"/>
          </a:bodyPr>
          <a:lstStyle/>
          <a:p>
            <a:r>
              <a:rPr lang="en-US" dirty="0"/>
              <a:t>Artists</a:t>
            </a:r>
          </a:p>
          <a:p>
            <a:r>
              <a:rPr lang="en-US" dirty="0"/>
              <a:t>Commercial gallery or agent representing the artist (gallerist)</a:t>
            </a:r>
          </a:p>
          <a:p>
            <a:r>
              <a:rPr lang="en-US" dirty="0"/>
              <a:t>Public / private museums </a:t>
            </a:r>
          </a:p>
          <a:p>
            <a:pPr lvl="1"/>
            <a:r>
              <a:rPr lang="en-US" dirty="0"/>
              <a:t>Those exhibiting the artist’s work</a:t>
            </a:r>
          </a:p>
          <a:p>
            <a:pPr lvl="1"/>
            <a:r>
              <a:rPr lang="en-US" dirty="0"/>
              <a:t>With that artists’ work in their collection</a:t>
            </a:r>
          </a:p>
          <a:p>
            <a:r>
              <a:rPr lang="en-US" dirty="0"/>
              <a:t>Scholars (curators, academics, other artists)</a:t>
            </a:r>
          </a:p>
          <a:p>
            <a:r>
              <a:rPr lang="en-US" dirty="0"/>
              <a:t>Journalists (specialized or general)</a:t>
            </a:r>
          </a:p>
          <a:p>
            <a:r>
              <a:rPr lang="en-US" dirty="0"/>
              <a:t>Educators (students, professors, teachers)</a:t>
            </a:r>
          </a:p>
          <a:p>
            <a:r>
              <a:rPr lang="en-US" dirty="0"/>
              <a:t>Collectors</a:t>
            </a:r>
          </a:p>
          <a:p>
            <a:r>
              <a:rPr lang="en-US" dirty="0"/>
              <a:t>Art enthusiasts</a:t>
            </a:r>
          </a:p>
          <a:p>
            <a:endParaRPr lang="en-US" dirty="0"/>
          </a:p>
        </p:txBody>
      </p:sp>
    </p:spTree>
    <p:extLst>
      <p:ext uri="{BB962C8B-B14F-4D97-AF65-F5344CB8AC3E}">
        <p14:creationId xmlns:p14="http://schemas.microsoft.com/office/powerpoint/2010/main" val="56677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365125"/>
            <a:ext cx="11074400" cy="1325563"/>
          </a:xfrm>
        </p:spPr>
        <p:txBody>
          <a:bodyPr/>
          <a:lstStyle/>
          <a:p>
            <a:r>
              <a:rPr lang="en-US" dirty="0"/>
              <a:t>Consider the nature and purpose of the writing</a:t>
            </a:r>
          </a:p>
        </p:txBody>
      </p:sp>
      <p:sp>
        <p:nvSpPr>
          <p:cNvPr id="3" name="Content Placeholder 2"/>
          <p:cNvSpPr>
            <a:spLocks noGrp="1"/>
          </p:cNvSpPr>
          <p:nvPr>
            <p:ph idx="1"/>
          </p:nvPr>
        </p:nvSpPr>
        <p:spPr>
          <a:xfrm>
            <a:off x="838200" y="1690688"/>
            <a:ext cx="10515600" cy="4486275"/>
          </a:xfrm>
        </p:spPr>
        <p:txBody>
          <a:bodyPr>
            <a:normAutofit/>
          </a:bodyPr>
          <a:lstStyle/>
          <a:p>
            <a:pPr marL="0" indent="0">
              <a:buNone/>
            </a:pPr>
            <a:r>
              <a:rPr lang="en-US" sz="4400" dirty="0">
                <a:hlinkClick r:id="rId3"/>
              </a:rPr>
              <a:t>The CRAAP test</a:t>
            </a:r>
            <a:endParaRPr lang="en-US" sz="4400" dirty="0"/>
          </a:p>
          <a:p>
            <a:pPr lvl="1"/>
            <a:r>
              <a:rPr lang="en-US" sz="4000" dirty="0"/>
              <a:t>Currency – when was it published?</a:t>
            </a:r>
          </a:p>
          <a:p>
            <a:pPr lvl="1"/>
            <a:r>
              <a:rPr lang="en-US" sz="4000" dirty="0"/>
              <a:t>Relevancy – importance? intended audience?</a:t>
            </a:r>
          </a:p>
          <a:p>
            <a:pPr lvl="1"/>
            <a:r>
              <a:rPr lang="en-US" sz="4000" dirty="0"/>
              <a:t>Authority – expertise? credentials?</a:t>
            </a:r>
          </a:p>
          <a:p>
            <a:pPr lvl="1"/>
            <a:r>
              <a:rPr lang="en-US" sz="4000" dirty="0"/>
              <a:t>Accuracy – reliable, supported by evidence</a:t>
            </a:r>
          </a:p>
          <a:p>
            <a:pPr lvl="1"/>
            <a:r>
              <a:rPr lang="en-US" sz="4000" dirty="0"/>
              <a:t>Purpose – Inform? Teach? Sell? Persuade?</a:t>
            </a:r>
            <a:endParaRPr lang="en-US" dirty="0"/>
          </a:p>
          <a:p>
            <a:endParaRPr lang="en-US" dirty="0"/>
          </a:p>
          <a:p>
            <a:endParaRPr lang="en-US" dirty="0"/>
          </a:p>
        </p:txBody>
      </p:sp>
    </p:spTree>
    <p:extLst>
      <p:ext uri="{BB962C8B-B14F-4D97-AF65-F5344CB8AC3E}">
        <p14:creationId xmlns:p14="http://schemas.microsoft.com/office/powerpoint/2010/main" val="3122819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0116"/>
            <a:ext cx="10515600" cy="1325563"/>
          </a:xfrm>
        </p:spPr>
        <p:txBody>
          <a:bodyPr/>
          <a:lstStyle/>
          <a:p>
            <a:r>
              <a:rPr lang="en-US" dirty="0"/>
              <a:t>Overviews &amp; leads to details </a:t>
            </a:r>
          </a:p>
        </p:txBody>
      </p:sp>
      <p:sp>
        <p:nvSpPr>
          <p:cNvPr id="3" name="Content Placeholder 2"/>
          <p:cNvSpPr>
            <a:spLocks noGrp="1"/>
          </p:cNvSpPr>
          <p:nvPr>
            <p:ph idx="1"/>
          </p:nvPr>
        </p:nvSpPr>
        <p:spPr/>
        <p:txBody>
          <a:bodyPr>
            <a:normAutofit lnSpcReduction="10000"/>
          </a:bodyPr>
          <a:lstStyle/>
          <a:p>
            <a:r>
              <a:rPr lang="en-US" sz="4000" dirty="0"/>
              <a:t>Oxford Art Online (SFU library subscription)</a:t>
            </a:r>
          </a:p>
          <a:p>
            <a:r>
              <a:rPr lang="en-US" sz="4000" dirty="0"/>
              <a:t>Wikipedia</a:t>
            </a:r>
          </a:p>
          <a:p>
            <a:endParaRPr lang="en-US" sz="4000" dirty="0"/>
          </a:p>
          <a:p>
            <a:pPr>
              <a:buFontTx/>
              <a:buChar char="-"/>
            </a:pPr>
            <a:r>
              <a:rPr lang="en-US" sz="4000" dirty="0"/>
              <a:t>Professional biography </a:t>
            </a:r>
          </a:p>
          <a:p>
            <a:pPr lvl="1">
              <a:buFontTx/>
              <a:buChar char="-"/>
            </a:pPr>
            <a:r>
              <a:rPr lang="en-US" sz="3600" dirty="0"/>
              <a:t>Practice, affiliations, influences, sample work</a:t>
            </a:r>
          </a:p>
          <a:p>
            <a:pPr>
              <a:buFontTx/>
              <a:buChar char="-"/>
            </a:pPr>
            <a:r>
              <a:rPr lang="en-US" sz="4000" dirty="0"/>
              <a:t>List of exhibitions, prizes, press</a:t>
            </a:r>
          </a:p>
          <a:p>
            <a:pPr>
              <a:buFontTx/>
              <a:buChar char="-"/>
            </a:pPr>
            <a:r>
              <a:rPr lang="en-US" sz="4000" dirty="0"/>
              <a:t>Bibliography </a:t>
            </a:r>
          </a:p>
        </p:txBody>
      </p:sp>
    </p:spTree>
    <p:extLst>
      <p:ext uri="{BB962C8B-B14F-4D97-AF65-F5344CB8AC3E}">
        <p14:creationId xmlns:p14="http://schemas.microsoft.com/office/powerpoint/2010/main" val="476965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4803C7-A2E3-4083-93D4-59003A90F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8442" y="161469"/>
            <a:ext cx="6735115" cy="6535062"/>
          </a:xfrm>
          <a:prstGeom prst="rect">
            <a:avLst/>
          </a:prstGeom>
        </p:spPr>
      </p:pic>
    </p:spTree>
    <p:extLst>
      <p:ext uri="{BB962C8B-B14F-4D97-AF65-F5344CB8AC3E}">
        <p14:creationId xmlns:p14="http://schemas.microsoft.com/office/powerpoint/2010/main" val="634971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273191-B519-4C0F-87DC-30D0A2D00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440" y="13811"/>
            <a:ext cx="9631119" cy="6830378"/>
          </a:xfrm>
          <a:prstGeom prst="rect">
            <a:avLst/>
          </a:prstGeom>
        </p:spPr>
      </p:pic>
    </p:spTree>
    <p:extLst>
      <p:ext uri="{BB962C8B-B14F-4D97-AF65-F5344CB8AC3E}">
        <p14:creationId xmlns:p14="http://schemas.microsoft.com/office/powerpoint/2010/main" val="2568087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01C179-84A4-4C4A-8590-26CF25BF0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988" y="0"/>
            <a:ext cx="8180024" cy="6858000"/>
          </a:xfrm>
          <a:prstGeom prst="rect">
            <a:avLst/>
          </a:prstGeom>
        </p:spPr>
      </p:pic>
    </p:spTree>
    <p:extLst>
      <p:ext uri="{BB962C8B-B14F-4D97-AF65-F5344CB8AC3E}">
        <p14:creationId xmlns:p14="http://schemas.microsoft.com/office/powerpoint/2010/main" val="2868500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0CC9285-A30A-AA43-A963-14A4D68C1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622" y="0"/>
            <a:ext cx="11126755" cy="6858000"/>
          </a:xfrm>
          <a:prstGeom prst="rect">
            <a:avLst/>
          </a:prstGeom>
        </p:spPr>
      </p:pic>
    </p:spTree>
    <p:extLst>
      <p:ext uri="{BB962C8B-B14F-4D97-AF65-F5344CB8AC3E}">
        <p14:creationId xmlns:p14="http://schemas.microsoft.com/office/powerpoint/2010/main" val="125860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8677FF-19A8-4DE4-B014-DE0ABC486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9" y="0"/>
            <a:ext cx="12097342" cy="6858000"/>
          </a:xfrm>
          <a:prstGeom prst="rect">
            <a:avLst/>
          </a:prstGeom>
        </p:spPr>
      </p:pic>
    </p:spTree>
    <p:extLst>
      <p:ext uri="{BB962C8B-B14F-4D97-AF65-F5344CB8AC3E}">
        <p14:creationId xmlns:p14="http://schemas.microsoft.com/office/powerpoint/2010/main" val="2940434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862C49-0D72-489E-B782-D8F482253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43"/>
            <a:ext cx="12192000" cy="6730313"/>
          </a:xfrm>
          <a:prstGeom prst="rect">
            <a:avLst/>
          </a:prstGeom>
        </p:spPr>
      </p:pic>
    </p:spTree>
    <p:extLst>
      <p:ext uri="{BB962C8B-B14F-4D97-AF65-F5344CB8AC3E}">
        <p14:creationId xmlns:p14="http://schemas.microsoft.com/office/powerpoint/2010/main" val="755310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0-09-14 at 9.21.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39" y="124365"/>
            <a:ext cx="9258300" cy="2222500"/>
          </a:xfrm>
          <a:prstGeom prst="rect">
            <a:avLst/>
          </a:prstGeom>
        </p:spPr>
      </p:pic>
      <p:pic>
        <p:nvPicPr>
          <p:cNvPr id="5" name="Picture 4" descr="Screen Shot 2020-09-14 at 9.21.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1154"/>
            <a:ext cx="12192000" cy="5496846"/>
          </a:xfrm>
          <a:prstGeom prst="rect">
            <a:avLst/>
          </a:prstGeom>
        </p:spPr>
      </p:pic>
      <p:pic>
        <p:nvPicPr>
          <p:cNvPr id="7" name="Picture 6" descr="Screen Shot 2020-09-14 at 9.22.3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6300" y="0"/>
            <a:ext cx="7884082" cy="6858000"/>
          </a:xfrm>
          <a:prstGeom prst="rect">
            <a:avLst/>
          </a:prstGeom>
        </p:spPr>
      </p:pic>
    </p:spTree>
    <p:extLst>
      <p:ext uri="{BB962C8B-B14F-4D97-AF65-F5344CB8AC3E}">
        <p14:creationId xmlns:p14="http://schemas.microsoft.com/office/powerpoint/2010/main" val="228640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10C145-3F57-49DC-A2AB-AD9C396B0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3" y="0"/>
            <a:ext cx="12043513" cy="6858000"/>
          </a:xfrm>
          <a:prstGeom prst="rect">
            <a:avLst/>
          </a:prstGeom>
        </p:spPr>
      </p:pic>
      <p:pic>
        <p:nvPicPr>
          <p:cNvPr id="6" name="Picture 5">
            <a:extLst>
              <a:ext uri="{FF2B5EF4-FFF2-40B4-BE49-F238E27FC236}">
                <a16:creationId xmlns:a16="http://schemas.microsoft.com/office/drawing/2014/main" id="{0D301F57-0E79-4D09-8F43-8257781D4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275" y="1247502"/>
            <a:ext cx="9250066" cy="3905795"/>
          </a:xfrm>
          <a:prstGeom prst="rect">
            <a:avLst/>
          </a:prstGeom>
        </p:spPr>
      </p:pic>
    </p:spTree>
    <p:extLst>
      <p:ext uri="{BB962C8B-B14F-4D97-AF65-F5344CB8AC3E}">
        <p14:creationId xmlns:p14="http://schemas.microsoft.com/office/powerpoint/2010/main" val="221740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Specialized library sources on artists’ work</a:t>
            </a:r>
          </a:p>
        </p:txBody>
      </p:sp>
      <p:sp>
        <p:nvSpPr>
          <p:cNvPr id="3" name="Content Placeholder 2"/>
          <p:cNvSpPr>
            <a:spLocks noGrp="1"/>
          </p:cNvSpPr>
          <p:nvPr>
            <p:ph idx="1"/>
          </p:nvPr>
        </p:nvSpPr>
        <p:spPr/>
        <p:txBody>
          <a:bodyPr>
            <a:normAutofit lnSpcReduction="10000"/>
          </a:bodyPr>
          <a:lstStyle/>
          <a:p>
            <a:r>
              <a:rPr lang="en-US" sz="4000" dirty="0"/>
              <a:t>Information produced </a:t>
            </a:r>
            <a:r>
              <a:rPr lang="en-US" sz="4000" dirty="0">
                <a:effectLst/>
              </a:rPr>
              <a:t> by scholars, curators</a:t>
            </a:r>
            <a:endParaRPr lang="en-US" sz="4000" kern="1200" dirty="0">
              <a:solidFill>
                <a:schemeClr val="tx1"/>
              </a:solidFill>
              <a:effectLst/>
            </a:endParaRPr>
          </a:p>
          <a:p>
            <a:pPr lvl="1"/>
            <a:r>
              <a:rPr lang="en-US" sz="3600" kern="1200" dirty="0">
                <a:solidFill>
                  <a:schemeClr val="tx1"/>
                </a:solidFill>
                <a:effectLst/>
              </a:rPr>
              <a:t>Exhibition catalogues ( solo and group)</a:t>
            </a:r>
          </a:p>
          <a:p>
            <a:pPr lvl="1"/>
            <a:r>
              <a:rPr lang="en-US" sz="3600" dirty="0">
                <a:effectLst/>
              </a:rPr>
              <a:t>Books, chapters in books</a:t>
            </a:r>
          </a:p>
          <a:p>
            <a:pPr lvl="1"/>
            <a:r>
              <a:rPr lang="en-US" sz="3600" dirty="0">
                <a:effectLst/>
              </a:rPr>
              <a:t>Journal articles</a:t>
            </a:r>
          </a:p>
          <a:p>
            <a:r>
              <a:rPr lang="en-US" sz="4000" dirty="0"/>
              <a:t>Information produced by journalists and those working in the contemporary art field </a:t>
            </a:r>
          </a:p>
          <a:p>
            <a:pPr lvl="1"/>
            <a:r>
              <a:rPr lang="en-US" sz="3600" kern="1200" dirty="0">
                <a:solidFill>
                  <a:schemeClr val="tx1"/>
                </a:solidFill>
                <a:effectLst/>
              </a:rPr>
              <a:t>Major news </a:t>
            </a:r>
            <a:r>
              <a:rPr lang="en-US" sz="3600" dirty="0"/>
              <a:t>sources</a:t>
            </a:r>
          </a:p>
          <a:p>
            <a:pPr lvl="1"/>
            <a:r>
              <a:rPr lang="en-US" sz="3600" kern="1200" dirty="0">
                <a:solidFill>
                  <a:schemeClr val="tx1"/>
                </a:solidFill>
                <a:effectLst/>
              </a:rPr>
              <a:t>Art magazines, e.g. </a:t>
            </a:r>
            <a:r>
              <a:rPr lang="en-US" sz="3600" kern="1200" dirty="0" err="1">
                <a:solidFill>
                  <a:schemeClr val="tx1"/>
                </a:solidFill>
                <a:effectLst/>
              </a:rPr>
              <a:t>ArtFORUM</a:t>
            </a:r>
            <a:r>
              <a:rPr lang="en-US" sz="3600" kern="1200" dirty="0">
                <a:solidFill>
                  <a:schemeClr val="tx1"/>
                </a:solidFill>
                <a:effectLst/>
              </a:rPr>
              <a:t>, Border Crossings, </a:t>
            </a:r>
            <a:endParaRPr lang="en-US" sz="3200" dirty="0"/>
          </a:p>
        </p:txBody>
      </p:sp>
    </p:spTree>
    <p:extLst>
      <p:ext uri="{BB962C8B-B14F-4D97-AF65-F5344CB8AC3E}">
        <p14:creationId xmlns:p14="http://schemas.microsoft.com/office/powerpoint/2010/main" val="4276332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9177"/>
          </a:xfrm>
        </p:spPr>
        <p:txBody>
          <a:bodyPr>
            <a:normAutofit fontScale="90000"/>
          </a:bodyPr>
          <a:lstStyle/>
          <a:p>
            <a:r>
              <a:rPr lang="en-US" dirty="0"/>
              <a:t>Exhibition catalogues  </a:t>
            </a:r>
            <a:br>
              <a:rPr lang="en-US" dirty="0"/>
            </a:br>
            <a:endParaRPr lang="en-US" dirty="0"/>
          </a:p>
        </p:txBody>
      </p:sp>
      <p:sp>
        <p:nvSpPr>
          <p:cNvPr id="3" name="Content Placeholder 2"/>
          <p:cNvSpPr>
            <a:spLocks noGrp="1"/>
          </p:cNvSpPr>
          <p:nvPr>
            <p:ph idx="1"/>
          </p:nvPr>
        </p:nvSpPr>
        <p:spPr>
          <a:xfrm>
            <a:off x="838200" y="1064302"/>
            <a:ext cx="10515600" cy="5112661"/>
          </a:xfrm>
        </p:spPr>
        <p:txBody>
          <a:bodyPr>
            <a:normAutofit lnSpcReduction="10000"/>
          </a:bodyPr>
          <a:lstStyle/>
          <a:p>
            <a:r>
              <a:rPr lang="en-US" sz="4000" kern="1200" dirty="0">
                <a:solidFill>
                  <a:schemeClr val="tx1"/>
                </a:solidFill>
                <a:effectLst/>
              </a:rPr>
              <a:t>These document specific exhibitions and provide in-depth examination of artists / art</a:t>
            </a:r>
          </a:p>
          <a:p>
            <a:r>
              <a:rPr lang="en-US" sz="4000" kern="1200" dirty="0">
                <a:solidFill>
                  <a:schemeClr val="tx1"/>
                </a:solidFill>
                <a:effectLst/>
              </a:rPr>
              <a:t>Publishers are usually museums / art galleries</a:t>
            </a:r>
            <a:endParaRPr lang="en-US" sz="4000" dirty="0"/>
          </a:p>
          <a:p>
            <a:pPr lvl="1"/>
            <a:r>
              <a:rPr lang="en-US" sz="3600" dirty="0"/>
              <a:t>Expert commentary / analysis</a:t>
            </a:r>
          </a:p>
          <a:p>
            <a:pPr lvl="1"/>
            <a:r>
              <a:rPr lang="en-US" sz="3600" dirty="0"/>
              <a:t>Images with details (scope varies)</a:t>
            </a:r>
          </a:p>
          <a:p>
            <a:pPr lvl="1"/>
            <a:r>
              <a:rPr lang="en-US" sz="3600" kern="1200" dirty="0">
                <a:solidFill>
                  <a:schemeClr val="tx1"/>
                </a:solidFill>
                <a:effectLst/>
              </a:rPr>
              <a:t>In depth analytical writing and context</a:t>
            </a:r>
          </a:p>
          <a:p>
            <a:pPr lvl="1"/>
            <a:r>
              <a:rPr lang="en-US" sz="3600" dirty="0"/>
              <a:t>Biography of other sources</a:t>
            </a:r>
          </a:p>
          <a:p>
            <a:r>
              <a:rPr lang="en-US" sz="4000" dirty="0"/>
              <a:t>Often </a:t>
            </a:r>
            <a:r>
              <a:rPr lang="en-US" sz="4000" kern="1200" dirty="0">
                <a:solidFill>
                  <a:schemeClr val="tx1"/>
                </a:solidFill>
                <a:effectLst/>
              </a:rPr>
              <a:t>print format</a:t>
            </a:r>
          </a:p>
          <a:p>
            <a:r>
              <a:rPr lang="en-US" sz="4000" dirty="0"/>
              <a:t>Artist listed as authors for exhibitions</a:t>
            </a:r>
            <a:endParaRPr lang="en-US" sz="4000" kern="1200" dirty="0">
              <a:solidFill>
                <a:schemeClr val="tx1"/>
              </a:solidFill>
              <a:effectLst/>
            </a:endParaRPr>
          </a:p>
        </p:txBody>
      </p:sp>
    </p:spTree>
    <p:extLst>
      <p:ext uri="{BB962C8B-B14F-4D97-AF65-F5344CB8AC3E}">
        <p14:creationId xmlns:p14="http://schemas.microsoft.com/office/powerpoint/2010/main" val="2530867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300BDD8-DDD8-4B46-8112-5BEE2BDDB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262" y="0"/>
            <a:ext cx="10453805" cy="6444000"/>
          </a:xfrm>
          <a:prstGeom prst="rect">
            <a:avLst/>
          </a:prstGeom>
        </p:spPr>
      </p:pic>
    </p:spTree>
    <p:extLst>
      <p:ext uri="{BB962C8B-B14F-4D97-AF65-F5344CB8AC3E}">
        <p14:creationId xmlns:p14="http://schemas.microsoft.com/office/powerpoint/2010/main" val="2168158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9ADC4E35-A615-0847-A8B9-C885A61BF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86" y="0"/>
            <a:ext cx="10332823" cy="6012000"/>
          </a:xfrm>
          <a:prstGeom prst="rect">
            <a:avLst/>
          </a:prstGeom>
        </p:spPr>
      </p:pic>
    </p:spTree>
    <p:extLst>
      <p:ext uri="{BB962C8B-B14F-4D97-AF65-F5344CB8AC3E}">
        <p14:creationId xmlns:p14="http://schemas.microsoft.com/office/powerpoint/2010/main" val="3372588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eams&#10;&#10;Description automatically generated">
            <a:extLst>
              <a:ext uri="{FF2B5EF4-FFF2-40B4-BE49-F238E27FC236}">
                <a16:creationId xmlns:a16="http://schemas.microsoft.com/office/drawing/2014/main" id="{8280E90C-450C-AC47-93D1-6B52809196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300" y="179986"/>
            <a:ext cx="9169400" cy="5778500"/>
          </a:xfrm>
          <a:prstGeom prst="rect">
            <a:avLst/>
          </a:prstGeom>
        </p:spPr>
      </p:pic>
    </p:spTree>
    <p:extLst>
      <p:ext uri="{BB962C8B-B14F-4D97-AF65-F5344CB8AC3E}">
        <p14:creationId xmlns:p14="http://schemas.microsoft.com/office/powerpoint/2010/main" val="2988775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6CCB77-BA84-4D66-894E-7F880010F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888" y="361522"/>
            <a:ext cx="8402223" cy="6134956"/>
          </a:xfrm>
          <a:prstGeom prst="rect">
            <a:avLst/>
          </a:prstGeom>
        </p:spPr>
      </p:pic>
    </p:spTree>
    <p:extLst>
      <p:ext uri="{BB962C8B-B14F-4D97-AF65-F5344CB8AC3E}">
        <p14:creationId xmlns:p14="http://schemas.microsoft.com/office/powerpoint/2010/main" val="2734793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43EB2-9032-4034-AC41-DF5990657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625" y="318653"/>
            <a:ext cx="8592749" cy="6220693"/>
          </a:xfrm>
          <a:prstGeom prst="rect">
            <a:avLst/>
          </a:prstGeom>
        </p:spPr>
      </p:pic>
    </p:spTree>
    <p:extLst>
      <p:ext uri="{BB962C8B-B14F-4D97-AF65-F5344CB8AC3E}">
        <p14:creationId xmlns:p14="http://schemas.microsoft.com/office/powerpoint/2010/main" val="3318689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DB413F-8D83-486B-BCB4-39A16720A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75" y="0"/>
            <a:ext cx="7078063" cy="4677428"/>
          </a:xfrm>
          <a:prstGeom prst="rect">
            <a:avLst/>
          </a:prstGeom>
        </p:spPr>
      </p:pic>
      <p:pic>
        <p:nvPicPr>
          <p:cNvPr id="5" name="Picture 4">
            <a:extLst>
              <a:ext uri="{FF2B5EF4-FFF2-40B4-BE49-F238E27FC236}">
                <a16:creationId xmlns:a16="http://schemas.microsoft.com/office/drawing/2014/main" id="{0BE6EFDB-1995-4070-B537-B95752162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042" y="2338714"/>
            <a:ext cx="7401958" cy="4182059"/>
          </a:xfrm>
          <a:prstGeom prst="rect">
            <a:avLst/>
          </a:prstGeom>
        </p:spPr>
      </p:pic>
      <p:cxnSp>
        <p:nvCxnSpPr>
          <p:cNvPr id="7" name="Straight Arrow Connector 6">
            <a:extLst>
              <a:ext uri="{FF2B5EF4-FFF2-40B4-BE49-F238E27FC236}">
                <a16:creationId xmlns:a16="http://schemas.microsoft.com/office/drawing/2014/main" id="{A0DA3060-FB55-48A7-B66B-8652E186084A}"/>
              </a:ext>
            </a:extLst>
          </p:cNvPr>
          <p:cNvCxnSpPr/>
          <p:nvPr/>
        </p:nvCxnSpPr>
        <p:spPr>
          <a:xfrm>
            <a:off x="3288323" y="334108"/>
            <a:ext cx="3587262" cy="230358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79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C52896-9246-44DB-BCF0-7A7A0320E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739" y="1283677"/>
            <a:ext cx="6315956" cy="3743847"/>
          </a:xfrm>
          <a:prstGeom prst="rect">
            <a:avLst/>
          </a:prstGeom>
        </p:spPr>
      </p:pic>
    </p:spTree>
    <p:extLst>
      <p:ext uri="{BB962C8B-B14F-4D97-AF65-F5344CB8AC3E}">
        <p14:creationId xmlns:p14="http://schemas.microsoft.com/office/powerpoint/2010/main" val="2821849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884238"/>
            <a:ext cx="12192000" cy="4767262"/>
          </a:xfrm>
        </p:spPr>
        <p:txBody>
          <a:bodyPr>
            <a:noAutofit/>
          </a:bodyPr>
          <a:lstStyle/>
          <a:p>
            <a:pPr algn="ctr"/>
            <a:br>
              <a:rPr lang="en-US" sz="5400" dirty="0">
                <a:latin typeface="Calibri"/>
                <a:cs typeface="Calibri"/>
              </a:rPr>
            </a:br>
            <a:br>
              <a:rPr lang="en-US" sz="5400" dirty="0">
                <a:latin typeface="Calibri"/>
                <a:cs typeface="Calibri"/>
              </a:rPr>
            </a:br>
            <a:br>
              <a:rPr lang="en-US" sz="5400" dirty="0">
                <a:latin typeface="Calibri"/>
                <a:cs typeface="Calibri"/>
              </a:rPr>
            </a:br>
            <a:br>
              <a:rPr lang="en-US" sz="5400" dirty="0">
                <a:latin typeface="Calibri"/>
                <a:cs typeface="Calibri"/>
              </a:rPr>
            </a:br>
            <a:r>
              <a:rPr lang="en-US" sz="5400" dirty="0">
                <a:latin typeface="Calibri"/>
                <a:cs typeface="Calibri"/>
              </a:rPr>
              <a:t>Has anyone started their research yet?</a:t>
            </a:r>
            <a:br>
              <a:rPr lang="en-US" sz="5400" dirty="0">
                <a:latin typeface="Calibri"/>
                <a:cs typeface="Calibri"/>
              </a:rPr>
            </a:br>
            <a:br>
              <a:rPr lang="en-US" sz="5400" dirty="0">
                <a:latin typeface="Calibri"/>
                <a:cs typeface="Calibri"/>
              </a:rPr>
            </a:br>
            <a:br>
              <a:rPr lang="en-US" sz="5400" dirty="0">
                <a:latin typeface="Calibri"/>
                <a:cs typeface="Calibri"/>
              </a:rPr>
            </a:br>
            <a:endParaRPr lang="en-US" sz="5400" dirty="0">
              <a:latin typeface="Calibri"/>
              <a:cs typeface="Calibri"/>
            </a:endParaRPr>
          </a:p>
        </p:txBody>
      </p:sp>
    </p:spTree>
    <p:extLst>
      <p:ext uri="{BB962C8B-B14F-4D97-AF65-F5344CB8AC3E}">
        <p14:creationId xmlns:p14="http://schemas.microsoft.com/office/powerpoint/2010/main" val="1566860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24A24-8C3A-4C35-AB14-02298BF64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915" y="409153"/>
            <a:ext cx="7478169" cy="6039693"/>
          </a:xfrm>
          <a:prstGeom prst="rect">
            <a:avLst/>
          </a:prstGeom>
        </p:spPr>
      </p:pic>
    </p:spTree>
    <p:extLst>
      <p:ext uri="{BB962C8B-B14F-4D97-AF65-F5344CB8AC3E}">
        <p14:creationId xmlns:p14="http://schemas.microsoft.com/office/powerpoint/2010/main" val="164004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20-09-14 at 11.24.44 P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 y="0"/>
            <a:ext cx="10438726" cy="6858000"/>
          </a:xfrm>
          <a:prstGeom prst="rect">
            <a:avLst/>
          </a:prstGeom>
        </p:spPr>
      </p:pic>
    </p:spTree>
    <p:extLst>
      <p:ext uri="{BB962C8B-B14F-4D97-AF65-F5344CB8AC3E}">
        <p14:creationId xmlns:p14="http://schemas.microsoft.com/office/powerpoint/2010/main" val="3156815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DE6CD530-0E14-FE49-BB53-65A8B9E24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049" y="0"/>
            <a:ext cx="10537902" cy="6858000"/>
          </a:xfrm>
          <a:prstGeom prst="rect">
            <a:avLst/>
          </a:prstGeom>
        </p:spPr>
      </p:pic>
    </p:spTree>
    <p:extLst>
      <p:ext uri="{BB962C8B-B14F-4D97-AF65-F5344CB8AC3E}">
        <p14:creationId xmlns:p14="http://schemas.microsoft.com/office/powerpoint/2010/main" val="2389109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BD597EB5-91A6-844C-9461-A5D37A59A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5732"/>
            <a:ext cx="12192000" cy="6186535"/>
          </a:xfrm>
          <a:prstGeom prst="rect">
            <a:avLst/>
          </a:prstGeom>
        </p:spPr>
      </p:pic>
    </p:spTree>
    <p:extLst>
      <p:ext uri="{BB962C8B-B14F-4D97-AF65-F5344CB8AC3E}">
        <p14:creationId xmlns:p14="http://schemas.microsoft.com/office/powerpoint/2010/main" val="2879000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78801E3-9C30-594C-BF57-5CE648430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6"/>
            <a:ext cx="12192000" cy="6817388"/>
          </a:xfrm>
          <a:prstGeom prst="rect">
            <a:avLst/>
          </a:prstGeom>
        </p:spPr>
      </p:pic>
    </p:spTree>
    <p:extLst>
      <p:ext uri="{BB962C8B-B14F-4D97-AF65-F5344CB8AC3E}">
        <p14:creationId xmlns:p14="http://schemas.microsoft.com/office/powerpoint/2010/main" val="3459817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Useful free sources</a:t>
            </a:r>
            <a:endParaRPr lang="en-US" dirty="0"/>
          </a:p>
        </p:txBody>
      </p:sp>
      <p:sp>
        <p:nvSpPr>
          <p:cNvPr id="3" name="Content Placeholder 2"/>
          <p:cNvSpPr>
            <a:spLocks noGrp="1"/>
          </p:cNvSpPr>
          <p:nvPr>
            <p:ph idx="1"/>
          </p:nvPr>
        </p:nvSpPr>
        <p:spPr/>
        <p:txBody>
          <a:bodyPr/>
          <a:lstStyle/>
          <a:p>
            <a:r>
              <a:rPr lang="en-US" dirty="0"/>
              <a:t>Artist’s web site</a:t>
            </a:r>
          </a:p>
          <a:p>
            <a:r>
              <a:rPr lang="en-US" dirty="0"/>
              <a:t>Commercial gallery who represents the artist</a:t>
            </a:r>
          </a:p>
          <a:p>
            <a:r>
              <a:rPr lang="en-US" dirty="0"/>
              <a:t>Large art galleries’ &amp; museums’ web sites </a:t>
            </a:r>
            <a:br>
              <a:rPr lang="en-US" dirty="0"/>
            </a:br>
            <a:r>
              <a:rPr lang="en-US" dirty="0"/>
              <a:t>(artist represented in collection, exhibitions)</a:t>
            </a:r>
          </a:p>
          <a:p>
            <a:pPr lvl="0"/>
            <a:r>
              <a:rPr lang="en-US" dirty="0" err="1"/>
              <a:t>Youtube</a:t>
            </a:r>
            <a:r>
              <a:rPr lang="en-US" dirty="0"/>
              <a:t> &amp; </a:t>
            </a:r>
            <a:r>
              <a:rPr lang="en-US" dirty="0" err="1"/>
              <a:t>Vimeo</a:t>
            </a:r>
            <a:r>
              <a:rPr lang="en-US" dirty="0"/>
              <a:t> </a:t>
            </a:r>
            <a:br>
              <a:rPr lang="en-US" dirty="0"/>
            </a:br>
            <a:r>
              <a:rPr lang="en-US" dirty="0"/>
              <a:t>(tours of exhibitions, interviews, panel discussions, artist’s talks)</a:t>
            </a:r>
          </a:p>
          <a:p>
            <a:pPr lvl="0"/>
            <a:r>
              <a:rPr lang="en-US" dirty="0"/>
              <a:t>Social media - Instagram</a:t>
            </a:r>
          </a:p>
          <a:p>
            <a:pPr lvl="0"/>
            <a:r>
              <a:rPr lang="en-US" dirty="0"/>
              <a:t>Other?</a:t>
            </a:r>
          </a:p>
          <a:p>
            <a:endParaRPr lang="en-US" dirty="0"/>
          </a:p>
        </p:txBody>
      </p:sp>
    </p:spTree>
    <p:extLst>
      <p:ext uri="{BB962C8B-B14F-4D97-AF65-F5344CB8AC3E}">
        <p14:creationId xmlns:p14="http://schemas.microsoft.com/office/powerpoint/2010/main" val="3459113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ABB4CF8D-2073-AB4B-8D53-ACA7C4276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66" y="0"/>
            <a:ext cx="10966668" cy="6858000"/>
          </a:xfrm>
          <a:prstGeom prst="rect">
            <a:avLst/>
          </a:prstGeom>
        </p:spPr>
      </p:pic>
    </p:spTree>
    <p:extLst>
      <p:ext uri="{BB962C8B-B14F-4D97-AF65-F5344CB8AC3E}">
        <p14:creationId xmlns:p14="http://schemas.microsoft.com/office/powerpoint/2010/main" val="1195723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10;&#10;Description automatically generated">
            <a:extLst>
              <a:ext uri="{FF2B5EF4-FFF2-40B4-BE49-F238E27FC236}">
                <a16:creationId xmlns:a16="http://schemas.microsoft.com/office/drawing/2014/main" id="{67E9DC30-1D5A-D54A-98AA-95AB80871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26" y="0"/>
            <a:ext cx="10871947" cy="6858000"/>
          </a:xfrm>
          <a:prstGeom prst="rect">
            <a:avLst/>
          </a:prstGeom>
        </p:spPr>
      </p:pic>
    </p:spTree>
    <p:extLst>
      <p:ext uri="{BB962C8B-B14F-4D97-AF65-F5344CB8AC3E}">
        <p14:creationId xmlns:p14="http://schemas.microsoft.com/office/powerpoint/2010/main" val="63921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17FE8-92EA-453F-908C-90629BFCF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262" y="236603"/>
            <a:ext cx="8602275" cy="6068272"/>
          </a:xfrm>
          <a:prstGeom prst="rect">
            <a:avLst/>
          </a:prstGeom>
        </p:spPr>
      </p:pic>
    </p:spTree>
    <p:extLst>
      <p:ext uri="{BB962C8B-B14F-4D97-AF65-F5344CB8AC3E}">
        <p14:creationId xmlns:p14="http://schemas.microsoft.com/office/powerpoint/2010/main" val="4013253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8676E-05AB-4CB2-9527-81CF5A2A8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467" y="218627"/>
            <a:ext cx="8345065" cy="6420746"/>
          </a:xfrm>
          <a:prstGeom prst="rect">
            <a:avLst/>
          </a:prstGeom>
        </p:spPr>
      </p:pic>
    </p:spTree>
    <p:extLst>
      <p:ext uri="{BB962C8B-B14F-4D97-AF65-F5344CB8AC3E}">
        <p14:creationId xmlns:p14="http://schemas.microsoft.com/office/powerpoint/2010/main" val="257486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93688"/>
            <a:ext cx="12192000" cy="6256337"/>
          </a:xfrm>
        </p:spPr>
        <p:txBody>
          <a:bodyPr>
            <a:noAutofit/>
          </a:bodyPr>
          <a:lstStyle/>
          <a:p>
            <a:pPr marL="1371600" lvl="1" algn="l"/>
            <a:br>
              <a:rPr lang="en-US" sz="4800" dirty="0"/>
            </a:br>
            <a:r>
              <a:rPr lang="en-US" sz="4800" dirty="0"/>
              <a:t>What did you find?</a:t>
            </a:r>
            <a:br>
              <a:rPr lang="en-US" sz="4800" dirty="0"/>
            </a:br>
            <a:br>
              <a:rPr lang="en-US" sz="4800" dirty="0"/>
            </a:br>
            <a:r>
              <a:rPr lang="en-US" sz="4800" dirty="0"/>
              <a:t>Was it a credible source of information?</a:t>
            </a:r>
            <a:br>
              <a:rPr lang="en-US" sz="4800" dirty="0"/>
            </a:br>
            <a:br>
              <a:rPr lang="en-US" sz="4800" dirty="0"/>
            </a:br>
            <a:r>
              <a:rPr lang="en-US" sz="4800" dirty="0"/>
              <a:t>How could you tell?</a:t>
            </a:r>
            <a:br>
              <a:rPr lang="en-US" sz="4800" dirty="0"/>
            </a:br>
            <a:br>
              <a:rPr lang="en-US" sz="4800" dirty="0"/>
            </a:br>
            <a:br>
              <a:rPr lang="en-US" sz="4800" dirty="0"/>
            </a:br>
            <a:endParaRPr lang="en-US" sz="5400" dirty="0">
              <a:latin typeface="Calibri"/>
              <a:cs typeface="Calibri"/>
            </a:endParaRPr>
          </a:p>
        </p:txBody>
      </p:sp>
    </p:spTree>
    <p:extLst>
      <p:ext uri="{BB962C8B-B14F-4D97-AF65-F5344CB8AC3E}">
        <p14:creationId xmlns:p14="http://schemas.microsoft.com/office/powerpoint/2010/main" val="4222616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wling alley with bowling balls&#10;&#10;Description automatically generated with low confidence">
            <a:extLst>
              <a:ext uri="{FF2B5EF4-FFF2-40B4-BE49-F238E27FC236}">
                <a16:creationId xmlns:a16="http://schemas.microsoft.com/office/drawing/2014/main" id="{1E86575E-6887-1D47-9A72-15DBF7C51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779" y="0"/>
            <a:ext cx="7370442" cy="6858000"/>
          </a:xfrm>
          <a:prstGeom prst="rect">
            <a:avLst/>
          </a:prstGeom>
        </p:spPr>
      </p:pic>
    </p:spTree>
    <p:extLst>
      <p:ext uri="{BB962C8B-B14F-4D97-AF65-F5344CB8AC3E}">
        <p14:creationId xmlns:p14="http://schemas.microsoft.com/office/powerpoint/2010/main" val="2020330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0122A6-5DAC-4D93-8F3A-999026CE2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0"/>
            <a:ext cx="10851420" cy="6858000"/>
          </a:xfrm>
          <a:prstGeom prst="rect">
            <a:avLst/>
          </a:prstGeom>
        </p:spPr>
      </p:pic>
      <p:pic>
        <p:nvPicPr>
          <p:cNvPr id="5" name="Picture 4">
            <a:extLst>
              <a:ext uri="{FF2B5EF4-FFF2-40B4-BE49-F238E27FC236}">
                <a16:creationId xmlns:a16="http://schemas.microsoft.com/office/drawing/2014/main" id="{9558E466-1D05-4857-9D83-3F0C5AB755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599" y="261495"/>
            <a:ext cx="8430802" cy="633500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1526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6011F-436F-4792-882D-324850213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115904" cy="6449325"/>
          </a:xfrm>
          <a:prstGeom prst="rect">
            <a:avLst/>
          </a:prstGeom>
        </p:spPr>
      </p:pic>
      <p:pic>
        <p:nvPicPr>
          <p:cNvPr id="9" name="Picture 8">
            <a:extLst>
              <a:ext uri="{FF2B5EF4-FFF2-40B4-BE49-F238E27FC236}">
                <a16:creationId xmlns:a16="http://schemas.microsoft.com/office/drawing/2014/main" id="{1A55D77F-1918-4750-859F-416FB8AC1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0958" y="823549"/>
            <a:ext cx="4839375" cy="5210902"/>
          </a:xfrm>
          <a:prstGeom prst="rect">
            <a:avLst/>
          </a:prstGeom>
        </p:spPr>
      </p:pic>
    </p:spTree>
    <p:extLst>
      <p:ext uri="{BB962C8B-B14F-4D97-AF65-F5344CB8AC3E}">
        <p14:creationId xmlns:p14="http://schemas.microsoft.com/office/powerpoint/2010/main" val="3678121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39C3C0-E80D-43F9-93EB-918A9E52A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388" y="199574"/>
            <a:ext cx="8583223" cy="6458851"/>
          </a:xfrm>
          <a:prstGeom prst="rect">
            <a:avLst/>
          </a:prstGeom>
        </p:spPr>
      </p:pic>
    </p:spTree>
    <p:extLst>
      <p:ext uri="{BB962C8B-B14F-4D97-AF65-F5344CB8AC3E}">
        <p14:creationId xmlns:p14="http://schemas.microsoft.com/office/powerpoint/2010/main" val="4168290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BF5B29-824F-4618-8F5F-1D6EC2A80A24}"/>
              </a:ext>
            </a:extLst>
          </p:cNvPr>
          <p:cNvPicPr>
            <a:picLocks noChangeAspect="1"/>
          </p:cNvPicPr>
          <p:nvPr/>
        </p:nvPicPr>
        <p:blipFill>
          <a:blip r:embed="rId2"/>
          <a:stretch>
            <a:fillRect/>
          </a:stretch>
        </p:blipFill>
        <p:spPr>
          <a:xfrm>
            <a:off x="335624" y="219237"/>
            <a:ext cx="8285182" cy="5047926"/>
          </a:xfrm>
          <a:prstGeom prst="rect">
            <a:avLst/>
          </a:prstGeom>
        </p:spPr>
      </p:pic>
    </p:spTree>
    <p:extLst>
      <p:ext uri="{BB962C8B-B14F-4D97-AF65-F5344CB8AC3E}">
        <p14:creationId xmlns:p14="http://schemas.microsoft.com/office/powerpoint/2010/main" val="2556778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BB88A3-6706-4C7C-969D-E04B09035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051" y="0"/>
            <a:ext cx="10795343" cy="6858000"/>
          </a:xfrm>
          <a:prstGeom prst="rect">
            <a:avLst/>
          </a:prstGeom>
        </p:spPr>
      </p:pic>
    </p:spTree>
    <p:extLst>
      <p:ext uri="{BB962C8B-B14F-4D97-AF65-F5344CB8AC3E}">
        <p14:creationId xmlns:p14="http://schemas.microsoft.com/office/powerpoint/2010/main" val="812494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A82D74-5092-4BCB-89D6-BF108A62B237}"/>
              </a:ext>
            </a:extLst>
          </p:cNvPr>
          <p:cNvPicPr>
            <a:picLocks noChangeAspect="1"/>
          </p:cNvPicPr>
          <p:nvPr/>
        </p:nvPicPr>
        <p:blipFill>
          <a:blip r:embed="rId2"/>
          <a:stretch>
            <a:fillRect/>
          </a:stretch>
        </p:blipFill>
        <p:spPr>
          <a:xfrm>
            <a:off x="344424" y="91440"/>
            <a:ext cx="11196403" cy="6675120"/>
          </a:xfrm>
          <a:prstGeom prst="rect">
            <a:avLst/>
          </a:prstGeom>
        </p:spPr>
      </p:pic>
    </p:spTree>
    <p:extLst>
      <p:ext uri="{BB962C8B-B14F-4D97-AF65-F5344CB8AC3E}">
        <p14:creationId xmlns:p14="http://schemas.microsoft.com/office/powerpoint/2010/main" val="2776783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39058F-98F5-4754-AD65-2EDA52DC9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76" y="680654"/>
            <a:ext cx="11088647" cy="5496692"/>
          </a:xfrm>
          <a:prstGeom prst="rect">
            <a:avLst/>
          </a:prstGeom>
        </p:spPr>
      </p:pic>
    </p:spTree>
    <p:extLst>
      <p:ext uri="{BB962C8B-B14F-4D97-AF65-F5344CB8AC3E}">
        <p14:creationId xmlns:p14="http://schemas.microsoft.com/office/powerpoint/2010/main" val="207795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73E54D-2833-4073-BBB3-87CA1125E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 y="0"/>
            <a:ext cx="12009121" cy="6858000"/>
          </a:xfrm>
          <a:prstGeom prst="rect">
            <a:avLst/>
          </a:prstGeom>
        </p:spPr>
      </p:pic>
      <p:pic>
        <p:nvPicPr>
          <p:cNvPr id="11" name="Picture 10">
            <a:extLst>
              <a:ext uri="{FF2B5EF4-FFF2-40B4-BE49-F238E27FC236}">
                <a16:creationId xmlns:a16="http://schemas.microsoft.com/office/drawing/2014/main" id="{E5F16095-16A8-42EE-97AB-5CED73611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097" y="2409092"/>
            <a:ext cx="8173591" cy="358494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5630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074" y="341608"/>
            <a:ext cx="10906926" cy="1325563"/>
          </a:xfrm>
        </p:spPr>
        <p:txBody>
          <a:bodyPr>
            <a:normAutofit/>
          </a:bodyPr>
          <a:lstStyle/>
          <a:p>
            <a:r>
              <a:rPr lang="en-US" dirty="0"/>
              <a:t>Artists missing documentation….</a:t>
            </a:r>
          </a:p>
        </p:txBody>
      </p:sp>
      <p:sp>
        <p:nvSpPr>
          <p:cNvPr id="3" name="Content Placeholder 2"/>
          <p:cNvSpPr>
            <a:spLocks noGrp="1"/>
          </p:cNvSpPr>
          <p:nvPr>
            <p:ph idx="1"/>
          </p:nvPr>
        </p:nvSpPr>
        <p:spPr>
          <a:xfrm>
            <a:off x="482153" y="1939925"/>
            <a:ext cx="10871647" cy="4351338"/>
          </a:xfrm>
        </p:spPr>
        <p:txBody>
          <a:bodyPr/>
          <a:lstStyle/>
          <a:p>
            <a:r>
              <a:rPr lang="en-US" sz="4000" dirty="0"/>
              <a:t>Length of career?</a:t>
            </a:r>
          </a:p>
          <a:p>
            <a:r>
              <a:rPr lang="en-US" sz="4000" dirty="0"/>
              <a:t>Internationally famous?</a:t>
            </a:r>
          </a:p>
          <a:p>
            <a:r>
              <a:rPr lang="en-US" sz="4000" dirty="0"/>
              <a:t>Exhibited in English speaking countries?</a:t>
            </a:r>
          </a:p>
          <a:p>
            <a:r>
              <a:rPr lang="en-US" sz="4000" dirty="0"/>
              <a:t>Other reasons?</a:t>
            </a:r>
            <a:br>
              <a:rPr lang="en-US" sz="4000" dirty="0"/>
            </a:br>
            <a:r>
              <a:rPr lang="en-US" sz="4000" dirty="0"/>
              <a:t>social / cultural / political / economic reasons?</a:t>
            </a:r>
          </a:p>
        </p:txBody>
      </p:sp>
    </p:spTree>
    <p:extLst>
      <p:ext uri="{BB962C8B-B14F-4D97-AF65-F5344CB8AC3E}">
        <p14:creationId xmlns:p14="http://schemas.microsoft.com/office/powerpoint/2010/main" val="358021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1539" y="2235600"/>
            <a:ext cx="10589846" cy="1754327"/>
          </a:xfrm>
          <a:prstGeom prst="rect">
            <a:avLst/>
          </a:prstGeom>
        </p:spPr>
        <p:txBody>
          <a:bodyPr wrap="square">
            <a:spAutoFit/>
          </a:bodyPr>
          <a:lstStyle/>
          <a:p>
            <a:pPr algn="ctr"/>
            <a:r>
              <a:rPr lang="en-US" sz="5400" dirty="0"/>
              <a:t>What kind of information do you need for this project?</a:t>
            </a:r>
          </a:p>
        </p:txBody>
      </p:sp>
    </p:spTree>
    <p:extLst>
      <p:ext uri="{BB962C8B-B14F-4D97-AF65-F5344CB8AC3E}">
        <p14:creationId xmlns:p14="http://schemas.microsoft.com/office/powerpoint/2010/main" val="1283305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19921"/>
            <a:ext cx="10515600" cy="1184223"/>
          </a:xfrm>
        </p:spPr>
        <p:txBody>
          <a:bodyPr/>
          <a:lstStyle/>
          <a:p>
            <a:r>
              <a:rPr lang="en-US" dirty="0"/>
              <a:t>Suggested question to answer</a:t>
            </a:r>
          </a:p>
        </p:txBody>
      </p:sp>
      <p:sp>
        <p:nvSpPr>
          <p:cNvPr id="5" name="Content Placeholder 4"/>
          <p:cNvSpPr>
            <a:spLocks noGrp="1"/>
          </p:cNvSpPr>
          <p:nvPr>
            <p:ph idx="1"/>
          </p:nvPr>
        </p:nvSpPr>
        <p:spPr>
          <a:xfrm>
            <a:off x="838200" y="1199213"/>
            <a:ext cx="10515600" cy="5538866"/>
          </a:xfrm>
        </p:spPr>
        <p:txBody>
          <a:bodyPr>
            <a:normAutofit/>
          </a:bodyPr>
          <a:lstStyle/>
          <a:p>
            <a:r>
              <a:rPr lang="en-US" dirty="0"/>
              <a:t>What is their practice like? (materials, process, scale/scope)</a:t>
            </a:r>
          </a:p>
          <a:p>
            <a:r>
              <a:rPr lang="en-US" dirty="0"/>
              <a:t>Has it changed over time?</a:t>
            </a:r>
          </a:p>
          <a:p>
            <a:r>
              <a:rPr lang="en-US" dirty="0"/>
              <a:t>What were they thinking?</a:t>
            </a:r>
          </a:p>
          <a:p>
            <a:pPr lvl="1"/>
            <a:r>
              <a:rPr lang="en-US" dirty="0"/>
              <a:t>influences (education / teachers / milieux) </a:t>
            </a:r>
          </a:p>
          <a:p>
            <a:pPr lvl="1"/>
            <a:r>
              <a:rPr lang="en-US" dirty="0"/>
              <a:t>affiliations (space, time, medium)</a:t>
            </a:r>
          </a:p>
          <a:p>
            <a:pPr lvl="1"/>
            <a:r>
              <a:rPr lang="en-US" dirty="0"/>
              <a:t>identity (LGBT+, feminist, abilities)</a:t>
            </a:r>
          </a:p>
          <a:p>
            <a:pPr lvl="1"/>
            <a:r>
              <a:rPr lang="en-US" dirty="0"/>
              <a:t>interests &amp; ideas (themes of work)</a:t>
            </a:r>
          </a:p>
          <a:p>
            <a:r>
              <a:rPr lang="en-US" dirty="0"/>
              <a:t>What do art experts think about their work? </a:t>
            </a:r>
          </a:p>
          <a:p>
            <a:r>
              <a:rPr lang="en-US" dirty="0"/>
              <a:t>What’s relevant to the context of production? </a:t>
            </a:r>
            <a:br>
              <a:rPr lang="en-US" dirty="0"/>
            </a:br>
            <a:r>
              <a:rPr lang="en-US" dirty="0"/>
              <a:t>(economic, social, cultural, political)</a:t>
            </a:r>
          </a:p>
          <a:p>
            <a:endParaRPr lang="en-US" dirty="0"/>
          </a:p>
          <a:p>
            <a:endParaRPr lang="en-US" dirty="0"/>
          </a:p>
        </p:txBody>
      </p:sp>
    </p:spTree>
    <p:extLst>
      <p:ext uri="{BB962C8B-B14F-4D97-AF65-F5344CB8AC3E}">
        <p14:creationId xmlns:p14="http://schemas.microsoft.com/office/powerpoint/2010/main" val="176276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867E14-B8BE-7C47-9C9F-3B2BCA1AE218}"/>
              </a:ext>
            </a:extLst>
          </p:cNvPr>
          <p:cNvSpPr>
            <a:spLocks noGrp="1"/>
          </p:cNvSpPr>
          <p:nvPr>
            <p:ph type="title"/>
          </p:nvPr>
        </p:nvSpPr>
        <p:spPr/>
        <p:txBody>
          <a:bodyPr/>
          <a:lstStyle/>
          <a:p>
            <a:r>
              <a:rPr lang="en-US" dirty="0"/>
              <a:t>What can you tell from an image?</a:t>
            </a:r>
          </a:p>
        </p:txBody>
      </p:sp>
      <p:pic>
        <p:nvPicPr>
          <p:cNvPr id="7" name="Content Placeholder 6" descr="A picture containing text&#10;&#10;Description automatically generated">
            <a:hlinkClick r:id="rId3"/>
            <a:extLst>
              <a:ext uri="{FF2B5EF4-FFF2-40B4-BE49-F238E27FC236}">
                <a16:creationId xmlns:a16="http://schemas.microsoft.com/office/drawing/2014/main" id="{A12E801E-704A-104D-B8F9-9671FD9DD5F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1690688"/>
            <a:ext cx="6374759" cy="4351338"/>
          </a:xfrm>
        </p:spPr>
      </p:pic>
      <p:sp>
        <p:nvSpPr>
          <p:cNvPr id="8" name="TextBox 7">
            <a:extLst>
              <a:ext uri="{FF2B5EF4-FFF2-40B4-BE49-F238E27FC236}">
                <a16:creationId xmlns:a16="http://schemas.microsoft.com/office/drawing/2014/main" id="{373C4EEE-0110-1A4E-8837-095EBE5FCD03}"/>
              </a:ext>
            </a:extLst>
          </p:cNvPr>
          <p:cNvSpPr txBox="1"/>
          <p:nvPr/>
        </p:nvSpPr>
        <p:spPr>
          <a:xfrm>
            <a:off x="7452000" y="1800000"/>
            <a:ext cx="3607279" cy="1477328"/>
          </a:xfrm>
          <a:prstGeom prst="rect">
            <a:avLst/>
          </a:prstGeom>
          <a:noFill/>
        </p:spPr>
        <p:txBody>
          <a:bodyPr wrap="square" rtlCol="0">
            <a:spAutoFit/>
          </a:bodyPr>
          <a:lstStyle/>
          <a:p>
            <a:r>
              <a:rPr lang="en-CA" b="1" dirty="0">
                <a:hlinkClick r:id="rId3"/>
              </a:rPr>
              <a:t>Maurizio </a:t>
            </a:r>
            <a:r>
              <a:rPr lang="en-CA" b="1" dirty="0" err="1">
                <a:hlinkClick r:id="rId3"/>
              </a:rPr>
              <a:t>Cattelan’s</a:t>
            </a:r>
            <a:r>
              <a:rPr lang="en-CA" b="1" dirty="0">
                <a:hlinkClick r:id="rId3"/>
              </a:rPr>
              <a:t> New 9/11 Artwork Aligns With His Penchant for Controversy</a:t>
            </a:r>
            <a:endParaRPr lang="en-CA" b="1" dirty="0"/>
          </a:p>
          <a:p>
            <a:r>
              <a:rPr lang="en-CA" dirty="0"/>
              <a:t>By </a:t>
            </a:r>
            <a:r>
              <a:rPr lang="en-CA" dirty="0">
                <a:hlinkClick r:id="rId5" tooltip="View All Posts by Helen Holmes"/>
              </a:rPr>
              <a:t>Helen Holmes</a:t>
            </a:r>
            <a:r>
              <a:rPr lang="en-CA" dirty="0"/>
              <a:t> • 07/16/21 </a:t>
            </a:r>
          </a:p>
          <a:p>
            <a:endParaRPr lang="en-CA" dirty="0"/>
          </a:p>
        </p:txBody>
      </p:sp>
      <p:pic>
        <p:nvPicPr>
          <p:cNvPr id="10" name="Picture 9" descr="Text&#10;&#10;Description automatically generated with medium confidence">
            <a:extLst>
              <a:ext uri="{FF2B5EF4-FFF2-40B4-BE49-F238E27FC236}">
                <a16:creationId xmlns:a16="http://schemas.microsoft.com/office/drawing/2014/main" id="{3847BAF3-C996-3B4C-8EF8-72CC6F8C52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4335" y="3162026"/>
            <a:ext cx="2726574" cy="2880000"/>
          </a:xfrm>
          <a:prstGeom prst="rect">
            <a:avLst/>
          </a:prstGeom>
          <a:effectLst>
            <a:outerShdw blurRad="50800" dist="38100" dir="2700000" algn="tl" rotWithShape="0">
              <a:prstClr val="black">
                <a:alpha val="40000"/>
              </a:prstClr>
            </a:outerShdw>
          </a:effectLst>
        </p:spPr>
      </p:pic>
      <p:sp>
        <p:nvSpPr>
          <p:cNvPr id="2" name="Rectangle: Rounded Corners 1">
            <a:extLst>
              <a:ext uri="{FF2B5EF4-FFF2-40B4-BE49-F238E27FC236}">
                <a16:creationId xmlns:a16="http://schemas.microsoft.com/office/drawing/2014/main" id="{7FE93120-4C67-4E47-A043-75750625CA50}"/>
              </a:ext>
            </a:extLst>
          </p:cNvPr>
          <p:cNvSpPr/>
          <p:nvPr/>
        </p:nvSpPr>
        <p:spPr>
          <a:xfrm>
            <a:off x="7664335" y="3552092"/>
            <a:ext cx="1145557" cy="35169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94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FF512-CF53-164F-ADD8-5D890AAC4191}"/>
              </a:ext>
            </a:extLst>
          </p:cNvPr>
          <p:cNvSpPr>
            <a:spLocks noGrp="1"/>
          </p:cNvSpPr>
          <p:nvPr>
            <p:ph type="title"/>
          </p:nvPr>
        </p:nvSpPr>
        <p:spPr/>
        <p:txBody>
          <a:bodyPr/>
          <a:lstStyle/>
          <a:p>
            <a:r>
              <a:rPr lang="en-US" dirty="0"/>
              <a:t>Sane artist, different work</a:t>
            </a:r>
          </a:p>
        </p:txBody>
      </p:sp>
      <p:pic>
        <p:nvPicPr>
          <p:cNvPr id="5" name="Content Placeholder 4" descr="A picture containing text, envelope, businesscard&#10;&#10;Description automatically generated">
            <a:extLst>
              <a:ext uri="{FF2B5EF4-FFF2-40B4-BE49-F238E27FC236}">
                <a16:creationId xmlns:a16="http://schemas.microsoft.com/office/drawing/2014/main" id="{70EF3B03-2D21-4249-93A4-190E12C2AE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5139" y="1253331"/>
            <a:ext cx="6693708" cy="4351338"/>
          </a:xfrm>
        </p:spPr>
      </p:pic>
      <p:pic>
        <p:nvPicPr>
          <p:cNvPr id="8" name="Picture 7" descr="Graphical user interface, text&#10;&#10;Description automatically generated">
            <a:extLst>
              <a:ext uri="{FF2B5EF4-FFF2-40B4-BE49-F238E27FC236}">
                <a16:creationId xmlns:a16="http://schemas.microsoft.com/office/drawing/2014/main" id="{1F0DA12E-4F5F-3548-B7A5-92FA75687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5121" y="1441450"/>
            <a:ext cx="4872405" cy="3975100"/>
          </a:xfrm>
          <a:prstGeom prst="rect">
            <a:avLst/>
          </a:prstGeom>
        </p:spPr>
      </p:pic>
      <p:sp>
        <p:nvSpPr>
          <p:cNvPr id="4" name="Rectangle: Rounded Corners 3">
            <a:extLst>
              <a:ext uri="{FF2B5EF4-FFF2-40B4-BE49-F238E27FC236}">
                <a16:creationId xmlns:a16="http://schemas.microsoft.com/office/drawing/2014/main" id="{ED7A8430-3025-48E7-B7B1-263E62FA7C0D}"/>
              </a:ext>
            </a:extLst>
          </p:cNvPr>
          <p:cNvSpPr/>
          <p:nvPr/>
        </p:nvSpPr>
        <p:spPr>
          <a:xfrm>
            <a:off x="6775121" y="5064369"/>
            <a:ext cx="2017187" cy="35218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1728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FF512-CF53-164F-ADD8-5D890AAC4191}"/>
              </a:ext>
            </a:extLst>
          </p:cNvPr>
          <p:cNvSpPr>
            <a:spLocks noGrp="1"/>
          </p:cNvSpPr>
          <p:nvPr>
            <p:ph type="title"/>
          </p:nvPr>
        </p:nvSpPr>
        <p:spPr/>
        <p:txBody>
          <a:bodyPr/>
          <a:lstStyle/>
          <a:p>
            <a:r>
              <a:rPr lang="en-US" dirty="0"/>
              <a:t>Sane artist, different work</a:t>
            </a:r>
          </a:p>
        </p:txBody>
      </p:sp>
      <p:pic>
        <p:nvPicPr>
          <p:cNvPr id="5" name="Content Placeholder 4" descr="A picture containing text, envelope, businesscard&#10;&#10;Description automatically generated">
            <a:extLst>
              <a:ext uri="{FF2B5EF4-FFF2-40B4-BE49-F238E27FC236}">
                <a16:creationId xmlns:a16="http://schemas.microsoft.com/office/drawing/2014/main" id="{70EF3B03-2D21-4249-93A4-190E12C2AE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5139" y="1253331"/>
            <a:ext cx="6693708" cy="4351338"/>
          </a:xfrm>
        </p:spPr>
      </p:pic>
      <p:pic>
        <p:nvPicPr>
          <p:cNvPr id="8" name="Picture 7" descr="Graphical user interface, text&#10;&#10;Description automatically generated">
            <a:extLst>
              <a:ext uri="{FF2B5EF4-FFF2-40B4-BE49-F238E27FC236}">
                <a16:creationId xmlns:a16="http://schemas.microsoft.com/office/drawing/2014/main" id="{1F0DA12E-4F5F-3548-B7A5-92FA75687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5121" y="1441450"/>
            <a:ext cx="4872405" cy="3975100"/>
          </a:xfrm>
          <a:prstGeom prst="rect">
            <a:avLst/>
          </a:prstGeom>
        </p:spPr>
      </p:pic>
      <p:pic>
        <p:nvPicPr>
          <p:cNvPr id="13" name="Picture 12" descr="Graphical user interface, text, application&#10;&#10;Description automatically generated">
            <a:extLst>
              <a:ext uri="{FF2B5EF4-FFF2-40B4-BE49-F238E27FC236}">
                <a16:creationId xmlns:a16="http://schemas.microsoft.com/office/drawing/2014/main" id="{6915F3CC-C95A-CC4F-A8F4-10D01DCFA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069" y="5851612"/>
            <a:ext cx="5936921" cy="888206"/>
          </a:xfrm>
          <a:prstGeom prst="rect">
            <a:avLst/>
          </a:prstGeom>
          <a:effectLst>
            <a:outerShdw blurRad="50800" dist="38100" dir="5400000" algn="t" rotWithShape="0">
              <a:prstClr val="black">
                <a:alpha val="40000"/>
              </a:prstClr>
            </a:outerShdw>
          </a:effectLst>
          <a:scene3d>
            <a:camera prst="orthographicFront"/>
            <a:lightRig rig="threePt" dir="t"/>
          </a:scene3d>
          <a:sp3d>
            <a:bevelT w="6350"/>
            <a:bevelB w="6350"/>
          </a:sp3d>
        </p:spPr>
      </p:pic>
      <p:sp>
        <p:nvSpPr>
          <p:cNvPr id="3" name="Rectangle: Rounded Corners 2">
            <a:extLst>
              <a:ext uri="{FF2B5EF4-FFF2-40B4-BE49-F238E27FC236}">
                <a16:creationId xmlns:a16="http://schemas.microsoft.com/office/drawing/2014/main" id="{4CA749B8-A1E2-4D48-879A-8EA0C336FB13}"/>
              </a:ext>
            </a:extLst>
          </p:cNvPr>
          <p:cNvSpPr/>
          <p:nvPr/>
        </p:nvSpPr>
        <p:spPr>
          <a:xfrm>
            <a:off x="2477193" y="6492875"/>
            <a:ext cx="598516" cy="20718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772191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2842</TotalTime>
  <Words>1735</Words>
  <Application>Microsoft Macintosh PowerPoint</Application>
  <PresentationFormat>Widescreen</PresentationFormat>
  <Paragraphs>175</Paragraphs>
  <Slides>49</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Office Theme</vt:lpstr>
      <vt:lpstr>CA 160: Contemporary artists research</vt:lpstr>
      <vt:lpstr>PowerPoint Presentation</vt:lpstr>
      <vt:lpstr>    Has anyone started their research yet?   </vt:lpstr>
      <vt:lpstr> What did you find?  Was it a credible source of information?  How could you tell?   </vt:lpstr>
      <vt:lpstr>PowerPoint Presentation</vt:lpstr>
      <vt:lpstr>Suggested question to answer</vt:lpstr>
      <vt:lpstr>What can you tell from an image?</vt:lpstr>
      <vt:lpstr>Sane artist, different work</vt:lpstr>
      <vt:lpstr>Sane artist, different work</vt:lpstr>
      <vt:lpstr>PowerPoint Presentation</vt:lpstr>
      <vt:lpstr>Who produces information about artists?</vt:lpstr>
      <vt:lpstr>Consider the nature and purpose of the writing</vt:lpstr>
      <vt:lpstr>Overviews &amp; leads to details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Specialized library sources on artists’ work</vt:lpstr>
      <vt:lpstr>Exhibition catalogues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Useful free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Artists missing documentation….</vt:lpstr>
    </vt:vector>
  </TitlesOfParts>
  <Manager/>
  <Company>Simon Fraser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160 Finding information about artists</dc:title>
  <dc:subject/>
  <dc:creator>Sylvia Roberts</dc:creator>
  <cp:keywords/>
  <dc:description/>
  <cp:lastModifiedBy>Sylvia Roberts</cp:lastModifiedBy>
  <cp:revision>62</cp:revision>
  <cp:lastPrinted>2021-09-13T15:58:13Z</cp:lastPrinted>
  <dcterms:created xsi:type="dcterms:W3CDTF">2018-09-10T16:10:52Z</dcterms:created>
  <dcterms:modified xsi:type="dcterms:W3CDTF">2023-09-11T05:03:39Z</dcterms:modified>
  <cp:category/>
</cp:coreProperties>
</file>