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3"/>
  </p:notesMasterIdLst>
  <p:handoutMasterIdLst>
    <p:handoutMasterId r:id="rId44"/>
  </p:handoutMasterIdLst>
  <p:sldIdLst>
    <p:sldId id="256" r:id="rId2"/>
    <p:sldId id="670" r:id="rId3"/>
    <p:sldId id="621" r:id="rId4"/>
    <p:sldId id="688" r:id="rId5"/>
    <p:sldId id="689" r:id="rId6"/>
    <p:sldId id="656" r:id="rId7"/>
    <p:sldId id="672" r:id="rId8"/>
    <p:sldId id="633" r:id="rId9"/>
    <p:sldId id="634" r:id="rId10"/>
    <p:sldId id="629" r:id="rId11"/>
    <p:sldId id="631" r:id="rId12"/>
    <p:sldId id="632" r:id="rId13"/>
    <p:sldId id="640" r:id="rId14"/>
    <p:sldId id="639" r:id="rId15"/>
    <p:sldId id="690" r:id="rId16"/>
    <p:sldId id="659" r:id="rId17"/>
    <p:sldId id="661" r:id="rId18"/>
    <p:sldId id="662" r:id="rId19"/>
    <p:sldId id="686" r:id="rId20"/>
    <p:sldId id="311" r:id="rId21"/>
    <p:sldId id="685" r:id="rId22"/>
    <p:sldId id="687" r:id="rId23"/>
    <p:sldId id="667" r:id="rId24"/>
    <p:sldId id="646" r:id="rId25"/>
    <p:sldId id="645" r:id="rId26"/>
    <p:sldId id="649" r:id="rId27"/>
    <p:sldId id="677" r:id="rId28"/>
    <p:sldId id="644" r:id="rId29"/>
    <p:sldId id="678" r:id="rId30"/>
    <p:sldId id="647" r:id="rId31"/>
    <p:sldId id="668" r:id="rId32"/>
    <p:sldId id="683" r:id="rId33"/>
    <p:sldId id="648" r:id="rId34"/>
    <p:sldId id="679" r:id="rId35"/>
    <p:sldId id="669" r:id="rId36"/>
    <p:sldId id="651" r:id="rId37"/>
    <p:sldId id="676" r:id="rId38"/>
    <p:sldId id="641" r:id="rId39"/>
    <p:sldId id="642" r:id="rId40"/>
    <p:sldId id="399" r:id="rId41"/>
    <p:sldId id="658" r:id="rId4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Riley" initials="CR" lastIdx="1" clrIdx="0">
    <p:extLst>
      <p:ext uri="{19B8F6BF-5375-455C-9EA6-DF929625EA0E}">
        <p15:presenceInfo xmlns:p15="http://schemas.microsoft.com/office/powerpoint/2012/main" userId="Chloe Ril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5121B"/>
    <a:srgbClr val="D6E0D9"/>
    <a:srgbClr val="68AC4E"/>
    <a:srgbClr val="D0DEDE"/>
    <a:srgbClr val="20AB73"/>
    <a:srgbClr val="3F3F3F"/>
    <a:srgbClr val="9C9A8E"/>
    <a:srgbClr val="58AD47"/>
    <a:srgbClr val="2AAD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82" autoAdjust="0"/>
    <p:restoredTop sz="72904" autoAdjust="0"/>
  </p:normalViewPr>
  <p:slideViewPr>
    <p:cSldViewPr>
      <p:cViewPr varScale="1">
        <p:scale>
          <a:sx n="79" d="100"/>
          <a:sy n="79" d="100"/>
        </p:scale>
        <p:origin x="224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132" y="-6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3037146" cy="464740"/>
          </a:xfrm>
          <a:prstGeom prst="rect">
            <a:avLst/>
          </a:prstGeom>
        </p:spPr>
        <p:txBody>
          <a:bodyPr vert="horz" lIns="92009" tIns="46003" rIns="92009" bIns="46003"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71656" y="4"/>
            <a:ext cx="3037146" cy="464740"/>
          </a:xfrm>
          <a:prstGeom prst="rect">
            <a:avLst/>
          </a:prstGeom>
        </p:spPr>
        <p:txBody>
          <a:bodyPr vert="horz" lIns="92009" tIns="46003" rIns="92009" bIns="46003" rtlCol="0"/>
          <a:lstStyle>
            <a:lvl1pPr algn="r">
              <a:defRPr sz="1200"/>
            </a:lvl1pPr>
          </a:lstStyle>
          <a:p>
            <a:fld id="{46397C2B-A338-44FE-AAC5-37298F947E0E}" type="datetimeFigureOut">
              <a:rPr lang="en-US" smtClean="0">
                <a:latin typeface="Calibri" panose="020F0502020204030204" pitchFamily="34" charset="0"/>
              </a:rPr>
              <a:pPr/>
              <a:t>1/17/22</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3" y="8830063"/>
            <a:ext cx="3037146" cy="464740"/>
          </a:xfrm>
          <a:prstGeom prst="rect">
            <a:avLst/>
          </a:prstGeom>
        </p:spPr>
        <p:txBody>
          <a:bodyPr vert="horz" lIns="92009" tIns="46003" rIns="92009" bIns="46003"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1656" y="8830063"/>
            <a:ext cx="3037146" cy="464740"/>
          </a:xfrm>
          <a:prstGeom prst="rect">
            <a:avLst/>
          </a:prstGeom>
        </p:spPr>
        <p:txBody>
          <a:bodyPr vert="horz" lIns="92009" tIns="46003" rIns="92009" bIns="46003" rtlCol="0" anchor="b"/>
          <a:lstStyle>
            <a:lvl1pPr algn="r">
              <a:defRPr sz="1200"/>
            </a:lvl1pPr>
          </a:lstStyle>
          <a:p>
            <a:fld id="{5C7B561A-B0E6-4AE8-B26B-92AF58AD256E}" type="slidenum">
              <a:rPr lang="en-US" smtClean="0">
                <a:latin typeface="Calibri" panose="020F0502020204030204" pitchFamily="34" charset="0"/>
              </a:rPr>
              <a:pPr/>
              <a:t>‹#›</a:t>
            </a:fld>
            <a:endParaRPr lang="en-US" dirty="0">
              <a:latin typeface="Calibri" panose="020F0502020204030204" pitchFamily="34" charset="0"/>
            </a:endParaRPr>
          </a:p>
        </p:txBody>
      </p:sp>
    </p:spTree>
    <p:extLst>
      <p:ext uri="{BB962C8B-B14F-4D97-AF65-F5344CB8AC3E}">
        <p14:creationId xmlns:p14="http://schemas.microsoft.com/office/powerpoint/2010/main" val="442939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1026"/>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19" tIns="46562" rIns="93119" bIns="46562" numCol="1" anchor="t" anchorCtr="0" compatLnSpc="1">
            <a:prstTxWarp prst="textNoShape">
              <a:avLst/>
            </a:prstTxWarp>
          </a:bodyPr>
          <a:lstStyle>
            <a:lvl1pPr>
              <a:defRPr sz="1200">
                <a:latin typeface="Calibri" panose="020F0502020204030204" pitchFamily="34" charset="0"/>
              </a:defRPr>
            </a:lvl1pPr>
          </a:lstStyle>
          <a:p>
            <a:pPr>
              <a:defRPr/>
            </a:pPr>
            <a:endParaRPr lang="en-US" dirty="0"/>
          </a:p>
        </p:txBody>
      </p:sp>
      <p:sp>
        <p:nvSpPr>
          <p:cNvPr id="29699" name="Rectangle 1027"/>
          <p:cNvSpPr>
            <a:spLocks noGrp="1" noChangeArrowheads="1"/>
          </p:cNvSpPr>
          <p:nvPr>
            <p:ph type="dt" idx="1"/>
          </p:nvPr>
        </p:nvSpPr>
        <p:spPr bwMode="auto">
          <a:xfrm>
            <a:off x="3972563" y="0"/>
            <a:ext cx="3037840" cy="464820"/>
          </a:xfrm>
          <a:prstGeom prst="rect">
            <a:avLst/>
          </a:prstGeom>
          <a:noFill/>
          <a:ln w="9525">
            <a:noFill/>
            <a:miter lim="800000"/>
            <a:headEnd/>
            <a:tailEnd/>
          </a:ln>
          <a:effectLst/>
        </p:spPr>
        <p:txBody>
          <a:bodyPr vert="horz" wrap="square" lIns="93119" tIns="46562" rIns="93119" bIns="46562" numCol="1" anchor="t" anchorCtr="0" compatLnSpc="1">
            <a:prstTxWarp prst="textNoShape">
              <a:avLst/>
            </a:prstTxWarp>
          </a:bodyPr>
          <a:lstStyle>
            <a:lvl1pPr algn="r">
              <a:defRPr sz="1200">
                <a:latin typeface="Calibri" panose="020F0502020204030204" pitchFamily="34" charset="0"/>
              </a:defRPr>
            </a:lvl1pPr>
          </a:lstStyle>
          <a:p>
            <a:pPr>
              <a:defRPr/>
            </a:pPr>
            <a:fld id="{868D0B70-7F4B-4776-992F-867DBD18E42D}" type="datetimeFigureOut">
              <a:rPr lang="en-US" smtClean="0"/>
              <a:pPr>
                <a:defRPr/>
              </a:pPr>
              <a:t>1/17/22</a:t>
            </a:fld>
            <a:endParaRPr lang="en-US" dirty="0"/>
          </a:p>
        </p:txBody>
      </p:sp>
      <p:sp>
        <p:nvSpPr>
          <p:cNvPr id="15364" name="Rectangle 1028"/>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p:spPr>
      </p:sp>
      <p:sp>
        <p:nvSpPr>
          <p:cNvPr id="29701" name="Rectangle 1029"/>
          <p:cNvSpPr>
            <a:spLocks noGrp="1" noChangeArrowheads="1"/>
          </p:cNvSpPr>
          <p:nvPr>
            <p:ph type="body" sz="quarter" idx="3"/>
          </p:nvPr>
        </p:nvSpPr>
        <p:spPr bwMode="auto">
          <a:xfrm>
            <a:off x="934721" y="4415790"/>
            <a:ext cx="5140960" cy="4183380"/>
          </a:xfrm>
          <a:prstGeom prst="rect">
            <a:avLst/>
          </a:prstGeom>
          <a:noFill/>
          <a:ln w="9525">
            <a:noFill/>
            <a:miter lim="800000"/>
            <a:headEnd/>
            <a:tailEnd/>
          </a:ln>
          <a:effectLst/>
        </p:spPr>
        <p:txBody>
          <a:bodyPr vert="horz" wrap="square" lIns="93119" tIns="46562" rIns="93119" bIns="465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1030"/>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19" tIns="46562" rIns="93119" bIns="46562" numCol="1" anchor="b" anchorCtr="0" compatLnSpc="1">
            <a:prstTxWarp prst="textNoShape">
              <a:avLst/>
            </a:prstTxWarp>
          </a:bodyPr>
          <a:lstStyle>
            <a:lvl1pPr>
              <a:defRPr sz="1200">
                <a:latin typeface="Calibri" panose="020F0502020204030204" pitchFamily="34" charset="0"/>
              </a:defRPr>
            </a:lvl1pPr>
          </a:lstStyle>
          <a:p>
            <a:pPr>
              <a:defRPr/>
            </a:pPr>
            <a:endParaRPr lang="en-US" dirty="0"/>
          </a:p>
        </p:txBody>
      </p:sp>
      <p:sp>
        <p:nvSpPr>
          <p:cNvPr id="29703" name="Rectangle 1031"/>
          <p:cNvSpPr>
            <a:spLocks noGrp="1" noChangeArrowheads="1"/>
          </p:cNvSpPr>
          <p:nvPr>
            <p:ph type="sldNum" sz="quarter" idx="5"/>
          </p:nvPr>
        </p:nvSpPr>
        <p:spPr bwMode="auto">
          <a:xfrm>
            <a:off x="3972563" y="8831580"/>
            <a:ext cx="3037840" cy="464820"/>
          </a:xfrm>
          <a:prstGeom prst="rect">
            <a:avLst/>
          </a:prstGeom>
          <a:noFill/>
          <a:ln w="9525">
            <a:noFill/>
            <a:miter lim="800000"/>
            <a:headEnd/>
            <a:tailEnd/>
          </a:ln>
          <a:effectLst/>
        </p:spPr>
        <p:txBody>
          <a:bodyPr vert="horz" wrap="square" lIns="93119" tIns="46562" rIns="93119" bIns="46562" numCol="1" anchor="b" anchorCtr="0" compatLnSpc="1">
            <a:prstTxWarp prst="textNoShape">
              <a:avLst/>
            </a:prstTxWarp>
          </a:bodyPr>
          <a:lstStyle>
            <a:lvl1pPr algn="r">
              <a:defRPr sz="1200">
                <a:latin typeface="Calibri" panose="020F0502020204030204" pitchFamily="34" charset="0"/>
              </a:defRPr>
            </a:lvl1pPr>
          </a:lstStyle>
          <a:p>
            <a:pPr>
              <a:defRPr/>
            </a:pPr>
            <a:fld id="{4D8AD7FC-3169-4924-ACAE-8717C7197031}" type="slidenum">
              <a:rPr lang="en-US" smtClean="0"/>
              <a:pPr>
                <a:defRPr/>
              </a:pPr>
              <a:t>‹#›</a:t>
            </a:fld>
            <a:endParaRPr lang="en-US" dirty="0"/>
          </a:p>
        </p:txBody>
      </p:sp>
    </p:spTree>
    <p:extLst>
      <p:ext uri="{BB962C8B-B14F-4D97-AF65-F5344CB8AC3E}">
        <p14:creationId xmlns:p14="http://schemas.microsoft.com/office/powerpoint/2010/main" val="2031680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icahdq.org/group/eric"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b.sfu.ca/help/research-assistance/subject/health-sciences/hsci891-3#1-getting-started---pico"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prisma-statement.or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r>
              <a:rPr lang="en-US" b="0" dirty="0"/>
              <a:t>Get students sitting in</a:t>
            </a:r>
            <a:r>
              <a:rPr lang="en-US" b="0" baseline="0" dirty="0"/>
              <a:t> groups of ~4</a:t>
            </a:r>
          </a:p>
          <a:p>
            <a:endParaRPr lang="en-US" b="0" baseline="0" dirty="0"/>
          </a:p>
          <a:p>
            <a:r>
              <a:rPr lang="en-US" b="0" baseline="0" dirty="0"/>
              <a:t>Introduce ourselves</a:t>
            </a:r>
          </a:p>
          <a:p>
            <a:endParaRPr lang="en-US" b="0" baseline="0" dirty="0"/>
          </a:p>
          <a:p>
            <a:r>
              <a:rPr lang="en-US" b="0" baseline="0" dirty="0"/>
              <a:t>If you need to take a break at some point, you can feel free to get up and join us again later.</a:t>
            </a:r>
          </a:p>
        </p:txBody>
      </p:sp>
      <p:sp>
        <p:nvSpPr>
          <p:cNvPr id="16388" name="Slide Number Placeholder 3"/>
          <p:cNvSpPr>
            <a:spLocks noGrp="1"/>
          </p:cNvSpPr>
          <p:nvPr>
            <p:ph type="sldNum" sz="quarter" idx="5"/>
          </p:nvPr>
        </p:nvSpPr>
        <p:spPr>
          <a:noFill/>
        </p:spPr>
        <p:txBody>
          <a:bodyPr/>
          <a:lstStyle/>
          <a:p>
            <a:fld id="{0A0A36C1-5260-4759-B363-A1180B6330D1}" type="slidenum">
              <a:rPr lang="en-US" smtClean="0"/>
              <a:pPr/>
              <a:t>1</a:t>
            </a:fld>
            <a:endParaRPr lang="en-US"/>
          </a:p>
        </p:txBody>
      </p:sp>
    </p:spTree>
    <p:extLst>
      <p:ext uri="{BB962C8B-B14F-4D97-AF65-F5344CB8AC3E}">
        <p14:creationId xmlns:p14="http://schemas.microsoft.com/office/powerpoint/2010/main" val="187963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research is a small piece in this complicated jigsaw</a:t>
            </a:r>
            <a:r>
              <a:rPr lang="en-US" baseline="0" dirty="0"/>
              <a:t> puzzle, it does not stand alone</a:t>
            </a:r>
          </a:p>
          <a:p>
            <a:r>
              <a:rPr lang="en-US" baseline="0" dirty="0"/>
              <a:t>It is dependent on what others have done before and will contribute to an ongoing story or debate</a:t>
            </a:r>
          </a:p>
          <a:p>
            <a:r>
              <a:rPr lang="en-US" baseline="0" dirty="0"/>
              <a:t>Your reader needs to know about the whole puzzle and not simply about the shade and shape of the piece</a:t>
            </a:r>
          </a:p>
          <a:p>
            <a:r>
              <a:rPr lang="en-US" baseline="0" dirty="0"/>
              <a:t>Conceptualizing your work- describing the bigger picture provides the background and creates the space or gap for your research</a:t>
            </a:r>
          </a:p>
          <a:p>
            <a:endParaRPr lang="en-US" baseline="0" dirty="0"/>
          </a:p>
          <a:p>
            <a:r>
              <a:rPr lang="en-US" dirty="0">
                <a:solidFill>
                  <a:schemeClr val="tx1"/>
                </a:solidFill>
              </a:rPr>
              <a:t>Just generally to read about the subject</a:t>
            </a:r>
          </a:p>
          <a:p>
            <a:pPr lvl="1"/>
            <a:r>
              <a:rPr lang="en-US" sz="2400" dirty="0">
                <a:solidFill>
                  <a:schemeClr val="tx1"/>
                </a:solidFill>
              </a:rPr>
              <a:t>Think of research within any given field as </a:t>
            </a:r>
          </a:p>
          <a:p>
            <a:pPr marL="365760" lvl="1" indent="0">
              <a:buNone/>
            </a:pPr>
            <a:r>
              <a:rPr lang="en-US" sz="2400" dirty="0">
                <a:solidFill>
                  <a:schemeClr val="tx1"/>
                </a:solidFill>
              </a:rPr>
              <a:t>	a large, complicated jigsaw puzzle</a:t>
            </a:r>
          </a:p>
          <a:p>
            <a:endParaRPr lang="en-US" baseline="0"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11</a:t>
            </a:fld>
            <a:endParaRPr lang="en-US" dirty="0"/>
          </a:p>
        </p:txBody>
      </p:sp>
    </p:spTree>
    <p:extLst>
      <p:ext uri="{BB962C8B-B14F-4D97-AF65-F5344CB8AC3E}">
        <p14:creationId xmlns:p14="http://schemas.microsoft.com/office/powerpoint/2010/main" val="328817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literature review will have a thesis, or a main</a:t>
            </a:r>
            <a:r>
              <a:rPr lang="en-US" baseline="0" dirty="0"/>
              <a:t> point or argument</a:t>
            </a:r>
          </a:p>
          <a:p>
            <a:r>
              <a:rPr lang="en-US" baseline="0" dirty="0"/>
              <a:t>Show so-what: how/why is this connected to your thesis/research project</a:t>
            </a:r>
            <a:endParaRPr lang="en-US"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12</a:t>
            </a:fld>
            <a:endParaRPr lang="en-US" dirty="0"/>
          </a:p>
        </p:txBody>
      </p:sp>
    </p:spTree>
    <p:extLst>
      <p:ext uri="{BB962C8B-B14F-4D97-AF65-F5344CB8AC3E}">
        <p14:creationId xmlns:p14="http://schemas.microsoft.com/office/powerpoint/2010/main" val="585293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pPr lvl="0"/>
            <a:r>
              <a:rPr lang="en-US" dirty="0"/>
              <a:t>Impossible to prescribe a uniform structure of a lit review. There are some organizational principles that you can draw on, maybe as combinations</a:t>
            </a:r>
            <a:endParaRPr lang="en-US" sz="1100" dirty="0"/>
          </a:p>
          <a:p>
            <a:pPr lvl="1"/>
            <a:r>
              <a:rPr lang="en-US" dirty="0"/>
              <a:t>1.	Distant to Close</a:t>
            </a:r>
            <a:endParaRPr lang="en-US" sz="1100" dirty="0"/>
          </a:p>
          <a:p>
            <a:pPr lvl="2"/>
            <a:r>
              <a:rPr lang="en-US" dirty="0"/>
              <a:t>Most distantly related to work </a:t>
            </a:r>
            <a:r>
              <a:rPr lang="en-US" dirty="0">
                <a:sym typeface="Wingdings"/>
              </a:rPr>
              <a:t></a:t>
            </a:r>
            <a:r>
              <a:rPr lang="en-US" dirty="0"/>
              <a:t> most closely </a:t>
            </a:r>
            <a:endParaRPr lang="en-US" sz="1100" dirty="0"/>
          </a:p>
          <a:p>
            <a:pPr lvl="2"/>
            <a:r>
              <a:rPr lang="en-US" dirty="0"/>
              <a:t>Long shots/medium shots/ close-ups)</a:t>
            </a:r>
            <a:endParaRPr lang="en-US" sz="1100" dirty="0"/>
          </a:p>
          <a:p>
            <a:pPr lvl="1"/>
            <a:r>
              <a:rPr lang="en-US" dirty="0"/>
              <a:t>2. 	Chronological</a:t>
            </a:r>
            <a:endParaRPr lang="en-US" sz="1100" dirty="0"/>
          </a:p>
          <a:p>
            <a:pPr lvl="2"/>
            <a:r>
              <a:rPr lang="en-US" dirty="0"/>
              <a:t>Earliest related work </a:t>
            </a:r>
            <a:r>
              <a:rPr lang="en-US" dirty="0">
                <a:sym typeface="Wingdings"/>
              </a:rPr>
              <a:t></a:t>
            </a:r>
            <a:r>
              <a:rPr lang="en-US" dirty="0"/>
              <a:t> most recent</a:t>
            </a:r>
            <a:endParaRPr lang="en-US" sz="1100" dirty="0"/>
          </a:p>
          <a:p>
            <a:pPr lvl="1"/>
            <a:r>
              <a:rPr lang="en-US" dirty="0"/>
              <a:t>3.	Comparison and contrast of different approaches or particular features or characteristics of relevant theories</a:t>
            </a:r>
            <a:endParaRPr lang="en-US" sz="1100" dirty="0"/>
          </a:p>
          <a:p>
            <a:pPr lvl="2"/>
            <a:r>
              <a:rPr lang="en-US" dirty="0"/>
              <a:t>One approach </a:t>
            </a:r>
            <a:r>
              <a:rPr lang="en-US" dirty="0">
                <a:sym typeface="Wingdings"/>
              </a:rPr>
              <a:t></a:t>
            </a:r>
            <a:r>
              <a:rPr lang="en-US" dirty="0"/>
              <a:t> an alternate approach </a:t>
            </a:r>
            <a:r>
              <a:rPr lang="en-US" dirty="0">
                <a:sym typeface="Wingdings"/>
              </a:rPr>
              <a:t></a:t>
            </a:r>
            <a:r>
              <a:rPr lang="en-US" dirty="0"/>
              <a:t> another approach</a:t>
            </a:r>
            <a:endParaRPr lang="en-US" sz="1100" dirty="0"/>
          </a:p>
          <a:p>
            <a:endParaRPr lang="en-US" dirty="0"/>
          </a:p>
          <a:p>
            <a:pPr marL="0" eaLnBrk="1" hangingPunct="1">
              <a:spcBef>
                <a:spcPts val="700"/>
              </a:spcBef>
              <a:defRPr/>
            </a:pPr>
            <a:r>
              <a:rPr lang="en-US" altLang="en-US" sz="1800" dirty="0">
                <a:solidFill>
                  <a:srgbClr val="353535"/>
                </a:solidFill>
                <a:latin typeface="Lucida Sans Unicode" charset="0"/>
                <a:sym typeface="Verdana" charset="0"/>
              </a:rPr>
              <a:t>Trend </a:t>
            </a:r>
            <a:r>
              <a:rPr lang="en-US" altLang="en-US" sz="1200" dirty="0">
                <a:solidFill>
                  <a:srgbClr val="353535"/>
                </a:solidFill>
                <a:latin typeface="Lucida Sans Unicode" charset="0"/>
                <a:sym typeface="Verdana" charset="0"/>
              </a:rPr>
              <a:t>(changes, developments)</a:t>
            </a:r>
          </a:p>
          <a:p>
            <a:pPr marL="0" eaLnBrk="1" hangingPunct="1">
              <a:spcBef>
                <a:spcPts val="700"/>
              </a:spcBef>
              <a:defRPr/>
            </a:pPr>
            <a:r>
              <a:rPr lang="en-US" altLang="en-US" sz="1800" dirty="0">
                <a:solidFill>
                  <a:srgbClr val="353535"/>
                </a:solidFill>
                <a:latin typeface="Lucida Sans Unicode" charset="0"/>
                <a:sym typeface="Verdana" charset="0"/>
              </a:rPr>
              <a:t>Theme</a:t>
            </a:r>
          </a:p>
          <a:p>
            <a:pPr marL="0" eaLnBrk="1" hangingPunct="1">
              <a:spcBef>
                <a:spcPts val="700"/>
              </a:spcBef>
              <a:defRPr/>
            </a:pPr>
            <a:r>
              <a:rPr lang="en-US" altLang="en-US" sz="1800" dirty="0">
                <a:solidFill>
                  <a:srgbClr val="353535"/>
                </a:solidFill>
                <a:latin typeface="Lucida Sans Unicode" charset="0"/>
                <a:sym typeface="Verdana" charset="0"/>
              </a:rPr>
              <a:t>Methodology</a:t>
            </a:r>
          </a:p>
          <a:p>
            <a:pPr eaLnBrk="1" hangingPunct="1">
              <a:spcBef>
                <a:spcPts val="700"/>
              </a:spcBef>
              <a:defRPr/>
            </a:pPr>
            <a:r>
              <a:rPr lang="en-US" altLang="en-US" sz="1800" dirty="0">
                <a:solidFill>
                  <a:srgbClr val="353535"/>
                </a:solidFill>
                <a:latin typeface="Lucida Sans Unicode" charset="0"/>
                <a:sym typeface="Verdana" charset="0"/>
              </a:rPr>
              <a:t>Degree</a:t>
            </a:r>
            <a:r>
              <a:rPr lang="en-US" altLang="en-US" dirty="0">
                <a:solidFill>
                  <a:srgbClr val="353535"/>
                </a:solidFill>
                <a:latin typeface="Lucida Sans Unicode" charset="0"/>
                <a:sym typeface="Verdana" charset="0"/>
              </a:rPr>
              <a:t> (</a:t>
            </a:r>
            <a:r>
              <a:rPr lang="en-US" altLang="en-US" sz="1200" dirty="0">
                <a:solidFill>
                  <a:srgbClr val="353535"/>
                </a:solidFill>
                <a:latin typeface="Lucida Sans Unicode" charset="0"/>
                <a:sym typeface="Verdana" charset="0"/>
              </a:rPr>
              <a:t>order of importance, greater/lesser)</a:t>
            </a:r>
          </a:p>
          <a:p>
            <a:pPr eaLnBrk="1" hangingPunct="1">
              <a:spcBef>
                <a:spcPts val="700"/>
              </a:spcBef>
              <a:defRPr/>
            </a:pPr>
            <a:r>
              <a:rPr lang="en-US" altLang="en-US" sz="1800" dirty="0">
                <a:solidFill>
                  <a:srgbClr val="353535"/>
                </a:solidFill>
                <a:latin typeface="Lucida Sans Unicode" charset="0"/>
                <a:sym typeface="Verdana" charset="0"/>
              </a:rPr>
              <a:t>Position </a:t>
            </a:r>
            <a:r>
              <a:rPr lang="en-US" altLang="en-US" sz="1200" dirty="0">
                <a:solidFill>
                  <a:srgbClr val="353535"/>
                </a:solidFill>
                <a:latin typeface="Lucida Sans Unicode" charset="0"/>
                <a:sym typeface="Verdana" charset="0"/>
              </a:rPr>
              <a:t>(for / against)</a:t>
            </a:r>
          </a:p>
          <a:p>
            <a:pPr eaLnBrk="1" hangingPunct="1">
              <a:spcBef>
                <a:spcPts val="700"/>
              </a:spcBef>
              <a:defRPr/>
            </a:pPr>
            <a:r>
              <a:rPr lang="en-US" altLang="en-US" sz="1800" dirty="0">
                <a:solidFill>
                  <a:srgbClr val="353535"/>
                </a:solidFill>
                <a:latin typeface="Lucida Sans Unicode" charset="0"/>
                <a:sym typeface="Verdana" charset="0"/>
              </a:rPr>
              <a:t>Chronology</a:t>
            </a:r>
            <a:r>
              <a:rPr lang="en-US" altLang="en-US" sz="1200" dirty="0">
                <a:solidFill>
                  <a:srgbClr val="353535"/>
                </a:solidFill>
                <a:latin typeface="Lucida Sans Unicode" charset="0"/>
                <a:sym typeface="Verdana" charset="0"/>
              </a:rPr>
              <a:t> (time/history, process, steps)</a:t>
            </a:r>
          </a:p>
          <a:p>
            <a:endParaRPr lang="en-US" dirty="0"/>
          </a:p>
        </p:txBody>
      </p:sp>
      <p:sp>
        <p:nvSpPr>
          <p:cNvPr id="16388" name="Slide Number Placeholder 3"/>
          <p:cNvSpPr>
            <a:spLocks noGrp="1"/>
          </p:cNvSpPr>
          <p:nvPr>
            <p:ph type="sldNum" sz="quarter" idx="5"/>
          </p:nvPr>
        </p:nvSpPr>
        <p:spPr>
          <a:noFill/>
        </p:spPr>
        <p:txBody>
          <a:bodyPr/>
          <a:lstStyle/>
          <a:p>
            <a:fld id="{0A0A36C1-5260-4759-B363-A1180B6330D1}" type="slidenum">
              <a:rPr lang="en-US" smtClean="0"/>
              <a:pPr/>
              <a:t>13</a:t>
            </a:fld>
            <a:endParaRPr lang="en-US"/>
          </a:p>
        </p:txBody>
      </p:sp>
    </p:spTree>
    <p:extLst>
      <p:ext uri="{BB962C8B-B14F-4D97-AF65-F5344CB8AC3E}">
        <p14:creationId xmlns:p14="http://schemas.microsoft.com/office/powerpoint/2010/main" val="289101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r>
              <a:rPr lang="en-US" dirty="0"/>
              <a:t>Consider how the literature review will support your research project</a:t>
            </a:r>
            <a:r>
              <a:rPr lang="en-US" baseline="0" dirty="0"/>
              <a:t> overall</a:t>
            </a:r>
            <a:r>
              <a:rPr lang="en-US" dirty="0"/>
              <a:t>.</a:t>
            </a:r>
          </a:p>
          <a:p>
            <a:endParaRPr lang="en-US" dirty="0"/>
          </a:p>
          <a:p>
            <a:r>
              <a:rPr lang="en-US" dirty="0"/>
              <a:t>What do people need to know about the choices you have made, the context you are working</a:t>
            </a:r>
            <a:r>
              <a:rPr lang="en-US" baseline="0" dirty="0"/>
              <a:t> in, the work that has already been done,…</a:t>
            </a:r>
          </a:p>
          <a:p>
            <a:endParaRPr lang="en-US" baseline="0" dirty="0"/>
          </a:p>
          <a:p>
            <a:r>
              <a:rPr lang="en-US" baseline="0" dirty="0"/>
              <a:t>*Note the need to discern – to narrow the focus usually means excluding some things, too.</a:t>
            </a:r>
          </a:p>
          <a:p>
            <a:endParaRPr lang="en-US" baseline="0" dirty="0"/>
          </a:p>
          <a:p>
            <a:pPr defTabSz="881390">
              <a:defRPr/>
            </a:pPr>
            <a:r>
              <a:rPr lang="en-US" dirty="0"/>
              <a:t>Sections may be themes/trends, methods,</a:t>
            </a:r>
            <a:r>
              <a:rPr lang="en-US" baseline="0" dirty="0"/>
              <a:t> </a:t>
            </a:r>
            <a:r>
              <a:rPr lang="en-US" dirty="0"/>
              <a:t>time periods, depending on the structure</a:t>
            </a:r>
            <a:r>
              <a:rPr lang="en-US" baseline="0" dirty="0"/>
              <a:t>. </a:t>
            </a:r>
            <a:r>
              <a:rPr lang="en-US" dirty="0"/>
              <a:t> </a:t>
            </a:r>
          </a:p>
          <a:p>
            <a:r>
              <a:rPr lang="en-US" baseline="0" dirty="0"/>
              <a:t>You may want to ‘audition’ different outlines until you find one that works. Once you decide on one, stick to it while you write your first draft.</a:t>
            </a:r>
            <a:endParaRPr lang="en-US" dirty="0"/>
          </a:p>
        </p:txBody>
      </p:sp>
      <p:sp>
        <p:nvSpPr>
          <p:cNvPr id="16388" name="Slide Number Placeholder 3"/>
          <p:cNvSpPr>
            <a:spLocks noGrp="1"/>
          </p:cNvSpPr>
          <p:nvPr>
            <p:ph type="sldNum" sz="quarter" idx="5"/>
          </p:nvPr>
        </p:nvSpPr>
        <p:spPr>
          <a:noFill/>
        </p:spPr>
        <p:txBody>
          <a:bodyPr/>
          <a:lstStyle/>
          <a:p>
            <a:fld id="{0A0A36C1-5260-4759-B363-A1180B6330D1}" type="slidenum">
              <a:rPr lang="en-US" smtClean="0"/>
              <a:pPr/>
              <a:t>14</a:t>
            </a:fld>
            <a:endParaRPr lang="en-US"/>
          </a:p>
        </p:txBody>
      </p:sp>
    </p:spTree>
    <p:extLst>
      <p:ext uri="{BB962C8B-B14F-4D97-AF65-F5344CB8AC3E}">
        <p14:creationId xmlns:p14="http://schemas.microsoft.com/office/powerpoint/2010/main" val="314711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1182688" y="698500"/>
            <a:ext cx="2481262" cy="1862138"/>
          </a:xfrm>
          <a:ln/>
        </p:spPr>
      </p:sp>
      <p:sp>
        <p:nvSpPr>
          <p:cNvPr id="16387" name="Notes Placeholder 2"/>
          <p:cNvSpPr>
            <a:spLocks noGrp="1"/>
          </p:cNvSpPr>
          <p:nvPr>
            <p:ph type="body" idx="1"/>
          </p:nvPr>
        </p:nvSpPr>
        <p:spPr>
          <a:xfrm>
            <a:off x="624880" y="2559968"/>
            <a:ext cx="5450801" cy="6039202"/>
          </a:xfrm>
          <a:noFill/>
          <a:ln/>
        </p:spPr>
        <p:txBody>
          <a:bodyPr/>
          <a:lstStyle/>
          <a:p>
            <a:pPr algn="l" eaLnBrk="1" hangingPunct="1">
              <a:buFont typeface="Wingdings" pitchFamily="2" charset="2"/>
              <a:buChar char="Ø"/>
            </a:pPr>
            <a:r>
              <a:rPr lang="en-US" sz="1100" dirty="0">
                <a:solidFill>
                  <a:srgbClr val="000099"/>
                </a:solidFill>
                <a:latin typeface="+mn-lt"/>
              </a:rPr>
              <a:t>What has already been written on the research question(s)?</a:t>
            </a:r>
          </a:p>
          <a:p>
            <a:pPr lvl="1" algn="l" eaLnBrk="1" hangingPunct="1">
              <a:buFont typeface="Wingdings" pitchFamily="2" charset="2"/>
              <a:buChar char="Ø"/>
            </a:pPr>
            <a:r>
              <a:rPr lang="en-US" sz="1100" dirty="0">
                <a:solidFill>
                  <a:srgbClr val="000099"/>
                </a:solidFill>
                <a:latin typeface="+mn-lt"/>
              </a:rPr>
              <a:t>Relevant background/history/precedent</a:t>
            </a:r>
          </a:p>
          <a:p>
            <a:pPr lvl="1" algn="l" eaLnBrk="1" hangingPunct="1">
              <a:buFont typeface="Wingdings" pitchFamily="2" charset="2"/>
              <a:buChar char="Ø"/>
            </a:pPr>
            <a:r>
              <a:rPr lang="en-US" sz="1100" dirty="0">
                <a:solidFill>
                  <a:srgbClr val="000099"/>
                </a:solidFill>
                <a:latin typeface="+mn-lt"/>
              </a:rPr>
              <a:t>Explaining how this material is relevant to research question</a:t>
            </a:r>
          </a:p>
          <a:p>
            <a:pPr lvl="1" algn="l" eaLnBrk="1" hangingPunct="1">
              <a:buFont typeface="Wingdings" pitchFamily="2" charset="2"/>
              <a:buChar char="Ø"/>
            </a:pPr>
            <a:r>
              <a:rPr lang="en-US" sz="1100" dirty="0">
                <a:solidFill>
                  <a:srgbClr val="000099"/>
                </a:solidFill>
                <a:latin typeface="+mn-lt"/>
              </a:rPr>
              <a:t>Must be able to justify the inclusion of any material &amp; show relevance – be choosy</a:t>
            </a:r>
          </a:p>
          <a:p>
            <a:pPr algn="l" eaLnBrk="1" hangingPunct="1">
              <a:buFont typeface="Wingdings" pitchFamily="2" charset="2"/>
              <a:buChar char="Ø"/>
            </a:pPr>
            <a:r>
              <a:rPr lang="en-US" sz="1100" dirty="0">
                <a:solidFill>
                  <a:srgbClr val="000099"/>
                </a:solidFill>
                <a:latin typeface="+mn-lt"/>
              </a:rPr>
              <a:t>Information that has been gathered through research</a:t>
            </a:r>
          </a:p>
          <a:p>
            <a:pPr lvl="1" algn="l" eaLnBrk="1" hangingPunct="1">
              <a:buFont typeface="Wingdings" pitchFamily="2" charset="2"/>
              <a:buChar char="Ø"/>
            </a:pPr>
            <a:r>
              <a:rPr lang="en-US" sz="1100" dirty="0">
                <a:solidFill>
                  <a:srgbClr val="000099"/>
                </a:solidFill>
                <a:latin typeface="+mn-lt"/>
              </a:rPr>
              <a:t>Synthesize, evaluate, and explain significance, relevance of all works included</a:t>
            </a:r>
          </a:p>
          <a:p>
            <a:pPr lvl="1" algn="l" eaLnBrk="1" hangingPunct="1">
              <a:buFont typeface="Wingdings" pitchFamily="2" charset="2"/>
              <a:buChar char="Ø"/>
            </a:pPr>
            <a:r>
              <a:rPr lang="en-US" sz="1100" dirty="0">
                <a:solidFill>
                  <a:srgbClr val="000099"/>
                </a:solidFill>
                <a:latin typeface="+mn-lt"/>
              </a:rPr>
              <a:t>Examine each work on its own and in relation to other works</a:t>
            </a:r>
          </a:p>
          <a:p>
            <a:pPr lvl="2" algn="l" eaLnBrk="1" hangingPunct="1">
              <a:buFont typeface="Wingdings" pitchFamily="2" charset="2"/>
              <a:buChar char="Ø"/>
            </a:pPr>
            <a:r>
              <a:rPr lang="en-US" sz="1100" dirty="0">
                <a:solidFill>
                  <a:srgbClr val="000099"/>
                </a:solidFill>
                <a:latin typeface="+mn-lt"/>
              </a:rPr>
              <a:t>They can be compared and contrasted for analysis with respect to several dimensions</a:t>
            </a:r>
          </a:p>
          <a:p>
            <a:endParaRPr lang="en-US" sz="1100" dirty="0">
              <a:latin typeface="+mn-lt"/>
            </a:endParaRPr>
          </a:p>
          <a:p>
            <a:r>
              <a:rPr lang="en-US" sz="1100" dirty="0">
                <a:latin typeface="+mn-lt"/>
              </a:rPr>
              <a:t>Dimensions:</a:t>
            </a:r>
          </a:p>
          <a:p>
            <a:pPr marL="171450" indent="-171450">
              <a:buFont typeface="Arial" panose="020B0604020202020204" pitchFamily="34" charset="0"/>
              <a:buChar char="•"/>
            </a:pPr>
            <a:r>
              <a:rPr lang="en-US" sz="1100" dirty="0">
                <a:latin typeface="+mn-lt"/>
              </a:rPr>
              <a:t>Topic</a:t>
            </a:r>
          </a:p>
          <a:p>
            <a:pPr marL="171450" indent="-171450">
              <a:buFont typeface="Arial" panose="020B0604020202020204" pitchFamily="34" charset="0"/>
              <a:buChar char="•"/>
            </a:pPr>
            <a:r>
              <a:rPr lang="en-US" sz="1100" dirty="0">
                <a:latin typeface="+mn-lt"/>
              </a:rPr>
              <a:t>Argument</a:t>
            </a:r>
          </a:p>
          <a:p>
            <a:pPr marL="171450" indent="-171450">
              <a:buFont typeface="Arial" panose="020B0604020202020204" pitchFamily="34" charset="0"/>
              <a:buChar char="•"/>
            </a:pPr>
            <a:r>
              <a:rPr lang="en-US" sz="1100" dirty="0">
                <a:latin typeface="+mn-lt"/>
              </a:rPr>
              <a:t>Results found</a:t>
            </a:r>
          </a:p>
          <a:p>
            <a:pPr marL="171450" indent="-171450">
              <a:buFont typeface="Arial" panose="020B0604020202020204" pitchFamily="34" charset="0"/>
              <a:buChar char="•"/>
            </a:pPr>
            <a:r>
              <a:rPr lang="en-US" sz="1100" dirty="0">
                <a:latin typeface="+mn-lt"/>
              </a:rPr>
              <a:t>Conclusions drawn</a:t>
            </a:r>
          </a:p>
          <a:p>
            <a:pPr marL="171450" indent="-171450">
              <a:buFont typeface="Arial" panose="020B0604020202020204" pitchFamily="34" charset="0"/>
              <a:buChar char="•"/>
            </a:pPr>
            <a:r>
              <a:rPr lang="en-US" sz="1100" dirty="0">
                <a:latin typeface="+mn-lt"/>
              </a:rPr>
              <a:t>Methodology</a:t>
            </a:r>
          </a:p>
          <a:p>
            <a:pPr marL="171450" indent="-171450">
              <a:buFont typeface="Arial" panose="020B0604020202020204" pitchFamily="34" charset="0"/>
              <a:buChar char="•"/>
            </a:pPr>
            <a:r>
              <a:rPr lang="en-US" sz="1100" dirty="0">
                <a:latin typeface="+mn-lt"/>
              </a:rPr>
              <a:t>Theoretical approach</a:t>
            </a:r>
          </a:p>
          <a:p>
            <a:pPr marL="171450" indent="-171450">
              <a:buFont typeface="Arial" panose="020B0604020202020204" pitchFamily="34" charset="0"/>
              <a:buChar char="•"/>
            </a:pPr>
            <a:r>
              <a:rPr lang="en-US" sz="1100" dirty="0">
                <a:latin typeface="+mn-lt"/>
              </a:rPr>
              <a:t>Key</a:t>
            </a:r>
            <a:r>
              <a:rPr lang="en-US" sz="1100" baseline="0" dirty="0">
                <a:latin typeface="+mn-lt"/>
              </a:rPr>
              <a:t> words</a:t>
            </a:r>
          </a:p>
          <a:p>
            <a:endParaRPr lang="en-US" sz="1100" baseline="0" dirty="0">
              <a:latin typeface="+mn-lt"/>
            </a:endParaRPr>
          </a:p>
          <a:p>
            <a:r>
              <a:rPr lang="en-US" sz="1100" dirty="0">
                <a:latin typeface="+mn-lt"/>
              </a:rPr>
              <a:t>Include an overview of the subject, issue or theory</a:t>
            </a:r>
          </a:p>
          <a:p>
            <a:r>
              <a:rPr lang="en-US" sz="1100" dirty="0">
                <a:latin typeface="+mn-lt"/>
              </a:rPr>
              <a:t>Be explicit</a:t>
            </a:r>
            <a:r>
              <a:rPr lang="en-US" sz="1100" baseline="0" dirty="0">
                <a:latin typeface="+mn-lt"/>
              </a:rPr>
              <a:t> about the objectives of the literature review</a:t>
            </a:r>
          </a:p>
          <a:p>
            <a:endParaRPr lang="en-US" sz="1100" baseline="0" dirty="0">
              <a:latin typeface="+mn-lt"/>
            </a:endParaRPr>
          </a:p>
          <a:p>
            <a:r>
              <a:rPr lang="en-US" sz="1100" baseline="0" dirty="0">
                <a:latin typeface="+mn-lt"/>
              </a:rPr>
              <a:t>Your lit review helps you make your point (overall thesis). Make sure it points back to your thesis.</a:t>
            </a:r>
          </a:p>
          <a:p>
            <a:endParaRPr lang="en-US" sz="1100" baseline="0" dirty="0">
              <a:latin typeface="+mn-lt"/>
            </a:endParaRPr>
          </a:p>
          <a:p>
            <a:r>
              <a:rPr lang="en-US" sz="1100" baseline="0" dirty="0">
                <a:latin typeface="+mn-lt"/>
              </a:rPr>
              <a:t>To conclude: Instant review / feedback review</a:t>
            </a:r>
          </a:p>
          <a:p>
            <a:pPr marL="171450" indent="-171450">
              <a:buFontTx/>
              <a:buChar char="-"/>
            </a:pPr>
            <a:r>
              <a:rPr lang="en-US" sz="1100" baseline="0" dirty="0">
                <a:latin typeface="+mn-lt"/>
              </a:rPr>
              <a:t>Ask participants to summarize what they’ve just heard</a:t>
            </a:r>
          </a:p>
        </p:txBody>
      </p:sp>
      <p:sp>
        <p:nvSpPr>
          <p:cNvPr id="16388" name="Slide Number Placeholder 3"/>
          <p:cNvSpPr>
            <a:spLocks noGrp="1"/>
          </p:cNvSpPr>
          <p:nvPr>
            <p:ph type="sldNum" sz="quarter" idx="5"/>
          </p:nvPr>
        </p:nvSpPr>
        <p:spPr>
          <a:noFill/>
        </p:spPr>
        <p:txBody>
          <a:bodyPr/>
          <a:lstStyle/>
          <a:p>
            <a:fld id="{0A0A36C1-5260-4759-B363-A1180B6330D1}" type="slidenum">
              <a:rPr lang="en-US" smtClean="0"/>
              <a:pPr/>
              <a:t>15</a:t>
            </a:fld>
            <a:endParaRPr lang="en-US"/>
          </a:p>
        </p:txBody>
      </p:sp>
    </p:spTree>
    <p:extLst>
      <p:ext uri="{BB962C8B-B14F-4D97-AF65-F5344CB8AC3E}">
        <p14:creationId xmlns:p14="http://schemas.microsoft.com/office/powerpoint/2010/main" val="57021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Librarian starts here</a:t>
            </a:r>
          </a:p>
          <a:p>
            <a:pPr eaLnBrk="1" hangingPunct="1">
              <a:spcBef>
                <a:spcPct val="0"/>
              </a:spcBef>
            </a:pPr>
            <a:endParaRPr lang="en-US" dirty="0"/>
          </a:p>
          <a:p>
            <a:pPr eaLnBrk="1" hangingPunct="1">
              <a:spcBef>
                <a:spcPct val="0"/>
              </a:spcBef>
            </a:pPr>
            <a:r>
              <a:rPr lang="en-US" dirty="0"/>
              <a:t>GOOD NEWS: your critical thinking skills are very much key here. </a:t>
            </a:r>
          </a:p>
          <a:p>
            <a:pPr eaLnBrk="1" hangingPunct="1">
              <a:spcBef>
                <a:spcPct val="0"/>
              </a:spcBef>
            </a:pPr>
            <a:endParaRPr lang="en-US" dirty="0"/>
          </a:p>
          <a:p>
            <a:pPr eaLnBrk="1" hangingPunct="1">
              <a:spcBef>
                <a:spcPct val="0"/>
              </a:spcBef>
            </a:pPr>
            <a:r>
              <a:rPr lang="en-US" dirty="0"/>
              <a:t>Everything I am showing you today are just tools.</a:t>
            </a: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162B79-C785-45B3-B27E-7AE7A79ED267}" type="slidenum">
              <a:rPr lang="en-US" smtClean="0"/>
              <a:pPr fontAlgn="base">
                <a:spcBef>
                  <a:spcPct val="0"/>
                </a:spcBef>
                <a:spcAft>
                  <a:spcPct val="0"/>
                </a:spcAft>
                <a:defRPr/>
              </a:pPr>
              <a:t>16</a:t>
            </a:fld>
            <a:endParaRPr lang="en-US"/>
          </a:p>
        </p:txBody>
      </p:sp>
    </p:spTree>
    <p:extLst>
      <p:ext uri="{BB962C8B-B14F-4D97-AF65-F5344CB8AC3E}">
        <p14:creationId xmlns:p14="http://schemas.microsoft.com/office/powerpoint/2010/main" val="315253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pPr algn="l" eaLnBrk="1" hangingPunct="1">
              <a:buFont typeface="Wingdings" pitchFamily="2" charset="2"/>
              <a:buNone/>
            </a:pPr>
            <a:r>
              <a:rPr lang="en-US" sz="1200" dirty="0">
                <a:solidFill>
                  <a:srgbClr val="000099"/>
                </a:solidFill>
                <a:latin typeface="Century Gothic" pitchFamily="34" charset="0"/>
              </a:rPr>
              <a:t>This</a:t>
            </a:r>
            <a:r>
              <a:rPr lang="en-US" sz="1200" baseline="0" dirty="0">
                <a:solidFill>
                  <a:srgbClr val="000099"/>
                </a:solidFill>
                <a:latin typeface="Century Gothic" pitchFamily="34" charset="0"/>
              </a:rPr>
              <a:t> is an outline of tools/strategies covered. </a:t>
            </a:r>
            <a:r>
              <a:rPr lang="en-US" sz="1200" dirty="0">
                <a:solidFill>
                  <a:srgbClr val="000099"/>
                </a:solidFill>
                <a:latin typeface="Century Gothic" pitchFamily="34" charset="0"/>
              </a:rPr>
              <a:t>These are re-formulated bullet points from the slide on the purpose of a</a:t>
            </a:r>
            <a:r>
              <a:rPr lang="en-US" sz="1200" baseline="0" dirty="0">
                <a:solidFill>
                  <a:srgbClr val="000099"/>
                </a:solidFill>
                <a:latin typeface="Century Gothic" pitchFamily="34" charset="0"/>
              </a:rPr>
              <a:t> literature review. Just a refresher to view these tools through the lens of how they will help you achieve these purposes.</a:t>
            </a:r>
          </a:p>
          <a:p>
            <a:pPr algn="l" eaLnBrk="1" hangingPunct="1">
              <a:buFont typeface="Wingdings" pitchFamily="2" charset="2"/>
              <a:buNone/>
            </a:pPr>
            <a:endParaRPr lang="en-US" sz="1200" baseline="0" dirty="0">
              <a:solidFill>
                <a:srgbClr val="000099"/>
              </a:solidFill>
              <a:latin typeface="Century Gothic" pitchFamily="34" charset="0"/>
            </a:endParaRPr>
          </a:p>
          <a:p>
            <a:endParaRPr lang="en-US" dirty="0"/>
          </a:p>
          <a:p>
            <a:pPr algn="l" eaLnBrk="1" hangingPunct="1">
              <a:buFont typeface="Wingdings" pitchFamily="2" charset="2"/>
              <a:buNone/>
            </a:pPr>
            <a:endParaRPr lang="en-US" sz="1200" dirty="0">
              <a:solidFill>
                <a:srgbClr val="000099"/>
              </a:solidFill>
              <a:latin typeface="Century Gothic" pitchFamily="34" charset="0"/>
            </a:endParaRPr>
          </a:p>
        </p:txBody>
      </p:sp>
      <p:sp>
        <p:nvSpPr>
          <p:cNvPr id="16388" name="Slide Number Placeholder 3"/>
          <p:cNvSpPr>
            <a:spLocks noGrp="1"/>
          </p:cNvSpPr>
          <p:nvPr>
            <p:ph type="sldNum" sz="quarter" idx="5"/>
          </p:nvPr>
        </p:nvSpPr>
        <p:spPr>
          <a:noFill/>
        </p:spPr>
        <p:txBody>
          <a:bodyPr/>
          <a:lstStyle/>
          <a:p>
            <a:fld id="{0A0A36C1-5260-4759-B363-A1180B6330D1}" type="slidenum">
              <a:rPr lang="en-US" smtClean="0"/>
              <a:pPr/>
              <a:t>17</a:t>
            </a:fld>
            <a:endParaRPr lang="en-US"/>
          </a:p>
        </p:txBody>
      </p:sp>
    </p:spTree>
    <p:extLst>
      <p:ext uri="{BB962C8B-B14F-4D97-AF65-F5344CB8AC3E}">
        <p14:creationId xmlns:p14="http://schemas.microsoft.com/office/powerpoint/2010/main" val="276344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a:t>Go to the research guides, show the background information tab and point out subject-specific encyclopedias</a:t>
            </a:r>
          </a:p>
          <a:p>
            <a:pPr marL="171450" indent="-171450">
              <a:buFontTx/>
              <a:buChar char="-"/>
            </a:pPr>
            <a:r>
              <a:rPr lang="en-US" baseline="0" dirty="0"/>
              <a:t>Go to the Catalogue Search (Primo) and show how to search for dissertations</a:t>
            </a:r>
          </a:p>
          <a:p>
            <a:pPr marL="0" indent="0">
              <a:buFontTx/>
              <a:buNone/>
            </a:pPr>
            <a:r>
              <a:rPr lang="en-US" baseline="0" dirty="0"/>
              <a:t>- Go to Summit and show how to browse by department for SFU theses.</a:t>
            </a:r>
          </a:p>
          <a:p>
            <a:pPr marL="171450" indent="-171450">
              <a:buFontTx/>
              <a:buChar char="-"/>
            </a:pPr>
            <a:endParaRPr lang="en-US" baseline="0" dirty="0"/>
          </a:p>
          <a:p>
            <a:pPr marL="457200" indent="-457200" algn="l" eaLnBrk="1" hangingPunct="1">
              <a:buFont typeface="+mj-lt"/>
              <a:buAutoNum type="arabicPeriod"/>
            </a:pPr>
            <a:r>
              <a:rPr lang="en-US" sz="1200" dirty="0">
                <a:solidFill>
                  <a:schemeClr val="tx1"/>
                </a:solidFill>
              </a:rPr>
              <a:t>To identify the field and specific </a:t>
            </a:r>
            <a:r>
              <a:rPr lang="en-US" sz="1200" b="1" dirty="0">
                <a:solidFill>
                  <a:schemeClr val="accent1"/>
                </a:solidFill>
              </a:rPr>
              <a:t>context</a:t>
            </a:r>
            <a:r>
              <a:rPr lang="en-US" sz="1200" dirty="0">
                <a:solidFill>
                  <a:schemeClr val="tx1"/>
                </a:solidFill>
              </a:rPr>
              <a:t> in which your work is situated.</a:t>
            </a:r>
          </a:p>
          <a:p>
            <a:pPr marL="457200" marR="0" lvl="0" indent="-4572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dirty="0">
                <a:solidFill>
                  <a:schemeClr val="tx1"/>
                </a:solidFill>
              </a:rPr>
              <a:t>A means of </a:t>
            </a:r>
            <a:r>
              <a:rPr lang="en-US" sz="1200" b="1" dirty="0">
                <a:solidFill>
                  <a:schemeClr val="accent1"/>
                </a:solidFill>
              </a:rPr>
              <a:t>extending your understanding</a:t>
            </a:r>
            <a:r>
              <a:rPr lang="en-US" sz="1200" dirty="0">
                <a:solidFill>
                  <a:schemeClr val="accent1"/>
                </a:solidFill>
              </a:rPr>
              <a:t> </a:t>
            </a:r>
            <a:r>
              <a:rPr lang="en-US" sz="1200" dirty="0">
                <a:solidFill>
                  <a:schemeClr val="tx1"/>
                </a:solidFill>
              </a:rPr>
              <a:t>of the key concepts, theories, and methodologies in your field.</a:t>
            </a:r>
          </a:p>
          <a:p>
            <a:pPr marL="457200" marR="0" lvl="0" indent="-4572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dirty="0">
                <a:solidFill>
                  <a:schemeClr val="tx1"/>
                </a:solidFill>
              </a:rPr>
              <a:t>Identify </a:t>
            </a:r>
            <a:r>
              <a:rPr lang="en-US" sz="1200" b="1" dirty="0">
                <a:solidFill>
                  <a:schemeClr val="accent1"/>
                </a:solidFill>
              </a:rPr>
              <a:t>key</a:t>
            </a:r>
            <a:r>
              <a:rPr lang="en-US" sz="1200" dirty="0">
                <a:solidFill>
                  <a:schemeClr val="tx1"/>
                </a:solidFill>
              </a:rPr>
              <a:t> people, organizations, and texts which are relevant to your research.</a:t>
            </a:r>
          </a:p>
          <a:p>
            <a:pPr marL="457200" marR="0" lvl="0" indent="-4572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dirty="0">
                <a:solidFill>
                  <a:schemeClr val="tx1"/>
                </a:solidFill>
              </a:rPr>
              <a:t>To find out what others have done in the area so as to </a:t>
            </a:r>
            <a:r>
              <a:rPr lang="en-US" sz="1200" b="1" dirty="0">
                <a:solidFill>
                  <a:schemeClr val="accent1"/>
                </a:solidFill>
              </a:rPr>
              <a:t>avoid duplicating </a:t>
            </a:r>
            <a:r>
              <a:rPr lang="en-US" sz="1200" dirty="0">
                <a:solidFill>
                  <a:schemeClr val="tx1"/>
                </a:solidFill>
              </a:rPr>
              <a:t>previous work.</a:t>
            </a:r>
          </a:p>
          <a:p>
            <a:pPr marL="457200" marR="0" lvl="0" indent="-4572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dirty="0">
                <a:solidFill>
                  <a:schemeClr val="tx1"/>
                </a:solidFill>
              </a:rPr>
              <a:t>It will help you identify the </a:t>
            </a:r>
            <a:r>
              <a:rPr lang="en-US" sz="1200" b="1" dirty="0">
                <a:solidFill>
                  <a:schemeClr val="accent1"/>
                </a:solidFill>
              </a:rPr>
              <a:t>type of data </a:t>
            </a:r>
            <a:r>
              <a:rPr lang="en-US" sz="1200" dirty="0">
                <a:solidFill>
                  <a:schemeClr val="tx1"/>
                </a:solidFill>
              </a:rPr>
              <a:t>you might collect and use, </a:t>
            </a:r>
            <a:r>
              <a:rPr lang="en-US" sz="1200" b="1" dirty="0">
                <a:solidFill>
                  <a:schemeClr val="accent1"/>
                </a:solidFill>
              </a:rPr>
              <a:t>sites of data collection</a:t>
            </a:r>
            <a:r>
              <a:rPr lang="en-US" sz="1200" dirty="0">
                <a:solidFill>
                  <a:schemeClr val="tx1"/>
                </a:solidFill>
              </a:rPr>
              <a:t>, the sample size, and how you might analyze this data.</a:t>
            </a:r>
          </a:p>
          <a:p>
            <a:pPr marL="457200" indent="-457200" algn="l" eaLnBrk="1" hangingPunct="1">
              <a:buFont typeface="+mj-lt"/>
              <a:buAutoNum type="arabicPeriod"/>
            </a:pPr>
            <a:r>
              <a:rPr lang="en-US" sz="1200" dirty="0">
                <a:solidFill>
                  <a:schemeClr val="tx1"/>
                </a:solidFill>
              </a:rPr>
              <a:t>It can assist you in identifying your </a:t>
            </a:r>
            <a:r>
              <a:rPr lang="en-US" sz="1200" b="1" dirty="0">
                <a:solidFill>
                  <a:schemeClr val="accent1"/>
                </a:solidFill>
              </a:rPr>
              <a:t>approach</a:t>
            </a:r>
            <a:r>
              <a:rPr lang="en-US" sz="1200" dirty="0">
                <a:solidFill>
                  <a:schemeClr val="tx1"/>
                </a:solidFill>
              </a:rPr>
              <a:t> to the research and the </a:t>
            </a:r>
            <a:r>
              <a:rPr lang="en-US" sz="1200" b="1" dirty="0">
                <a:solidFill>
                  <a:schemeClr val="accent1"/>
                </a:solidFill>
              </a:rPr>
              <a:t>methodology</a:t>
            </a:r>
            <a:r>
              <a:rPr lang="en-US" sz="1200" dirty="0">
                <a:solidFill>
                  <a:schemeClr val="tx1"/>
                </a:solidFill>
              </a:rPr>
              <a:t> you wish to adopt.</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482ADA88-BADF-4500-940A-5E396025753A}" type="slidenum">
              <a:rPr lang="en-US" smtClean="0"/>
              <a:pPr/>
              <a:t>18</a:t>
            </a:fld>
            <a:endParaRPr lang="en-US"/>
          </a:p>
        </p:txBody>
      </p:sp>
    </p:spTree>
    <p:extLst>
      <p:ext uri="{BB962C8B-B14F-4D97-AF65-F5344CB8AC3E}">
        <p14:creationId xmlns:p14="http://schemas.microsoft.com/office/powerpoint/2010/main" val="344362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6E299-6B28-40F4-9ED8-727F517F71FE}" type="slidenum">
              <a:rPr lang="en-CA" smtClean="0"/>
              <a:t>20</a:t>
            </a:fld>
            <a:endParaRPr lang="en-CA"/>
          </a:p>
        </p:txBody>
      </p:sp>
    </p:spTree>
    <p:extLst>
      <p:ext uri="{BB962C8B-B14F-4D97-AF65-F5344CB8AC3E}">
        <p14:creationId xmlns:p14="http://schemas.microsoft.com/office/powerpoint/2010/main" val="3107640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D8AD7FC-3169-4924-ACAE-8717C7197031}" type="slidenum">
              <a:rPr lang="en-US" smtClean="0"/>
              <a:pPr>
                <a:defRPr/>
              </a:pPr>
              <a:t>22</a:t>
            </a:fld>
            <a:endParaRPr lang="en-US" dirty="0"/>
          </a:p>
        </p:txBody>
      </p:sp>
    </p:spTree>
    <p:extLst>
      <p:ext uri="{BB962C8B-B14F-4D97-AF65-F5344CB8AC3E}">
        <p14:creationId xmlns:p14="http://schemas.microsoft.com/office/powerpoint/2010/main" val="1774066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Our aims</a:t>
            </a:r>
            <a:r>
              <a:rPr lang="en-US" sz="1200" baseline="0" dirty="0"/>
              <a:t> &amp; general timeline:</a:t>
            </a:r>
          </a:p>
          <a:p>
            <a:pPr marL="171450" indent="-171450">
              <a:buFontTx/>
              <a:buChar char="-"/>
            </a:pPr>
            <a:r>
              <a:rPr lang="en-US" sz="1200" baseline="0" dirty="0"/>
              <a:t>GWF: consider the purpose and structure of literature reviews</a:t>
            </a:r>
          </a:p>
          <a:p>
            <a:pPr marL="171450" indent="-171450">
              <a:buFontTx/>
              <a:buChar char="-"/>
            </a:pPr>
            <a:r>
              <a:rPr lang="en-US" sz="1200" baseline="0" dirty="0"/>
              <a:t>Lib: develop a search string</a:t>
            </a:r>
          </a:p>
          <a:p>
            <a:pPr marL="171450" indent="-171450">
              <a:buFontTx/>
              <a:buChar char="-"/>
            </a:pPr>
            <a:r>
              <a:rPr lang="en-US" sz="1200" baseline="0" dirty="0"/>
              <a:t>Lib: strategies for efficiently identifying sources</a:t>
            </a:r>
          </a:p>
          <a:p>
            <a:pPr marL="171450" indent="-171450">
              <a:buFontTx/>
              <a:buChar char="-"/>
            </a:pPr>
            <a:r>
              <a:rPr lang="en-US" sz="1200" baseline="0" dirty="0"/>
              <a:t>GWF: consider the structure and your voice</a:t>
            </a:r>
          </a:p>
          <a:p>
            <a:pPr marL="502920" lvl="1" indent="0">
              <a:buNone/>
            </a:pPr>
            <a:endParaRPr lang="en-US" sz="1200" baseline="0" dirty="0">
              <a:solidFill>
                <a:schemeClr val="tx1"/>
              </a:solidFill>
            </a:endParaRPr>
          </a:p>
          <a:p>
            <a:pPr marL="502920" lvl="1" indent="0">
              <a:buNone/>
            </a:pPr>
            <a:endParaRPr lang="en-US" sz="1200" baseline="0" dirty="0">
              <a:solidFill>
                <a:schemeClr val="tx1"/>
              </a:solidFill>
            </a:endParaRPr>
          </a:p>
          <a:p>
            <a:pPr marL="0" lvl="0" indent="0">
              <a:buNone/>
            </a:pPr>
            <a:r>
              <a:rPr lang="en-US" sz="1200" dirty="0">
                <a:solidFill>
                  <a:schemeClr val="tx1"/>
                </a:solidFill>
              </a:rPr>
              <a:t>Good project management</a:t>
            </a:r>
            <a:r>
              <a:rPr lang="en-US" sz="1200" baseline="0" dirty="0">
                <a:solidFill>
                  <a:schemeClr val="tx1"/>
                </a:solidFill>
              </a:rPr>
              <a:t> involves b</a:t>
            </a:r>
            <a:r>
              <a:rPr lang="en-US" sz="1200" dirty="0">
                <a:solidFill>
                  <a:schemeClr val="tx1"/>
                </a:solidFill>
              </a:rPr>
              <a:t>reak large tasks into smaller ones – just like you’ll want to break</a:t>
            </a:r>
            <a:r>
              <a:rPr lang="en-US" sz="1200" baseline="0" dirty="0">
                <a:solidFill>
                  <a:schemeClr val="tx1"/>
                </a:solidFill>
              </a:rPr>
              <a:t> down your literature review down into manageable parts, we’ve broken the workshop down into 4 main categories. We’ve also assigned some deadlines to each of these tasks – this is a loose guideline we’ll use to keep ourselves on track.</a:t>
            </a:r>
            <a:endParaRPr lang="en-US" sz="1200" dirty="0"/>
          </a:p>
          <a:p>
            <a:endParaRPr lang="en-US" sz="1200" dirty="0"/>
          </a:p>
          <a:p>
            <a:r>
              <a:rPr lang="en-US" sz="1200" dirty="0"/>
              <a:t>(Rewards work best on low-level tasks or skills that require practice or patience, rather than on intrinsically motivating activities – e.g. of rewards: taking the night off, spending time with friends/family, stickers on a calendar)</a:t>
            </a:r>
            <a:endParaRPr lang="en-CA" sz="1200"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3</a:t>
            </a:fld>
            <a:endParaRPr lang="en-US" dirty="0"/>
          </a:p>
        </p:txBody>
      </p:sp>
    </p:spTree>
    <p:extLst>
      <p:ext uri="{BB962C8B-B14F-4D97-AF65-F5344CB8AC3E}">
        <p14:creationId xmlns:p14="http://schemas.microsoft.com/office/powerpoint/2010/main" val="707171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r>
              <a:rPr lang="en-US" dirty="0"/>
              <a:t>Follow-up question:</a:t>
            </a:r>
            <a:r>
              <a:rPr lang="en-US" baseline="0" dirty="0"/>
              <a:t> How and why do you use it? Discuss strengths of databases, search techniques</a:t>
            </a:r>
          </a:p>
          <a:p>
            <a:endParaRPr lang="en-US" baseline="0" dirty="0"/>
          </a:p>
          <a:p>
            <a:r>
              <a:rPr lang="en-US" dirty="0"/>
              <a:t>Information searching is a contextualized, complex experience that affects, and is affected by, the cognitive, affective and social dimensions of the researcher</a:t>
            </a:r>
          </a:p>
          <a:p>
            <a:endParaRPr lang="en-US" dirty="0"/>
          </a:p>
          <a:p>
            <a:r>
              <a:rPr lang="en-US" dirty="0"/>
              <a:t>Searching for information is often nonlinear and iterative, requiring the evaluation of a range of information sources and the mental flexibility to pursue alternate avenues as new understanding develops</a:t>
            </a:r>
          </a:p>
          <a:p>
            <a:endParaRPr lang="en-US" dirty="0"/>
          </a:p>
        </p:txBody>
      </p:sp>
      <p:sp>
        <p:nvSpPr>
          <p:cNvPr id="16388" name="Slide Number Placeholder 3"/>
          <p:cNvSpPr>
            <a:spLocks noGrp="1"/>
          </p:cNvSpPr>
          <p:nvPr>
            <p:ph type="sldNum" sz="quarter" idx="5"/>
          </p:nvPr>
        </p:nvSpPr>
        <p:spPr>
          <a:noFill/>
        </p:spPr>
        <p:txBody>
          <a:bodyPr/>
          <a:lstStyle/>
          <a:p>
            <a:fld id="{0A0A36C1-5260-4759-B363-A1180B6330D1}" type="slidenum">
              <a:rPr lang="en-US" smtClean="0"/>
              <a:pPr/>
              <a:t>23</a:t>
            </a:fld>
            <a:endParaRPr lang="en-US"/>
          </a:p>
        </p:txBody>
      </p:sp>
    </p:spTree>
    <p:extLst>
      <p:ext uri="{BB962C8B-B14F-4D97-AF65-F5344CB8AC3E}">
        <p14:creationId xmlns:p14="http://schemas.microsoft.com/office/powerpoint/2010/main" val="2447143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effectLst/>
              </a:rPr>
              <a:t>Use the next 3 slides only if needed. Taking a step back to frame why and how to search academic databases.</a:t>
            </a:r>
          </a:p>
          <a:p>
            <a:pPr marL="0" indent="0">
              <a:buFontTx/>
              <a:buNone/>
            </a:pPr>
            <a:endParaRPr lang="en-US" dirty="0">
              <a:effectLst/>
            </a:endParaRPr>
          </a:p>
          <a:p>
            <a:pPr marL="171450" indent="-171450">
              <a:buFontTx/>
              <a:buChar char="-"/>
            </a:pPr>
            <a:r>
              <a:rPr lang="en-US" dirty="0">
                <a:effectLst/>
              </a:rPr>
              <a:t>Explain semantic</a:t>
            </a:r>
            <a:r>
              <a:rPr lang="en-US" baseline="0" dirty="0">
                <a:effectLst/>
              </a:rPr>
              <a:t> search</a:t>
            </a:r>
          </a:p>
          <a:p>
            <a:pPr marL="171450" indent="-171450">
              <a:buFontTx/>
              <a:buChar char="-"/>
            </a:pPr>
            <a:r>
              <a:rPr lang="en-US" baseline="0" dirty="0">
                <a:effectLst/>
              </a:rPr>
              <a:t>Optional. One things to be aware of – semantic search may contribute to the research findings that have shown that, while students tend to have fairly high confidence levels in their to search and find information, their confidence level doesn’t necessarily match their actual ability level. This shows that students may not know what they don’t know and over-estimate their abilities.</a:t>
            </a:r>
            <a:endParaRPr lang="en-CA" dirty="0">
              <a:latin typeface="DINPro-Bold" pitchFamily="50" charset="0"/>
            </a:endParaRPr>
          </a:p>
        </p:txBody>
      </p:sp>
      <p:sp>
        <p:nvSpPr>
          <p:cNvPr id="4" name="Slide Number Placeholder 3"/>
          <p:cNvSpPr>
            <a:spLocks noGrp="1"/>
          </p:cNvSpPr>
          <p:nvPr>
            <p:ph type="sldNum" sz="quarter" idx="10"/>
          </p:nvPr>
        </p:nvSpPr>
        <p:spPr/>
        <p:txBody>
          <a:bodyPr/>
          <a:lstStyle/>
          <a:p>
            <a:fld id="{CF9BF242-EC12-4FA6-971E-E6142E2B9BD4}" type="slidenum">
              <a:rPr lang="en-CA" smtClean="0"/>
              <a:t>24</a:t>
            </a:fld>
            <a:endParaRPr lang="en-CA"/>
          </a:p>
        </p:txBody>
      </p:sp>
    </p:spTree>
    <p:extLst>
      <p:ext uri="{BB962C8B-B14F-4D97-AF65-F5344CB8AC3E}">
        <p14:creationId xmlns:p14="http://schemas.microsoft.com/office/powerpoint/2010/main" val="3729558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Explain filter</a:t>
            </a:r>
            <a:r>
              <a:rPr lang="en-CA" baseline="0" dirty="0"/>
              <a:t> bubbles (personalized results based on your search history)</a:t>
            </a:r>
            <a:endParaRPr lang="en-CA" dirty="0"/>
          </a:p>
        </p:txBody>
      </p:sp>
      <p:sp>
        <p:nvSpPr>
          <p:cNvPr id="4" name="Slide Number Placeholder 3"/>
          <p:cNvSpPr>
            <a:spLocks noGrp="1"/>
          </p:cNvSpPr>
          <p:nvPr>
            <p:ph type="sldNum" sz="quarter" idx="10"/>
          </p:nvPr>
        </p:nvSpPr>
        <p:spPr/>
        <p:txBody>
          <a:bodyPr/>
          <a:lstStyle/>
          <a:p>
            <a:fld id="{CF9BF242-EC12-4FA6-971E-E6142E2B9BD4}" type="slidenum">
              <a:rPr lang="en-CA" smtClean="0"/>
              <a:t>25</a:t>
            </a:fld>
            <a:endParaRPr lang="en-CA"/>
          </a:p>
        </p:txBody>
      </p:sp>
    </p:spTree>
    <p:extLst>
      <p:ext uri="{BB962C8B-B14F-4D97-AF65-F5344CB8AC3E}">
        <p14:creationId xmlns:p14="http://schemas.microsoft.com/office/powerpoint/2010/main" val="2030309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lvl="0" rtl="0">
              <a:spcBef>
                <a:spcPts val="0"/>
              </a:spcBef>
              <a:buClr>
                <a:schemeClr val="dk1"/>
              </a:buClr>
              <a:buSzPct val="110000"/>
              <a:buFont typeface="Arial"/>
              <a:buNone/>
            </a:pPr>
            <a:r>
              <a:rPr lang="en-US" sz="1000" b="1" dirty="0">
                <a:latin typeface="Calibri" pitchFamily="34" charset="0"/>
              </a:rPr>
              <a:t>3. How are academic databases different</a:t>
            </a:r>
            <a:r>
              <a:rPr lang="en-US" sz="1000" b="1" baseline="0" dirty="0">
                <a:latin typeface="Calibri" pitchFamily="34" charset="0"/>
              </a:rPr>
              <a:t>?</a:t>
            </a:r>
            <a:r>
              <a:rPr lang="en-US" sz="1000" baseline="0" dirty="0">
                <a:latin typeface="Calibri" pitchFamily="34" charset="0"/>
              </a:rPr>
              <a:t> </a:t>
            </a:r>
          </a:p>
          <a:p>
            <a:pPr marL="174683" indent="-174683" defTabSz="931637" eaLnBrk="0" fontAlgn="base" hangingPunct="0">
              <a:spcAft>
                <a:spcPct val="0"/>
              </a:spcAft>
              <a:buFontTx/>
              <a:buChar char="-"/>
              <a:defRPr/>
            </a:pPr>
            <a:r>
              <a:rPr lang="en-US" sz="1000" dirty="0">
                <a:latin typeface="Calibri" pitchFamily="34" charset="0"/>
              </a:rPr>
              <a:t>Research databases don’t yet have semantic search – they don’t understand your intent, so you can’t use natural language</a:t>
            </a:r>
          </a:p>
          <a:p>
            <a:pPr marL="174683" marR="0" indent="-174683" algn="l" defTabSz="931637" rtl="0" eaLnBrk="0" fontAlgn="base" latinLnBrk="0" hangingPunct="0">
              <a:lnSpc>
                <a:spcPct val="100000"/>
              </a:lnSpc>
              <a:spcBef>
                <a:spcPts val="0"/>
              </a:spcBef>
              <a:spcAft>
                <a:spcPct val="0"/>
              </a:spcAft>
              <a:buClrTx/>
              <a:buSzTx/>
              <a:buFontTx/>
              <a:buChar char="-"/>
              <a:tabLst/>
              <a:defRPr/>
            </a:pPr>
            <a:r>
              <a:rPr lang="en-CA" sz="1000" dirty="0"/>
              <a:t>Research databases don’t personalize your search results – your past searches will not affect the results you get, so you and I will have the same search results</a:t>
            </a:r>
          </a:p>
          <a:p>
            <a:pPr marL="171450" indent="-171450" defTabSz="931637" eaLnBrk="0" fontAlgn="base" hangingPunct="0">
              <a:spcAft>
                <a:spcPct val="0"/>
              </a:spcAft>
              <a:buFontTx/>
              <a:buChar char="-"/>
              <a:defRPr/>
            </a:pPr>
            <a:r>
              <a:rPr lang="en-US" sz="1000" dirty="0">
                <a:latin typeface="Calibri" pitchFamily="34" charset="0"/>
              </a:rPr>
              <a:t>But they do have Boolean!</a:t>
            </a:r>
          </a:p>
          <a:p>
            <a:pPr marL="0" indent="0" defTabSz="931637" eaLnBrk="0" fontAlgn="base" hangingPunct="0">
              <a:spcAft>
                <a:spcPct val="0"/>
              </a:spcAft>
              <a:buFontTx/>
              <a:buNone/>
              <a:defRPr/>
            </a:pPr>
            <a:endParaRPr lang="en-US" sz="1000" dirty="0">
              <a:latin typeface="Calibri" pitchFamily="34" charset="0"/>
            </a:endParaRPr>
          </a:p>
          <a:p>
            <a:pPr lvl="0" rtl="0">
              <a:spcBef>
                <a:spcPts val="0"/>
              </a:spcBef>
              <a:buClr>
                <a:schemeClr val="dk1"/>
              </a:buClr>
              <a:buSzPct val="110000"/>
              <a:buFont typeface="Arial"/>
              <a:buNone/>
            </a:pPr>
            <a:r>
              <a:rPr lang="en" sz="1000" dirty="0"/>
              <a:t>Why use Boolean?</a:t>
            </a:r>
          </a:p>
          <a:p>
            <a:pPr marL="457200" lvl="0" indent="-292100" rtl="0">
              <a:spcBef>
                <a:spcPts val="0"/>
              </a:spcBef>
              <a:buClr>
                <a:srgbClr val="000000"/>
              </a:buClr>
              <a:buSzPct val="100000"/>
              <a:buFont typeface="Arial"/>
              <a:buChar char="-"/>
            </a:pPr>
            <a:r>
              <a:rPr lang="en" sz="1000" dirty="0"/>
              <a:t>It’s about speaking the database’s language – so you have </a:t>
            </a:r>
            <a:r>
              <a:rPr lang="en" sz="1000" b="1" dirty="0"/>
              <a:t>more control </a:t>
            </a:r>
            <a:r>
              <a:rPr lang="en" sz="1000" dirty="0"/>
              <a:t>over your search results!</a:t>
            </a:r>
          </a:p>
          <a:p>
            <a:pPr marL="457200" lvl="0" indent="-292100" rtl="0">
              <a:spcBef>
                <a:spcPts val="0"/>
              </a:spcBef>
              <a:buClr>
                <a:srgbClr val="000000"/>
              </a:buClr>
              <a:buSzPct val="100000"/>
              <a:buFont typeface="Arial"/>
              <a:buChar char="-"/>
            </a:pPr>
            <a:r>
              <a:rPr lang="en" sz="1000" dirty="0"/>
              <a:t>Boolean operators allow you to create a more thorough, less ambiguous search</a:t>
            </a:r>
          </a:p>
          <a:p>
            <a:pPr lvl="0" rtl="0">
              <a:spcBef>
                <a:spcPts val="0"/>
              </a:spcBef>
              <a:buClr>
                <a:schemeClr val="dk1"/>
              </a:buClr>
              <a:buFont typeface="Arial"/>
              <a:buNone/>
            </a:pPr>
            <a:endParaRPr sz="1000" dirty="0"/>
          </a:p>
          <a:p>
            <a:pPr lvl="0" rtl="0">
              <a:spcBef>
                <a:spcPts val="0"/>
              </a:spcBef>
              <a:buNone/>
            </a:pPr>
            <a:r>
              <a:rPr lang="en" sz="1000" dirty="0"/>
              <a:t>Explain how Boolean works to search the database more thoroughly (more search results) and to identify ‘key’ articles missing from a natural language search (point out highly-cited search results).</a:t>
            </a:r>
          </a:p>
          <a:p>
            <a:pPr lvl="0" rtl="0">
              <a:spcBef>
                <a:spcPts val="0"/>
              </a:spcBef>
              <a:buNone/>
            </a:pPr>
            <a:endParaRPr lang="en" sz="1000" dirty="0"/>
          </a:p>
          <a:p>
            <a:pPr lvl="0" rtl="0">
              <a:spcBef>
                <a:spcPts val="0"/>
              </a:spcBef>
              <a:buNone/>
            </a:pPr>
            <a:endParaRPr sz="1000" dirty="0"/>
          </a:p>
          <a:p>
            <a:pPr>
              <a:spcBef>
                <a:spcPts val="0"/>
              </a:spcBef>
              <a:buNone/>
            </a:pPr>
            <a:endParaRPr sz="1000" dirty="0"/>
          </a:p>
        </p:txBody>
      </p:sp>
    </p:spTree>
    <p:extLst>
      <p:ext uri="{BB962C8B-B14F-4D97-AF65-F5344CB8AC3E}">
        <p14:creationId xmlns:p14="http://schemas.microsoft.com/office/powerpoint/2010/main" val="3974868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27</a:t>
            </a:fld>
            <a:endParaRPr lang="en-US" dirty="0"/>
          </a:p>
        </p:txBody>
      </p:sp>
    </p:spTree>
    <p:extLst>
      <p:ext uri="{BB962C8B-B14F-4D97-AF65-F5344CB8AC3E}">
        <p14:creationId xmlns:p14="http://schemas.microsoft.com/office/powerpoint/2010/main" val="2560057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2106612" cy="1579563"/>
          </a:xfrm>
        </p:spPr>
      </p:sp>
      <p:sp>
        <p:nvSpPr>
          <p:cNvPr id="3" name="Notes Placeholder 2"/>
          <p:cNvSpPr>
            <a:spLocks noGrp="1"/>
          </p:cNvSpPr>
          <p:nvPr>
            <p:ph type="body" idx="1"/>
          </p:nvPr>
        </p:nvSpPr>
        <p:spPr>
          <a:xfrm>
            <a:off x="408856" y="2278726"/>
            <a:ext cx="6264696" cy="6320444"/>
          </a:xfrm>
        </p:spPr>
        <p:txBody>
          <a:bodyPr/>
          <a:lstStyle/>
          <a:p>
            <a:pPr>
              <a:spcBef>
                <a:spcPts val="0"/>
              </a:spcBef>
            </a:pPr>
            <a:r>
              <a:rPr lang="en-CA" baseline="0" dirty="0"/>
              <a:t>Your literature review is powered by a set of research questions that use can answer by consulting the literature. </a:t>
            </a:r>
            <a:r>
              <a:rPr lang="en-CA" dirty="0"/>
              <a:t>Before we take a break, take a moment</a:t>
            </a:r>
            <a:r>
              <a:rPr lang="en-CA" baseline="0" dirty="0"/>
              <a:t> to revisit your brainstorming and formulate one idea into a research question for your literature search. </a:t>
            </a:r>
          </a:p>
          <a:p>
            <a:pPr>
              <a:spcBef>
                <a:spcPts val="0"/>
              </a:spcBef>
            </a:pPr>
            <a:endParaRPr lang="en-CA" baseline="0" dirty="0"/>
          </a:p>
          <a:p>
            <a:pPr>
              <a:spcBef>
                <a:spcPts val="0"/>
              </a:spcBef>
            </a:pPr>
            <a:r>
              <a:rPr lang="en-CA" baseline="0" dirty="0"/>
              <a:t>Taking the time to formulate a research question helps you:</a:t>
            </a:r>
          </a:p>
          <a:p>
            <a:pPr marL="171450" indent="-171450">
              <a:spcBef>
                <a:spcPts val="0"/>
              </a:spcBef>
              <a:buFontTx/>
              <a:buChar char="-"/>
            </a:pPr>
            <a:r>
              <a:rPr lang="en-CA" baseline="0" dirty="0"/>
              <a:t>Express what you’re looking for in words before you start searching</a:t>
            </a:r>
          </a:p>
          <a:p>
            <a:pPr marL="171450" indent="-171450">
              <a:spcBef>
                <a:spcPts val="0"/>
              </a:spcBef>
              <a:buFontTx/>
              <a:buChar char="-"/>
            </a:pPr>
            <a:r>
              <a:rPr lang="en-CA" baseline="0" dirty="0"/>
              <a:t>Clarify your intention</a:t>
            </a:r>
          </a:p>
          <a:p>
            <a:pPr marL="171450" indent="-171450">
              <a:spcBef>
                <a:spcPts val="0"/>
              </a:spcBef>
              <a:buFontTx/>
              <a:buChar char="-"/>
            </a:pPr>
            <a:r>
              <a:rPr lang="en-CA" baseline="0" dirty="0"/>
              <a:t>Break your literature review down into manageable chunks</a:t>
            </a:r>
          </a:p>
          <a:p>
            <a:pPr marL="171450" indent="-171450">
              <a:spcBef>
                <a:spcPts val="0"/>
              </a:spcBef>
              <a:buFontTx/>
              <a:buChar char="-"/>
            </a:pPr>
            <a:r>
              <a:rPr lang="en-CA" baseline="0" dirty="0"/>
              <a:t>Identify new and different angles you may need to cover</a:t>
            </a:r>
          </a:p>
          <a:p>
            <a:pPr marL="171450" indent="-171450">
              <a:spcBef>
                <a:spcPts val="0"/>
              </a:spcBef>
              <a:buFontTx/>
              <a:buChar char="-"/>
            </a:pPr>
            <a:r>
              <a:rPr lang="en-CA" baseline="0" dirty="0"/>
              <a:t>A reference point for determining the relevance of the sources you find</a:t>
            </a:r>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28</a:t>
            </a:fld>
            <a:endParaRPr lang="en-US" dirty="0"/>
          </a:p>
        </p:txBody>
      </p:sp>
    </p:spTree>
    <p:extLst>
      <p:ext uri="{BB962C8B-B14F-4D97-AF65-F5344CB8AC3E}">
        <p14:creationId xmlns:p14="http://schemas.microsoft.com/office/powerpoint/2010/main" val="3779941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29</a:t>
            </a:fld>
            <a:endParaRPr lang="en-US" dirty="0"/>
          </a:p>
        </p:txBody>
      </p:sp>
    </p:spTree>
    <p:extLst>
      <p:ext uri="{BB962C8B-B14F-4D97-AF65-F5344CB8AC3E}">
        <p14:creationId xmlns:p14="http://schemas.microsoft.com/office/powerpoint/2010/main" val="314652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2481262" cy="1862138"/>
          </a:xfrm>
        </p:spPr>
      </p:sp>
      <p:sp>
        <p:nvSpPr>
          <p:cNvPr id="3" name="Notes Placeholder 2"/>
          <p:cNvSpPr>
            <a:spLocks noGrp="1"/>
          </p:cNvSpPr>
          <p:nvPr>
            <p:ph type="body" idx="1"/>
          </p:nvPr>
        </p:nvSpPr>
        <p:spPr>
          <a:xfrm>
            <a:off x="480864" y="2559968"/>
            <a:ext cx="5976664" cy="6408712"/>
          </a:xfrm>
        </p:spPr>
        <p:txBody>
          <a:bodyPr/>
          <a:lstStyle/>
          <a:p>
            <a:pPr marL="0" lvl="0" indent="0">
              <a:spcBef>
                <a:spcPts val="0"/>
              </a:spcBef>
              <a:buFontTx/>
              <a:buNone/>
            </a:pPr>
            <a:r>
              <a:rPr lang="en-US" sz="1200" kern="1200" dirty="0">
                <a:solidFill>
                  <a:schemeClr val="tx1"/>
                </a:solidFill>
                <a:effectLst/>
                <a:latin typeface="Calibri" pitchFamily="34" charset="0"/>
                <a:ea typeface="+mn-ea"/>
                <a:cs typeface="+mn-cs"/>
              </a:rPr>
              <a:t>Besides for Boolean operators,</a:t>
            </a:r>
            <a:r>
              <a:rPr lang="en-US" sz="1200" kern="1200" baseline="0" dirty="0">
                <a:solidFill>
                  <a:schemeClr val="tx1"/>
                </a:solidFill>
                <a:effectLst/>
                <a:latin typeface="Calibri" pitchFamily="34" charset="0"/>
                <a:ea typeface="+mn-ea"/>
                <a:cs typeface="+mn-cs"/>
              </a:rPr>
              <a:t> there are other techniques you can use to adjust your search results and exert control over what the database gives you. </a:t>
            </a:r>
          </a:p>
          <a:p>
            <a:pPr marL="0" lvl="0" indent="0">
              <a:spcBef>
                <a:spcPts val="0"/>
              </a:spcBef>
              <a:buFontTx/>
              <a:buNone/>
            </a:pPr>
            <a:endParaRPr lang="en-US" sz="1200" kern="1200" dirty="0">
              <a:solidFill>
                <a:schemeClr val="tx1"/>
              </a:solidFill>
              <a:effectLst/>
              <a:latin typeface="Calibri" pitchFamily="34" charset="0"/>
              <a:ea typeface="+mn-ea"/>
              <a:cs typeface="+mn-cs"/>
            </a:endParaRPr>
          </a:p>
          <a:p>
            <a:pPr marL="0" lvl="0" indent="0">
              <a:spcBef>
                <a:spcPts val="0"/>
              </a:spcBef>
              <a:buFontTx/>
              <a:buNone/>
            </a:pPr>
            <a:r>
              <a:rPr lang="en-US" sz="1200" kern="1200" dirty="0">
                <a:solidFill>
                  <a:schemeClr val="tx1"/>
                </a:solidFill>
                <a:effectLst/>
                <a:latin typeface="Calibri" pitchFamily="34" charset="0"/>
                <a:ea typeface="+mn-ea"/>
                <a:cs typeface="+mn-cs"/>
              </a:rPr>
              <a:t>Narrow/decrease:</a:t>
            </a:r>
          </a:p>
          <a:p>
            <a:pPr marL="171450" lvl="0" indent="-171450">
              <a:spcBef>
                <a:spcPts val="0"/>
              </a:spcBef>
              <a:buFont typeface="Calibri" panose="020F0502020204030204" pitchFamily="34" charset="0"/>
              <a:buChar char="‒"/>
            </a:pPr>
            <a:r>
              <a:rPr lang="en-US" sz="1200" kern="1200" dirty="0">
                <a:solidFill>
                  <a:schemeClr val="tx1"/>
                </a:solidFill>
                <a:effectLst/>
                <a:latin typeface="Calibri" pitchFamily="34" charset="0"/>
                <a:ea typeface="+mn-ea"/>
                <a:cs typeface="+mn-cs"/>
              </a:rPr>
              <a:t>Adding in new concepts with AND</a:t>
            </a:r>
            <a:endParaRPr lang="en-CA" sz="1200" kern="1200" dirty="0">
              <a:solidFill>
                <a:schemeClr val="tx1"/>
              </a:solidFill>
              <a:effectLst/>
              <a:latin typeface="Calibri" pitchFamily="34" charset="0"/>
              <a:ea typeface="+mn-ea"/>
              <a:cs typeface="+mn-cs"/>
            </a:endParaRPr>
          </a:p>
          <a:p>
            <a:pPr marL="171450" lvl="0" indent="-171450">
              <a:spcBef>
                <a:spcPts val="0"/>
              </a:spcBef>
              <a:buFont typeface="Calibri" panose="020F0502020204030204" pitchFamily="34" charset="0"/>
              <a:buChar char="‒"/>
            </a:pPr>
            <a:r>
              <a:rPr lang="en-US" sz="1200" kern="1200" dirty="0">
                <a:solidFill>
                  <a:schemeClr val="tx1"/>
                </a:solidFill>
                <a:effectLst/>
                <a:latin typeface="Calibri" pitchFamily="34" charset="0"/>
                <a:ea typeface="+mn-ea"/>
                <a:cs typeface="+mn-cs"/>
              </a:rPr>
              <a:t>Using quotation marks, e.g. “Vitamin C” instead of Vitamin C</a:t>
            </a:r>
            <a:endParaRPr lang="en-CA" sz="1200" kern="1200" dirty="0">
              <a:solidFill>
                <a:schemeClr val="tx1"/>
              </a:solidFill>
              <a:effectLst/>
              <a:latin typeface="Calibri" pitchFamily="34" charset="0"/>
              <a:ea typeface="+mn-ea"/>
              <a:cs typeface="+mn-cs"/>
            </a:endParaRPr>
          </a:p>
          <a:p>
            <a:pPr marL="171450" lvl="0" indent="-171450">
              <a:spcBef>
                <a:spcPts val="0"/>
              </a:spcBef>
              <a:buFont typeface="Calibri" panose="020F0502020204030204" pitchFamily="34" charset="0"/>
              <a:buChar char="‒"/>
            </a:pPr>
            <a:r>
              <a:rPr lang="en-US" sz="1200" kern="1200" dirty="0">
                <a:solidFill>
                  <a:schemeClr val="tx1"/>
                </a:solidFill>
                <a:effectLst/>
                <a:latin typeface="Calibri" pitchFamily="34" charset="0"/>
                <a:ea typeface="+mn-ea"/>
                <a:cs typeface="+mn-cs"/>
              </a:rPr>
              <a:t>Using limiters to refine your search</a:t>
            </a:r>
            <a:endParaRPr lang="en-CA" sz="1200" kern="1200" dirty="0">
              <a:solidFill>
                <a:schemeClr val="tx1"/>
              </a:solidFill>
              <a:effectLst/>
              <a:latin typeface="Calibri" pitchFamily="34" charset="0"/>
              <a:ea typeface="+mn-ea"/>
              <a:cs typeface="+mn-cs"/>
            </a:endParaRPr>
          </a:p>
          <a:p>
            <a:pPr marL="171450" lvl="0" indent="-171450">
              <a:spcBef>
                <a:spcPts val="0"/>
              </a:spcBef>
              <a:buFont typeface="Calibri" panose="020F0502020204030204" pitchFamily="34" charset="0"/>
              <a:buChar char="‒"/>
            </a:pPr>
            <a:r>
              <a:rPr lang="en-US" sz="1200" kern="1200" dirty="0">
                <a:solidFill>
                  <a:schemeClr val="tx1"/>
                </a:solidFill>
                <a:effectLst/>
                <a:latin typeface="Calibri" pitchFamily="34" charset="0"/>
                <a:ea typeface="+mn-ea"/>
                <a:cs typeface="+mn-cs"/>
              </a:rPr>
              <a:t>Sorting by relevance or times cited</a:t>
            </a:r>
            <a:endParaRPr lang="en-CA" sz="1200" kern="1200" dirty="0">
              <a:solidFill>
                <a:schemeClr val="tx1"/>
              </a:solidFill>
              <a:effectLst/>
              <a:latin typeface="Calibri" pitchFamily="34" charset="0"/>
              <a:ea typeface="+mn-ea"/>
              <a:cs typeface="+mn-cs"/>
            </a:endParaRPr>
          </a:p>
          <a:p>
            <a:pPr marL="171450" lvl="0" indent="-171450">
              <a:spcBef>
                <a:spcPts val="0"/>
              </a:spcBef>
              <a:buFont typeface="Calibri" panose="020F0502020204030204" pitchFamily="34" charset="0"/>
              <a:buChar char="‒"/>
            </a:pPr>
            <a:r>
              <a:rPr lang="en-US" sz="1200" kern="1200" dirty="0">
                <a:solidFill>
                  <a:schemeClr val="tx1"/>
                </a:solidFill>
                <a:effectLst/>
                <a:latin typeface="Calibri" pitchFamily="34" charset="0"/>
                <a:ea typeface="+mn-ea"/>
                <a:cs typeface="+mn-cs"/>
              </a:rPr>
              <a:t>Using NOT to filter out irrelevant concepts, e.g. antibiotic NOT antibiotic-resistant</a:t>
            </a:r>
          </a:p>
          <a:p>
            <a:pPr marL="0" lvl="0" indent="0">
              <a:spcBef>
                <a:spcPts val="0"/>
              </a:spcBef>
              <a:buFontTx/>
              <a:buNone/>
            </a:pPr>
            <a:endParaRPr lang="en-US" sz="1200" kern="1200" dirty="0">
              <a:solidFill>
                <a:schemeClr val="tx1"/>
              </a:solidFill>
              <a:effectLst/>
              <a:latin typeface="Calibri" pitchFamily="34" charset="0"/>
              <a:ea typeface="+mn-ea"/>
              <a:cs typeface="+mn-cs"/>
            </a:endParaRPr>
          </a:p>
          <a:p>
            <a:pPr marL="0" lvl="0" indent="0">
              <a:spcBef>
                <a:spcPts val="0"/>
              </a:spcBef>
              <a:buFontTx/>
              <a:buNone/>
            </a:pPr>
            <a:r>
              <a:rPr lang="en-US" sz="1200" kern="1200" dirty="0">
                <a:solidFill>
                  <a:schemeClr val="tx1"/>
                </a:solidFill>
                <a:effectLst/>
                <a:latin typeface="Calibri" pitchFamily="34" charset="0"/>
                <a:ea typeface="+mn-ea"/>
                <a:cs typeface="+mn-cs"/>
              </a:rPr>
              <a:t>Expand/increase:</a:t>
            </a:r>
          </a:p>
          <a:p>
            <a:pPr marL="171450" lvl="0" indent="-171450">
              <a:spcBef>
                <a:spcPts val="0"/>
              </a:spcBef>
              <a:buFont typeface="Calibri" panose="020F0502020204030204" pitchFamily="34" charset="0"/>
              <a:buChar char="‒"/>
            </a:pPr>
            <a:r>
              <a:rPr lang="en-US" sz="1200" kern="1200" dirty="0">
                <a:solidFill>
                  <a:schemeClr val="tx1"/>
                </a:solidFill>
                <a:effectLst/>
                <a:latin typeface="Calibri" pitchFamily="34" charset="0"/>
                <a:ea typeface="+mn-ea"/>
                <a:cs typeface="+mn-cs"/>
              </a:rPr>
              <a:t>Adding more related terms with OR</a:t>
            </a:r>
            <a:endParaRPr lang="en-CA" sz="1200" kern="1200" dirty="0">
              <a:solidFill>
                <a:schemeClr val="tx1"/>
              </a:solidFill>
              <a:effectLst/>
              <a:latin typeface="Calibri" pitchFamily="34" charset="0"/>
              <a:ea typeface="+mn-ea"/>
              <a:cs typeface="+mn-cs"/>
            </a:endParaRPr>
          </a:p>
          <a:p>
            <a:pPr marL="171450" lvl="0" indent="-171450">
              <a:spcBef>
                <a:spcPts val="0"/>
              </a:spcBef>
              <a:buFont typeface="Calibri" panose="020F0502020204030204" pitchFamily="34" charset="0"/>
              <a:buChar char="‒"/>
            </a:pPr>
            <a:r>
              <a:rPr lang="en-US" sz="1200" kern="1200" dirty="0">
                <a:solidFill>
                  <a:schemeClr val="tx1"/>
                </a:solidFill>
                <a:effectLst/>
                <a:latin typeface="Calibri" pitchFamily="34" charset="0"/>
                <a:ea typeface="+mn-ea"/>
                <a:cs typeface="+mn-cs"/>
              </a:rPr>
              <a:t>Using an asterisk, e.g. </a:t>
            </a:r>
            <a:endParaRPr lang="en-CA" sz="1200" kern="1200" dirty="0">
              <a:solidFill>
                <a:schemeClr val="tx1"/>
              </a:solidFill>
              <a:effectLst/>
              <a:latin typeface="Calibri" pitchFamily="34" charset="0"/>
              <a:ea typeface="+mn-ea"/>
              <a:cs typeface="+mn-cs"/>
            </a:endParaRPr>
          </a:p>
          <a:p>
            <a:pPr marL="171450" lvl="0" indent="-171450">
              <a:spcBef>
                <a:spcPts val="0"/>
              </a:spcBef>
              <a:buFont typeface="Calibri" panose="020F0502020204030204" pitchFamily="34" charset="0"/>
              <a:buChar char="‒"/>
            </a:pPr>
            <a:r>
              <a:rPr lang="en-US" sz="1200" kern="1200" dirty="0">
                <a:solidFill>
                  <a:schemeClr val="tx1"/>
                </a:solidFill>
                <a:effectLst/>
                <a:latin typeface="Calibri" pitchFamily="34" charset="0"/>
                <a:ea typeface="+mn-ea"/>
                <a:cs typeface="+mn-cs"/>
              </a:rPr>
              <a:t>Using broader keywords, e.g. citrus fruits instead of oranges</a:t>
            </a:r>
            <a:endParaRPr lang="en-CA" sz="1200" kern="1200" dirty="0">
              <a:solidFill>
                <a:schemeClr val="tx1"/>
              </a:solidFill>
              <a:effectLst/>
              <a:latin typeface="Calibri" pitchFamily="34" charset="0"/>
              <a:ea typeface="+mn-ea"/>
              <a:cs typeface="+mn-cs"/>
            </a:endParaRPr>
          </a:p>
          <a:p>
            <a:pPr marL="171450" lvl="0" indent="-171450">
              <a:spcBef>
                <a:spcPts val="0"/>
              </a:spcBef>
              <a:buFont typeface="Calibri" panose="020F0502020204030204" pitchFamily="34" charset="0"/>
              <a:buChar char="‒"/>
            </a:pPr>
            <a:r>
              <a:rPr lang="en-US" sz="1200" kern="1200" dirty="0">
                <a:solidFill>
                  <a:schemeClr val="tx1"/>
                </a:solidFill>
                <a:effectLst/>
                <a:latin typeface="Calibri" pitchFamily="34" charset="0"/>
                <a:ea typeface="+mn-ea"/>
                <a:cs typeface="+mn-cs"/>
              </a:rPr>
              <a:t>Looking at cited and citing articles, related</a:t>
            </a:r>
            <a:r>
              <a:rPr lang="en-US" sz="1200" kern="1200" baseline="0" dirty="0">
                <a:solidFill>
                  <a:schemeClr val="tx1"/>
                </a:solidFill>
                <a:effectLst/>
                <a:latin typeface="Calibri" pitchFamily="34" charset="0"/>
                <a:ea typeface="+mn-ea"/>
                <a:cs typeface="+mn-cs"/>
              </a:rPr>
              <a:t> articles, bibliography</a:t>
            </a:r>
            <a:endParaRPr lang="en-CA" sz="1200" kern="1200" dirty="0">
              <a:solidFill>
                <a:schemeClr val="tx1"/>
              </a:solidFill>
              <a:effectLst/>
              <a:latin typeface="Calibri" pitchFamily="34" charset="0"/>
              <a:ea typeface="+mn-ea"/>
              <a:cs typeface="+mn-cs"/>
            </a:endParaRPr>
          </a:p>
          <a:p>
            <a:pPr marL="171450" indent="-171450">
              <a:spcBef>
                <a:spcPts val="0"/>
              </a:spcBef>
              <a:buFont typeface="Calibri" panose="020F0502020204030204" pitchFamily="34" charset="0"/>
              <a:buChar char="‒"/>
            </a:pPr>
            <a:r>
              <a:rPr lang="en-US" sz="1200" dirty="0"/>
              <a:t>Add MeSH terms (see handout)</a:t>
            </a:r>
          </a:p>
          <a:p>
            <a:pPr marL="171450" indent="-171450">
              <a:spcBef>
                <a:spcPts val="0"/>
              </a:spcBef>
              <a:buFont typeface="Calibri" panose="020F0502020204030204" pitchFamily="34" charset="0"/>
              <a:buChar char="‒"/>
            </a:pPr>
            <a:endParaRPr lang="en-US" sz="1200" dirty="0"/>
          </a:p>
          <a:p>
            <a:pPr marL="0" indent="0">
              <a:spcBef>
                <a:spcPts val="0"/>
              </a:spcBef>
              <a:buFont typeface="Calibri" panose="020F0502020204030204" pitchFamily="34" charset="0"/>
              <a:buNone/>
            </a:pPr>
            <a:r>
              <a:rPr lang="en-US" sz="1200" dirty="0"/>
              <a:t>* Productivity tools: search alerts,</a:t>
            </a:r>
            <a:r>
              <a:rPr lang="en-US" sz="1200" baseline="0" dirty="0"/>
              <a:t> table of contents alerts</a:t>
            </a:r>
            <a:endParaRPr lang="en-US" sz="1200" dirty="0"/>
          </a:p>
          <a:p>
            <a:pPr marL="171450" indent="-171450">
              <a:spcBef>
                <a:spcPts val="0"/>
              </a:spcBef>
              <a:buFont typeface="Arial" panose="020B0604020202020204" pitchFamily="34" charset="0"/>
              <a:buChar char="•"/>
            </a:pPr>
            <a:r>
              <a:rPr lang="en-US" sz="1200" dirty="0"/>
              <a:t>Pitfalls:</a:t>
            </a:r>
            <a:r>
              <a:rPr lang="en-US" sz="1200" baseline="0" dirty="0"/>
              <a:t> not taking advantage of your liaison librarian!</a:t>
            </a:r>
          </a:p>
          <a:p>
            <a:pPr marL="171450" indent="-171450">
              <a:spcBef>
                <a:spcPts val="0"/>
              </a:spcBef>
              <a:buFont typeface="Arial" panose="020B0604020202020204" pitchFamily="34" charset="0"/>
              <a:buChar char="•"/>
            </a:pPr>
            <a:endParaRPr lang="en-US" sz="1200" baseline="0" dirty="0"/>
          </a:p>
          <a:p>
            <a:pPr marL="171450" indent="-171450">
              <a:spcBef>
                <a:spcPts val="0"/>
              </a:spcBef>
              <a:buFont typeface="Arial" panose="020B0604020202020204" pitchFamily="34" charset="0"/>
              <a:buChar char="•"/>
            </a:pPr>
            <a:r>
              <a:rPr lang="en-US" sz="1200" baseline="0" dirty="0"/>
              <a:t>DEMO: in </a:t>
            </a:r>
            <a:r>
              <a:rPr lang="en-US" sz="1200" baseline="0" dirty="0" err="1"/>
              <a:t>PsycINfo</a:t>
            </a:r>
            <a:endParaRPr lang="en-US" sz="1200" baseline="0" dirty="0"/>
          </a:p>
          <a:p>
            <a:pPr marL="0" indent="0">
              <a:spcBef>
                <a:spcPts val="0"/>
              </a:spcBef>
              <a:buFont typeface="Arial" panose="020B0604020202020204" pitchFamily="34" charset="0"/>
              <a:buNone/>
            </a:pPr>
            <a:r>
              <a:rPr lang="en-US" sz="1200" baseline="0" dirty="0"/>
              <a:t>Adolescent AND Instagram AND self-perception</a:t>
            </a: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sz="1200" dirty="0"/>
              <a:t>(Adolescent OR youth OR teenager) And Instagram AND</a:t>
            </a:r>
            <a:r>
              <a:rPr lang="en-US" sz="1200" baseline="0" dirty="0"/>
              <a:t> self-perception</a:t>
            </a: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sz="1200" dirty="0"/>
              <a:t>(Adolescent OR youth OR teenager) And (Instagram OR social media) AND</a:t>
            </a:r>
            <a:r>
              <a:rPr lang="en-US" sz="1200" baseline="0" dirty="0"/>
              <a:t> self-perception</a:t>
            </a:r>
          </a:p>
          <a:p>
            <a:pPr marL="0" indent="0">
              <a:spcBef>
                <a:spcPts val="0"/>
              </a:spcBef>
              <a:buFont typeface="Arial" panose="020B0604020202020204" pitchFamily="34" charset="0"/>
              <a:buNone/>
            </a:pPr>
            <a:endParaRPr lang="en-US" sz="1200" dirty="0"/>
          </a:p>
          <a:p>
            <a:pPr marL="0" lvl="0" indent="0">
              <a:spcBef>
                <a:spcPts val="0"/>
              </a:spcBef>
              <a:buFontTx/>
              <a:buNone/>
            </a:pP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30</a:t>
            </a:fld>
            <a:endParaRPr lang="en-US" dirty="0"/>
          </a:p>
        </p:txBody>
      </p:sp>
    </p:spTree>
    <p:extLst>
      <p:ext uri="{BB962C8B-B14F-4D97-AF65-F5344CB8AC3E}">
        <p14:creationId xmlns:p14="http://schemas.microsoft.com/office/powerpoint/2010/main" val="3428293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Google Scholar? Often researchers doing a literature review will use both Google Scholar</a:t>
            </a:r>
            <a:r>
              <a:rPr lang="en-CA" baseline="0" dirty="0"/>
              <a:t> + subject-specifics databases.</a:t>
            </a:r>
          </a:p>
          <a:p>
            <a:endParaRPr lang="en-CA" baseline="0" dirty="0"/>
          </a:p>
          <a:p>
            <a:r>
              <a:rPr lang="en-CA" baseline="0" dirty="0"/>
              <a:t>Advantages of Google Scholar:</a:t>
            </a:r>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31</a:t>
            </a:fld>
            <a:endParaRPr lang="en-US" dirty="0"/>
          </a:p>
        </p:txBody>
      </p:sp>
    </p:spTree>
    <p:extLst>
      <p:ext uri="{BB962C8B-B14F-4D97-AF65-F5344CB8AC3E}">
        <p14:creationId xmlns:p14="http://schemas.microsoft.com/office/powerpoint/2010/main" val="3539703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Pearl Growing</a:t>
            </a:r>
            <a:r>
              <a:rPr lang="en-US" sz="1200" b="0" i="0" kern="1200" dirty="0">
                <a:solidFill>
                  <a:schemeClr val="tx1"/>
                </a:solidFill>
                <a:effectLst/>
                <a:latin typeface="+mn-lt"/>
                <a:ea typeface="+mn-ea"/>
                <a:cs typeface="+mn-cs"/>
              </a:rPr>
              <a:t> is in this context the process of using one information item (like a subject term or citation) to find more information.</a:t>
            </a:r>
            <a:endParaRPr lang="en-CA" dirty="0"/>
          </a:p>
        </p:txBody>
      </p:sp>
      <p:sp>
        <p:nvSpPr>
          <p:cNvPr id="4" name="Slide Number Placeholder 3"/>
          <p:cNvSpPr>
            <a:spLocks noGrp="1"/>
          </p:cNvSpPr>
          <p:nvPr>
            <p:ph type="sldNum" sz="quarter" idx="10"/>
          </p:nvPr>
        </p:nvSpPr>
        <p:spPr/>
        <p:txBody>
          <a:bodyPr/>
          <a:lstStyle/>
          <a:p>
            <a:fld id="{7166E299-6B28-40F4-9ED8-727F517F71FE}" type="slidenum">
              <a:rPr lang="en-CA" smtClean="0"/>
              <a:t>32</a:t>
            </a:fld>
            <a:endParaRPr lang="en-CA"/>
          </a:p>
        </p:txBody>
      </p:sp>
    </p:spTree>
    <p:extLst>
      <p:ext uri="{BB962C8B-B14F-4D97-AF65-F5344CB8AC3E}">
        <p14:creationId xmlns:p14="http://schemas.microsoft.com/office/powerpoint/2010/main" val="1449310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term “literature review” is applied loosely to a number of methodological approaches.</a:t>
            </a:r>
            <a:r>
              <a:rPr lang="en-US" baseline="0" dirty="0"/>
              <a:t> For example, getting a sense of a research landscape for a course assignment or paper (maybe you would cite 3-5 highly relevant articles in the lit review). At the other end of the spectrum are systematic reviews, which are usually tackled by a team of researchers who compile and review thousands of articles in an area with very rigorous and systematic criteria. For theses and dissertations, students are often developing a lit review between these two extremes.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Note the difference between a systematic review and a literature review conducted systematically.</a:t>
            </a:r>
          </a:p>
          <a:p>
            <a:endParaRPr lang="en-US" dirty="0"/>
          </a:p>
          <a:p>
            <a:r>
              <a:rPr lang="en-US" dirty="0"/>
              <a:t>Thi</a:t>
            </a:r>
            <a:r>
              <a:rPr lang="en-US" baseline="0" dirty="0"/>
              <a:t>s explanation from Diana Ridley’s helpful book provides a general explanation of what we mean when we say literature review in the context of theses or dissertations:</a:t>
            </a:r>
          </a:p>
          <a:p>
            <a:endParaRPr lang="en-US" baseline="0" dirty="0"/>
          </a:p>
          <a:p>
            <a:r>
              <a:rPr lang="en-US" dirty="0"/>
              <a:t>-</a:t>
            </a:r>
            <a:r>
              <a:rPr lang="en-US" b="1" dirty="0"/>
              <a:t>Systematic</a:t>
            </a:r>
            <a:r>
              <a:rPr lang="en-US" dirty="0"/>
              <a:t> is</a:t>
            </a:r>
            <a:r>
              <a:rPr lang="en-US" baseline="0" dirty="0"/>
              <a:t> important because you have a documented plan (even one you can replicate) – over searching for hours obsessively. Memory can be short-term.</a:t>
            </a:r>
            <a:r>
              <a:rPr lang="en-US" dirty="0"/>
              <a:t> </a:t>
            </a:r>
          </a:p>
          <a:p>
            <a:r>
              <a:rPr lang="en-US" dirty="0"/>
              <a:t>-</a:t>
            </a:r>
            <a:r>
              <a:rPr lang="en-US" b="1" dirty="0"/>
              <a:t>Thorough</a:t>
            </a:r>
            <a:r>
              <a:rPr lang="en-US" dirty="0"/>
              <a:t> – you have covered</a:t>
            </a:r>
            <a:r>
              <a:rPr lang="en-US" baseline="0" dirty="0"/>
              <a:t> all of the bases, searching a wide range of databases. In practice, you probably never reach the end where you say I have covered 100%; there is no doubt in my mind (perfectionists beware)</a:t>
            </a:r>
            <a:endParaRPr lang="en-US" dirty="0"/>
          </a:p>
          <a:p>
            <a:r>
              <a:rPr lang="en-US" dirty="0"/>
              <a:t>-</a:t>
            </a:r>
            <a:r>
              <a:rPr lang="en-US" b="1" dirty="0"/>
              <a:t>All types</a:t>
            </a:r>
            <a:r>
              <a:rPr lang="en-US" b="1" baseline="0" dirty="0"/>
              <a:t> of information </a:t>
            </a:r>
            <a:r>
              <a:rPr lang="en-US" baseline="0" dirty="0"/>
              <a:t>– A different way to search for different kinds of information - g</a:t>
            </a:r>
            <a:r>
              <a:rPr lang="en-US" dirty="0"/>
              <a:t>uides</a:t>
            </a:r>
            <a:r>
              <a:rPr lang="en-US" baseline="0" dirty="0"/>
              <a:t> for different types of info – government documents, statistics, theses, etc.</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4</a:t>
            </a:fld>
            <a:endParaRPr lang="en-US" dirty="0"/>
          </a:p>
        </p:txBody>
      </p:sp>
    </p:spTree>
    <p:extLst>
      <p:ext uri="{BB962C8B-B14F-4D97-AF65-F5344CB8AC3E}">
        <p14:creationId xmlns:p14="http://schemas.microsoft.com/office/powerpoint/2010/main" val="776208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spcBef>
                <a:spcPts val="0"/>
              </a:spcBef>
              <a:buFontTx/>
              <a:buChar char="-"/>
            </a:pPr>
            <a:endParaRPr lang="en-US" sz="1200" kern="1200" baseline="0" dirty="0">
              <a:solidFill>
                <a:schemeClr val="tx1"/>
              </a:solidFill>
              <a:effectLst/>
              <a:latin typeface="Calibri" pitchFamily="34" charset="0"/>
              <a:ea typeface="+mn-ea"/>
              <a:cs typeface="+mn-cs"/>
            </a:endParaRPr>
          </a:p>
          <a:p>
            <a:pPr marL="171450" lvl="0" indent="-171450">
              <a:spcBef>
                <a:spcPts val="0"/>
              </a:spcBef>
              <a:buFontTx/>
              <a:buChar char="-"/>
            </a:pP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33</a:t>
            </a:fld>
            <a:endParaRPr lang="en-US" dirty="0"/>
          </a:p>
        </p:txBody>
      </p:sp>
    </p:spTree>
    <p:extLst>
      <p:ext uri="{BB962C8B-B14F-4D97-AF65-F5344CB8AC3E}">
        <p14:creationId xmlns:p14="http://schemas.microsoft.com/office/powerpoint/2010/main" val="3740084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 building – networking, seek biographical information to see how people identify, follow social media feeds</a:t>
            </a:r>
          </a:p>
          <a:p>
            <a:r>
              <a:rPr lang="en-US" dirty="0"/>
              <a:t>"Social media outlets like Twitter are a good place to identify BIPOC scholars that are in your field but outside of your professional bubble.”</a:t>
            </a:r>
          </a:p>
          <a:p>
            <a:r>
              <a:rPr lang="en-US" dirty="0"/>
              <a:t>Research scholars to see how they identify in their own work</a:t>
            </a:r>
          </a:p>
          <a:p>
            <a:pPr marL="0" indent="0">
              <a:buNone/>
            </a:pPr>
            <a:endParaRPr lang="en-US" dirty="0"/>
          </a:p>
          <a:p>
            <a:r>
              <a:rPr lang="en-US" dirty="0"/>
              <a:t>Specialized groups within professional associations, </a:t>
            </a:r>
            <a:br>
              <a:rPr lang="en-US" dirty="0"/>
            </a:br>
            <a:r>
              <a:rPr lang="en-US" dirty="0"/>
              <a:t>e.g.  ICA Ethnicity and Race in Communication </a:t>
            </a:r>
            <a:r>
              <a:rPr lang="en-US" u="sng" dirty="0">
                <a:hlinkClick r:id="rId3"/>
              </a:rPr>
              <a:t>https://www.icahdq.org/group/eric</a:t>
            </a:r>
            <a:r>
              <a:rPr lang="en-US" dirty="0"/>
              <a:t> </a:t>
            </a:r>
          </a:p>
          <a:p>
            <a:r>
              <a:rPr lang="en-US" dirty="0"/>
              <a:t>Authors, editors and reviewers of “special issues” of journals and “themed” conferences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4D8AD7FC-3169-4924-ACAE-8717C7197031}" type="slidenum">
              <a:rPr lang="en-US" smtClean="0"/>
              <a:pPr>
                <a:defRPr/>
              </a:pPr>
              <a:t>34</a:t>
            </a:fld>
            <a:endParaRPr lang="en-US" dirty="0"/>
          </a:p>
        </p:txBody>
      </p:sp>
    </p:spTree>
    <p:extLst>
      <p:ext uri="{BB962C8B-B14F-4D97-AF65-F5344CB8AC3E}">
        <p14:creationId xmlns:p14="http://schemas.microsoft.com/office/powerpoint/2010/main" val="3979939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35</a:t>
            </a:fld>
            <a:endParaRPr lang="en-US" dirty="0"/>
          </a:p>
        </p:txBody>
      </p:sp>
    </p:spTree>
    <p:extLst>
      <p:ext uri="{BB962C8B-B14F-4D97-AF65-F5344CB8AC3E}">
        <p14:creationId xmlns:p14="http://schemas.microsoft.com/office/powerpoint/2010/main" val="3796016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strategies: </a:t>
            </a:r>
          </a:p>
          <a:p>
            <a:endParaRPr lang="en-US" dirty="0"/>
          </a:p>
          <a:p>
            <a:r>
              <a:rPr lang="en-US" dirty="0"/>
              <a:t>Helps you develop your search strategy in a methodical way. You can run searches,</a:t>
            </a:r>
            <a:r>
              <a:rPr lang="en-US" baseline="0" dirty="0"/>
              <a:t> save them, and then combine them in various combinations.</a:t>
            </a:r>
          </a:p>
          <a:p>
            <a:r>
              <a:rPr lang="en-US" baseline="0" dirty="0"/>
              <a:t>You can re-run a well-executed search.</a:t>
            </a:r>
          </a:p>
          <a:p>
            <a:r>
              <a:rPr lang="en-US" baseline="0" dirty="0"/>
              <a:t>Break up your research (come back to complete the review of the results.</a:t>
            </a:r>
          </a:p>
          <a:p>
            <a:r>
              <a:rPr lang="en-US" baseline="0" dirty="0"/>
              <a:t>Create search alerts</a:t>
            </a:r>
          </a:p>
          <a:p>
            <a:r>
              <a:rPr lang="en-US" baseline="0" dirty="0"/>
              <a:t>Documentation: track and remember your searches systematically.</a:t>
            </a:r>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36</a:t>
            </a:fld>
            <a:endParaRPr lang="en-US" dirty="0"/>
          </a:p>
        </p:txBody>
      </p:sp>
    </p:spTree>
    <p:extLst>
      <p:ext uri="{BB962C8B-B14F-4D97-AF65-F5344CB8AC3E}">
        <p14:creationId xmlns:p14="http://schemas.microsoft.com/office/powerpoint/2010/main" val="634512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strategies: </a:t>
            </a:r>
          </a:p>
          <a:p>
            <a:endParaRPr lang="en-US" dirty="0"/>
          </a:p>
          <a:p>
            <a:r>
              <a:rPr lang="en-US" dirty="0"/>
              <a:t>Helps you develop your search strategy in a methodical way. You can run searches,</a:t>
            </a:r>
            <a:r>
              <a:rPr lang="en-US" baseline="0" dirty="0"/>
              <a:t> save them, and then combine them in various combinations.</a:t>
            </a:r>
          </a:p>
          <a:p>
            <a:r>
              <a:rPr lang="en-US" baseline="0" dirty="0"/>
              <a:t>You can re-run a well-executed search.</a:t>
            </a:r>
          </a:p>
          <a:p>
            <a:r>
              <a:rPr lang="en-US" baseline="0" dirty="0"/>
              <a:t>Break up your research (come back to complete the review of the results.</a:t>
            </a:r>
          </a:p>
          <a:p>
            <a:r>
              <a:rPr lang="en-US" baseline="0" dirty="0"/>
              <a:t>Create search alerts</a:t>
            </a:r>
          </a:p>
          <a:p>
            <a:r>
              <a:rPr lang="en-US" baseline="0" dirty="0"/>
              <a:t>Documentation: track and remember your searches systematically.</a:t>
            </a:r>
          </a:p>
          <a:p>
            <a:endParaRPr lang="en-US"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37</a:t>
            </a:fld>
            <a:endParaRPr lang="en-US" dirty="0"/>
          </a:p>
        </p:txBody>
      </p:sp>
    </p:spTree>
    <p:extLst>
      <p:ext uri="{BB962C8B-B14F-4D97-AF65-F5344CB8AC3E}">
        <p14:creationId xmlns:p14="http://schemas.microsoft.com/office/powerpoint/2010/main" val="326728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r>
              <a:rPr lang="en-US" dirty="0"/>
              <a:t>*handout:</a:t>
            </a:r>
            <a:r>
              <a:rPr lang="en-US" baseline="0" dirty="0"/>
              <a:t> critical writing</a:t>
            </a:r>
            <a:endParaRPr lang="en-US" dirty="0"/>
          </a:p>
        </p:txBody>
      </p:sp>
      <p:sp>
        <p:nvSpPr>
          <p:cNvPr id="16388" name="Slide Number Placeholder 3"/>
          <p:cNvSpPr>
            <a:spLocks noGrp="1"/>
          </p:cNvSpPr>
          <p:nvPr>
            <p:ph type="sldNum" sz="quarter" idx="5"/>
          </p:nvPr>
        </p:nvSpPr>
        <p:spPr>
          <a:noFill/>
        </p:spPr>
        <p:txBody>
          <a:bodyPr/>
          <a:lstStyle/>
          <a:p>
            <a:fld id="{0A0A36C1-5260-4759-B363-A1180B6330D1}" type="slidenum">
              <a:rPr lang="en-US" smtClean="0"/>
              <a:pPr/>
              <a:t>38</a:t>
            </a:fld>
            <a:endParaRPr lang="en-US"/>
          </a:p>
        </p:txBody>
      </p:sp>
    </p:spTree>
    <p:extLst>
      <p:ext uri="{BB962C8B-B14F-4D97-AF65-F5344CB8AC3E}">
        <p14:creationId xmlns:p14="http://schemas.microsoft.com/office/powerpoint/2010/main" val="3411966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pPr marL="220348" indent="-220348">
              <a:buAutoNum type="arabicPeriod"/>
            </a:pPr>
            <a:r>
              <a:rPr lang="en-US" dirty="0"/>
              <a:t>Can be done by making</a:t>
            </a:r>
            <a:r>
              <a:rPr lang="en-US" baseline="0" dirty="0"/>
              <a:t> your own assertions with appropriate citations to provide support, and by including explicit linking words and phrases to show connections between citations and the different sections and chapters in the text.</a:t>
            </a:r>
          </a:p>
          <a:p>
            <a:endParaRPr lang="en-US" baseline="0" dirty="0"/>
          </a:p>
          <a:p>
            <a:r>
              <a:rPr lang="en-US" baseline="0" dirty="0"/>
              <a:t>Not only presenting what others have said – what do </a:t>
            </a:r>
            <a:r>
              <a:rPr lang="en-US" i="1" baseline="0" dirty="0"/>
              <a:t>you</a:t>
            </a:r>
            <a:r>
              <a:rPr lang="en-US" baseline="0" dirty="0"/>
              <a:t> have to say about the material, the ideas.</a:t>
            </a:r>
          </a:p>
          <a:p>
            <a:r>
              <a:rPr lang="en-US" baseline="0" dirty="0"/>
              <a:t>This is why you should be starting with a thesis or at least a narrow focus</a:t>
            </a:r>
          </a:p>
          <a:p>
            <a:endParaRPr lang="en-US" baseline="0" dirty="0"/>
          </a:p>
          <a:p>
            <a:pPr defTabSz="881390">
              <a:defRPr/>
            </a:pPr>
            <a:r>
              <a:rPr lang="en-US" dirty="0"/>
              <a:t>Paraphrasing</a:t>
            </a:r>
            <a:r>
              <a:rPr lang="en-US" baseline="0" dirty="0"/>
              <a:t> is done based on your notes – not the original text. </a:t>
            </a:r>
          </a:p>
          <a:p>
            <a:endParaRPr lang="en-US" baseline="0" dirty="0"/>
          </a:p>
          <a:p>
            <a:r>
              <a:rPr lang="en-US" baseline="0" dirty="0"/>
              <a:t>*Difference between paraphrasing and </a:t>
            </a:r>
          </a:p>
          <a:p>
            <a:r>
              <a:rPr lang="en-US" baseline="0" dirty="0"/>
              <a:t>Talk about transitions chart – linguistic strategies to show connections, and to show that you know the relationships between things. </a:t>
            </a:r>
          </a:p>
          <a:p>
            <a:endParaRPr lang="en-US" dirty="0"/>
          </a:p>
          <a:p>
            <a:endParaRPr lang="en-US" dirty="0"/>
          </a:p>
        </p:txBody>
      </p:sp>
      <p:sp>
        <p:nvSpPr>
          <p:cNvPr id="16388" name="Slide Number Placeholder 3"/>
          <p:cNvSpPr>
            <a:spLocks noGrp="1"/>
          </p:cNvSpPr>
          <p:nvPr>
            <p:ph type="sldNum" sz="quarter" idx="5"/>
          </p:nvPr>
        </p:nvSpPr>
        <p:spPr>
          <a:noFill/>
        </p:spPr>
        <p:txBody>
          <a:bodyPr/>
          <a:lstStyle/>
          <a:p>
            <a:fld id="{0A0A36C1-5260-4759-B363-A1180B6330D1}" type="slidenum">
              <a:rPr lang="en-US" smtClean="0"/>
              <a:pPr/>
              <a:t>39</a:t>
            </a:fld>
            <a:endParaRPr lang="en-US"/>
          </a:p>
        </p:txBody>
      </p:sp>
    </p:spTree>
    <p:extLst>
      <p:ext uri="{BB962C8B-B14F-4D97-AF65-F5344CB8AC3E}">
        <p14:creationId xmlns:p14="http://schemas.microsoft.com/office/powerpoint/2010/main" val="3182120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Grp="1" noRot="1" noChangeAspect="1" noChangeArrowheads="1"/>
          </p:cNvSpPr>
          <p:nvPr>
            <p:ph type="sldImg"/>
          </p:nvPr>
        </p:nvSpPr>
        <p:spPr bwMode="auto">
          <a:xfrm>
            <a:off x="1182688" y="696913"/>
            <a:ext cx="4645025" cy="3484562"/>
          </a:xfrm>
          <a:prstGeom prst="rect">
            <a:avLst/>
          </a:prstGeom>
          <a:solidFill>
            <a:srgbClr val="FFFFFF"/>
          </a:solidFill>
          <a:ln>
            <a:solidFill>
              <a:srgbClr val="000000"/>
            </a:solidFill>
            <a:miter lim="800000"/>
            <a:headEnd/>
            <a:tailEnd/>
          </a:ln>
        </p:spPr>
      </p:sp>
      <p:sp>
        <p:nvSpPr>
          <p:cNvPr id="44035" name="Rectangle 2"/>
          <p:cNvSpPr>
            <a:spLocks noGrp="1" noChangeArrowheads="1"/>
          </p:cNvSpPr>
          <p:nvPr>
            <p:ph type="body" idx="1"/>
          </p:nvPr>
        </p:nvSpPr>
        <p:spPr bwMode="auto">
          <a:xfrm>
            <a:off x="701684" y="4416439"/>
            <a:ext cx="5607051" cy="4183063"/>
          </a:xfrm>
          <a:prstGeom prst="rect">
            <a:avLst/>
          </a:prstGeom>
          <a:noFill/>
          <a:ln>
            <a:miter lim="800000"/>
            <a:headEnd/>
            <a:tailEnd/>
          </a:ln>
        </p:spPr>
        <p:txBody>
          <a:bodyPr lIns="93092" tIns="46550" rIns="93092" bIns="46550"/>
          <a:lstStyle/>
          <a:p>
            <a:pPr marL="41239">
              <a:spcBef>
                <a:spcPts val="425"/>
              </a:spcBef>
            </a:pPr>
            <a:r>
              <a:rPr lang="en-US" b="1" dirty="0">
                <a:solidFill>
                  <a:srgbClr val="000000"/>
                </a:solidFill>
                <a:cs typeface="Arial" pitchFamily="34" charset="0"/>
                <a:sym typeface="Arial" pitchFamily="34" charset="0"/>
              </a:rPr>
              <a:t>ELYSE / EMILY</a:t>
            </a:r>
          </a:p>
        </p:txBody>
      </p:sp>
    </p:spTree>
    <p:extLst>
      <p:ext uri="{BB962C8B-B14F-4D97-AF65-F5344CB8AC3E}">
        <p14:creationId xmlns:p14="http://schemas.microsoft.com/office/powerpoint/2010/main" val="3044800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394B8-C428-0C41-BF52-78EF31FACB95}" type="slidenum">
              <a:rPr lang="en-US" smtClean="0"/>
              <a:t>41</a:t>
            </a:fld>
            <a:endParaRPr lang="en-US"/>
          </a:p>
        </p:txBody>
      </p:sp>
    </p:spTree>
    <p:extLst>
      <p:ext uri="{BB962C8B-B14F-4D97-AF65-F5344CB8AC3E}">
        <p14:creationId xmlns:p14="http://schemas.microsoft.com/office/powerpoint/2010/main" val="2922776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Won’t speak to all of these … these</a:t>
            </a:r>
            <a:r>
              <a:rPr lang="en-US" b="0" baseline="0" dirty="0"/>
              <a:t> are just some examples of the types of literature reviews that can come up in various disciplines. </a:t>
            </a:r>
          </a:p>
          <a:p>
            <a:endParaRPr lang="en-US" b="0" baseline="0" dirty="0"/>
          </a:p>
          <a:p>
            <a:r>
              <a:rPr lang="en-US" b="0" baseline="0" dirty="0"/>
              <a:t>Additionally, some of you may have heard some of these protocols or guidelines, which provide specific frameworks, checklists, procedures, and guidelines for how to go about conducting your lit review. Again, this can be very discipline-specific (Cochrane Review is very common in Health Sciences, for example, and Campbell Review is more common in social sciences). Some of you may not need to </a:t>
            </a:r>
            <a:r>
              <a:rPr lang="en-US" b="0" baseline="0" dirty="0" err="1"/>
              <a:t>followi</a:t>
            </a:r>
            <a:r>
              <a:rPr lang="en-US" b="0" baseline="0" dirty="0"/>
              <a:t> a specific protocol at all. Check with your supervisor about what is expected and required for your discipline and project.</a:t>
            </a:r>
          </a:p>
          <a:p>
            <a:endParaRPr lang="en-US" b="0" baseline="0" dirty="0"/>
          </a:p>
          <a:p>
            <a:r>
              <a:rPr lang="en-US" b="0" baseline="0" dirty="0"/>
              <a:t>____</a:t>
            </a:r>
            <a:endParaRPr lang="en-US" b="0" dirty="0"/>
          </a:p>
          <a:p>
            <a:endParaRPr lang="en-US" b="1" dirty="0"/>
          </a:p>
          <a:p>
            <a:r>
              <a:rPr lang="en-US" b="1" dirty="0"/>
              <a:t>Mapping Review</a:t>
            </a:r>
            <a:r>
              <a:rPr lang="en-US" dirty="0"/>
              <a:t>: "A rapid search of the literature aiming to give a broad overview of the characteristics of a topic area. Mapping of existing research, identification of gaps, and a summary assessment of the quantity and quality of the available evidence helps to decide future areas for research or for systematic reviews." (Booth, </a:t>
            </a:r>
            <a:r>
              <a:rPr lang="en-US" dirty="0" err="1"/>
              <a:t>Papaioannou</a:t>
            </a:r>
            <a:r>
              <a:rPr lang="en-US" dirty="0"/>
              <a:t> &amp; Sutton, 2012, p. 264)</a:t>
            </a:r>
          </a:p>
          <a:p>
            <a:r>
              <a:rPr lang="en-US" b="1" dirty="0"/>
              <a:t>Mixed Method Review</a:t>
            </a:r>
            <a:r>
              <a:rPr lang="en-US" dirty="0"/>
              <a:t>: "A literature review that seeks to bring together data from quantitative and qualitative studies integrating them in a way that facilitates subsequent analysis" (Booth et al., p. 265).</a:t>
            </a:r>
          </a:p>
          <a:p>
            <a:r>
              <a:rPr lang="en-US" b="1" dirty="0"/>
              <a:t>Meta-analysis</a:t>
            </a:r>
            <a:r>
              <a:rPr lang="en-US" dirty="0"/>
              <a:t>: "The process of combining statistically quantitative studies that have measured the same effect using similar methods and a common outcome measure" (Booth et al., p. 264).</a:t>
            </a:r>
          </a:p>
          <a:p>
            <a:r>
              <a:rPr lang="en-US" b="1" dirty="0"/>
              <a:t>Narrative Review:</a:t>
            </a:r>
            <a:r>
              <a:rPr lang="en-US" dirty="0"/>
              <a:t> "A term used to describe a conventional overview of the literature, particularly when contrasted with a systematic review" (Booth et al., p. 265).</a:t>
            </a:r>
          </a:p>
          <a:p>
            <a:r>
              <a:rPr lang="en-US" b="1" dirty="0"/>
              <a:t>Note:</a:t>
            </a:r>
            <a:r>
              <a:rPr lang="en-US" dirty="0"/>
              <a:t> this term is often used pejoratively, describing a review that is inadvertently guided by a confirmation bias.</a:t>
            </a:r>
          </a:p>
          <a:p>
            <a:r>
              <a:rPr lang="en-US" b="1" dirty="0"/>
              <a:t>Qualitative Evidence Synthesis</a:t>
            </a:r>
            <a:r>
              <a:rPr lang="en-US" dirty="0"/>
              <a:t>: "An umbrella term increasingly used to describe a group of review types that attempt to synthesize and analyze findings from primary qualitative research studies" (Booth et al., p. 267).</a:t>
            </a:r>
          </a:p>
          <a:p>
            <a:r>
              <a:rPr lang="en-US" b="1" dirty="0"/>
              <a:t>Rapid Review</a:t>
            </a:r>
            <a:r>
              <a:rPr lang="en-US" dirty="0"/>
              <a:t>: "Assessment of what is already known about a policy or practice issue, by using systematic review methods to search and critically appraise existing research" (Grant &amp; Booth, 2009, p.96).</a:t>
            </a:r>
          </a:p>
          <a:p>
            <a:r>
              <a:rPr lang="en-US" b="1" dirty="0"/>
              <a:t>Note:</a:t>
            </a:r>
            <a:r>
              <a:rPr lang="en-US" dirty="0"/>
              <a:t> Rapid reviews are often done when there are insufficient time and/or resources to conduct a systematic review. As stated by Butler et. al, "They aim to be rigorous and explicit in method and thus systematic but make concessions to the breadth or depth of the process by limiting particular aspects of the systematic review process" (as cited in Grant &amp; Booth, 2009, p. 100). </a:t>
            </a:r>
          </a:p>
          <a:p>
            <a:r>
              <a:rPr lang="en-US" b="1" dirty="0"/>
              <a:t>Scoping Review:</a:t>
            </a:r>
            <a:r>
              <a:rPr lang="en-US" dirty="0"/>
              <a:t> "A type of review that has as its primary objective the identification of the size and quality of research in a topic area in order to inform subsequent review" (Booth et al., p. 269).</a:t>
            </a:r>
          </a:p>
          <a:p>
            <a:r>
              <a:rPr lang="en-US" b="1" dirty="0"/>
              <a:t>Systematic Review</a:t>
            </a:r>
            <a:r>
              <a:rPr lang="en-US" dirty="0"/>
              <a:t>: "A review of a clearly formulated question that uses systematic and explicit methods to identify, select and critically appraise relevant research and to collect and </a:t>
            </a:r>
            <a:r>
              <a:rPr lang="en-US" dirty="0" err="1"/>
              <a:t>analyse</a:t>
            </a:r>
            <a:r>
              <a:rPr lang="en-US" dirty="0"/>
              <a:t> data from the studies that are included in the review" (Booth et al., p. 271).</a:t>
            </a:r>
          </a:p>
          <a:p>
            <a:r>
              <a:rPr lang="en-US" b="1" dirty="0"/>
              <a:t>Note</a:t>
            </a:r>
            <a:r>
              <a:rPr lang="en-US" dirty="0"/>
              <a:t>: a systematic review (SR) is the most extensive and well-documented type of lit review, as well as potentially the most time-consuming. The idea with SRs  is that the search process becomes a replicable scientific study in itself. This level of review will possibly not be necessary (or desirable) for your research project.</a:t>
            </a:r>
          </a:p>
          <a:p>
            <a:endParaRPr lang="en-US" dirty="0"/>
          </a:p>
          <a:p>
            <a:endParaRPr lang="en-US" dirty="0"/>
          </a:p>
          <a:p>
            <a:r>
              <a:rPr lang="en-US" dirty="0"/>
              <a:t>Many lit review types are based on organization-driven specific protocols for conducting the reviews. These protocols provide specific frameworks, checklists, and other guidance to the generic literature review sub-types. Here are a few popular examples:</a:t>
            </a:r>
          </a:p>
          <a:p>
            <a:r>
              <a:rPr lang="en-US" b="1" dirty="0"/>
              <a:t>Cochrane Review</a:t>
            </a:r>
            <a:r>
              <a:rPr lang="en-US" dirty="0"/>
              <a:t> - known as the "gold standard" of systematic reviews, designed by the Cochrane Collaboration. Primarily used in health research literature reviews.</a:t>
            </a:r>
          </a:p>
          <a:p>
            <a:r>
              <a:rPr lang="en-US" b="1" dirty="0"/>
              <a:t>Campbell Review</a:t>
            </a:r>
            <a:r>
              <a:rPr lang="en-US" dirty="0"/>
              <a:t> - the sister organization of the Cochrane Institute which focuses on systematic reviews in the social sciences.</a:t>
            </a:r>
          </a:p>
          <a:p>
            <a:r>
              <a:rPr lang="en-US" b="1" dirty="0"/>
              <a:t>Rapid Reviews</a:t>
            </a:r>
            <a:r>
              <a:rPr lang="en-US" dirty="0"/>
              <a:t> have become increasingly common due to their flexibility, as well as the lack of time and resources available to do a comprehensive systematic review. </a:t>
            </a:r>
          </a:p>
          <a:p>
            <a:r>
              <a:rPr lang="en-US" b="1" dirty="0"/>
              <a:t>Scoping Review: </a:t>
            </a:r>
            <a:r>
              <a:rPr lang="en-US" dirty="0"/>
              <a:t>There is no strict protocol for a scoping review (unlike Campbell and Cochrane reviews). The following are some recommended guidelines </a:t>
            </a:r>
          </a:p>
          <a:p>
            <a:r>
              <a:rPr lang="en-US" dirty="0">
                <a:hlinkClick r:id="rId3"/>
              </a:rPr>
              <a:t>PICO or PICOC</a:t>
            </a:r>
            <a:r>
              <a:rPr lang="en-US" dirty="0"/>
              <a:t> A framework for posing a researchable question (population, intervention, comparisons, outcomes, context/environment) </a:t>
            </a:r>
          </a:p>
          <a:p>
            <a:r>
              <a:rPr lang="en-US" dirty="0">
                <a:hlinkClick r:id="rId4"/>
              </a:rPr>
              <a:t>PRISMA</a:t>
            </a:r>
            <a:r>
              <a:rPr lang="en-US" dirty="0"/>
              <a:t> Minimum items to report upon in a systematic review</a:t>
            </a:r>
          </a:p>
          <a:p>
            <a:endParaRPr lang="en-US"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5</a:t>
            </a:fld>
            <a:endParaRPr lang="en-US" dirty="0"/>
          </a:p>
        </p:txBody>
      </p:sp>
    </p:spTree>
    <p:extLst>
      <p:ext uri="{BB962C8B-B14F-4D97-AF65-F5344CB8AC3E}">
        <p14:creationId xmlns:p14="http://schemas.microsoft.com/office/powerpoint/2010/main" val="2922814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6</a:t>
            </a:fld>
            <a:endParaRPr lang="en-US" dirty="0"/>
          </a:p>
        </p:txBody>
      </p:sp>
    </p:spTree>
    <p:extLst>
      <p:ext uri="{BB962C8B-B14F-4D97-AF65-F5344CB8AC3E}">
        <p14:creationId xmlns:p14="http://schemas.microsoft.com/office/powerpoint/2010/main" val="1771049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component parts of the</a:t>
            </a:r>
            <a:r>
              <a:rPr lang="en-US" baseline="0" dirty="0"/>
              <a:t> lit review? </a:t>
            </a:r>
            <a:endParaRPr lang="en-US"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7</a:t>
            </a:fld>
            <a:endParaRPr lang="en-US" dirty="0"/>
          </a:p>
        </p:txBody>
      </p:sp>
    </p:spTree>
    <p:extLst>
      <p:ext uri="{BB962C8B-B14F-4D97-AF65-F5344CB8AC3E}">
        <p14:creationId xmlns:p14="http://schemas.microsoft.com/office/powerpoint/2010/main" val="2172681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r>
              <a:rPr lang="en-US" sz="1600" dirty="0"/>
              <a:t>This is all very important- specifically with respect to discipline specific research.</a:t>
            </a:r>
          </a:p>
          <a:p>
            <a:endParaRPr lang="en-US" sz="1600" dirty="0"/>
          </a:p>
          <a:p>
            <a:r>
              <a:rPr lang="en-US" sz="1600" dirty="0"/>
              <a:t>Pass out Critical reading handout</a:t>
            </a:r>
          </a:p>
          <a:p>
            <a:endParaRPr lang="en-US" sz="1600" dirty="0"/>
          </a:p>
          <a:p>
            <a:endParaRPr lang="en-US" sz="1600" dirty="0"/>
          </a:p>
        </p:txBody>
      </p:sp>
      <p:sp>
        <p:nvSpPr>
          <p:cNvPr id="16388" name="Slide Number Placeholder 3"/>
          <p:cNvSpPr>
            <a:spLocks noGrp="1"/>
          </p:cNvSpPr>
          <p:nvPr>
            <p:ph type="sldNum" sz="quarter" idx="5"/>
          </p:nvPr>
        </p:nvSpPr>
        <p:spPr>
          <a:noFill/>
        </p:spPr>
        <p:txBody>
          <a:bodyPr/>
          <a:lstStyle/>
          <a:p>
            <a:fld id="{0A0A36C1-5260-4759-B363-A1180B6330D1}" type="slidenum">
              <a:rPr lang="en-US" smtClean="0"/>
              <a:pPr/>
              <a:t>8</a:t>
            </a:fld>
            <a:endParaRPr lang="en-US"/>
          </a:p>
        </p:txBody>
      </p:sp>
    </p:spTree>
    <p:extLst>
      <p:ext uri="{BB962C8B-B14F-4D97-AF65-F5344CB8AC3E}">
        <p14:creationId xmlns:p14="http://schemas.microsoft.com/office/powerpoint/2010/main" val="352604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r>
              <a:rPr lang="en-US" dirty="0"/>
              <a:t>READING CRITICALLY!!!!!</a:t>
            </a:r>
          </a:p>
          <a:p>
            <a:r>
              <a:rPr lang="en-US" dirty="0"/>
              <a:t>When you are reading you need</a:t>
            </a:r>
            <a:r>
              <a:rPr lang="en-US" baseline="0" dirty="0"/>
              <a:t> to be considering the content.</a:t>
            </a:r>
          </a:p>
          <a:p>
            <a:r>
              <a:rPr lang="en-US" baseline="0" dirty="0"/>
              <a:t>Also will help with respect to what you take notes on</a:t>
            </a:r>
          </a:p>
          <a:p>
            <a:r>
              <a:rPr lang="en-US" baseline="0" dirty="0"/>
              <a:t>This could be put in an annotated bibliography etc. - *Note the difference between annotated bibliographies and literature reviews</a:t>
            </a:r>
          </a:p>
          <a:p>
            <a:r>
              <a:rPr lang="en-US" baseline="0" dirty="0"/>
              <a:t>Also look at how the authors/researchers you are reading organize their material</a:t>
            </a:r>
          </a:p>
          <a:p>
            <a:endParaRPr lang="en-US" baseline="0" dirty="0"/>
          </a:p>
          <a:p>
            <a:r>
              <a:rPr lang="en-US" baseline="0" dirty="0"/>
              <a:t>In which </a:t>
            </a:r>
            <a:r>
              <a:rPr lang="en-US" i="1" baseline="0" dirty="0"/>
              <a:t>conversations</a:t>
            </a:r>
            <a:r>
              <a:rPr lang="en-US" baseline="0" dirty="0"/>
              <a:t> are the authors participating?</a:t>
            </a:r>
          </a:p>
          <a:p>
            <a:r>
              <a:rPr lang="en-US" baseline="0" dirty="0"/>
              <a:t>Notice what the authors are </a:t>
            </a:r>
            <a:r>
              <a:rPr lang="en-US" i="1" baseline="0" dirty="0"/>
              <a:t>doing</a:t>
            </a:r>
            <a:r>
              <a:rPr lang="en-US" baseline="0" dirty="0"/>
              <a:t>. Examining? Addressing? Arguing? Proposing? Demonstrating? </a:t>
            </a:r>
          </a:p>
          <a:p>
            <a:endParaRPr lang="en-US" baseline="0" dirty="0"/>
          </a:p>
          <a:p>
            <a:endParaRPr lang="en-US" dirty="0"/>
          </a:p>
        </p:txBody>
      </p:sp>
      <p:sp>
        <p:nvSpPr>
          <p:cNvPr id="16388" name="Slide Number Placeholder 3"/>
          <p:cNvSpPr>
            <a:spLocks noGrp="1"/>
          </p:cNvSpPr>
          <p:nvPr>
            <p:ph type="sldNum" sz="quarter" idx="5"/>
          </p:nvPr>
        </p:nvSpPr>
        <p:spPr>
          <a:noFill/>
        </p:spPr>
        <p:txBody>
          <a:bodyPr/>
          <a:lstStyle/>
          <a:p>
            <a:fld id="{0A0A36C1-5260-4759-B363-A1180B6330D1}" type="slidenum">
              <a:rPr lang="en-US" smtClean="0"/>
              <a:pPr/>
              <a:t>9</a:t>
            </a:fld>
            <a:endParaRPr lang="en-US"/>
          </a:p>
        </p:txBody>
      </p:sp>
    </p:spTree>
    <p:extLst>
      <p:ext uri="{BB962C8B-B14F-4D97-AF65-F5344CB8AC3E}">
        <p14:creationId xmlns:p14="http://schemas.microsoft.com/office/powerpoint/2010/main" val="1075470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charset="0"/>
              <a:buNone/>
            </a:pPr>
            <a:r>
              <a:rPr lang="en-US" dirty="0"/>
              <a:t>*It</a:t>
            </a:r>
            <a:r>
              <a:rPr lang="en-US" baseline="0" dirty="0"/>
              <a:t> is usually a bad sign to see every paragraph beginning with the name of a researcher. Don’t ‘list’.</a:t>
            </a:r>
          </a:p>
          <a:p>
            <a:pPr>
              <a:buFont typeface="Arial" charset="0"/>
              <a:buNone/>
            </a:pPr>
            <a:r>
              <a:rPr lang="en-US" baseline="0" dirty="0"/>
              <a:t>** including relevant theory</a:t>
            </a:r>
          </a:p>
          <a:p>
            <a:pPr>
              <a:buFont typeface="Arial" charset="0"/>
              <a:buNone/>
            </a:pPr>
            <a:r>
              <a:rPr lang="en-US" baseline="0" dirty="0"/>
              <a:t>*** according to the guiding concepts of your thesis or research question(s)</a:t>
            </a:r>
          </a:p>
          <a:p>
            <a:pPr>
              <a:buFont typeface="Arial" charset="0"/>
              <a:buNone/>
            </a:pPr>
            <a:endParaRPr lang="en-US" baseline="0" dirty="0"/>
          </a:p>
          <a:p>
            <a:pPr>
              <a:buFont typeface="Arial" charset="0"/>
              <a:buNone/>
            </a:pPr>
            <a:r>
              <a:rPr lang="en-US" baseline="0" dirty="0"/>
              <a:t>Emphasize the function of summary and synthesis</a:t>
            </a:r>
            <a:endParaRPr lang="en-US" dirty="0"/>
          </a:p>
          <a:p>
            <a:endParaRPr lang="en-CA" dirty="0"/>
          </a:p>
        </p:txBody>
      </p:sp>
      <p:sp>
        <p:nvSpPr>
          <p:cNvPr id="4" name="Slide Number Placeholder 3"/>
          <p:cNvSpPr>
            <a:spLocks noGrp="1"/>
          </p:cNvSpPr>
          <p:nvPr>
            <p:ph type="sldNum" sz="quarter" idx="10"/>
          </p:nvPr>
        </p:nvSpPr>
        <p:spPr/>
        <p:txBody>
          <a:bodyPr/>
          <a:lstStyle/>
          <a:p>
            <a:pPr>
              <a:defRPr/>
            </a:pPr>
            <a:fld id="{4D8AD7FC-3169-4924-ACAE-8717C7197031}" type="slidenum">
              <a:rPr lang="en-US" smtClean="0"/>
              <a:pPr>
                <a:defRPr/>
              </a:pPr>
              <a:t>10</a:t>
            </a:fld>
            <a:endParaRPr lang="en-US" dirty="0"/>
          </a:p>
        </p:txBody>
      </p:sp>
    </p:spTree>
    <p:extLst>
      <p:ext uri="{BB962C8B-B14F-4D97-AF65-F5344CB8AC3E}">
        <p14:creationId xmlns:p14="http://schemas.microsoft.com/office/powerpoint/2010/main" val="1147418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1"/>
            <a:ext cx="5972175" cy="6857999"/>
          </a:xfrm>
          <a:prstGeom prst="rect">
            <a:avLst/>
          </a:prstGeom>
          <a:gradFill>
            <a:gsLst>
              <a:gs pos="32000">
                <a:srgbClr val="BB131C"/>
              </a:gs>
              <a:gs pos="67000">
                <a:schemeClr val="accent1">
                  <a:lumMod val="9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081923" y="1556792"/>
            <a:ext cx="2952328" cy="3715274"/>
          </a:xfrm>
        </p:spPr>
        <p:txBody>
          <a:bodyPr anchor="t">
            <a:normAutofit/>
          </a:bodyPr>
          <a:lstStyle>
            <a:lvl1pPr marL="0" indent="0" algn="l">
              <a:spcBef>
                <a:spcPts val="456"/>
              </a:spcBef>
              <a:buNone/>
              <a:defRPr sz="17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
        <p:nvSpPr>
          <p:cNvPr id="13" name="Title 12"/>
          <p:cNvSpPr>
            <a:spLocks noGrp="1"/>
          </p:cNvSpPr>
          <p:nvPr>
            <p:ph type="title" hasCustomPrompt="1"/>
          </p:nvPr>
        </p:nvSpPr>
        <p:spPr>
          <a:xfrm>
            <a:off x="457200" y="1556792"/>
            <a:ext cx="5338936" cy="1828800"/>
          </a:xfrm>
          <a:prstGeom prst="rect">
            <a:avLst/>
          </a:prstGeom>
        </p:spPr>
        <p:txBody>
          <a:bodyPr/>
          <a:lstStyle>
            <a:lvl1pPr algn="r">
              <a:defRPr sz="4200" b="0" spc="150" baseline="0">
                <a:solidFill>
                  <a:schemeClr val="bg1"/>
                </a:solidFill>
              </a:defRPr>
            </a:lvl1pPr>
          </a:lstStyle>
          <a:p>
            <a:r>
              <a:rPr lang="en-US" dirty="0"/>
              <a:t>Click to edit title</a:t>
            </a:r>
          </a:p>
        </p:txBody>
      </p:sp>
      <p:pic>
        <p:nvPicPr>
          <p:cNvPr id="9" name="Picture 2" descr="P:\Keep\Student Learning Commons\Graphics\Research Commons\Logo-RC-333px-x-88.jpg"/>
          <p:cNvPicPr>
            <a:picLocks noChangeAspect="1" noChangeArrowheads="1"/>
          </p:cNvPicPr>
          <p:nvPr userDrawn="1"/>
        </p:nvPicPr>
        <p:blipFill>
          <a:blip r:embed="rId2" cstate="print"/>
          <a:srcRect/>
          <a:stretch>
            <a:fillRect/>
          </a:stretch>
        </p:blipFill>
        <p:spPr bwMode="auto">
          <a:xfrm>
            <a:off x="5972175" y="6019800"/>
            <a:ext cx="3171825" cy="838200"/>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77671" y="573218"/>
            <a:ext cx="8381260" cy="1054394"/>
          </a:xfrm>
          <a:prstGeom prst="rect">
            <a:avLst/>
          </a:prstGeom>
        </p:spPr>
        <p:txBody>
          <a:bodyPr/>
          <a:lstStyle>
            <a:lvl1pPr algn="l">
              <a:defRPr sz="2600"/>
            </a:lvl1pPr>
          </a:lstStyle>
          <a:p>
            <a:r>
              <a:rPr lang="en-US" dirty="0"/>
              <a:t>Click to edit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imple">
    <p:spTree>
      <p:nvGrpSpPr>
        <p:cNvPr id="1" name=""/>
        <p:cNvGrpSpPr/>
        <p:nvPr/>
      </p:nvGrpSpPr>
      <p:grpSpPr>
        <a:xfrm>
          <a:off x="0" y="0"/>
          <a:ext cx="0" cy="0"/>
          <a:chOff x="0" y="0"/>
          <a:chExt cx="0" cy="0"/>
        </a:xfrm>
      </p:grpSpPr>
      <p:pic>
        <p:nvPicPr>
          <p:cNvPr id="3" name="Picture 2" descr="P:\Keep\Student Learning Commons\Graphics\Research Commons\Logo-RC-333px-x-88.jpg"/>
          <p:cNvPicPr>
            <a:picLocks noChangeAspect="1" noChangeArrowheads="1"/>
          </p:cNvPicPr>
          <p:nvPr userDrawn="1"/>
        </p:nvPicPr>
        <p:blipFill>
          <a:blip r:embed="rId2" cstate="print"/>
          <a:srcRect/>
          <a:stretch>
            <a:fillRect/>
          </a:stretch>
        </p:blipFill>
        <p:spPr bwMode="auto">
          <a:xfrm>
            <a:off x="5972175" y="6019800"/>
            <a:ext cx="3171825" cy="838200"/>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hasCustomPrompt="1"/>
          </p:nvPr>
        </p:nvSpPr>
        <p:spPr>
          <a:xfrm>
            <a:off x="381000" y="142358"/>
            <a:ext cx="8381260" cy="1054394"/>
          </a:xfrm>
          <a:prstGeom prst="rect">
            <a:avLst/>
          </a:prstGeom>
        </p:spPr>
        <p:txBody>
          <a:bodyPr/>
          <a:lstStyle/>
          <a:p>
            <a:r>
              <a:rPr lang="en-US" dirty="0"/>
              <a:t>Click to edit title</a:t>
            </a:r>
          </a:p>
        </p:txBody>
      </p:sp>
    </p:spTree>
    <p:extLst>
      <p:ext uri="{BB962C8B-B14F-4D97-AF65-F5344CB8AC3E}">
        <p14:creationId xmlns:p14="http://schemas.microsoft.com/office/powerpoint/2010/main" val="39086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5"/>
        <p:cNvGrpSpPr/>
        <p:nvPr/>
      </p:nvGrpSpPr>
      <p:grpSpPr>
        <a:xfrm>
          <a:off x="0" y="0"/>
          <a:ext cx="0" cy="0"/>
          <a:chOff x="0" y="0"/>
          <a:chExt cx="0" cy="0"/>
        </a:xfrm>
      </p:grpSpPr>
      <p:sp>
        <p:nvSpPr>
          <p:cNvPr id="16" name="Shape 16"/>
          <p:cNvSpPr txBox="1">
            <a:spLocks noGrp="1"/>
          </p:cNvSpPr>
          <p:nvPr>
            <p:ph type="title" hasCustomPrompt="1"/>
          </p:nvPr>
        </p:nvSpPr>
        <p:spPr>
          <a:xfrm>
            <a:off x="304800" y="376601"/>
            <a:ext cx="8565600" cy="723599"/>
          </a:xfrm>
          <a:prstGeom prst="rect">
            <a:avLst/>
          </a:prstGeom>
        </p:spPr>
        <p:txBody>
          <a:bodyPr lIns="91425" tIns="91425" rIns="91425" bIns="91425" anchor="b" anchorCtr="0"/>
          <a:lstStyle>
            <a:lvl1pPr rtl="0">
              <a:spcBef>
                <a:spcPts val="0"/>
              </a:spcBef>
              <a:defRPr>
                <a:latin typeface="+mj-lt"/>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CA" dirty="0"/>
              <a:t>Click to add title</a:t>
            </a:r>
            <a:endParaRPr dirty="0"/>
          </a:p>
        </p:txBody>
      </p:sp>
      <p:sp>
        <p:nvSpPr>
          <p:cNvPr id="17" name="Shape 17"/>
          <p:cNvSpPr txBox="1">
            <a:spLocks noGrp="1"/>
          </p:cNvSpPr>
          <p:nvPr>
            <p:ph type="body" idx="1" hasCustomPrompt="1"/>
          </p:nvPr>
        </p:nvSpPr>
        <p:spPr>
          <a:xfrm>
            <a:off x="304800" y="1049870"/>
            <a:ext cx="3994500" cy="4967599"/>
          </a:xfrm>
          <a:prstGeom prst="rect">
            <a:avLst/>
          </a:prstGeom>
        </p:spPr>
        <p:txBody>
          <a:bodyPr lIns="91425" tIns="91425" rIns="91425" bIns="91425" anchor="t" anchorCtr="0"/>
          <a:lstStyle>
            <a:lvl1pPr marL="342900" indent="-342900" rtl="0">
              <a:spcBef>
                <a:spcPts val="0"/>
              </a:spcBef>
              <a:buFontTx/>
              <a:buChar char="-"/>
              <a:defRPr baseline="0">
                <a:latin typeface="+mn-lt"/>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CA" dirty="0"/>
              <a:t>Click to add text</a:t>
            </a:r>
          </a:p>
          <a:p>
            <a:endParaRPr dirty="0"/>
          </a:p>
        </p:txBody>
      </p:sp>
      <p:sp>
        <p:nvSpPr>
          <p:cNvPr id="18" name="Shape 18"/>
          <p:cNvSpPr txBox="1">
            <a:spLocks noGrp="1"/>
          </p:cNvSpPr>
          <p:nvPr>
            <p:ph type="body" idx="2" hasCustomPrompt="1"/>
          </p:nvPr>
        </p:nvSpPr>
        <p:spPr>
          <a:xfrm>
            <a:off x="4692273" y="1049850"/>
            <a:ext cx="3994500" cy="4967599"/>
          </a:xfrm>
          <a:prstGeom prst="rect">
            <a:avLst/>
          </a:prstGeom>
        </p:spPr>
        <p:txBody>
          <a:bodyPr lIns="91425" tIns="91425" rIns="91425" bIns="91425" anchor="t" anchorCtr="0"/>
          <a:lstStyle>
            <a:lvl1pPr marL="342900" indent="-342900" rtl="0">
              <a:spcBef>
                <a:spcPts val="0"/>
              </a:spcBef>
              <a:buFontTx/>
              <a:buChar char="-"/>
              <a:defRPr baseline="0">
                <a:latin typeface="+mn-lt"/>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CA" dirty="0"/>
              <a:t>Click to add text</a:t>
            </a:r>
          </a:p>
          <a:p>
            <a:endParaRPr dirty="0"/>
          </a:p>
        </p:txBody>
      </p:sp>
    </p:spTree>
    <p:extLst>
      <p:ext uri="{BB962C8B-B14F-4D97-AF65-F5344CB8AC3E}">
        <p14:creationId xmlns:p14="http://schemas.microsoft.com/office/powerpoint/2010/main" val="1214358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DE17E4-EA55-474A-A44A-9542F735D15D}" type="datetimeFigureOut">
              <a:rPr lang="en-CA" smtClean="0"/>
              <a:t>2022-01-17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653117C-5ED1-4F67-8787-E941E1DB3640}" type="slidenum">
              <a:rPr lang="en-CA" smtClean="0"/>
              <a:t>‹#›</a:t>
            </a:fld>
            <a:endParaRPr lang="en-CA"/>
          </a:p>
        </p:txBody>
      </p:sp>
    </p:spTree>
    <p:extLst>
      <p:ext uri="{BB962C8B-B14F-4D97-AF65-F5344CB8AC3E}">
        <p14:creationId xmlns:p14="http://schemas.microsoft.com/office/powerpoint/2010/main" val="135062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6DE17E4-EA55-474A-A44A-9542F735D15D}" type="datetimeFigureOut">
              <a:rPr lang="en-CA" smtClean="0"/>
              <a:t>2022-01-17</a:t>
            </a:fld>
            <a:endParaRPr lang="en-CA"/>
          </a:p>
        </p:txBody>
      </p:sp>
      <p:sp>
        <p:nvSpPr>
          <p:cNvPr id="5" name="Footer Placeholder 2"/>
          <p:cNvSpPr>
            <a:spLocks noGrp="1"/>
          </p:cNvSpPr>
          <p:nvPr>
            <p:ph type="ftr" sz="quarter" idx="11"/>
          </p:nvPr>
        </p:nvSpPr>
        <p:spPr/>
        <p:txBody>
          <a:bodyPr/>
          <a:lstStyle/>
          <a:p>
            <a:endParaRPr lang="en-CA"/>
          </a:p>
        </p:txBody>
      </p:sp>
      <p:sp>
        <p:nvSpPr>
          <p:cNvPr id="6" name="Slide Number Placeholder 3"/>
          <p:cNvSpPr>
            <a:spLocks noGrp="1"/>
          </p:cNvSpPr>
          <p:nvPr>
            <p:ph type="sldNum" sz="quarter" idx="12"/>
          </p:nvPr>
        </p:nvSpPr>
        <p:spPr/>
        <p:txBody>
          <a:bodyPr/>
          <a:lstStyle/>
          <a:p>
            <a:fld id="{0653117C-5ED1-4F67-8787-E941E1DB3640}" type="slidenum">
              <a:rPr lang="en-CA" smtClean="0"/>
              <a:t>‹#›</a:t>
            </a:fld>
            <a:endParaRPr lang="en-CA"/>
          </a:p>
        </p:txBody>
      </p:sp>
    </p:spTree>
    <p:extLst>
      <p:ext uri="{BB962C8B-B14F-4D97-AF65-F5344CB8AC3E}">
        <p14:creationId xmlns:p14="http://schemas.microsoft.com/office/powerpoint/2010/main" val="107145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0999" y="620688"/>
            <a:ext cx="8407893" cy="44074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defRPr/>
            </a:pPr>
            <a:fld id="{5FEF8299-235E-4ACF-BEF8-6F8D669DB4CF}" type="slidenum">
              <a:rPr lang="en-US" smtClean="0"/>
              <a:pPr>
                <a:defRPr/>
              </a:pPr>
              <a:t>‹#›</a:t>
            </a:fld>
            <a:endParaRPr lang="en-US" dirty="0"/>
          </a:p>
        </p:txBody>
      </p:sp>
      <p:pic>
        <p:nvPicPr>
          <p:cNvPr id="10" name="Picture 2" descr="P:\Keep\Student Learning Commons\Graphics\Research Commons\Logo-RC-333px-x-88.jpg"/>
          <p:cNvPicPr>
            <a:picLocks noChangeAspect="1" noChangeArrowheads="1"/>
          </p:cNvPicPr>
          <p:nvPr userDrawn="1"/>
        </p:nvPicPr>
        <p:blipFill>
          <a:blip r:embed="rId10" cstate="print"/>
          <a:srcRect/>
          <a:stretch>
            <a:fillRect/>
          </a:stretch>
        </p:blipFill>
        <p:spPr bwMode="auto">
          <a:xfrm>
            <a:off x="5972175" y="6019800"/>
            <a:ext cx="3171825" cy="838200"/>
          </a:xfrm>
          <a:prstGeom prst="rect">
            <a:avLst/>
          </a:prstGeom>
          <a:noFill/>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91" r:id="rId3"/>
    <p:sldLayoutId id="2147483692" r:id="rId4"/>
    <p:sldLayoutId id="2147483693" r:id="rId5"/>
    <p:sldLayoutId id="2147483694" r:id="rId6"/>
    <p:sldLayoutId id="2147483695" r:id="rId7"/>
    <p:sldLayoutId id="2147483696" r:id="rId8"/>
  </p:sldLayoutIdLst>
  <p:txStyles>
    <p:titleStyle>
      <a:lvl1pPr algn="l" defTabSz="914400" rtl="0" eaLnBrk="1" latinLnBrk="0" hangingPunct="1">
        <a:spcBef>
          <a:spcPct val="0"/>
        </a:spcBef>
        <a:buNone/>
        <a:defRPr sz="3600" b="1" kern="1200" cap="none" spc="150" baseline="0">
          <a:ln>
            <a:noFill/>
          </a:ln>
          <a:solidFill>
            <a:schemeClr val="tx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4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20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8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8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8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sroberts@sfu.ca"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lib.sfu.ca/help/research-assistance/subject/communication/cmns800"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www.lib.sfu.ca/help/research-assistance/subject/communication/cmns801research"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sshrc-crsh.gc.ca/funding-financement/policies-politiques/knowledge_mobilisation-mobilisation_des_connaissances-eng.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2.gi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hyperlink" Target="https://www.lib.sfu.ca/about/branches-depts/rc/writing/literature-review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Keep\Student Learning Commons\Graphics\Research Commons\Logo-RC-333px-x-88.jpg"/>
          <p:cNvPicPr>
            <a:picLocks noChangeAspect="1" noChangeArrowheads="1"/>
          </p:cNvPicPr>
          <p:nvPr/>
        </p:nvPicPr>
        <p:blipFill>
          <a:blip r:embed="rId3" cstate="print"/>
          <a:srcRect/>
          <a:stretch>
            <a:fillRect/>
          </a:stretch>
        </p:blipFill>
        <p:spPr bwMode="auto">
          <a:xfrm>
            <a:off x="5972175" y="6019800"/>
            <a:ext cx="3171825" cy="838200"/>
          </a:xfrm>
          <a:prstGeom prst="rect">
            <a:avLst/>
          </a:prstGeom>
          <a:noFill/>
        </p:spPr>
      </p:pic>
      <p:sp>
        <p:nvSpPr>
          <p:cNvPr id="3" name="Text Placeholder 2"/>
          <p:cNvSpPr>
            <a:spLocks noGrp="1"/>
          </p:cNvSpPr>
          <p:nvPr>
            <p:ph type="subTitle" idx="1"/>
          </p:nvPr>
        </p:nvSpPr>
        <p:spPr/>
        <p:txBody>
          <a:bodyPr>
            <a:normAutofit/>
          </a:bodyPr>
          <a:lstStyle/>
          <a:p>
            <a:pPr>
              <a:lnSpc>
                <a:spcPct val="120000"/>
              </a:lnSpc>
              <a:spcBef>
                <a:spcPts val="456"/>
              </a:spcBef>
            </a:pPr>
            <a:endParaRPr lang="en-US" dirty="0"/>
          </a:p>
          <a:p>
            <a:pPr>
              <a:lnSpc>
                <a:spcPct val="120000"/>
              </a:lnSpc>
              <a:spcBef>
                <a:spcPts val="456"/>
              </a:spcBef>
            </a:pPr>
            <a:r>
              <a:rPr lang="en-US" dirty="0"/>
              <a:t>Robyn Long</a:t>
            </a:r>
          </a:p>
          <a:p>
            <a:pPr>
              <a:lnSpc>
                <a:spcPct val="120000"/>
              </a:lnSpc>
              <a:spcBef>
                <a:spcPts val="456"/>
              </a:spcBef>
            </a:pPr>
            <a:r>
              <a:rPr lang="en-US" dirty="0"/>
              <a:t>Graduate writing facilitator</a:t>
            </a:r>
          </a:p>
          <a:p>
            <a:pPr>
              <a:lnSpc>
                <a:spcPct val="120000"/>
              </a:lnSpc>
              <a:spcBef>
                <a:spcPts val="456"/>
              </a:spcBef>
            </a:pPr>
            <a:endParaRPr lang="en-US" dirty="0"/>
          </a:p>
          <a:p>
            <a:pPr>
              <a:lnSpc>
                <a:spcPct val="120000"/>
              </a:lnSpc>
              <a:spcBef>
                <a:spcPts val="456"/>
              </a:spcBef>
            </a:pPr>
            <a:r>
              <a:rPr lang="en-US" dirty="0"/>
              <a:t>Sylvia Roberts</a:t>
            </a:r>
          </a:p>
          <a:p>
            <a:pPr>
              <a:lnSpc>
                <a:spcPct val="120000"/>
              </a:lnSpc>
              <a:spcBef>
                <a:spcPts val="456"/>
              </a:spcBef>
            </a:pPr>
            <a:r>
              <a:rPr lang="en-US" dirty="0">
                <a:solidFill>
                  <a:schemeClr val="accent1"/>
                </a:solidFill>
              </a:rPr>
              <a:t>CMNS librarian</a:t>
            </a:r>
          </a:p>
          <a:p>
            <a:pPr>
              <a:lnSpc>
                <a:spcPct val="120000"/>
              </a:lnSpc>
              <a:spcBef>
                <a:spcPts val="456"/>
              </a:spcBef>
            </a:pPr>
            <a:r>
              <a:rPr lang="en-US" dirty="0">
                <a:solidFill>
                  <a:schemeClr val="accent1"/>
                </a:solidFill>
                <a:hlinkClick r:id="rId4"/>
              </a:rPr>
              <a:t>sroberts@sfu.ca</a:t>
            </a:r>
            <a:endParaRPr lang="en-US" dirty="0">
              <a:solidFill>
                <a:schemeClr val="accent1"/>
              </a:solidFill>
            </a:endParaRPr>
          </a:p>
          <a:p>
            <a:pPr>
              <a:lnSpc>
                <a:spcPct val="120000"/>
              </a:lnSpc>
              <a:spcBef>
                <a:spcPts val="456"/>
              </a:spcBef>
            </a:pPr>
            <a:endParaRPr lang="en-US" dirty="0">
              <a:solidFill>
                <a:schemeClr val="accent1"/>
              </a:solidFill>
            </a:endParaRPr>
          </a:p>
        </p:txBody>
      </p:sp>
      <p:sp>
        <p:nvSpPr>
          <p:cNvPr id="2" name="Title 1"/>
          <p:cNvSpPr>
            <a:spLocks noGrp="1"/>
          </p:cNvSpPr>
          <p:nvPr>
            <p:ph type="title"/>
          </p:nvPr>
        </p:nvSpPr>
        <p:spPr/>
        <p:txBody>
          <a:bodyPr/>
          <a:lstStyle/>
          <a:p>
            <a:r>
              <a:rPr lang="en-US" sz="3600" b="0" dirty="0"/>
              <a:t>Writing &amp; </a:t>
            </a:r>
            <a:r>
              <a:rPr lang="en-US" sz="3600" dirty="0"/>
              <a:t>researching </a:t>
            </a:r>
            <a:r>
              <a:rPr lang="en-US" sz="3600" b="0" dirty="0"/>
              <a:t>your </a:t>
            </a:r>
            <a:r>
              <a:rPr lang="en-US" sz="3600" dirty="0"/>
              <a:t>l</a:t>
            </a:r>
            <a:r>
              <a:rPr lang="en-US" sz="3600" b="0" dirty="0"/>
              <a:t>iterature </a:t>
            </a:r>
            <a:r>
              <a:rPr lang="en-US" sz="3600" dirty="0"/>
              <a:t>r</a:t>
            </a:r>
            <a:r>
              <a:rPr lang="en-US" sz="3600" b="0" dirty="0"/>
              <a:t>eview</a:t>
            </a:r>
            <a:endParaRPr lang="en-CA" sz="3600" b="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484784"/>
            <a:ext cx="8407893" cy="3543312"/>
          </a:xfrm>
        </p:spPr>
        <p:txBody>
          <a:bodyPr>
            <a:normAutofit fontScale="92500" lnSpcReduction="20000"/>
          </a:bodyPr>
          <a:lstStyle/>
          <a:p>
            <a:pPr marL="45720" indent="0">
              <a:buNone/>
            </a:pPr>
            <a:endParaRPr lang="en-CA" dirty="0"/>
          </a:p>
          <a:p>
            <a:r>
              <a:rPr lang="en-US" sz="2800" dirty="0"/>
              <a:t>a piece of discursive prose, not a list describing or summarizing one piece of literature after another</a:t>
            </a:r>
          </a:p>
          <a:p>
            <a:pPr marL="45720" indent="0">
              <a:buNone/>
            </a:pPr>
            <a:endParaRPr lang="en-US" sz="2800" dirty="0"/>
          </a:p>
          <a:p>
            <a:r>
              <a:rPr lang="en-US" sz="2800" dirty="0"/>
              <a:t>organized into sections, presenting themes or identifying trends </a:t>
            </a:r>
          </a:p>
          <a:p>
            <a:pPr marL="45720" indent="0">
              <a:buNone/>
            </a:pPr>
            <a:endParaRPr lang="en-US" sz="2800" dirty="0"/>
          </a:p>
          <a:p>
            <a:r>
              <a:rPr lang="en-US" sz="2800" dirty="0"/>
              <a:t>not a list of all the material published – it involves synthesis and evaluation of the material</a:t>
            </a:r>
          </a:p>
        </p:txBody>
      </p:sp>
      <p:sp>
        <p:nvSpPr>
          <p:cNvPr id="3" name="Title 2"/>
          <p:cNvSpPr>
            <a:spLocks noGrp="1"/>
          </p:cNvSpPr>
          <p:nvPr>
            <p:ph type="title"/>
          </p:nvPr>
        </p:nvSpPr>
        <p:spPr>
          <a:xfrm>
            <a:off x="394885" y="620688"/>
            <a:ext cx="8381260" cy="1054394"/>
          </a:xfrm>
        </p:spPr>
        <p:txBody>
          <a:bodyPr/>
          <a:lstStyle/>
          <a:p>
            <a:r>
              <a:rPr lang="en-US" sz="2800" dirty="0"/>
              <a:t>What is a Literature Review? </a:t>
            </a:r>
          </a:p>
        </p:txBody>
      </p:sp>
    </p:spTree>
    <p:extLst>
      <p:ext uri="{BB962C8B-B14F-4D97-AF65-F5344CB8AC3E}">
        <p14:creationId xmlns:p14="http://schemas.microsoft.com/office/powerpoint/2010/main" val="2009619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196752"/>
            <a:ext cx="8407893" cy="3831344"/>
          </a:xfrm>
        </p:spPr>
        <p:txBody>
          <a:bodyPr>
            <a:normAutofit lnSpcReduction="10000"/>
          </a:bodyPr>
          <a:lstStyle/>
          <a:p>
            <a:pPr marL="45720" indent="0">
              <a:buNone/>
            </a:pPr>
            <a:endParaRPr lang="en-CA" dirty="0"/>
          </a:p>
          <a:p>
            <a:r>
              <a:rPr lang="en-US" sz="2600" dirty="0">
                <a:solidFill>
                  <a:schemeClr val="tx1"/>
                </a:solidFill>
              </a:rPr>
              <a:t>Establishes the foundation for your research question</a:t>
            </a:r>
          </a:p>
          <a:p>
            <a:r>
              <a:rPr lang="en-US" sz="2600" dirty="0">
                <a:solidFill>
                  <a:schemeClr val="tx1"/>
                </a:solidFill>
              </a:rPr>
              <a:t>Gives validity to the research question</a:t>
            </a:r>
          </a:p>
          <a:p>
            <a:r>
              <a:rPr lang="en-US" sz="2600" dirty="0">
                <a:solidFill>
                  <a:schemeClr val="tx1"/>
                </a:solidFill>
              </a:rPr>
              <a:t>Provides necessary background/precedent/history to situate your research question within the body of research of your field</a:t>
            </a:r>
          </a:p>
          <a:p>
            <a:r>
              <a:rPr lang="en-US" sz="2600" dirty="0">
                <a:solidFill>
                  <a:schemeClr val="tx1"/>
                </a:solidFill>
              </a:rPr>
              <a:t>Engages with relevant work done by others</a:t>
            </a:r>
          </a:p>
          <a:p>
            <a:r>
              <a:rPr lang="en-US" sz="2600" dirty="0">
                <a:solidFill>
                  <a:schemeClr val="tx1"/>
                </a:solidFill>
              </a:rPr>
              <a:t>Identifies pertinent theories</a:t>
            </a:r>
          </a:p>
        </p:txBody>
      </p:sp>
      <p:sp>
        <p:nvSpPr>
          <p:cNvPr id="3" name="Title 2"/>
          <p:cNvSpPr>
            <a:spLocks noGrp="1"/>
          </p:cNvSpPr>
          <p:nvPr>
            <p:ph type="title"/>
          </p:nvPr>
        </p:nvSpPr>
        <p:spPr>
          <a:xfrm>
            <a:off x="251520" y="548680"/>
            <a:ext cx="8381260" cy="1054394"/>
          </a:xfrm>
        </p:spPr>
        <p:txBody>
          <a:bodyPr/>
          <a:lstStyle/>
          <a:p>
            <a:r>
              <a:rPr lang="en-US" sz="2800" dirty="0"/>
              <a:t>What is the purpose of a Literature Review?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176" y="4869160"/>
            <a:ext cx="2344727" cy="2344727"/>
          </a:xfrm>
          <a:prstGeom prst="rect">
            <a:avLst/>
          </a:prstGeom>
        </p:spPr>
      </p:pic>
      <p:sp>
        <p:nvSpPr>
          <p:cNvPr id="5" name="TextBox 4"/>
          <p:cNvSpPr txBox="1"/>
          <p:nvPr/>
        </p:nvSpPr>
        <p:spPr>
          <a:xfrm>
            <a:off x="2339752" y="5533691"/>
            <a:ext cx="2735981" cy="1015663"/>
          </a:xfrm>
          <a:prstGeom prst="rect">
            <a:avLst/>
          </a:prstGeom>
          <a:noFill/>
        </p:spPr>
        <p:txBody>
          <a:bodyPr wrap="square" rtlCol="0">
            <a:spAutoFit/>
          </a:bodyPr>
          <a:lstStyle/>
          <a:p>
            <a:r>
              <a:rPr lang="en-US" sz="2000" dirty="0">
                <a:latin typeface="+mn-lt"/>
              </a:rPr>
              <a:t>Image credit: Puzzle Piece by </a:t>
            </a:r>
            <a:r>
              <a:rPr lang="en-US" sz="2000" dirty="0" err="1">
                <a:latin typeface="+mn-lt"/>
              </a:rPr>
              <a:t>Magicon</a:t>
            </a:r>
            <a:r>
              <a:rPr lang="en-US" sz="2000" dirty="0">
                <a:latin typeface="+mn-lt"/>
              </a:rPr>
              <a:t> from the Noun Project</a:t>
            </a:r>
          </a:p>
        </p:txBody>
      </p:sp>
    </p:spTree>
    <p:extLst>
      <p:ext uri="{BB962C8B-B14F-4D97-AF65-F5344CB8AC3E}">
        <p14:creationId xmlns:p14="http://schemas.microsoft.com/office/powerpoint/2010/main" val="569554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484784"/>
            <a:ext cx="8407893" cy="3816424"/>
          </a:xfrm>
        </p:spPr>
        <p:txBody>
          <a:bodyPr>
            <a:normAutofit lnSpcReduction="10000"/>
          </a:bodyPr>
          <a:lstStyle/>
          <a:p>
            <a:pPr marL="45720" indent="0">
              <a:buNone/>
            </a:pPr>
            <a:endParaRPr lang="en-US" sz="2600" dirty="0"/>
          </a:p>
          <a:p>
            <a:r>
              <a:rPr lang="en-US" sz="2600" dirty="0"/>
              <a:t>Can be a chapter or a set of chapters</a:t>
            </a:r>
          </a:p>
          <a:p>
            <a:r>
              <a:rPr lang="en-US" sz="2600" dirty="0"/>
              <a:t>Titles vary and can often be topic-related instead of being called the “Literature Review”</a:t>
            </a:r>
          </a:p>
          <a:p>
            <a:r>
              <a:rPr lang="en-US" sz="2600" dirty="0"/>
              <a:t>Usually near the beginning of the thesis</a:t>
            </a:r>
          </a:p>
          <a:p>
            <a:pPr lvl="1"/>
            <a:r>
              <a:rPr lang="en-US" sz="2200" dirty="0"/>
              <a:t>Some theses integrate the literature review throughout the chapters, rather than making it a separate chapter </a:t>
            </a:r>
          </a:p>
          <a:p>
            <a:r>
              <a:rPr lang="en-US" sz="2600" dirty="0"/>
              <a:t>Contains an introduction, body and conclusion</a:t>
            </a:r>
          </a:p>
          <a:p>
            <a:r>
              <a:rPr lang="en-US" sz="2600" dirty="0"/>
              <a:t>Creates an outline of your research and your thesis</a:t>
            </a:r>
          </a:p>
        </p:txBody>
      </p:sp>
      <p:sp>
        <p:nvSpPr>
          <p:cNvPr id="3" name="Title 2"/>
          <p:cNvSpPr>
            <a:spLocks noGrp="1"/>
          </p:cNvSpPr>
          <p:nvPr>
            <p:ph type="title"/>
          </p:nvPr>
        </p:nvSpPr>
        <p:spPr>
          <a:xfrm>
            <a:off x="354972" y="692696"/>
            <a:ext cx="8381260" cy="1054394"/>
          </a:xfrm>
        </p:spPr>
        <p:txBody>
          <a:bodyPr/>
          <a:lstStyle/>
          <a:p>
            <a:r>
              <a:rPr lang="en-US" sz="2800" dirty="0"/>
              <a:t>What might your Literature Review look like? </a:t>
            </a:r>
          </a:p>
        </p:txBody>
      </p:sp>
    </p:spTree>
    <p:extLst>
      <p:ext uri="{BB962C8B-B14F-4D97-AF65-F5344CB8AC3E}">
        <p14:creationId xmlns:p14="http://schemas.microsoft.com/office/powerpoint/2010/main" val="828150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p:cNvSpPr>
            <a:spLocks noGrp="1"/>
          </p:cNvSpPr>
          <p:nvPr>
            <p:ph idx="1"/>
          </p:nvPr>
        </p:nvSpPr>
        <p:spPr>
          <a:xfrm>
            <a:off x="350190" y="1412776"/>
            <a:ext cx="8407893" cy="3111264"/>
          </a:xfrm>
        </p:spPr>
        <p:txBody>
          <a:bodyPr>
            <a:normAutofit lnSpcReduction="10000"/>
          </a:bodyPr>
          <a:lstStyle/>
          <a:p>
            <a:pPr marL="45720" indent="0">
              <a:buNone/>
            </a:pPr>
            <a:endParaRPr lang="en-US" b="1" dirty="0">
              <a:latin typeface="+mj-lt"/>
            </a:endParaRPr>
          </a:p>
          <a:p>
            <a:r>
              <a:rPr lang="en-US" sz="2600" dirty="0"/>
              <a:t>Transitions between sections are important</a:t>
            </a:r>
          </a:p>
          <a:p>
            <a:r>
              <a:rPr lang="en-US" sz="2600" dirty="0"/>
              <a:t>No prescribed uniform structure</a:t>
            </a:r>
          </a:p>
          <a:p>
            <a:r>
              <a:rPr lang="en-US" sz="2600" dirty="0"/>
              <a:t>Organizational principles</a:t>
            </a:r>
          </a:p>
          <a:p>
            <a:pPr lvl="1"/>
            <a:r>
              <a:rPr lang="en-US" sz="2600" dirty="0"/>
              <a:t>Distant to Close</a:t>
            </a:r>
          </a:p>
          <a:p>
            <a:pPr lvl="1"/>
            <a:r>
              <a:rPr lang="en-US" sz="2600" dirty="0"/>
              <a:t>Chronological</a:t>
            </a:r>
          </a:p>
          <a:p>
            <a:pPr lvl="1"/>
            <a:r>
              <a:rPr lang="en-US" sz="2600" dirty="0"/>
              <a:t>Comparison &amp; Contrast	</a:t>
            </a:r>
          </a:p>
        </p:txBody>
      </p:sp>
      <p:sp>
        <p:nvSpPr>
          <p:cNvPr id="2" name="Title 1"/>
          <p:cNvSpPr>
            <a:spLocks noGrp="1"/>
          </p:cNvSpPr>
          <p:nvPr>
            <p:ph type="title"/>
          </p:nvPr>
        </p:nvSpPr>
        <p:spPr>
          <a:xfrm>
            <a:off x="350190" y="692696"/>
            <a:ext cx="8381260" cy="1054394"/>
          </a:xfrm>
        </p:spPr>
        <p:txBody>
          <a:bodyPr/>
          <a:lstStyle/>
          <a:p>
            <a:r>
              <a:rPr lang="en-US" sz="2800" dirty="0"/>
              <a:t>Structuring a Literature Review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624" y="2467170"/>
            <a:ext cx="2924944" cy="2924944"/>
          </a:xfrm>
          <a:prstGeom prst="rect">
            <a:avLst/>
          </a:prstGeom>
        </p:spPr>
      </p:pic>
    </p:spTree>
    <p:extLst>
      <p:ext uri="{BB962C8B-B14F-4D97-AF65-F5344CB8AC3E}">
        <p14:creationId xmlns:p14="http://schemas.microsoft.com/office/powerpoint/2010/main" val="4234927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p:cNvSpPr>
            <a:spLocks noGrp="1"/>
          </p:cNvSpPr>
          <p:nvPr>
            <p:ph idx="1"/>
          </p:nvPr>
        </p:nvSpPr>
        <p:spPr>
          <a:xfrm>
            <a:off x="367683" y="1196752"/>
            <a:ext cx="8407893" cy="4407408"/>
          </a:xfrm>
        </p:spPr>
        <p:txBody>
          <a:bodyPr>
            <a:normAutofit lnSpcReduction="10000"/>
          </a:bodyPr>
          <a:lstStyle/>
          <a:p>
            <a:pPr marL="45720" indent="0">
              <a:buNone/>
            </a:pPr>
            <a:endParaRPr lang="en-US" b="1" dirty="0">
              <a:latin typeface="+mj-lt"/>
            </a:endParaRPr>
          </a:p>
          <a:p>
            <a:r>
              <a:rPr lang="en-US" sz="2600" dirty="0"/>
              <a:t>Identify the main ideas/points you want to make</a:t>
            </a:r>
          </a:p>
          <a:p>
            <a:r>
              <a:rPr lang="en-US" sz="2600" dirty="0"/>
              <a:t>Begin by formulating an outline</a:t>
            </a:r>
          </a:p>
          <a:p>
            <a:r>
              <a:rPr lang="en-US" sz="2600" dirty="0"/>
              <a:t>Identify different sections</a:t>
            </a:r>
          </a:p>
          <a:p>
            <a:r>
              <a:rPr lang="en-US" sz="2600" dirty="0"/>
              <a:t>Organize in a coherent order that leads the reader to understand the context and significance of your research question and project</a:t>
            </a:r>
          </a:p>
          <a:p>
            <a:r>
              <a:rPr lang="en-US" sz="2600" dirty="0"/>
              <a:t>As you organize, keep track of the supporting ideas, examples, and sources that you will be using for each point</a:t>
            </a:r>
          </a:p>
          <a:p>
            <a:pPr lvl="1"/>
            <a:endParaRPr lang="en-US" dirty="0"/>
          </a:p>
        </p:txBody>
      </p:sp>
      <p:sp>
        <p:nvSpPr>
          <p:cNvPr id="2" name="Title 1"/>
          <p:cNvSpPr>
            <a:spLocks noGrp="1"/>
          </p:cNvSpPr>
          <p:nvPr>
            <p:ph type="title"/>
          </p:nvPr>
        </p:nvSpPr>
        <p:spPr>
          <a:xfrm>
            <a:off x="416202" y="669555"/>
            <a:ext cx="8381260" cy="1054394"/>
          </a:xfrm>
        </p:spPr>
        <p:txBody>
          <a:bodyPr/>
          <a:lstStyle/>
          <a:p>
            <a:r>
              <a:rPr lang="en-US" sz="2800" dirty="0"/>
              <a:t>Starting to Write: </a:t>
            </a:r>
          </a:p>
        </p:txBody>
      </p:sp>
    </p:spTree>
    <p:extLst>
      <p:ext uri="{BB962C8B-B14F-4D97-AF65-F5344CB8AC3E}">
        <p14:creationId xmlns:p14="http://schemas.microsoft.com/office/powerpoint/2010/main" val="3839114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p:cNvSpPr>
            <a:spLocks noGrp="1"/>
          </p:cNvSpPr>
          <p:nvPr>
            <p:ph idx="1"/>
          </p:nvPr>
        </p:nvSpPr>
        <p:spPr>
          <a:xfrm>
            <a:off x="381000" y="1340768"/>
            <a:ext cx="8407893" cy="4407408"/>
          </a:xfrm>
        </p:spPr>
        <p:txBody>
          <a:bodyPr>
            <a:normAutofit fontScale="92500"/>
          </a:bodyPr>
          <a:lstStyle/>
          <a:p>
            <a:pPr marL="45720" indent="0">
              <a:buNone/>
            </a:pPr>
            <a:r>
              <a:rPr lang="en-US" dirty="0"/>
              <a:t>Acknowledge:</a:t>
            </a:r>
          </a:p>
          <a:p>
            <a:r>
              <a:rPr lang="en-US" dirty="0"/>
              <a:t>What has already been written on the research question(s)</a:t>
            </a:r>
          </a:p>
          <a:p>
            <a:r>
              <a:rPr lang="en-US" dirty="0"/>
              <a:t>Information that has been gathered through research</a:t>
            </a:r>
          </a:p>
          <a:p>
            <a:r>
              <a:rPr lang="en-US" dirty="0"/>
              <a:t>Any contradictory research, or gaps in the literature</a:t>
            </a:r>
          </a:p>
          <a:p>
            <a:endParaRPr lang="en-US" dirty="0"/>
          </a:p>
          <a:p>
            <a:pPr marL="45720" indent="0">
              <a:buNone/>
            </a:pPr>
            <a:r>
              <a:rPr lang="en-US" dirty="0"/>
              <a:t>Demonstrate:</a:t>
            </a:r>
          </a:p>
          <a:p>
            <a:r>
              <a:rPr lang="en-US" dirty="0"/>
              <a:t>A thorough understanding of the field </a:t>
            </a:r>
          </a:p>
          <a:p>
            <a:r>
              <a:rPr lang="en-US" dirty="0"/>
              <a:t>A dialogue with other researchers in the field</a:t>
            </a:r>
          </a:p>
          <a:p>
            <a:r>
              <a:rPr lang="en-US" dirty="0"/>
              <a:t>An argument for the significance of your research</a:t>
            </a:r>
          </a:p>
          <a:p>
            <a:pPr lvl="1"/>
            <a:r>
              <a:rPr lang="en-US" dirty="0"/>
              <a:t>Makes connections between one reference and another </a:t>
            </a:r>
          </a:p>
          <a:p>
            <a:pPr lvl="1"/>
            <a:r>
              <a:rPr lang="en-US" dirty="0"/>
              <a:t>Makes explicit links between your sources and your own work</a:t>
            </a:r>
          </a:p>
          <a:p>
            <a:pPr marL="45720" indent="0">
              <a:buNone/>
            </a:pPr>
            <a:endParaRPr lang="en-US" dirty="0"/>
          </a:p>
          <a:p>
            <a:endParaRPr lang="en-US" dirty="0"/>
          </a:p>
        </p:txBody>
      </p:sp>
      <p:sp>
        <p:nvSpPr>
          <p:cNvPr id="2" name="Title 1"/>
          <p:cNvSpPr>
            <a:spLocks noGrp="1"/>
          </p:cNvSpPr>
          <p:nvPr>
            <p:ph type="title"/>
          </p:nvPr>
        </p:nvSpPr>
        <p:spPr>
          <a:xfrm>
            <a:off x="381000" y="548680"/>
            <a:ext cx="8381260" cy="1054394"/>
          </a:xfrm>
        </p:spPr>
        <p:txBody>
          <a:bodyPr/>
          <a:lstStyle/>
          <a:p>
            <a:r>
              <a:rPr lang="en-US" sz="2800" dirty="0"/>
              <a:t>What to include in your Literature Review: </a:t>
            </a:r>
          </a:p>
        </p:txBody>
      </p:sp>
    </p:spTree>
    <p:extLst>
      <p:ext uri="{BB962C8B-B14F-4D97-AF65-F5344CB8AC3E}">
        <p14:creationId xmlns:p14="http://schemas.microsoft.com/office/powerpoint/2010/main" val="2909340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z="2800" dirty="0"/>
              <a:t>Let’s talk about research…</a:t>
            </a:r>
          </a:p>
        </p:txBody>
      </p:sp>
      <p:pic>
        <p:nvPicPr>
          <p:cNvPr id="18435" name="Content Placeholder 3" descr="publicserviceannouncement.jpg"/>
          <p:cNvPicPr>
            <a:picLocks noGrp="1" noChangeAspect="1"/>
          </p:cNvPicPr>
          <p:nvPr>
            <p:ph sz="quarter" idx="4294967295"/>
          </p:nvPr>
        </p:nvPicPr>
        <p:blipFill rotWithShape="1">
          <a:blip r:embed="rId3" cstate="print">
            <a:extLst>
              <a:ext uri="{BEBA8EAE-BF5A-486C-A8C5-ECC9F3942E4B}">
                <a14:imgProps xmlns:a14="http://schemas.microsoft.com/office/drawing/2010/main">
                  <a14:imgLayer r:embed="rId4">
                    <a14:imgEffect>
                      <a14:sharpenSoften amount="36000"/>
                    </a14:imgEffect>
                    <a14:imgEffect>
                      <a14:colorTemperature colorTemp="5230"/>
                    </a14:imgEffect>
                    <a14:imgEffect>
                      <a14:saturation sat="128000"/>
                    </a14:imgEffect>
                    <a14:imgEffect>
                      <a14:brightnessContrast bright="-13000" contrast="-6000"/>
                    </a14:imgEffect>
                  </a14:imgLayer>
                </a14:imgProps>
              </a:ext>
            </a:extLst>
          </a:blip>
          <a:srcRect t="13664" r="10665"/>
          <a:stretch/>
        </p:blipFill>
        <p:spPr>
          <a:xfrm>
            <a:off x="1003905" y="1484784"/>
            <a:ext cx="7128792" cy="4248471"/>
          </a:xfrm>
        </p:spPr>
      </p:pic>
    </p:spTree>
    <p:extLst>
      <p:ext uri="{BB962C8B-B14F-4D97-AF65-F5344CB8AC3E}">
        <p14:creationId xmlns:p14="http://schemas.microsoft.com/office/powerpoint/2010/main" val="2455522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p:cNvSpPr>
            <a:spLocks noGrp="1"/>
          </p:cNvSpPr>
          <p:nvPr>
            <p:ph idx="1"/>
          </p:nvPr>
        </p:nvSpPr>
        <p:spPr>
          <a:xfrm>
            <a:off x="354367" y="1266700"/>
            <a:ext cx="8407893" cy="4407408"/>
          </a:xfrm>
        </p:spPr>
        <p:txBody>
          <a:bodyPr>
            <a:normAutofit lnSpcReduction="10000"/>
          </a:bodyPr>
          <a:lstStyle/>
          <a:p>
            <a:pPr marL="45720" indent="0">
              <a:buNone/>
            </a:pPr>
            <a:endParaRPr lang="en-US" dirty="0"/>
          </a:p>
          <a:p>
            <a:pPr marL="45720" indent="0">
              <a:buNone/>
            </a:pPr>
            <a:r>
              <a:rPr lang="en-US" sz="2600" dirty="0"/>
              <a:t>There are tools for:</a:t>
            </a:r>
          </a:p>
          <a:p>
            <a:r>
              <a:rPr lang="en-US" sz="2600" dirty="0">
                <a:solidFill>
                  <a:schemeClr val="tx1"/>
                </a:solidFill>
              </a:rPr>
              <a:t>Establishing the foundation &amp; covering the background</a:t>
            </a:r>
          </a:p>
          <a:p>
            <a:r>
              <a:rPr lang="en-US" sz="2600" dirty="0">
                <a:solidFill>
                  <a:schemeClr val="tx1"/>
                </a:solidFill>
              </a:rPr>
              <a:t>Searching for relevant work &amp; pertinent theories in subject databases</a:t>
            </a:r>
          </a:p>
          <a:p>
            <a:r>
              <a:rPr lang="en-US" sz="2600" dirty="0">
                <a:solidFill>
                  <a:schemeClr val="tx1"/>
                </a:solidFill>
              </a:rPr>
              <a:t>Strategically using sources to find more sources</a:t>
            </a:r>
          </a:p>
          <a:p>
            <a:r>
              <a:rPr lang="en-US" sz="2600" dirty="0">
                <a:solidFill>
                  <a:schemeClr val="tx1"/>
                </a:solidFill>
              </a:rPr>
              <a:t>Considering &amp; evaluating each source</a:t>
            </a:r>
          </a:p>
          <a:p>
            <a:r>
              <a:rPr lang="en-US" sz="2600" dirty="0">
                <a:solidFill>
                  <a:schemeClr val="tx1"/>
                </a:solidFill>
              </a:rPr>
              <a:t>Just generally reading about the subject</a:t>
            </a:r>
          </a:p>
          <a:p>
            <a:r>
              <a:rPr lang="en-US" sz="2600" dirty="0">
                <a:solidFill>
                  <a:schemeClr val="tx1"/>
                </a:solidFill>
              </a:rPr>
              <a:t>Managing &amp; citing the sources you find</a:t>
            </a:r>
          </a:p>
        </p:txBody>
      </p:sp>
      <p:sp>
        <p:nvSpPr>
          <p:cNvPr id="2" name="Title 1"/>
          <p:cNvSpPr>
            <a:spLocks noGrp="1"/>
          </p:cNvSpPr>
          <p:nvPr>
            <p:ph type="title"/>
          </p:nvPr>
        </p:nvSpPr>
        <p:spPr>
          <a:xfrm>
            <a:off x="354367" y="476672"/>
            <a:ext cx="8381260" cy="1054394"/>
          </a:xfrm>
        </p:spPr>
        <p:txBody>
          <a:bodyPr/>
          <a:lstStyle/>
          <a:p>
            <a:r>
              <a:rPr lang="en-US" sz="2800" dirty="0"/>
              <a:t>Remember the purpose of your literature search</a:t>
            </a:r>
            <a:br>
              <a:rPr lang="en-US" dirty="0"/>
            </a:br>
            <a:endParaRPr lang="en-US" dirty="0"/>
          </a:p>
        </p:txBody>
      </p:sp>
    </p:spTree>
    <p:extLst>
      <p:ext uri="{BB962C8B-B14F-4D97-AF65-F5344CB8AC3E}">
        <p14:creationId xmlns:p14="http://schemas.microsoft.com/office/powerpoint/2010/main" val="1357138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0400" y="6096000"/>
            <a:ext cx="1521570" cy="261610"/>
          </a:xfrm>
          <a:prstGeom prst="rect">
            <a:avLst/>
          </a:prstGeom>
          <a:noFill/>
        </p:spPr>
        <p:txBody>
          <a:bodyPr wrap="none" rtlCol="0">
            <a:spAutoFit/>
          </a:bodyPr>
          <a:lstStyle/>
          <a:p>
            <a:r>
              <a:rPr lang="en-US" sz="1100" dirty="0">
                <a:solidFill>
                  <a:schemeClr val="bg1"/>
                </a:solidFill>
              </a:rPr>
              <a:t>by shopping </a:t>
            </a:r>
            <a:r>
              <a:rPr lang="en-US" sz="1100" dirty="0" err="1">
                <a:solidFill>
                  <a:schemeClr val="bg1"/>
                </a:solidFill>
              </a:rPr>
              <a:t>sherpa</a:t>
            </a:r>
            <a:endParaRPr lang="en-US" sz="1100" dirty="0">
              <a:solidFill>
                <a:schemeClr val="bg1"/>
              </a:solidFill>
            </a:endParaRPr>
          </a:p>
        </p:txBody>
      </p:sp>
      <p:sp>
        <p:nvSpPr>
          <p:cNvPr id="10" name="Content Placeholder 9"/>
          <p:cNvSpPr>
            <a:spLocks noGrp="1"/>
          </p:cNvSpPr>
          <p:nvPr>
            <p:ph idx="1"/>
          </p:nvPr>
        </p:nvSpPr>
        <p:spPr>
          <a:xfrm>
            <a:off x="392219" y="1688592"/>
            <a:ext cx="8407893" cy="4407408"/>
          </a:xfrm>
        </p:spPr>
        <p:txBody>
          <a:bodyPr>
            <a:normAutofit/>
          </a:bodyPr>
          <a:lstStyle/>
          <a:p>
            <a:pPr marL="45720" indent="0">
              <a:buNone/>
            </a:pPr>
            <a:endParaRPr lang="en-US" dirty="0"/>
          </a:p>
          <a:p>
            <a:pPr marL="45720" indent="0">
              <a:buNone/>
            </a:pPr>
            <a:r>
              <a:rPr lang="en-US" sz="2600" dirty="0"/>
              <a:t>Tools:</a:t>
            </a:r>
          </a:p>
          <a:p>
            <a:r>
              <a:rPr lang="en-US" sz="2600" dirty="0"/>
              <a:t>Research Guides: </a:t>
            </a:r>
            <a:r>
              <a:rPr lang="en-US" sz="2600" dirty="0">
                <a:hlinkClick r:id="rId3"/>
              </a:rPr>
              <a:t>CMNS 800</a:t>
            </a:r>
            <a:r>
              <a:rPr lang="en-US" sz="2600" dirty="0"/>
              <a:t> and </a:t>
            </a:r>
            <a:r>
              <a:rPr lang="en-US" sz="2600" dirty="0">
                <a:hlinkClick r:id="rId4"/>
              </a:rPr>
              <a:t>CMNS 801</a:t>
            </a:r>
            <a:endParaRPr lang="en-US" sz="2600" dirty="0"/>
          </a:p>
          <a:p>
            <a:r>
              <a:rPr lang="en-US" sz="2600" dirty="0"/>
              <a:t>Encyclopedias</a:t>
            </a:r>
          </a:p>
          <a:p>
            <a:r>
              <a:rPr lang="en-US" sz="2600" dirty="0"/>
              <a:t>Bibliographies </a:t>
            </a:r>
            <a:br>
              <a:rPr lang="en-US" sz="2600" dirty="0"/>
            </a:br>
            <a:r>
              <a:rPr lang="en-US" sz="2600" dirty="0"/>
              <a:t>(</a:t>
            </a:r>
            <a:r>
              <a:rPr lang="en-US" sz="2600" dirty="0" err="1"/>
              <a:t>eg</a:t>
            </a:r>
            <a:r>
              <a:rPr lang="en-US" sz="2600" dirty="0"/>
              <a:t> </a:t>
            </a:r>
            <a:r>
              <a:rPr lang="en-US" sz="2600" b="1" dirty="0"/>
              <a:t>Oxford Bibliographies Online</a:t>
            </a:r>
            <a:r>
              <a:rPr lang="en-US" sz="2600" dirty="0"/>
              <a:t>)</a:t>
            </a:r>
          </a:p>
          <a:p>
            <a:r>
              <a:rPr lang="en-US" sz="2600" dirty="0"/>
              <a:t>Research methodology resources </a:t>
            </a:r>
            <a:br>
              <a:rPr lang="en-US" sz="2600" dirty="0"/>
            </a:br>
            <a:r>
              <a:rPr lang="en-US" sz="2600" dirty="0"/>
              <a:t>(</a:t>
            </a:r>
            <a:r>
              <a:rPr lang="en-US" sz="2600" dirty="0" err="1"/>
              <a:t>eg</a:t>
            </a:r>
            <a:r>
              <a:rPr lang="en-US" sz="2600" dirty="0"/>
              <a:t> </a:t>
            </a:r>
            <a:r>
              <a:rPr lang="en-US" sz="2600" b="1" dirty="0"/>
              <a:t>Sage Research Methods Online</a:t>
            </a:r>
            <a:r>
              <a:rPr lang="en-US" sz="2600" dirty="0"/>
              <a:t>)</a:t>
            </a:r>
          </a:p>
          <a:p>
            <a:r>
              <a:rPr lang="en-US" sz="2600" dirty="0"/>
              <a:t>Dissertations, theses &amp; review articles</a:t>
            </a:r>
            <a:endParaRPr lang="en-CA" sz="2800" b="1" dirty="0"/>
          </a:p>
        </p:txBody>
      </p:sp>
      <p:sp>
        <p:nvSpPr>
          <p:cNvPr id="2" name="Title 1"/>
          <p:cNvSpPr>
            <a:spLocks noGrp="1"/>
          </p:cNvSpPr>
          <p:nvPr>
            <p:ph type="title"/>
          </p:nvPr>
        </p:nvSpPr>
        <p:spPr>
          <a:xfrm>
            <a:off x="392219" y="634198"/>
            <a:ext cx="8381260" cy="1054394"/>
          </a:xfrm>
        </p:spPr>
        <p:txBody>
          <a:bodyPr/>
          <a:lstStyle/>
          <a:p>
            <a:r>
              <a:rPr lang="en-US" sz="2800" dirty="0"/>
              <a:t>Establishing a foundation &amp; covering the background</a:t>
            </a:r>
            <a:endParaRPr lang="en-US" dirty="0"/>
          </a:p>
        </p:txBody>
      </p:sp>
    </p:spTree>
    <p:extLst>
      <p:ext uri="{BB962C8B-B14F-4D97-AF65-F5344CB8AC3E}">
        <p14:creationId xmlns:p14="http://schemas.microsoft.com/office/powerpoint/2010/main" val="2531136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87A15F42-20C0-2041-998A-FED244F4EB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355" y="908720"/>
            <a:ext cx="6969502" cy="4406900"/>
          </a:xfrm>
        </p:spPr>
      </p:pic>
      <p:sp>
        <p:nvSpPr>
          <p:cNvPr id="3" name="Title 2">
            <a:extLst>
              <a:ext uri="{FF2B5EF4-FFF2-40B4-BE49-F238E27FC236}">
                <a16:creationId xmlns:a16="http://schemas.microsoft.com/office/drawing/2014/main" id="{A962FA20-2FAC-FF4E-8AF1-42C448573FCB}"/>
              </a:ext>
            </a:extLst>
          </p:cNvPr>
          <p:cNvSpPr>
            <a:spLocks noGrp="1"/>
          </p:cNvSpPr>
          <p:nvPr>
            <p:ph type="title"/>
          </p:nvPr>
        </p:nvSpPr>
        <p:spPr/>
        <p:txBody>
          <a:bodyPr/>
          <a:lstStyle/>
          <a:p>
            <a:r>
              <a:rPr lang="en-US" dirty="0"/>
              <a:t>Encyclopedias</a:t>
            </a:r>
          </a:p>
        </p:txBody>
      </p:sp>
      <p:pic>
        <p:nvPicPr>
          <p:cNvPr id="7" name="Picture 6" descr="Application&#10;&#10;Description automatically generated with low confidence">
            <a:extLst>
              <a:ext uri="{FF2B5EF4-FFF2-40B4-BE49-F238E27FC236}">
                <a16:creationId xmlns:a16="http://schemas.microsoft.com/office/drawing/2014/main" id="{42E95228-36AD-E641-8A27-E57AAE5AB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1" y="908720"/>
            <a:ext cx="9144000" cy="5724193"/>
          </a:xfrm>
          <a:prstGeom prst="rect">
            <a:avLst/>
          </a:prstGeom>
        </p:spPr>
      </p:pic>
    </p:spTree>
    <p:extLst>
      <p:ext uri="{BB962C8B-B14F-4D97-AF65-F5344CB8AC3E}">
        <p14:creationId xmlns:p14="http://schemas.microsoft.com/office/powerpoint/2010/main" val="312907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362" y="332656"/>
            <a:ext cx="8381260" cy="1054394"/>
          </a:xfrm>
        </p:spPr>
        <p:txBody>
          <a:bodyPr/>
          <a:lstStyle/>
          <a:p>
            <a:r>
              <a:rPr lang="en-US" sz="2800" dirty="0"/>
              <a:t>Graduate Writing is a Marathon </a:t>
            </a:r>
          </a:p>
        </p:txBody>
      </p:sp>
      <p:pic>
        <p:nvPicPr>
          <p:cNvPr id="3" name="Picture 2" descr="Image shows a runner in a marathon. &#10;Text reads: &#10;Yes, I went to the writing center &#10;Now I'm ridiculously successful " title="the writing marathon"/>
          <p:cNvPicPr>
            <a:picLocks noChangeAspect="1"/>
          </p:cNvPicPr>
          <p:nvPr/>
        </p:nvPicPr>
        <p:blipFill>
          <a:blip r:embed="rId2"/>
          <a:stretch>
            <a:fillRect/>
          </a:stretch>
        </p:blipFill>
        <p:spPr>
          <a:xfrm>
            <a:off x="1835696" y="1224020"/>
            <a:ext cx="5328592" cy="4407408"/>
          </a:xfrm>
          <a:prstGeom prst="rect">
            <a:avLst/>
          </a:prstGeom>
        </p:spPr>
      </p:pic>
    </p:spTree>
    <p:extLst>
      <p:ext uri="{BB962C8B-B14F-4D97-AF65-F5344CB8AC3E}">
        <p14:creationId xmlns:p14="http://schemas.microsoft.com/office/powerpoint/2010/main" val="3523739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4822BF4-00EF-F84E-AA24-D6328D83B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4160"/>
            <a:ext cx="9144000" cy="6009680"/>
          </a:xfrm>
          <a:prstGeom prst="rect">
            <a:avLst/>
          </a:prstGeom>
        </p:spPr>
      </p:pic>
      <p:sp>
        <p:nvSpPr>
          <p:cNvPr id="7" name="TextBox 6">
            <a:extLst>
              <a:ext uri="{FF2B5EF4-FFF2-40B4-BE49-F238E27FC236}">
                <a16:creationId xmlns:a16="http://schemas.microsoft.com/office/drawing/2014/main" id="{32946C00-2E58-6A4D-93E4-02032BB536B1}"/>
              </a:ext>
            </a:extLst>
          </p:cNvPr>
          <p:cNvSpPr txBox="1"/>
          <p:nvPr/>
        </p:nvSpPr>
        <p:spPr>
          <a:xfrm>
            <a:off x="323528" y="0"/>
            <a:ext cx="5040560" cy="369332"/>
          </a:xfrm>
          <a:prstGeom prst="rect">
            <a:avLst/>
          </a:prstGeom>
          <a:noFill/>
        </p:spPr>
        <p:txBody>
          <a:bodyPr wrap="square" rtlCol="0">
            <a:spAutoFit/>
          </a:bodyPr>
          <a:lstStyle/>
          <a:p>
            <a:r>
              <a:rPr lang="en-US" dirty="0"/>
              <a:t>OXFORD BIBLIOGRAPHIES ONLINE</a:t>
            </a:r>
          </a:p>
        </p:txBody>
      </p:sp>
      <p:pic>
        <p:nvPicPr>
          <p:cNvPr id="12" name="Picture 11" descr="Text&#10;&#10;Description automatically generated">
            <a:extLst>
              <a:ext uri="{FF2B5EF4-FFF2-40B4-BE49-F238E27FC236}">
                <a16:creationId xmlns:a16="http://schemas.microsoft.com/office/drawing/2014/main" id="{56058013-3AE1-0D4A-8515-BB9771707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6583" y="0"/>
            <a:ext cx="6090834" cy="6858000"/>
          </a:xfrm>
          <a:prstGeom prst="rect">
            <a:avLst/>
          </a:prstGeom>
        </p:spPr>
      </p:pic>
    </p:spTree>
    <p:extLst>
      <p:ext uri="{BB962C8B-B14F-4D97-AF65-F5344CB8AC3E}">
        <p14:creationId xmlns:p14="http://schemas.microsoft.com/office/powerpoint/2010/main" val="120938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BDB19BFC-6AFE-E140-AEC1-E85D6509D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31"/>
            <a:ext cx="9144000" cy="6833937"/>
          </a:xfrm>
          <a:prstGeom prst="rect">
            <a:avLst/>
          </a:prstGeom>
        </p:spPr>
      </p:pic>
    </p:spTree>
    <p:extLst>
      <p:ext uri="{BB962C8B-B14F-4D97-AF65-F5344CB8AC3E}">
        <p14:creationId xmlns:p14="http://schemas.microsoft.com/office/powerpoint/2010/main" val="3459009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25C8A31A-467F-B64C-9B22-AB328796E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4440"/>
            <a:ext cx="9144000" cy="5610604"/>
          </a:xfrm>
          <a:prstGeom prst="rect">
            <a:avLst/>
          </a:prstGeom>
        </p:spPr>
      </p:pic>
      <p:sp>
        <p:nvSpPr>
          <p:cNvPr id="8" name="Content Placeholder 7">
            <a:extLst>
              <a:ext uri="{FF2B5EF4-FFF2-40B4-BE49-F238E27FC236}">
                <a16:creationId xmlns:a16="http://schemas.microsoft.com/office/drawing/2014/main" id="{B500DEB3-63BB-FF4B-B9B1-95B969B5F3AE}"/>
              </a:ext>
            </a:extLst>
          </p:cNvPr>
          <p:cNvSpPr>
            <a:spLocks noGrp="1"/>
          </p:cNvSpPr>
          <p:nvPr>
            <p:ph idx="1"/>
          </p:nvPr>
        </p:nvSpPr>
        <p:spPr>
          <a:xfrm>
            <a:off x="380999" y="338676"/>
            <a:ext cx="8407893" cy="4689420"/>
          </a:xfrm>
        </p:spPr>
        <p:txBody>
          <a:bodyPr/>
          <a:lstStyle/>
          <a:p>
            <a:r>
              <a:rPr lang="en-US" dirty="0"/>
              <a:t>Review articles</a:t>
            </a:r>
          </a:p>
        </p:txBody>
      </p:sp>
      <p:pic>
        <p:nvPicPr>
          <p:cNvPr id="10" name="Picture 9" descr="Graphical user interface, text, application, email&#10;&#10;Description automatically generated">
            <a:extLst>
              <a:ext uri="{FF2B5EF4-FFF2-40B4-BE49-F238E27FC236}">
                <a16:creationId xmlns:a16="http://schemas.microsoft.com/office/drawing/2014/main" id="{7AE5DBDA-2287-C744-BFB5-13DFD5103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8671"/>
            <a:ext cx="9144000" cy="4440657"/>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70B03044-21B1-D54F-9A8D-178A21620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48" y="22956"/>
            <a:ext cx="8041169" cy="6858000"/>
          </a:xfrm>
          <a:prstGeom prst="rect">
            <a:avLst/>
          </a:prstGeom>
        </p:spPr>
      </p:pic>
    </p:spTree>
    <p:extLst>
      <p:ext uri="{BB962C8B-B14F-4D97-AF65-F5344CB8AC3E}">
        <p14:creationId xmlns:p14="http://schemas.microsoft.com/office/powerpoint/2010/main" val="7832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p:cNvSpPr>
            <a:spLocks noGrp="1"/>
          </p:cNvSpPr>
          <p:nvPr>
            <p:ph idx="1"/>
          </p:nvPr>
        </p:nvSpPr>
        <p:spPr>
          <a:xfrm>
            <a:off x="393876" y="1772816"/>
            <a:ext cx="8407893" cy="4407408"/>
          </a:xfrm>
        </p:spPr>
        <p:txBody>
          <a:bodyPr/>
          <a:lstStyle/>
          <a:p>
            <a:pPr marL="45720" lvl="0" indent="0">
              <a:buNone/>
            </a:pPr>
            <a:endParaRPr lang="en-US" dirty="0"/>
          </a:p>
          <a:p>
            <a:pPr marL="45720" lvl="0" indent="0">
              <a:buNone/>
            </a:pPr>
            <a:r>
              <a:rPr lang="en-US" sz="2600" dirty="0"/>
              <a:t>What subject databases are you familiar with?</a:t>
            </a:r>
          </a:p>
        </p:txBody>
      </p:sp>
      <p:sp>
        <p:nvSpPr>
          <p:cNvPr id="2" name="Title 1"/>
          <p:cNvSpPr>
            <a:spLocks noGrp="1"/>
          </p:cNvSpPr>
          <p:nvPr>
            <p:ph type="title"/>
          </p:nvPr>
        </p:nvSpPr>
        <p:spPr>
          <a:xfrm>
            <a:off x="362791" y="700143"/>
            <a:ext cx="8381260" cy="1054394"/>
          </a:xfrm>
        </p:spPr>
        <p:txBody>
          <a:bodyPr/>
          <a:lstStyle/>
          <a:p>
            <a:r>
              <a:rPr lang="en-US" sz="2800" dirty="0"/>
              <a:t>Searching in subject databases</a:t>
            </a:r>
            <a:br>
              <a:rPr lang="en-US" dirty="0"/>
            </a:br>
            <a:endParaRPr lang="en-US" dirty="0"/>
          </a:p>
        </p:txBody>
      </p:sp>
    </p:spTree>
    <p:extLst>
      <p:ext uri="{BB962C8B-B14F-4D97-AF65-F5344CB8AC3E}">
        <p14:creationId xmlns:p14="http://schemas.microsoft.com/office/powerpoint/2010/main" val="3399197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225278"/>
            <a:ext cx="8381260" cy="1054394"/>
          </a:xfrm>
        </p:spPr>
        <p:txBody>
          <a:bodyPr/>
          <a:lstStyle/>
          <a:p>
            <a:r>
              <a:rPr lang="en-CA" sz="2800" dirty="0"/>
              <a:t>Thinking like an information scientist I:</a:t>
            </a:r>
            <a:br>
              <a:rPr lang="en-CA" sz="2800" dirty="0"/>
            </a:br>
            <a:r>
              <a:rPr lang="en-CA" sz="2800" dirty="0"/>
              <a:t>What works in other search engines?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269487"/>
            <a:ext cx="651510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385074" y="5805264"/>
            <a:ext cx="1728192" cy="10527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63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578333" y="1237418"/>
            <a:ext cx="8035282" cy="5532495"/>
            <a:chOff x="395536" y="469710"/>
            <a:chExt cx="8690495" cy="5983626"/>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332" r="17759"/>
            <a:stretch/>
          </p:blipFill>
          <p:spPr>
            <a:xfrm>
              <a:off x="4932040" y="469710"/>
              <a:ext cx="3871504" cy="598362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3327" r="17765"/>
            <a:stretch/>
          </p:blipFill>
          <p:spPr>
            <a:xfrm>
              <a:off x="395536" y="469710"/>
              <a:ext cx="3871504" cy="5983626"/>
            </a:xfrm>
            <a:prstGeom prst="rect">
              <a:avLst/>
            </a:prstGeom>
          </p:spPr>
        </p:pic>
        <p:sp>
          <p:nvSpPr>
            <p:cNvPr id="6" name="Rectangle 5"/>
            <p:cNvSpPr/>
            <p:nvPr/>
          </p:nvSpPr>
          <p:spPr>
            <a:xfrm>
              <a:off x="5004046" y="1405814"/>
              <a:ext cx="3512124" cy="58535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004046" y="2917982"/>
              <a:ext cx="3512126" cy="70431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467542" y="5078222"/>
              <a:ext cx="3512123" cy="455275"/>
            </a:xfrm>
            <a:prstGeom prst="rect">
              <a:avLst/>
            </a:prstGeom>
            <a:noFill/>
            <a:ln w="38100">
              <a:solidFill>
                <a:srgbClr val="BC1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67542" y="2845974"/>
              <a:ext cx="3512127" cy="713347"/>
            </a:xfrm>
            <a:prstGeom prst="rect">
              <a:avLst/>
            </a:prstGeom>
            <a:noFill/>
            <a:ln w="38100">
              <a:solidFill>
                <a:srgbClr val="BC1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reeform 22"/>
            <p:cNvSpPr/>
            <p:nvPr/>
          </p:nvSpPr>
          <p:spPr>
            <a:xfrm>
              <a:off x="4254082" y="1827437"/>
              <a:ext cx="601627" cy="561567"/>
            </a:xfrm>
            <a:custGeom>
              <a:avLst/>
              <a:gdLst>
                <a:gd name="connsiteX0" fmla="*/ 0 w 613462"/>
                <a:gd name="connsiteY0" fmla="*/ 0 h 780585"/>
                <a:gd name="connsiteX1" fmla="*/ 111512 w 613462"/>
                <a:gd name="connsiteY1" fmla="*/ 22302 h 780585"/>
                <a:gd name="connsiteX2" fmla="*/ 144966 w 613462"/>
                <a:gd name="connsiteY2" fmla="*/ 55756 h 780585"/>
                <a:gd name="connsiteX3" fmla="*/ 178420 w 613462"/>
                <a:gd name="connsiteY3" fmla="*/ 122663 h 780585"/>
                <a:gd name="connsiteX4" fmla="*/ 189571 w 613462"/>
                <a:gd name="connsiteY4" fmla="*/ 156117 h 780585"/>
                <a:gd name="connsiteX5" fmla="*/ 200722 w 613462"/>
                <a:gd name="connsiteY5" fmla="*/ 256478 h 780585"/>
                <a:gd name="connsiteX6" fmla="*/ 211873 w 613462"/>
                <a:gd name="connsiteY6" fmla="*/ 289931 h 780585"/>
                <a:gd name="connsiteX7" fmla="*/ 223024 w 613462"/>
                <a:gd name="connsiteY7" fmla="*/ 356839 h 780585"/>
                <a:gd name="connsiteX8" fmla="*/ 234176 w 613462"/>
                <a:gd name="connsiteY8" fmla="*/ 412595 h 780585"/>
                <a:gd name="connsiteX9" fmla="*/ 256478 w 613462"/>
                <a:gd name="connsiteY9" fmla="*/ 602165 h 780585"/>
                <a:gd name="connsiteX10" fmla="*/ 267629 w 613462"/>
                <a:gd name="connsiteY10" fmla="*/ 635619 h 780585"/>
                <a:gd name="connsiteX11" fmla="*/ 301083 w 613462"/>
                <a:gd name="connsiteY11" fmla="*/ 646770 h 780585"/>
                <a:gd name="connsiteX12" fmla="*/ 323385 w 613462"/>
                <a:gd name="connsiteY12" fmla="*/ 680224 h 780585"/>
                <a:gd name="connsiteX13" fmla="*/ 591015 w 613462"/>
                <a:gd name="connsiteY13" fmla="*/ 680224 h 780585"/>
                <a:gd name="connsiteX14" fmla="*/ 568712 w 613462"/>
                <a:gd name="connsiteY14" fmla="*/ 657921 h 780585"/>
                <a:gd name="connsiteX15" fmla="*/ 524107 w 613462"/>
                <a:gd name="connsiteY15" fmla="*/ 646770 h 780585"/>
                <a:gd name="connsiteX16" fmla="*/ 557561 w 613462"/>
                <a:gd name="connsiteY16" fmla="*/ 657921 h 780585"/>
                <a:gd name="connsiteX17" fmla="*/ 579864 w 613462"/>
                <a:gd name="connsiteY17" fmla="*/ 680224 h 780585"/>
                <a:gd name="connsiteX18" fmla="*/ 613317 w 613462"/>
                <a:gd name="connsiteY18" fmla="*/ 691375 h 780585"/>
                <a:gd name="connsiteX19" fmla="*/ 568712 w 613462"/>
                <a:gd name="connsiteY19" fmla="*/ 735980 h 780585"/>
                <a:gd name="connsiteX20" fmla="*/ 546410 w 613462"/>
                <a:gd name="connsiteY20" fmla="*/ 769434 h 780585"/>
                <a:gd name="connsiteX21" fmla="*/ 524107 w 613462"/>
                <a:gd name="connsiteY21" fmla="*/ 780585 h 78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62" h="780585">
                  <a:moveTo>
                    <a:pt x="0" y="0"/>
                  </a:moveTo>
                  <a:cubicBezTo>
                    <a:pt x="4069" y="678"/>
                    <a:pt x="97813" y="14474"/>
                    <a:pt x="111512" y="22302"/>
                  </a:cubicBezTo>
                  <a:cubicBezTo>
                    <a:pt x="125205" y="30126"/>
                    <a:pt x="133815" y="44605"/>
                    <a:pt x="144966" y="55756"/>
                  </a:cubicBezTo>
                  <a:cubicBezTo>
                    <a:pt x="172995" y="139843"/>
                    <a:pt x="135185" y="36192"/>
                    <a:pt x="178420" y="122663"/>
                  </a:cubicBezTo>
                  <a:cubicBezTo>
                    <a:pt x="183677" y="133177"/>
                    <a:pt x="185854" y="144966"/>
                    <a:pt x="189571" y="156117"/>
                  </a:cubicBezTo>
                  <a:cubicBezTo>
                    <a:pt x="193288" y="189571"/>
                    <a:pt x="195188" y="223276"/>
                    <a:pt x="200722" y="256478"/>
                  </a:cubicBezTo>
                  <a:cubicBezTo>
                    <a:pt x="202654" y="268072"/>
                    <a:pt x="209323" y="278457"/>
                    <a:pt x="211873" y="289931"/>
                  </a:cubicBezTo>
                  <a:cubicBezTo>
                    <a:pt x="216778" y="312003"/>
                    <a:pt x="218979" y="334593"/>
                    <a:pt x="223024" y="356839"/>
                  </a:cubicBezTo>
                  <a:cubicBezTo>
                    <a:pt x="226415" y="375487"/>
                    <a:pt x="230459" y="394010"/>
                    <a:pt x="234176" y="412595"/>
                  </a:cubicBezTo>
                  <a:cubicBezTo>
                    <a:pt x="242690" y="523282"/>
                    <a:pt x="234778" y="526215"/>
                    <a:pt x="256478" y="602165"/>
                  </a:cubicBezTo>
                  <a:cubicBezTo>
                    <a:pt x="259707" y="613467"/>
                    <a:pt x="259317" y="627307"/>
                    <a:pt x="267629" y="635619"/>
                  </a:cubicBezTo>
                  <a:cubicBezTo>
                    <a:pt x="275941" y="643931"/>
                    <a:pt x="289932" y="643053"/>
                    <a:pt x="301083" y="646770"/>
                  </a:cubicBezTo>
                  <a:cubicBezTo>
                    <a:pt x="308517" y="657921"/>
                    <a:pt x="310576" y="676283"/>
                    <a:pt x="323385" y="680224"/>
                  </a:cubicBezTo>
                  <a:cubicBezTo>
                    <a:pt x="397971" y="703174"/>
                    <a:pt x="518841" y="685776"/>
                    <a:pt x="591015" y="680224"/>
                  </a:cubicBezTo>
                  <a:cubicBezTo>
                    <a:pt x="583581" y="672790"/>
                    <a:pt x="578116" y="662623"/>
                    <a:pt x="568712" y="657921"/>
                  </a:cubicBezTo>
                  <a:cubicBezTo>
                    <a:pt x="555004" y="651067"/>
                    <a:pt x="539433" y="646770"/>
                    <a:pt x="524107" y="646770"/>
                  </a:cubicBezTo>
                  <a:cubicBezTo>
                    <a:pt x="512352" y="646770"/>
                    <a:pt x="546410" y="654204"/>
                    <a:pt x="557561" y="657921"/>
                  </a:cubicBezTo>
                  <a:cubicBezTo>
                    <a:pt x="564995" y="665355"/>
                    <a:pt x="570849" y="674815"/>
                    <a:pt x="579864" y="680224"/>
                  </a:cubicBezTo>
                  <a:cubicBezTo>
                    <a:pt x="589943" y="686272"/>
                    <a:pt x="615622" y="679849"/>
                    <a:pt x="613317" y="691375"/>
                  </a:cubicBezTo>
                  <a:cubicBezTo>
                    <a:pt x="609193" y="711994"/>
                    <a:pt x="580375" y="718484"/>
                    <a:pt x="568712" y="735980"/>
                  </a:cubicBezTo>
                  <a:cubicBezTo>
                    <a:pt x="561278" y="747131"/>
                    <a:pt x="555887" y="759957"/>
                    <a:pt x="546410" y="769434"/>
                  </a:cubicBezTo>
                  <a:cubicBezTo>
                    <a:pt x="540533" y="775311"/>
                    <a:pt x="531541" y="776868"/>
                    <a:pt x="524107" y="780585"/>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Freeform 23"/>
            <p:cNvSpPr/>
            <p:nvPr/>
          </p:nvSpPr>
          <p:spPr>
            <a:xfrm>
              <a:off x="4186054" y="2438539"/>
              <a:ext cx="738831" cy="3383426"/>
            </a:xfrm>
            <a:custGeom>
              <a:avLst/>
              <a:gdLst>
                <a:gd name="connsiteX0" fmla="*/ 0 w 802888"/>
                <a:gd name="connsiteY0" fmla="*/ 0 h 3724507"/>
                <a:gd name="connsiteX1" fmla="*/ 55757 w 802888"/>
                <a:gd name="connsiteY1" fmla="*/ 22302 h 3724507"/>
                <a:gd name="connsiteX2" fmla="*/ 89210 w 802888"/>
                <a:gd name="connsiteY2" fmla="*/ 44604 h 3724507"/>
                <a:gd name="connsiteX3" fmla="*/ 122664 w 802888"/>
                <a:gd name="connsiteY3" fmla="*/ 55756 h 3724507"/>
                <a:gd name="connsiteX4" fmla="*/ 211874 w 802888"/>
                <a:gd name="connsiteY4" fmla="*/ 100361 h 3724507"/>
                <a:gd name="connsiteX5" fmla="*/ 245327 w 802888"/>
                <a:gd name="connsiteY5" fmla="*/ 156117 h 3724507"/>
                <a:gd name="connsiteX6" fmla="*/ 267630 w 802888"/>
                <a:gd name="connsiteY6" fmla="*/ 200721 h 3724507"/>
                <a:gd name="connsiteX7" fmla="*/ 278781 w 802888"/>
                <a:gd name="connsiteY7" fmla="*/ 234175 h 3724507"/>
                <a:gd name="connsiteX8" fmla="*/ 323386 w 802888"/>
                <a:gd name="connsiteY8" fmla="*/ 278780 h 3724507"/>
                <a:gd name="connsiteX9" fmla="*/ 334537 w 802888"/>
                <a:gd name="connsiteY9" fmla="*/ 323385 h 3724507"/>
                <a:gd name="connsiteX10" fmla="*/ 345688 w 802888"/>
                <a:gd name="connsiteY10" fmla="*/ 379141 h 3724507"/>
                <a:gd name="connsiteX11" fmla="*/ 356839 w 802888"/>
                <a:gd name="connsiteY11" fmla="*/ 412595 h 3724507"/>
                <a:gd name="connsiteX12" fmla="*/ 379142 w 802888"/>
                <a:gd name="connsiteY12" fmla="*/ 546409 h 3724507"/>
                <a:gd name="connsiteX13" fmla="*/ 390293 w 802888"/>
                <a:gd name="connsiteY13" fmla="*/ 1025912 h 3724507"/>
                <a:gd name="connsiteX14" fmla="*/ 367991 w 802888"/>
                <a:gd name="connsiteY14" fmla="*/ 1605775 h 3724507"/>
                <a:gd name="connsiteX15" fmla="*/ 356839 w 802888"/>
                <a:gd name="connsiteY15" fmla="*/ 1851102 h 3724507"/>
                <a:gd name="connsiteX16" fmla="*/ 367991 w 802888"/>
                <a:gd name="connsiteY16" fmla="*/ 3044282 h 3724507"/>
                <a:gd name="connsiteX17" fmla="*/ 390293 w 802888"/>
                <a:gd name="connsiteY17" fmla="*/ 3311912 h 3724507"/>
                <a:gd name="connsiteX18" fmla="*/ 401444 w 802888"/>
                <a:gd name="connsiteY18" fmla="*/ 3345365 h 3724507"/>
                <a:gd name="connsiteX19" fmla="*/ 423747 w 802888"/>
                <a:gd name="connsiteY19" fmla="*/ 3456878 h 3724507"/>
                <a:gd name="connsiteX20" fmla="*/ 468352 w 802888"/>
                <a:gd name="connsiteY20" fmla="*/ 3523785 h 3724507"/>
                <a:gd name="connsiteX21" fmla="*/ 479503 w 802888"/>
                <a:gd name="connsiteY21" fmla="*/ 3557239 h 3724507"/>
                <a:gd name="connsiteX22" fmla="*/ 546410 w 802888"/>
                <a:gd name="connsiteY22" fmla="*/ 3612995 h 3724507"/>
                <a:gd name="connsiteX23" fmla="*/ 568713 w 802888"/>
                <a:gd name="connsiteY23" fmla="*/ 3635297 h 3724507"/>
                <a:gd name="connsiteX24" fmla="*/ 635620 w 802888"/>
                <a:gd name="connsiteY24" fmla="*/ 3668751 h 3724507"/>
                <a:gd name="connsiteX25" fmla="*/ 747132 w 802888"/>
                <a:gd name="connsiteY25" fmla="*/ 3657600 h 3724507"/>
                <a:gd name="connsiteX26" fmla="*/ 713679 w 802888"/>
                <a:gd name="connsiteY26" fmla="*/ 3646448 h 3724507"/>
                <a:gd name="connsiteX27" fmla="*/ 669074 w 802888"/>
                <a:gd name="connsiteY27" fmla="*/ 3601843 h 3724507"/>
                <a:gd name="connsiteX28" fmla="*/ 735981 w 802888"/>
                <a:gd name="connsiteY28" fmla="*/ 3624146 h 3724507"/>
                <a:gd name="connsiteX29" fmla="*/ 769435 w 802888"/>
                <a:gd name="connsiteY29" fmla="*/ 3635297 h 3724507"/>
                <a:gd name="connsiteX30" fmla="*/ 780586 w 802888"/>
                <a:gd name="connsiteY30" fmla="*/ 3668751 h 3724507"/>
                <a:gd name="connsiteX31" fmla="*/ 724830 w 802888"/>
                <a:gd name="connsiteY31" fmla="*/ 3713356 h 3724507"/>
                <a:gd name="connsiteX32" fmla="*/ 691376 w 802888"/>
                <a:gd name="connsiteY32" fmla="*/ 3724507 h 3724507"/>
                <a:gd name="connsiteX33" fmla="*/ 735981 w 802888"/>
                <a:gd name="connsiteY33" fmla="*/ 3713356 h 3724507"/>
                <a:gd name="connsiteX34" fmla="*/ 758283 w 802888"/>
                <a:gd name="connsiteY34" fmla="*/ 3691053 h 3724507"/>
                <a:gd name="connsiteX35" fmla="*/ 802888 w 802888"/>
                <a:gd name="connsiteY35" fmla="*/ 3679902 h 3724507"/>
                <a:gd name="connsiteX0" fmla="*/ 0 w 814811"/>
                <a:gd name="connsiteY0" fmla="*/ 0 h 3724507"/>
                <a:gd name="connsiteX1" fmla="*/ 55757 w 814811"/>
                <a:gd name="connsiteY1" fmla="*/ 22302 h 3724507"/>
                <a:gd name="connsiteX2" fmla="*/ 89210 w 814811"/>
                <a:gd name="connsiteY2" fmla="*/ 44604 h 3724507"/>
                <a:gd name="connsiteX3" fmla="*/ 122664 w 814811"/>
                <a:gd name="connsiteY3" fmla="*/ 55756 h 3724507"/>
                <a:gd name="connsiteX4" fmla="*/ 211874 w 814811"/>
                <a:gd name="connsiteY4" fmla="*/ 100361 h 3724507"/>
                <a:gd name="connsiteX5" fmla="*/ 245327 w 814811"/>
                <a:gd name="connsiteY5" fmla="*/ 156117 h 3724507"/>
                <a:gd name="connsiteX6" fmla="*/ 267630 w 814811"/>
                <a:gd name="connsiteY6" fmla="*/ 200721 h 3724507"/>
                <a:gd name="connsiteX7" fmla="*/ 278781 w 814811"/>
                <a:gd name="connsiteY7" fmla="*/ 234175 h 3724507"/>
                <a:gd name="connsiteX8" fmla="*/ 323386 w 814811"/>
                <a:gd name="connsiteY8" fmla="*/ 278780 h 3724507"/>
                <a:gd name="connsiteX9" fmla="*/ 334537 w 814811"/>
                <a:gd name="connsiteY9" fmla="*/ 323385 h 3724507"/>
                <a:gd name="connsiteX10" fmla="*/ 345688 w 814811"/>
                <a:gd name="connsiteY10" fmla="*/ 379141 h 3724507"/>
                <a:gd name="connsiteX11" fmla="*/ 356839 w 814811"/>
                <a:gd name="connsiteY11" fmla="*/ 412595 h 3724507"/>
                <a:gd name="connsiteX12" fmla="*/ 379142 w 814811"/>
                <a:gd name="connsiteY12" fmla="*/ 546409 h 3724507"/>
                <a:gd name="connsiteX13" fmla="*/ 390293 w 814811"/>
                <a:gd name="connsiteY13" fmla="*/ 1025912 h 3724507"/>
                <a:gd name="connsiteX14" fmla="*/ 367991 w 814811"/>
                <a:gd name="connsiteY14" fmla="*/ 1605775 h 3724507"/>
                <a:gd name="connsiteX15" fmla="*/ 356839 w 814811"/>
                <a:gd name="connsiteY15" fmla="*/ 1851102 h 3724507"/>
                <a:gd name="connsiteX16" fmla="*/ 367991 w 814811"/>
                <a:gd name="connsiteY16" fmla="*/ 3044282 h 3724507"/>
                <a:gd name="connsiteX17" fmla="*/ 390293 w 814811"/>
                <a:gd name="connsiteY17" fmla="*/ 3311912 h 3724507"/>
                <a:gd name="connsiteX18" fmla="*/ 401444 w 814811"/>
                <a:gd name="connsiteY18" fmla="*/ 3345365 h 3724507"/>
                <a:gd name="connsiteX19" fmla="*/ 423747 w 814811"/>
                <a:gd name="connsiteY19" fmla="*/ 3456878 h 3724507"/>
                <a:gd name="connsiteX20" fmla="*/ 468352 w 814811"/>
                <a:gd name="connsiteY20" fmla="*/ 3523785 h 3724507"/>
                <a:gd name="connsiteX21" fmla="*/ 479503 w 814811"/>
                <a:gd name="connsiteY21" fmla="*/ 3557239 h 3724507"/>
                <a:gd name="connsiteX22" fmla="*/ 546410 w 814811"/>
                <a:gd name="connsiteY22" fmla="*/ 3612995 h 3724507"/>
                <a:gd name="connsiteX23" fmla="*/ 568713 w 814811"/>
                <a:gd name="connsiteY23" fmla="*/ 3635297 h 3724507"/>
                <a:gd name="connsiteX24" fmla="*/ 635620 w 814811"/>
                <a:gd name="connsiteY24" fmla="*/ 3668751 h 3724507"/>
                <a:gd name="connsiteX25" fmla="*/ 813807 w 814811"/>
                <a:gd name="connsiteY25" fmla="*/ 3669507 h 3724507"/>
                <a:gd name="connsiteX26" fmla="*/ 713679 w 814811"/>
                <a:gd name="connsiteY26" fmla="*/ 3646448 h 3724507"/>
                <a:gd name="connsiteX27" fmla="*/ 669074 w 814811"/>
                <a:gd name="connsiteY27" fmla="*/ 3601843 h 3724507"/>
                <a:gd name="connsiteX28" fmla="*/ 735981 w 814811"/>
                <a:gd name="connsiteY28" fmla="*/ 3624146 h 3724507"/>
                <a:gd name="connsiteX29" fmla="*/ 769435 w 814811"/>
                <a:gd name="connsiteY29" fmla="*/ 3635297 h 3724507"/>
                <a:gd name="connsiteX30" fmla="*/ 780586 w 814811"/>
                <a:gd name="connsiteY30" fmla="*/ 3668751 h 3724507"/>
                <a:gd name="connsiteX31" fmla="*/ 724830 w 814811"/>
                <a:gd name="connsiteY31" fmla="*/ 3713356 h 3724507"/>
                <a:gd name="connsiteX32" fmla="*/ 691376 w 814811"/>
                <a:gd name="connsiteY32" fmla="*/ 3724507 h 3724507"/>
                <a:gd name="connsiteX33" fmla="*/ 735981 w 814811"/>
                <a:gd name="connsiteY33" fmla="*/ 3713356 h 3724507"/>
                <a:gd name="connsiteX34" fmla="*/ 758283 w 814811"/>
                <a:gd name="connsiteY34" fmla="*/ 3691053 h 3724507"/>
                <a:gd name="connsiteX35" fmla="*/ 802888 w 814811"/>
                <a:gd name="connsiteY35" fmla="*/ 3679902 h 3724507"/>
                <a:gd name="connsiteX0" fmla="*/ 0 w 817992"/>
                <a:gd name="connsiteY0" fmla="*/ 0 h 3724507"/>
                <a:gd name="connsiteX1" fmla="*/ 55757 w 817992"/>
                <a:gd name="connsiteY1" fmla="*/ 22302 h 3724507"/>
                <a:gd name="connsiteX2" fmla="*/ 89210 w 817992"/>
                <a:gd name="connsiteY2" fmla="*/ 44604 h 3724507"/>
                <a:gd name="connsiteX3" fmla="*/ 122664 w 817992"/>
                <a:gd name="connsiteY3" fmla="*/ 55756 h 3724507"/>
                <a:gd name="connsiteX4" fmla="*/ 211874 w 817992"/>
                <a:gd name="connsiteY4" fmla="*/ 100361 h 3724507"/>
                <a:gd name="connsiteX5" fmla="*/ 245327 w 817992"/>
                <a:gd name="connsiteY5" fmla="*/ 156117 h 3724507"/>
                <a:gd name="connsiteX6" fmla="*/ 267630 w 817992"/>
                <a:gd name="connsiteY6" fmla="*/ 200721 h 3724507"/>
                <a:gd name="connsiteX7" fmla="*/ 278781 w 817992"/>
                <a:gd name="connsiteY7" fmla="*/ 234175 h 3724507"/>
                <a:gd name="connsiteX8" fmla="*/ 323386 w 817992"/>
                <a:gd name="connsiteY8" fmla="*/ 278780 h 3724507"/>
                <a:gd name="connsiteX9" fmla="*/ 334537 w 817992"/>
                <a:gd name="connsiteY9" fmla="*/ 323385 h 3724507"/>
                <a:gd name="connsiteX10" fmla="*/ 345688 w 817992"/>
                <a:gd name="connsiteY10" fmla="*/ 379141 h 3724507"/>
                <a:gd name="connsiteX11" fmla="*/ 356839 w 817992"/>
                <a:gd name="connsiteY11" fmla="*/ 412595 h 3724507"/>
                <a:gd name="connsiteX12" fmla="*/ 379142 w 817992"/>
                <a:gd name="connsiteY12" fmla="*/ 546409 h 3724507"/>
                <a:gd name="connsiteX13" fmla="*/ 390293 w 817992"/>
                <a:gd name="connsiteY13" fmla="*/ 1025912 h 3724507"/>
                <a:gd name="connsiteX14" fmla="*/ 367991 w 817992"/>
                <a:gd name="connsiteY14" fmla="*/ 1605775 h 3724507"/>
                <a:gd name="connsiteX15" fmla="*/ 356839 w 817992"/>
                <a:gd name="connsiteY15" fmla="*/ 1851102 h 3724507"/>
                <a:gd name="connsiteX16" fmla="*/ 367991 w 817992"/>
                <a:gd name="connsiteY16" fmla="*/ 3044282 h 3724507"/>
                <a:gd name="connsiteX17" fmla="*/ 390293 w 817992"/>
                <a:gd name="connsiteY17" fmla="*/ 3311912 h 3724507"/>
                <a:gd name="connsiteX18" fmla="*/ 401444 w 817992"/>
                <a:gd name="connsiteY18" fmla="*/ 3345365 h 3724507"/>
                <a:gd name="connsiteX19" fmla="*/ 423747 w 817992"/>
                <a:gd name="connsiteY19" fmla="*/ 3456878 h 3724507"/>
                <a:gd name="connsiteX20" fmla="*/ 468352 w 817992"/>
                <a:gd name="connsiteY20" fmla="*/ 3523785 h 3724507"/>
                <a:gd name="connsiteX21" fmla="*/ 479503 w 817992"/>
                <a:gd name="connsiteY21" fmla="*/ 3557239 h 3724507"/>
                <a:gd name="connsiteX22" fmla="*/ 546410 w 817992"/>
                <a:gd name="connsiteY22" fmla="*/ 3612995 h 3724507"/>
                <a:gd name="connsiteX23" fmla="*/ 568713 w 817992"/>
                <a:gd name="connsiteY23" fmla="*/ 3635297 h 3724507"/>
                <a:gd name="connsiteX24" fmla="*/ 635620 w 817992"/>
                <a:gd name="connsiteY24" fmla="*/ 3668751 h 3724507"/>
                <a:gd name="connsiteX25" fmla="*/ 813807 w 817992"/>
                <a:gd name="connsiteY25" fmla="*/ 3669507 h 3724507"/>
                <a:gd name="connsiteX26" fmla="*/ 754160 w 817992"/>
                <a:gd name="connsiteY26" fmla="*/ 3622635 h 3724507"/>
                <a:gd name="connsiteX27" fmla="*/ 669074 w 817992"/>
                <a:gd name="connsiteY27" fmla="*/ 3601843 h 3724507"/>
                <a:gd name="connsiteX28" fmla="*/ 735981 w 817992"/>
                <a:gd name="connsiteY28" fmla="*/ 3624146 h 3724507"/>
                <a:gd name="connsiteX29" fmla="*/ 769435 w 817992"/>
                <a:gd name="connsiteY29" fmla="*/ 3635297 h 3724507"/>
                <a:gd name="connsiteX30" fmla="*/ 780586 w 817992"/>
                <a:gd name="connsiteY30" fmla="*/ 3668751 h 3724507"/>
                <a:gd name="connsiteX31" fmla="*/ 724830 w 817992"/>
                <a:gd name="connsiteY31" fmla="*/ 3713356 h 3724507"/>
                <a:gd name="connsiteX32" fmla="*/ 691376 w 817992"/>
                <a:gd name="connsiteY32" fmla="*/ 3724507 h 3724507"/>
                <a:gd name="connsiteX33" fmla="*/ 735981 w 817992"/>
                <a:gd name="connsiteY33" fmla="*/ 3713356 h 3724507"/>
                <a:gd name="connsiteX34" fmla="*/ 758283 w 817992"/>
                <a:gd name="connsiteY34" fmla="*/ 3691053 h 3724507"/>
                <a:gd name="connsiteX35" fmla="*/ 802888 w 817992"/>
                <a:gd name="connsiteY35" fmla="*/ 3679902 h 3724507"/>
                <a:gd name="connsiteX0" fmla="*/ 0 w 817992"/>
                <a:gd name="connsiteY0" fmla="*/ 0 h 3745938"/>
                <a:gd name="connsiteX1" fmla="*/ 55757 w 817992"/>
                <a:gd name="connsiteY1" fmla="*/ 22302 h 3745938"/>
                <a:gd name="connsiteX2" fmla="*/ 89210 w 817992"/>
                <a:gd name="connsiteY2" fmla="*/ 44604 h 3745938"/>
                <a:gd name="connsiteX3" fmla="*/ 122664 w 817992"/>
                <a:gd name="connsiteY3" fmla="*/ 55756 h 3745938"/>
                <a:gd name="connsiteX4" fmla="*/ 211874 w 817992"/>
                <a:gd name="connsiteY4" fmla="*/ 100361 h 3745938"/>
                <a:gd name="connsiteX5" fmla="*/ 245327 w 817992"/>
                <a:gd name="connsiteY5" fmla="*/ 156117 h 3745938"/>
                <a:gd name="connsiteX6" fmla="*/ 267630 w 817992"/>
                <a:gd name="connsiteY6" fmla="*/ 200721 h 3745938"/>
                <a:gd name="connsiteX7" fmla="*/ 278781 w 817992"/>
                <a:gd name="connsiteY7" fmla="*/ 234175 h 3745938"/>
                <a:gd name="connsiteX8" fmla="*/ 323386 w 817992"/>
                <a:gd name="connsiteY8" fmla="*/ 278780 h 3745938"/>
                <a:gd name="connsiteX9" fmla="*/ 334537 w 817992"/>
                <a:gd name="connsiteY9" fmla="*/ 323385 h 3745938"/>
                <a:gd name="connsiteX10" fmla="*/ 345688 w 817992"/>
                <a:gd name="connsiteY10" fmla="*/ 379141 h 3745938"/>
                <a:gd name="connsiteX11" fmla="*/ 356839 w 817992"/>
                <a:gd name="connsiteY11" fmla="*/ 412595 h 3745938"/>
                <a:gd name="connsiteX12" fmla="*/ 379142 w 817992"/>
                <a:gd name="connsiteY12" fmla="*/ 546409 h 3745938"/>
                <a:gd name="connsiteX13" fmla="*/ 390293 w 817992"/>
                <a:gd name="connsiteY13" fmla="*/ 1025912 h 3745938"/>
                <a:gd name="connsiteX14" fmla="*/ 367991 w 817992"/>
                <a:gd name="connsiteY14" fmla="*/ 1605775 h 3745938"/>
                <a:gd name="connsiteX15" fmla="*/ 356839 w 817992"/>
                <a:gd name="connsiteY15" fmla="*/ 1851102 h 3745938"/>
                <a:gd name="connsiteX16" fmla="*/ 367991 w 817992"/>
                <a:gd name="connsiteY16" fmla="*/ 3044282 h 3745938"/>
                <a:gd name="connsiteX17" fmla="*/ 390293 w 817992"/>
                <a:gd name="connsiteY17" fmla="*/ 3311912 h 3745938"/>
                <a:gd name="connsiteX18" fmla="*/ 401444 w 817992"/>
                <a:gd name="connsiteY18" fmla="*/ 3345365 h 3745938"/>
                <a:gd name="connsiteX19" fmla="*/ 423747 w 817992"/>
                <a:gd name="connsiteY19" fmla="*/ 3456878 h 3745938"/>
                <a:gd name="connsiteX20" fmla="*/ 468352 w 817992"/>
                <a:gd name="connsiteY20" fmla="*/ 3523785 h 3745938"/>
                <a:gd name="connsiteX21" fmla="*/ 479503 w 817992"/>
                <a:gd name="connsiteY21" fmla="*/ 3557239 h 3745938"/>
                <a:gd name="connsiteX22" fmla="*/ 546410 w 817992"/>
                <a:gd name="connsiteY22" fmla="*/ 3612995 h 3745938"/>
                <a:gd name="connsiteX23" fmla="*/ 568713 w 817992"/>
                <a:gd name="connsiteY23" fmla="*/ 3635297 h 3745938"/>
                <a:gd name="connsiteX24" fmla="*/ 635620 w 817992"/>
                <a:gd name="connsiteY24" fmla="*/ 3668751 h 3745938"/>
                <a:gd name="connsiteX25" fmla="*/ 813807 w 817992"/>
                <a:gd name="connsiteY25" fmla="*/ 3669507 h 3745938"/>
                <a:gd name="connsiteX26" fmla="*/ 754160 w 817992"/>
                <a:gd name="connsiteY26" fmla="*/ 3622635 h 3745938"/>
                <a:gd name="connsiteX27" fmla="*/ 669074 w 817992"/>
                <a:gd name="connsiteY27" fmla="*/ 3601843 h 3745938"/>
                <a:gd name="connsiteX28" fmla="*/ 735981 w 817992"/>
                <a:gd name="connsiteY28" fmla="*/ 3624146 h 3745938"/>
                <a:gd name="connsiteX29" fmla="*/ 769435 w 817992"/>
                <a:gd name="connsiteY29" fmla="*/ 3635297 h 3745938"/>
                <a:gd name="connsiteX30" fmla="*/ 780586 w 817992"/>
                <a:gd name="connsiteY30" fmla="*/ 3668751 h 3745938"/>
                <a:gd name="connsiteX31" fmla="*/ 724830 w 817992"/>
                <a:gd name="connsiteY31" fmla="*/ 3713356 h 3745938"/>
                <a:gd name="connsiteX32" fmla="*/ 688995 w 817992"/>
                <a:gd name="connsiteY32" fmla="*/ 3745938 h 3745938"/>
                <a:gd name="connsiteX33" fmla="*/ 735981 w 817992"/>
                <a:gd name="connsiteY33" fmla="*/ 3713356 h 3745938"/>
                <a:gd name="connsiteX34" fmla="*/ 758283 w 817992"/>
                <a:gd name="connsiteY34" fmla="*/ 3691053 h 3745938"/>
                <a:gd name="connsiteX35" fmla="*/ 802888 w 817992"/>
                <a:gd name="connsiteY35" fmla="*/ 3679902 h 3745938"/>
                <a:gd name="connsiteX0" fmla="*/ 0 w 817992"/>
                <a:gd name="connsiteY0" fmla="*/ 0 h 3745938"/>
                <a:gd name="connsiteX1" fmla="*/ 55757 w 817992"/>
                <a:gd name="connsiteY1" fmla="*/ 22302 h 3745938"/>
                <a:gd name="connsiteX2" fmla="*/ 89210 w 817992"/>
                <a:gd name="connsiteY2" fmla="*/ 44604 h 3745938"/>
                <a:gd name="connsiteX3" fmla="*/ 122664 w 817992"/>
                <a:gd name="connsiteY3" fmla="*/ 55756 h 3745938"/>
                <a:gd name="connsiteX4" fmla="*/ 211874 w 817992"/>
                <a:gd name="connsiteY4" fmla="*/ 100361 h 3745938"/>
                <a:gd name="connsiteX5" fmla="*/ 245327 w 817992"/>
                <a:gd name="connsiteY5" fmla="*/ 156117 h 3745938"/>
                <a:gd name="connsiteX6" fmla="*/ 267630 w 817992"/>
                <a:gd name="connsiteY6" fmla="*/ 200721 h 3745938"/>
                <a:gd name="connsiteX7" fmla="*/ 278781 w 817992"/>
                <a:gd name="connsiteY7" fmla="*/ 234175 h 3745938"/>
                <a:gd name="connsiteX8" fmla="*/ 323386 w 817992"/>
                <a:gd name="connsiteY8" fmla="*/ 278780 h 3745938"/>
                <a:gd name="connsiteX9" fmla="*/ 334537 w 817992"/>
                <a:gd name="connsiteY9" fmla="*/ 323385 h 3745938"/>
                <a:gd name="connsiteX10" fmla="*/ 345688 w 817992"/>
                <a:gd name="connsiteY10" fmla="*/ 379141 h 3745938"/>
                <a:gd name="connsiteX11" fmla="*/ 356839 w 817992"/>
                <a:gd name="connsiteY11" fmla="*/ 412595 h 3745938"/>
                <a:gd name="connsiteX12" fmla="*/ 379142 w 817992"/>
                <a:gd name="connsiteY12" fmla="*/ 546409 h 3745938"/>
                <a:gd name="connsiteX13" fmla="*/ 390293 w 817992"/>
                <a:gd name="connsiteY13" fmla="*/ 1025912 h 3745938"/>
                <a:gd name="connsiteX14" fmla="*/ 367991 w 817992"/>
                <a:gd name="connsiteY14" fmla="*/ 1605775 h 3745938"/>
                <a:gd name="connsiteX15" fmla="*/ 356839 w 817992"/>
                <a:gd name="connsiteY15" fmla="*/ 1851102 h 3745938"/>
                <a:gd name="connsiteX16" fmla="*/ 367991 w 817992"/>
                <a:gd name="connsiteY16" fmla="*/ 3044282 h 3745938"/>
                <a:gd name="connsiteX17" fmla="*/ 390293 w 817992"/>
                <a:gd name="connsiteY17" fmla="*/ 3311912 h 3745938"/>
                <a:gd name="connsiteX18" fmla="*/ 401444 w 817992"/>
                <a:gd name="connsiteY18" fmla="*/ 3345365 h 3745938"/>
                <a:gd name="connsiteX19" fmla="*/ 423747 w 817992"/>
                <a:gd name="connsiteY19" fmla="*/ 3456878 h 3745938"/>
                <a:gd name="connsiteX20" fmla="*/ 468352 w 817992"/>
                <a:gd name="connsiteY20" fmla="*/ 3523785 h 3745938"/>
                <a:gd name="connsiteX21" fmla="*/ 479503 w 817992"/>
                <a:gd name="connsiteY21" fmla="*/ 3557239 h 3745938"/>
                <a:gd name="connsiteX22" fmla="*/ 546410 w 817992"/>
                <a:gd name="connsiteY22" fmla="*/ 3612995 h 3745938"/>
                <a:gd name="connsiteX23" fmla="*/ 568713 w 817992"/>
                <a:gd name="connsiteY23" fmla="*/ 3635297 h 3745938"/>
                <a:gd name="connsiteX24" fmla="*/ 635620 w 817992"/>
                <a:gd name="connsiteY24" fmla="*/ 3668751 h 3745938"/>
                <a:gd name="connsiteX25" fmla="*/ 813807 w 817992"/>
                <a:gd name="connsiteY25" fmla="*/ 3669507 h 3745938"/>
                <a:gd name="connsiteX26" fmla="*/ 754160 w 817992"/>
                <a:gd name="connsiteY26" fmla="*/ 3622635 h 3745938"/>
                <a:gd name="connsiteX27" fmla="*/ 669074 w 817992"/>
                <a:gd name="connsiteY27" fmla="*/ 3601843 h 3745938"/>
                <a:gd name="connsiteX28" fmla="*/ 735981 w 817992"/>
                <a:gd name="connsiteY28" fmla="*/ 3624146 h 3745938"/>
                <a:gd name="connsiteX29" fmla="*/ 769435 w 817992"/>
                <a:gd name="connsiteY29" fmla="*/ 3635297 h 3745938"/>
                <a:gd name="connsiteX30" fmla="*/ 780586 w 817992"/>
                <a:gd name="connsiteY30" fmla="*/ 3668751 h 3745938"/>
                <a:gd name="connsiteX31" fmla="*/ 724830 w 817992"/>
                <a:gd name="connsiteY31" fmla="*/ 3713356 h 3745938"/>
                <a:gd name="connsiteX32" fmla="*/ 688995 w 817992"/>
                <a:gd name="connsiteY32" fmla="*/ 3745938 h 3745938"/>
                <a:gd name="connsiteX33" fmla="*/ 735981 w 817992"/>
                <a:gd name="connsiteY33" fmla="*/ 3713356 h 3745938"/>
                <a:gd name="connsiteX34" fmla="*/ 758283 w 817992"/>
                <a:gd name="connsiteY34" fmla="*/ 3691053 h 3745938"/>
                <a:gd name="connsiteX35" fmla="*/ 802888 w 817992"/>
                <a:gd name="connsiteY35" fmla="*/ 3679902 h 3745938"/>
                <a:gd name="connsiteX0" fmla="*/ 0 w 817992"/>
                <a:gd name="connsiteY0" fmla="*/ 0 h 3745938"/>
                <a:gd name="connsiteX1" fmla="*/ 55757 w 817992"/>
                <a:gd name="connsiteY1" fmla="*/ 22302 h 3745938"/>
                <a:gd name="connsiteX2" fmla="*/ 89210 w 817992"/>
                <a:gd name="connsiteY2" fmla="*/ 44604 h 3745938"/>
                <a:gd name="connsiteX3" fmla="*/ 122664 w 817992"/>
                <a:gd name="connsiteY3" fmla="*/ 55756 h 3745938"/>
                <a:gd name="connsiteX4" fmla="*/ 211874 w 817992"/>
                <a:gd name="connsiteY4" fmla="*/ 100361 h 3745938"/>
                <a:gd name="connsiteX5" fmla="*/ 245327 w 817992"/>
                <a:gd name="connsiteY5" fmla="*/ 156117 h 3745938"/>
                <a:gd name="connsiteX6" fmla="*/ 267630 w 817992"/>
                <a:gd name="connsiteY6" fmla="*/ 200721 h 3745938"/>
                <a:gd name="connsiteX7" fmla="*/ 278781 w 817992"/>
                <a:gd name="connsiteY7" fmla="*/ 234175 h 3745938"/>
                <a:gd name="connsiteX8" fmla="*/ 323386 w 817992"/>
                <a:gd name="connsiteY8" fmla="*/ 278780 h 3745938"/>
                <a:gd name="connsiteX9" fmla="*/ 334537 w 817992"/>
                <a:gd name="connsiteY9" fmla="*/ 323385 h 3745938"/>
                <a:gd name="connsiteX10" fmla="*/ 345688 w 817992"/>
                <a:gd name="connsiteY10" fmla="*/ 379141 h 3745938"/>
                <a:gd name="connsiteX11" fmla="*/ 356839 w 817992"/>
                <a:gd name="connsiteY11" fmla="*/ 412595 h 3745938"/>
                <a:gd name="connsiteX12" fmla="*/ 379142 w 817992"/>
                <a:gd name="connsiteY12" fmla="*/ 546409 h 3745938"/>
                <a:gd name="connsiteX13" fmla="*/ 390293 w 817992"/>
                <a:gd name="connsiteY13" fmla="*/ 1025912 h 3745938"/>
                <a:gd name="connsiteX14" fmla="*/ 367991 w 817992"/>
                <a:gd name="connsiteY14" fmla="*/ 1605775 h 3745938"/>
                <a:gd name="connsiteX15" fmla="*/ 356839 w 817992"/>
                <a:gd name="connsiteY15" fmla="*/ 1851102 h 3745938"/>
                <a:gd name="connsiteX16" fmla="*/ 367991 w 817992"/>
                <a:gd name="connsiteY16" fmla="*/ 3044282 h 3745938"/>
                <a:gd name="connsiteX17" fmla="*/ 390293 w 817992"/>
                <a:gd name="connsiteY17" fmla="*/ 3311912 h 3745938"/>
                <a:gd name="connsiteX18" fmla="*/ 401444 w 817992"/>
                <a:gd name="connsiteY18" fmla="*/ 3345365 h 3745938"/>
                <a:gd name="connsiteX19" fmla="*/ 423747 w 817992"/>
                <a:gd name="connsiteY19" fmla="*/ 3456878 h 3745938"/>
                <a:gd name="connsiteX20" fmla="*/ 468352 w 817992"/>
                <a:gd name="connsiteY20" fmla="*/ 3523785 h 3745938"/>
                <a:gd name="connsiteX21" fmla="*/ 479503 w 817992"/>
                <a:gd name="connsiteY21" fmla="*/ 3557239 h 3745938"/>
                <a:gd name="connsiteX22" fmla="*/ 568713 w 817992"/>
                <a:gd name="connsiteY22" fmla="*/ 3635297 h 3745938"/>
                <a:gd name="connsiteX23" fmla="*/ 635620 w 817992"/>
                <a:gd name="connsiteY23" fmla="*/ 3668751 h 3745938"/>
                <a:gd name="connsiteX24" fmla="*/ 813807 w 817992"/>
                <a:gd name="connsiteY24" fmla="*/ 3669507 h 3745938"/>
                <a:gd name="connsiteX25" fmla="*/ 754160 w 817992"/>
                <a:gd name="connsiteY25" fmla="*/ 3622635 h 3745938"/>
                <a:gd name="connsiteX26" fmla="*/ 669074 w 817992"/>
                <a:gd name="connsiteY26" fmla="*/ 3601843 h 3745938"/>
                <a:gd name="connsiteX27" fmla="*/ 735981 w 817992"/>
                <a:gd name="connsiteY27" fmla="*/ 3624146 h 3745938"/>
                <a:gd name="connsiteX28" fmla="*/ 769435 w 817992"/>
                <a:gd name="connsiteY28" fmla="*/ 3635297 h 3745938"/>
                <a:gd name="connsiteX29" fmla="*/ 780586 w 817992"/>
                <a:gd name="connsiteY29" fmla="*/ 3668751 h 3745938"/>
                <a:gd name="connsiteX30" fmla="*/ 724830 w 817992"/>
                <a:gd name="connsiteY30" fmla="*/ 3713356 h 3745938"/>
                <a:gd name="connsiteX31" fmla="*/ 688995 w 817992"/>
                <a:gd name="connsiteY31" fmla="*/ 3745938 h 3745938"/>
                <a:gd name="connsiteX32" fmla="*/ 735981 w 817992"/>
                <a:gd name="connsiteY32" fmla="*/ 3713356 h 3745938"/>
                <a:gd name="connsiteX33" fmla="*/ 758283 w 817992"/>
                <a:gd name="connsiteY33" fmla="*/ 3691053 h 3745938"/>
                <a:gd name="connsiteX34" fmla="*/ 802888 w 817992"/>
                <a:gd name="connsiteY34" fmla="*/ 3679902 h 3745938"/>
                <a:gd name="connsiteX0" fmla="*/ 0 w 817992"/>
                <a:gd name="connsiteY0" fmla="*/ 0 h 3745938"/>
                <a:gd name="connsiteX1" fmla="*/ 55757 w 817992"/>
                <a:gd name="connsiteY1" fmla="*/ 22302 h 3745938"/>
                <a:gd name="connsiteX2" fmla="*/ 89210 w 817992"/>
                <a:gd name="connsiteY2" fmla="*/ 44604 h 3745938"/>
                <a:gd name="connsiteX3" fmla="*/ 122664 w 817992"/>
                <a:gd name="connsiteY3" fmla="*/ 55756 h 3745938"/>
                <a:gd name="connsiteX4" fmla="*/ 211874 w 817992"/>
                <a:gd name="connsiteY4" fmla="*/ 100361 h 3745938"/>
                <a:gd name="connsiteX5" fmla="*/ 245327 w 817992"/>
                <a:gd name="connsiteY5" fmla="*/ 156117 h 3745938"/>
                <a:gd name="connsiteX6" fmla="*/ 267630 w 817992"/>
                <a:gd name="connsiteY6" fmla="*/ 200721 h 3745938"/>
                <a:gd name="connsiteX7" fmla="*/ 278781 w 817992"/>
                <a:gd name="connsiteY7" fmla="*/ 234175 h 3745938"/>
                <a:gd name="connsiteX8" fmla="*/ 323386 w 817992"/>
                <a:gd name="connsiteY8" fmla="*/ 278780 h 3745938"/>
                <a:gd name="connsiteX9" fmla="*/ 334537 w 817992"/>
                <a:gd name="connsiteY9" fmla="*/ 323385 h 3745938"/>
                <a:gd name="connsiteX10" fmla="*/ 345688 w 817992"/>
                <a:gd name="connsiteY10" fmla="*/ 379141 h 3745938"/>
                <a:gd name="connsiteX11" fmla="*/ 356839 w 817992"/>
                <a:gd name="connsiteY11" fmla="*/ 412595 h 3745938"/>
                <a:gd name="connsiteX12" fmla="*/ 379142 w 817992"/>
                <a:gd name="connsiteY12" fmla="*/ 546409 h 3745938"/>
                <a:gd name="connsiteX13" fmla="*/ 390293 w 817992"/>
                <a:gd name="connsiteY13" fmla="*/ 1025912 h 3745938"/>
                <a:gd name="connsiteX14" fmla="*/ 367991 w 817992"/>
                <a:gd name="connsiteY14" fmla="*/ 1605775 h 3745938"/>
                <a:gd name="connsiteX15" fmla="*/ 356839 w 817992"/>
                <a:gd name="connsiteY15" fmla="*/ 1851102 h 3745938"/>
                <a:gd name="connsiteX16" fmla="*/ 367991 w 817992"/>
                <a:gd name="connsiteY16" fmla="*/ 3044282 h 3745938"/>
                <a:gd name="connsiteX17" fmla="*/ 390293 w 817992"/>
                <a:gd name="connsiteY17" fmla="*/ 3311912 h 3745938"/>
                <a:gd name="connsiteX18" fmla="*/ 401444 w 817992"/>
                <a:gd name="connsiteY18" fmla="*/ 3345365 h 3745938"/>
                <a:gd name="connsiteX19" fmla="*/ 423747 w 817992"/>
                <a:gd name="connsiteY19" fmla="*/ 3456878 h 3745938"/>
                <a:gd name="connsiteX20" fmla="*/ 479503 w 817992"/>
                <a:gd name="connsiteY20" fmla="*/ 3557239 h 3745938"/>
                <a:gd name="connsiteX21" fmla="*/ 568713 w 817992"/>
                <a:gd name="connsiteY21" fmla="*/ 3635297 h 3745938"/>
                <a:gd name="connsiteX22" fmla="*/ 635620 w 817992"/>
                <a:gd name="connsiteY22" fmla="*/ 3668751 h 3745938"/>
                <a:gd name="connsiteX23" fmla="*/ 813807 w 817992"/>
                <a:gd name="connsiteY23" fmla="*/ 3669507 h 3745938"/>
                <a:gd name="connsiteX24" fmla="*/ 754160 w 817992"/>
                <a:gd name="connsiteY24" fmla="*/ 3622635 h 3745938"/>
                <a:gd name="connsiteX25" fmla="*/ 669074 w 817992"/>
                <a:gd name="connsiteY25" fmla="*/ 3601843 h 3745938"/>
                <a:gd name="connsiteX26" fmla="*/ 735981 w 817992"/>
                <a:gd name="connsiteY26" fmla="*/ 3624146 h 3745938"/>
                <a:gd name="connsiteX27" fmla="*/ 769435 w 817992"/>
                <a:gd name="connsiteY27" fmla="*/ 3635297 h 3745938"/>
                <a:gd name="connsiteX28" fmla="*/ 780586 w 817992"/>
                <a:gd name="connsiteY28" fmla="*/ 3668751 h 3745938"/>
                <a:gd name="connsiteX29" fmla="*/ 724830 w 817992"/>
                <a:gd name="connsiteY29" fmla="*/ 3713356 h 3745938"/>
                <a:gd name="connsiteX30" fmla="*/ 688995 w 817992"/>
                <a:gd name="connsiteY30" fmla="*/ 3745938 h 3745938"/>
                <a:gd name="connsiteX31" fmla="*/ 735981 w 817992"/>
                <a:gd name="connsiteY31" fmla="*/ 3713356 h 3745938"/>
                <a:gd name="connsiteX32" fmla="*/ 758283 w 817992"/>
                <a:gd name="connsiteY32" fmla="*/ 3691053 h 3745938"/>
                <a:gd name="connsiteX33" fmla="*/ 802888 w 817992"/>
                <a:gd name="connsiteY33" fmla="*/ 3679902 h 3745938"/>
                <a:gd name="connsiteX0" fmla="*/ 0 w 817992"/>
                <a:gd name="connsiteY0" fmla="*/ 0 h 3745938"/>
                <a:gd name="connsiteX1" fmla="*/ 55757 w 817992"/>
                <a:gd name="connsiteY1" fmla="*/ 22302 h 3745938"/>
                <a:gd name="connsiteX2" fmla="*/ 89210 w 817992"/>
                <a:gd name="connsiteY2" fmla="*/ 44604 h 3745938"/>
                <a:gd name="connsiteX3" fmla="*/ 122664 w 817992"/>
                <a:gd name="connsiteY3" fmla="*/ 55756 h 3745938"/>
                <a:gd name="connsiteX4" fmla="*/ 211874 w 817992"/>
                <a:gd name="connsiteY4" fmla="*/ 100361 h 3745938"/>
                <a:gd name="connsiteX5" fmla="*/ 245327 w 817992"/>
                <a:gd name="connsiteY5" fmla="*/ 156117 h 3745938"/>
                <a:gd name="connsiteX6" fmla="*/ 267630 w 817992"/>
                <a:gd name="connsiteY6" fmla="*/ 200721 h 3745938"/>
                <a:gd name="connsiteX7" fmla="*/ 278781 w 817992"/>
                <a:gd name="connsiteY7" fmla="*/ 234175 h 3745938"/>
                <a:gd name="connsiteX8" fmla="*/ 323386 w 817992"/>
                <a:gd name="connsiteY8" fmla="*/ 278780 h 3745938"/>
                <a:gd name="connsiteX9" fmla="*/ 334537 w 817992"/>
                <a:gd name="connsiteY9" fmla="*/ 323385 h 3745938"/>
                <a:gd name="connsiteX10" fmla="*/ 345688 w 817992"/>
                <a:gd name="connsiteY10" fmla="*/ 379141 h 3745938"/>
                <a:gd name="connsiteX11" fmla="*/ 356839 w 817992"/>
                <a:gd name="connsiteY11" fmla="*/ 412595 h 3745938"/>
                <a:gd name="connsiteX12" fmla="*/ 379142 w 817992"/>
                <a:gd name="connsiteY12" fmla="*/ 546409 h 3745938"/>
                <a:gd name="connsiteX13" fmla="*/ 390293 w 817992"/>
                <a:gd name="connsiteY13" fmla="*/ 1025912 h 3745938"/>
                <a:gd name="connsiteX14" fmla="*/ 367991 w 817992"/>
                <a:gd name="connsiteY14" fmla="*/ 1605775 h 3745938"/>
                <a:gd name="connsiteX15" fmla="*/ 356839 w 817992"/>
                <a:gd name="connsiteY15" fmla="*/ 1851102 h 3745938"/>
                <a:gd name="connsiteX16" fmla="*/ 367991 w 817992"/>
                <a:gd name="connsiteY16" fmla="*/ 3044282 h 3745938"/>
                <a:gd name="connsiteX17" fmla="*/ 390293 w 817992"/>
                <a:gd name="connsiteY17" fmla="*/ 3311912 h 3745938"/>
                <a:gd name="connsiteX18" fmla="*/ 423747 w 817992"/>
                <a:gd name="connsiteY18" fmla="*/ 3456878 h 3745938"/>
                <a:gd name="connsiteX19" fmla="*/ 479503 w 817992"/>
                <a:gd name="connsiteY19" fmla="*/ 3557239 h 3745938"/>
                <a:gd name="connsiteX20" fmla="*/ 568713 w 817992"/>
                <a:gd name="connsiteY20" fmla="*/ 3635297 h 3745938"/>
                <a:gd name="connsiteX21" fmla="*/ 635620 w 817992"/>
                <a:gd name="connsiteY21" fmla="*/ 3668751 h 3745938"/>
                <a:gd name="connsiteX22" fmla="*/ 813807 w 817992"/>
                <a:gd name="connsiteY22" fmla="*/ 3669507 h 3745938"/>
                <a:gd name="connsiteX23" fmla="*/ 754160 w 817992"/>
                <a:gd name="connsiteY23" fmla="*/ 3622635 h 3745938"/>
                <a:gd name="connsiteX24" fmla="*/ 669074 w 817992"/>
                <a:gd name="connsiteY24" fmla="*/ 3601843 h 3745938"/>
                <a:gd name="connsiteX25" fmla="*/ 735981 w 817992"/>
                <a:gd name="connsiteY25" fmla="*/ 3624146 h 3745938"/>
                <a:gd name="connsiteX26" fmla="*/ 769435 w 817992"/>
                <a:gd name="connsiteY26" fmla="*/ 3635297 h 3745938"/>
                <a:gd name="connsiteX27" fmla="*/ 780586 w 817992"/>
                <a:gd name="connsiteY27" fmla="*/ 3668751 h 3745938"/>
                <a:gd name="connsiteX28" fmla="*/ 724830 w 817992"/>
                <a:gd name="connsiteY28" fmla="*/ 3713356 h 3745938"/>
                <a:gd name="connsiteX29" fmla="*/ 688995 w 817992"/>
                <a:gd name="connsiteY29" fmla="*/ 3745938 h 3745938"/>
                <a:gd name="connsiteX30" fmla="*/ 735981 w 817992"/>
                <a:gd name="connsiteY30" fmla="*/ 3713356 h 3745938"/>
                <a:gd name="connsiteX31" fmla="*/ 758283 w 817992"/>
                <a:gd name="connsiteY31" fmla="*/ 3691053 h 3745938"/>
                <a:gd name="connsiteX32" fmla="*/ 802888 w 817992"/>
                <a:gd name="connsiteY32" fmla="*/ 3679902 h 374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7992" h="3745938">
                  <a:moveTo>
                    <a:pt x="0" y="0"/>
                  </a:moveTo>
                  <a:cubicBezTo>
                    <a:pt x="18586" y="7434"/>
                    <a:pt x="37853" y="13350"/>
                    <a:pt x="55757" y="22302"/>
                  </a:cubicBezTo>
                  <a:cubicBezTo>
                    <a:pt x="67744" y="28295"/>
                    <a:pt x="77223" y="38610"/>
                    <a:pt x="89210" y="44604"/>
                  </a:cubicBezTo>
                  <a:cubicBezTo>
                    <a:pt x="99724" y="49861"/>
                    <a:pt x="111963" y="50892"/>
                    <a:pt x="122664" y="55756"/>
                  </a:cubicBezTo>
                  <a:cubicBezTo>
                    <a:pt x="152931" y="69514"/>
                    <a:pt x="211874" y="100361"/>
                    <a:pt x="211874" y="100361"/>
                  </a:cubicBezTo>
                  <a:cubicBezTo>
                    <a:pt x="237757" y="178010"/>
                    <a:pt x="204511" y="94893"/>
                    <a:pt x="245327" y="156117"/>
                  </a:cubicBezTo>
                  <a:cubicBezTo>
                    <a:pt x="254548" y="169948"/>
                    <a:pt x="261082" y="185442"/>
                    <a:pt x="267630" y="200721"/>
                  </a:cubicBezTo>
                  <a:cubicBezTo>
                    <a:pt x="272260" y="211525"/>
                    <a:pt x="271949" y="224610"/>
                    <a:pt x="278781" y="234175"/>
                  </a:cubicBezTo>
                  <a:cubicBezTo>
                    <a:pt x="291003" y="251285"/>
                    <a:pt x="323386" y="278780"/>
                    <a:pt x="323386" y="278780"/>
                  </a:cubicBezTo>
                  <a:cubicBezTo>
                    <a:pt x="327103" y="293648"/>
                    <a:pt x="331212" y="308424"/>
                    <a:pt x="334537" y="323385"/>
                  </a:cubicBezTo>
                  <a:cubicBezTo>
                    <a:pt x="338648" y="341887"/>
                    <a:pt x="341091" y="360753"/>
                    <a:pt x="345688" y="379141"/>
                  </a:cubicBezTo>
                  <a:cubicBezTo>
                    <a:pt x="348539" y="390545"/>
                    <a:pt x="353988" y="401191"/>
                    <a:pt x="356839" y="412595"/>
                  </a:cubicBezTo>
                  <a:cubicBezTo>
                    <a:pt x="367712" y="456086"/>
                    <a:pt x="372846" y="502336"/>
                    <a:pt x="379142" y="546409"/>
                  </a:cubicBezTo>
                  <a:cubicBezTo>
                    <a:pt x="382859" y="706243"/>
                    <a:pt x="390293" y="866034"/>
                    <a:pt x="390293" y="1025912"/>
                  </a:cubicBezTo>
                  <a:cubicBezTo>
                    <a:pt x="390293" y="1506213"/>
                    <a:pt x="384585" y="1307094"/>
                    <a:pt x="367991" y="1605775"/>
                  </a:cubicBezTo>
                  <a:cubicBezTo>
                    <a:pt x="363450" y="1687509"/>
                    <a:pt x="360556" y="1769326"/>
                    <a:pt x="356839" y="1851102"/>
                  </a:cubicBezTo>
                  <a:cubicBezTo>
                    <a:pt x="360556" y="2248829"/>
                    <a:pt x="361628" y="2646589"/>
                    <a:pt x="367991" y="3044282"/>
                  </a:cubicBezTo>
                  <a:cubicBezTo>
                    <a:pt x="369179" y="3118551"/>
                    <a:pt x="381000" y="3243146"/>
                    <a:pt x="390293" y="3311912"/>
                  </a:cubicBezTo>
                  <a:cubicBezTo>
                    <a:pt x="399586" y="3380678"/>
                    <a:pt x="408879" y="3415990"/>
                    <a:pt x="423747" y="3456878"/>
                  </a:cubicBezTo>
                  <a:cubicBezTo>
                    <a:pt x="438615" y="3497766"/>
                    <a:pt x="455342" y="3527502"/>
                    <a:pt x="479503" y="3557239"/>
                  </a:cubicBezTo>
                  <a:cubicBezTo>
                    <a:pt x="503664" y="3586976"/>
                    <a:pt x="542694" y="3616712"/>
                    <a:pt x="568713" y="3635297"/>
                  </a:cubicBezTo>
                  <a:cubicBezTo>
                    <a:pt x="599597" y="3660004"/>
                    <a:pt x="600283" y="3656972"/>
                    <a:pt x="635620" y="3668751"/>
                  </a:cubicBezTo>
                  <a:cubicBezTo>
                    <a:pt x="672791" y="3665034"/>
                    <a:pt x="794050" y="3677193"/>
                    <a:pt x="813807" y="3669507"/>
                  </a:cubicBezTo>
                  <a:cubicBezTo>
                    <a:pt x="833564" y="3661821"/>
                    <a:pt x="778282" y="3633912"/>
                    <a:pt x="754160" y="3622635"/>
                  </a:cubicBezTo>
                  <a:cubicBezTo>
                    <a:pt x="730038" y="3611358"/>
                    <a:pt x="672104" y="3601591"/>
                    <a:pt x="669074" y="3601843"/>
                  </a:cubicBezTo>
                  <a:cubicBezTo>
                    <a:pt x="666044" y="3602095"/>
                    <a:pt x="713679" y="3616712"/>
                    <a:pt x="735981" y="3624146"/>
                  </a:cubicBezTo>
                  <a:lnTo>
                    <a:pt x="769435" y="3635297"/>
                  </a:lnTo>
                  <a:cubicBezTo>
                    <a:pt x="773152" y="3646448"/>
                    <a:pt x="782891" y="3657225"/>
                    <a:pt x="780586" y="3668751"/>
                  </a:cubicBezTo>
                  <a:cubicBezTo>
                    <a:pt x="778281" y="3680273"/>
                    <a:pt x="740095" y="3700492"/>
                    <a:pt x="724830" y="3713356"/>
                  </a:cubicBezTo>
                  <a:cubicBezTo>
                    <a:pt x="709565" y="3726220"/>
                    <a:pt x="677240" y="3745938"/>
                    <a:pt x="688995" y="3745938"/>
                  </a:cubicBezTo>
                  <a:cubicBezTo>
                    <a:pt x="704321" y="3745938"/>
                    <a:pt x="721113" y="3717073"/>
                    <a:pt x="735981" y="3713356"/>
                  </a:cubicBezTo>
                  <a:cubicBezTo>
                    <a:pt x="743415" y="3705922"/>
                    <a:pt x="748879" y="3695755"/>
                    <a:pt x="758283" y="3691053"/>
                  </a:cubicBezTo>
                  <a:cubicBezTo>
                    <a:pt x="771991" y="3684199"/>
                    <a:pt x="802888" y="3679902"/>
                    <a:pt x="802888" y="367990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Freeform 25"/>
            <p:cNvSpPr/>
            <p:nvPr/>
          </p:nvSpPr>
          <p:spPr>
            <a:xfrm>
              <a:off x="3995934" y="5328482"/>
              <a:ext cx="905627" cy="926629"/>
            </a:xfrm>
            <a:custGeom>
              <a:avLst/>
              <a:gdLst>
                <a:gd name="connsiteX0" fmla="*/ 0 w 858644"/>
                <a:gd name="connsiteY0" fmla="*/ 1025912 h 1025912"/>
                <a:gd name="connsiteX1" fmla="*/ 100361 w 858644"/>
                <a:gd name="connsiteY1" fmla="*/ 1014761 h 1025912"/>
                <a:gd name="connsiteX2" fmla="*/ 200722 w 858644"/>
                <a:gd name="connsiteY2" fmla="*/ 981308 h 1025912"/>
                <a:gd name="connsiteX3" fmla="*/ 245327 w 858644"/>
                <a:gd name="connsiteY3" fmla="*/ 970156 h 1025912"/>
                <a:gd name="connsiteX4" fmla="*/ 267630 w 858644"/>
                <a:gd name="connsiteY4" fmla="*/ 947854 h 1025912"/>
                <a:gd name="connsiteX5" fmla="*/ 356839 w 858644"/>
                <a:gd name="connsiteY5" fmla="*/ 903249 h 1025912"/>
                <a:gd name="connsiteX6" fmla="*/ 423747 w 858644"/>
                <a:gd name="connsiteY6" fmla="*/ 858644 h 1025912"/>
                <a:gd name="connsiteX7" fmla="*/ 490654 w 858644"/>
                <a:gd name="connsiteY7" fmla="*/ 791737 h 1025912"/>
                <a:gd name="connsiteX8" fmla="*/ 535259 w 858644"/>
                <a:gd name="connsiteY8" fmla="*/ 735981 h 1025912"/>
                <a:gd name="connsiteX9" fmla="*/ 546410 w 858644"/>
                <a:gd name="connsiteY9" fmla="*/ 702527 h 1025912"/>
                <a:gd name="connsiteX10" fmla="*/ 568713 w 858644"/>
                <a:gd name="connsiteY10" fmla="*/ 669073 h 1025912"/>
                <a:gd name="connsiteX11" fmla="*/ 613317 w 858644"/>
                <a:gd name="connsiteY11" fmla="*/ 535259 h 1025912"/>
                <a:gd name="connsiteX12" fmla="*/ 624469 w 858644"/>
                <a:gd name="connsiteY12" fmla="*/ 446049 h 1025912"/>
                <a:gd name="connsiteX13" fmla="*/ 657922 w 858644"/>
                <a:gd name="connsiteY13" fmla="*/ 367990 h 1025912"/>
                <a:gd name="connsiteX14" fmla="*/ 680225 w 858644"/>
                <a:gd name="connsiteY14" fmla="*/ 278781 h 1025912"/>
                <a:gd name="connsiteX15" fmla="*/ 691376 w 858644"/>
                <a:gd name="connsiteY15" fmla="*/ 245327 h 1025912"/>
                <a:gd name="connsiteX16" fmla="*/ 713678 w 858644"/>
                <a:gd name="connsiteY16" fmla="*/ 156117 h 1025912"/>
                <a:gd name="connsiteX17" fmla="*/ 724830 w 858644"/>
                <a:gd name="connsiteY17" fmla="*/ 122664 h 1025912"/>
                <a:gd name="connsiteX18" fmla="*/ 747132 w 858644"/>
                <a:gd name="connsiteY18" fmla="*/ 100361 h 1025912"/>
                <a:gd name="connsiteX19" fmla="*/ 791737 w 858644"/>
                <a:gd name="connsiteY19" fmla="*/ 44605 h 1025912"/>
                <a:gd name="connsiteX20" fmla="*/ 825191 w 858644"/>
                <a:gd name="connsiteY20" fmla="*/ 33454 h 1025912"/>
                <a:gd name="connsiteX21" fmla="*/ 802888 w 858644"/>
                <a:gd name="connsiteY21" fmla="*/ 11151 h 1025912"/>
                <a:gd name="connsiteX22" fmla="*/ 769435 w 858644"/>
                <a:gd name="connsiteY22" fmla="*/ 0 h 1025912"/>
                <a:gd name="connsiteX23" fmla="*/ 858644 w 858644"/>
                <a:gd name="connsiteY23" fmla="*/ 11151 h 1025912"/>
                <a:gd name="connsiteX24" fmla="*/ 825191 w 858644"/>
                <a:gd name="connsiteY24" fmla="*/ 78059 h 1025912"/>
                <a:gd name="connsiteX25" fmla="*/ 802888 w 858644"/>
                <a:gd name="connsiteY25" fmla="*/ 122664 h 102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8644" h="1025912">
                  <a:moveTo>
                    <a:pt x="0" y="1025912"/>
                  </a:moveTo>
                  <a:cubicBezTo>
                    <a:pt x="33454" y="1022195"/>
                    <a:pt x="67093" y="1019879"/>
                    <a:pt x="100361" y="1014761"/>
                  </a:cubicBezTo>
                  <a:cubicBezTo>
                    <a:pt x="149988" y="1007126"/>
                    <a:pt x="149541" y="998369"/>
                    <a:pt x="200722" y="981308"/>
                  </a:cubicBezTo>
                  <a:cubicBezTo>
                    <a:pt x="215261" y="976461"/>
                    <a:pt x="230459" y="973873"/>
                    <a:pt x="245327" y="970156"/>
                  </a:cubicBezTo>
                  <a:cubicBezTo>
                    <a:pt x="252761" y="962722"/>
                    <a:pt x="258615" y="953263"/>
                    <a:pt x="267630" y="947854"/>
                  </a:cubicBezTo>
                  <a:cubicBezTo>
                    <a:pt x="296138" y="930749"/>
                    <a:pt x="333330" y="926758"/>
                    <a:pt x="356839" y="903249"/>
                  </a:cubicBezTo>
                  <a:cubicBezTo>
                    <a:pt x="398605" y="861483"/>
                    <a:pt x="375332" y="874782"/>
                    <a:pt x="423747" y="858644"/>
                  </a:cubicBezTo>
                  <a:cubicBezTo>
                    <a:pt x="480143" y="821047"/>
                    <a:pt x="438787" y="853978"/>
                    <a:pt x="490654" y="791737"/>
                  </a:cubicBezTo>
                  <a:cubicBezTo>
                    <a:pt x="543621" y="728176"/>
                    <a:pt x="480114" y="818694"/>
                    <a:pt x="535259" y="735981"/>
                  </a:cubicBezTo>
                  <a:cubicBezTo>
                    <a:pt x="538976" y="724830"/>
                    <a:pt x="541153" y="713041"/>
                    <a:pt x="546410" y="702527"/>
                  </a:cubicBezTo>
                  <a:cubicBezTo>
                    <a:pt x="552404" y="690540"/>
                    <a:pt x="564133" y="681668"/>
                    <a:pt x="568713" y="669073"/>
                  </a:cubicBezTo>
                  <a:cubicBezTo>
                    <a:pt x="638942" y="475945"/>
                    <a:pt x="553502" y="654892"/>
                    <a:pt x="613317" y="535259"/>
                  </a:cubicBezTo>
                  <a:cubicBezTo>
                    <a:pt x="617034" y="505522"/>
                    <a:pt x="619108" y="475534"/>
                    <a:pt x="624469" y="446049"/>
                  </a:cubicBezTo>
                  <a:cubicBezTo>
                    <a:pt x="632264" y="403176"/>
                    <a:pt x="642543" y="414127"/>
                    <a:pt x="657922" y="367990"/>
                  </a:cubicBezTo>
                  <a:cubicBezTo>
                    <a:pt x="667615" y="338911"/>
                    <a:pt x="670532" y="307860"/>
                    <a:pt x="680225" y="278781"/>
                  </a:cubicBezTo>
                  <a:cubicBezTo>
                    <a:pt x="683942" y="267630"/>
                    <a:pt x="688283" y="256667"/>
                    <a:pt x="691376" y="245327"/>
                  </a:cubicBezTo>
                  <a:cubicBezTo>
                    <a:pt x="699441" y="215755"/>
                    <a:pt x="703984" y="185196"/>
                    <a:pt x="713678" y="156117"/>
                  </a:cubicBezTo>
                  <a:cubicBezTo>
                    <a:pt x="717395" y="144966"/>
                    <a:pt x="718782" y="132743"/>
                    <a:pt x="724830" y="122664"/>
                  </a:cubicBezTo>
                  <a:cubicBezTo>
                    <a:pt x="730239" y="113649"/>
                    <a:pt x="740564" y="108571"/>
                    <a:pt x="747132" y="100361"/>
                  </a:cubicBezTo>
                  <a:cubicBezTo>
                    <a:pt x="761154" y="82834"/>
                    <a:pt x="771030" y="57029"/>
                    <a:pt x="791737" y="44605"/>
                  </a:cubicBezTo>
                  <a:cubicBezTo>
                    <a:pt x="801816" y="38557"/>
                    <a:pt x="814040" y="37171"/>
                    <a:pt x="825191" y="33454"/>
                  </a:cubicBezTo>
                  <a:cubicBezTo>
                    <a:pt x="817757" y="26020"/>
                    <a:pt x="811903" y="16560"/>
                    <a:pt x="802888" y="11151"/>
                  </a:cubicBezTo>
                  <a:cubicBezTo>
                    <a:pt x="792809" y="5103"/>
                    <a:pt x="757681" y="0"/>
                    <a:pt x="769435" y="0"/>
                  </a:cubicBezTo>
                  <a:cubicBezTo>
                    <a:pt x="799403" y="0"/>
                    <a:pt x="828908" y="7434"/>
                    <a:pt x="858644" y="11151"/>
                  </a:cubicBezTo>
                  <a:cubicBezTo>
                    <a:pt x="794720" y="107039"/>
                    <a:pt x="871366" y="-14290"/>
                    <a:pt x="825191" y="78059"/>
                  </a:cubicBezTo>
                  <a:cubicBezTo>
                    <a:pt x="800826" y="126788"/>
                    <a:pt x="802888" y="94731"/>
                    <a:pt x="802888" y="122664"/>
                  </a:cubicBezTo>
                </a:path>
              </a:pathLst>
            </a:custGeom>
            <a:noFill/>
            <a:ln w="38100">
              <a:solidFill>
                <a:srgbClr val="BC1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Freeform 31"/>
            <p:cNvSpPr/>
            <p:nvPr/>
          </p:nvSpPr>
          <p:spPr>
            <a:xfrm>
              <a:off x="3995935" y="5877306"/>
              <a:ext cx="862034" cy="559631"/>
            </a:xfrm>
            <a:custGeom>
              <a:avLst/>
              <a:gdLst>
                <a:gd name="connsiteX0" fmla="*/ 0 w 591014"/>
                <a:gd name="connsiteY0" fmla="*/ 0 h 681140"/>
                <a:gd name="connsiteX1" fmla="*/ 55756 w 591014"/>
                <a:gd name="connsiteY1" fmla="*/ 22302 h 681140"/>
                <a:gd name="connsiteX2" fmla="*/ 144966 w 591014"/>
                <a:gd name="connsiteY2" fmla="*/ 89210 h 681140"/>
                <a:gd name="connsiteX3" fmla="*/ 167268 w 591014"/>
                <a:gd name="connsiteY3" fmla="*/ 122663 h 681140"/>
                <a:gd name="connsiteX4" fmla="*/ 189571 w 591014"/>
                <a:gd name="connsiteY4" fmla="*/ 144966 h 681140"/>
                <a:gd name="connsiteX5" fmla="*/ 234175 w 591014"/>
                <a:gd name="connsiteY5" fmla="*/ 256478 h 681140"/>
                <a:gd name="connsiteX6" fmla="*/ 245327 w 591014"/>
                <a:gd name="connsiteY6" fmla="*/ 289931 h 681140"/>
                <a:gd name="connsiteX7" fmla="*/ 256478 w 591014"/>
                <a:gd name="connsiteY7" fmla="*/ 356839 h 681140"/>
                <a:gd name="connsiteX8" fmla="*/ 278780 w 591014"/>
                <a:gd name="connsiteY8" fmla="*/ 423746 h 681140"/>
                <a:gd name="connsiteX9" fmla="*/ 289931 w 591014"/>
                <a:gd name="connsiteY9" fmla="*/ 479502 h 681140"/>
                <a:gd name="connsiteX10" fmla="*/ 345688 w 591014"/>
                <a:gd name="connsiteY10" fmla="*/ 557561 h 681140"/>
                <a:gd name="connsiteX11" fmla="*/ 423746 w 591014"/>
                <a:gd name="connsiteY11" fmla="*/ 602166 h 681140"/>
                <a:gd name="connsiteX12" fmla="*/ 535258 w 591014"/>
                <a:gd name="connsiteY12" fmla="*/ 591014 h 681140"/>
                <a:gd name="connsiteX13" fmla="*/ 468351 w 591014"/>
                <a:gd name="connsiteY13" fmla="*/ 568712 h 681140"/>
                <a:gd name="connsiteX14" fmla="*/ 524107 w 591014"/>
                <a:gd name="connsiteY14" fmla="*/ 579863 h 681140"/>
                <a:gd name="connsiteX15" fmla="*/ 557561 w 591014"/>
                <a:gd name="connsiteY15" fmla="*/ 602166 h 681140"/>
                <a:gd name="connsiteX16" fmla="*/ 591014 w 591014"/>
                <a:gd name="connsiteY16" fmla="*/ 613317 h 681140"/>
                <a:gd name="connsiteX17" fmla="*/ 535258 w 591014"/>
                <a:gd name="connsiteY17" fmla="*/ 680224 h 681140"/>
                <a:gd name="connsiteX18" fmla="*/ 524107 w 591014"/>
                <a:gd name="connsiteY18" fmla="*/ 680224 h 681140"/>
                <a:gd name="connsiteX0" fmla="*/ 0 w 591014"/>
                <a:gd name="connsiteY0" fmla="*/ 0 h 681140"/>
                <a:gd name="connsiteX1" fmla="*/ 55756 w 591014"/>
                <a:gd name="connsiteY1" fmla="*/ 22302 h 681140"/>
                <a:gd name="connsiteX2" fmla="*/ 144966 w 591014"/>
                <a:gd name="connsiteY2" fmla="*/ 89210 h 681140"/>
                <a:gd name="connsiteX3" fmla="*/ 167268 w 591014"/>
                <a:gd name="connsiteY3" fmla="*/ 122663 h 681140"/>
                <a:gd name="connsiteX4" fmla="*/ 189571 w 591014"/>
                <a:gd name="connsiteY4" fmla="*/ 144966 h 681140"/>
                <a:gd name="connsiteX5" fmla="*/ 234175 w 591014"/>
                <a:gd name="connsiteY5" fmla="*/ 256478 h 681140"/>
                <a:gd name="connsiteX6" fmla="*/ 245327 w 591014"/>
                <a:gd name="connsiteY6" fmla="*/ 289931 h 681140"/>
                <a:gd name="connsiteX7" fmla="*/ 256478 w 591014"/>
                <a:gd name="connsiteY7" fmla="*/ 356839 h 681140"/>
                <a:gd name="connsiteX8" fmla="*/ 278780 w 591014"/>
                <a:gd name="connsiteY8" fmla="*/ 423746 h 681140"/>
                <a:gd name="connsiteX9" fmla="*/ 289931 w 591014"/>
                <a:gd name="connsiteY9" fmla="*/ 479502 h 681140"/>
                <a:gd name="connsiteX10" fmla="*/ 345688 w 591014"/>
                <a:gd name="connsiteY10" fmla="*/ 557561 h 681140"/>
                <a:gd name="connsiteX11" fmla="*/ 423746 w 591014"/>
                <a:gd name="connsiteY11" fmla="*/ 602166 h 681140"/>
                <a:gd name="connsiteX12" fmla="*/ 535258 w 591014"/>
                <a:gd name="connsiteY12" fmla="*/ 591014 h 681140"/>
                <a:gd name="connsiteX13" fmla="*/ 501689 w 591014"/>
                <a:gd name="connsiteY13" fmla="*/ 518706 h 681140"/>
                <a:gd name="connsiteX14" fmla="*/ 524107 w 591014"/>
                <a:gd name="connsiteY14" fmla="*/ 579863 h 681140"/>
                <a:gd name="connsiteX15" fmla="*/ 557561 w 591014"/>
                <a:gd name="connsiteY15" fmla="*/ 602166 h 681140"/>
                <a:gd name="connsiteX16" fmla="*/ 591014 w 591014"/>
                <a:gd name="connsiteY16" fmla="*/ 613317 h 681140"/>
                <a:gd name="connsiteX17" fmla="*/ 535258 w 591014"/>
                <a:gd name="connsiteY17" fmla="*/ 680224 h 681140"/>
                <a:gd name="connsiteX18" fmla="*/ 524107 w 591014"/>
                <a:gd name="connsiteY18" fmla="*/ 680224 h 681140"/>
                <a:gd name="connsiteX0" fmla="*/ 0 w 591014"/>
                <a:gd name="connsiteY0" fmla="*/ 0 h 681140"/>
                <a:gd name="connsiteX1" fmla="*/ 55756 w 591014"/>
                <a:gd name="connsiteY1" fmla="*/ 22302 h 681140"/>
                <a:gd name="connsiteX2" fmla="*/ 144966 w 591014"/>
                <a:gd name="connsiteY2" fmla="*/ 89210 h 681140"/>
                <a:gd name="connsiteX3" fmla="*/ 167268 w 591014"/>
                <a:gd name="connsiteY3" fmla="*/ 122663 h 681140"/>
                <a:gd name="connsiteX4" fmla="*/ 189571 w 591014"/>
                <a:gd name="connsiteY4" fmla="*/ 144966 h 681140"/>
                <a:gd name="connsiteX5" fmla="*/ 234175 w 591014"/>
                <a:gd name="connsiteY5" fmla="*/ 256478 h 681140"/>
                <a:gd name="connsiteX6" fmla="*/ 245327 w 591014"/>
                <a:gd name="connsiteY6" fmla="*/ 289931 h 681140"/>
                <a:gd name="connsiteX7" fmla="*/ 256478 w 591014"/>
                <a:gd name="connsiteY7" fmla="*/ 356839 h 681140"/>
                <a:gd name="connsiteX8" fmla="*/ 278780 w 591014"/>
                <a:gd name="connsiteY8" fmla="*/ 423746 h 681140"/>
                <a:gd name="connsiteX9" fmla="*/ 289931 w 591014"/>
                <a:gd name="connsiteY9" fmla="*/ 479502 h 681140"/>
                <a:gd name="connsiteX10" fmla="*/ 345688 w 591014"/>
                <a:gd name="connsiteY10" fmla="*/ 557561 h 681140"/>
                <a:gd name="connsiteX11" fmla="*/ 423746 w 591014"/>
                <a:gd name="connsiteY11" fmla="*/ 602166 h 681140"/>
                <a:gd name="connsiteX12" fmla="*/ 535258 w 591014"/>
                <a:gd name="connsiteY12" fmla="*/ 591014 h 681140"/>
                <a:gd name="connsiteX13" fmla="*/ 501689 w 591014"/>
                <a:gd name="connsiteY13" fmla="*/ 518706 h 681140"/>
                <a:gd name="connsiteX14" fmla="*/ 545538 w 591014"/>
                <a:gd name="connsiteY14" fmla="*/ 565575 h 681140"/>
                <a:gd name="connsiteX15" fmla="*/ 557561 w 591014"/>
                <a:gd name="connsiteY15" fmla="*/ 602166 h 681140"/>
                <a:gd name="connsiteX16" fmla="*/ 591014 w 591014"/>
                <a:gd name="connsiteY16" fmla="*/ 613317 h 681140"/>
                <a:gd name="connsiteX17" fmla="*/ 535258 w 591014"/>
                <a:gd name="connsiteY17" fmla="*/ 680224 h 681140"/>
                <a:gd name="connsiteX18" fmla="*/ 524107 w 591014"/>
                <a:gd name="connsiteY18" fmla="*/ 680224 h 681140"/>
                <a:gd name="connsiteX0" fmla="*/ 0 w 595974"/>
                <a:gd name="connsiteY0" fmla="*/ 0 h 681140"/>
                <a:gd name="connsiteX1" fmla="*/ 55756 w 595974"/>
                <a:gd name="connsiteY1" fmla="*/ 22302 h 681140"/>
                <a:gd name="connsiteX2" fmla="*/ 144966 w 595974"/>
                <a:gd name="connsiteY2" fmla="*/ 89210 h 681140"/>
                <a:gd name="connsiteX3" fmla="*/ 167268 w 595974"/>
                <a:gd name="connsiteY3" fmla="*/ 122663 h 681140"/>
                <a:gd name="connsiteX4" fmla="*/ 189571 w 595974"/>
                <a:gd name="connsiteY4" fmla="*/ 144966 h 681140"/>
                <a:gd name="connsiteX5" fmla="*/ 234175 w 595974"/>
                <a:gd name="connsiteY5" fmla="*/ 256478 h 681140"/>
                <a:gd name="connsiteX6" fmla="*/ 245327 w 595974"/>
                <a:gd name="connsiteY6" fmla="*/ 289931 h 681140"/>
                <a:gd name="connsiteX7" fmla="*/ 256478 w 595974"/>
                <a:gd name="connsiteY7" fmla="*/ 356839 h 681140"/>
                <a:gd name="connsiteX8" fmla="*/ 278780 w 595974"/>
                <a:gd name="connsiteY8" fmla="*/ 423746 h 681140"/>
                <a:gd name="connsiteX9" fmla="*/ 289931 w 595974"/>
                <a:gd name="connsiteY9" fmla="*/ 479502 h 681140"/>
                <a:gd name="connsiteX10" fmla="*/ 345688 w 595974"/>
                <a:gd name="connsiteY10" fmla="*/ 557561 h 681140"/>
                <a:gd name="connsiteX11" fmla="*/ 423746 w 595974"/>
                <a:gd name="connsiteY11" fmla="*/ 602166 h 681140"/>
                <a:gd name="connsiteX12" fmla="*/ 594789 w 595974"/>
                <a:gd name="connsiteY12" fmla="*/ 607682 h 681140"/>
                <a:gd name="connsiteX13" fmla="*/ 501689 w 595974"/>
                <a:gd name="connsiteY13" fmla="*/ 518706 h 681140"/>
                <a:gd name="connsiteX14" fmla="*/ 545538 w 595974"/>
                <a:gd name="connsiteY14" fmla="*/ 565575 h 681140"/>
                <a:gd name="connsiteX15" fmla="*/ 557561 w 595974"/>
                <a:gd name="connsiteY15" fmla="*/ 602166 h 681140"/>
                <a:gd name="connsiteX16" fmla="*/ 591014 w 595974"/>
                <a:gd name="connsiteY16" fmla="*/ 613317 h 681140"/>
                <a:gd name="connsiteX17" fmla="*/ 535258 w 595974"/>
                <a:gd name="connsiteY17" fmla="*/ 680224 h 681140"/>
                <a:gd name="connsiteX18" fmla="*/ 524107 w 595974"/>
                <a:gd name="connsiteY18" fmla="*/ 680224 h 681140"/>
                <a:gd name="connsiteX0" fmla="*/ 0 w 595974"/>
                <a:gd name="connsiteY0" fmla="*/ 0 h 681140"/>
                <a:gd name="connsiteX1" fmla="*/ 55756 w 595974"/>
                <a:gd name="connsiteY1" fmla="*/ 22302 h 681140"/>
                <a:gd name="connsiteX2" fmla="*/ 144966 w 595974"/>
                <a:gd name="connsiteY2" fmla="*/ 89210 h 681140"/>
                <a:gd name="connsiteX3" fmla="*/ 167268 w 595974"/>
                <a:gd name="connsiteY3" fmla="*/ 122663 h 681140"/>
                <a:gd name="connsiteX4" fmla="*/ 189571 w 595974"/>
                <a:gd name="connsiteY4" fmla="*/ 144966 h 681140"/>
                <a:gd name="connsiteX5" fmla="*/ 234175 w 595974"/>
                <a:gd name="connsiteY5" fmla="*/ 256478 h 681140"/>
                <a:gd name="connsiteX6" fmla="*/ 245327 w 595974"/>
                <a:gd name="connsiteY6" fmla="*/ 289931 h 681140"/>
                <a:gd name="connsiteX7" fmla="*/ 256478 w 595974"/>
                <a:gd name="connsiteY7" fmla="*/ 356839 h 681140"/>
                <a:gd name="connsiteX8" fmla="*/ 278780 w 595974"/>
                <a:gd name="connsiteY8" fmla="*/ 423746 h 681140"/>
                <a:gd name="connsiteX9" fmla="*/ 289931 w 595974"/>
                <a:gd name="connsiteY9" fmla="*/ 479502 h 681140"/>
                <a:gd name="connsiteX10" fmla="*/ 345688 w 595974"/>
                <a:gd name="connsiteY10" fmla="*/ 557561 h 681140"/>
                <a:gd name="connsiteX11" fmla="*/ 423746 w 595974"/>
                <a:gd name="connsiteY11" fmla="*/ 602166 h 681140"/>
                <a:gd name="connsiteX12" fmla="*/ 594789 w 595974"/>
                <a:gd name="connsiteY12" fmla="*/ 607682 h 681140"/>
                <a:gd name="connsiteX13" fmla="*/ 501689 w 595974"/>
                <a:gd name="connsiteY13" fmla="*/ 518706 h 681140"/>
                <a:gd name="connsiteX14" fmla="*/ 545538 w 595974"/>
                <a:gd name="connsiteY14" fmla="*/ 565575 h 681140"/>
                <a:gd name="connsiteX15" fmla="*/ 576611 w 595974"/>
                <a:gd name="connsiteY15" fmla="*/ 585497 h 681140"/>
                <a:gd name="connsiteX16" fmla="*/ 591014 w 595974"/>
                <a:gd name="connsiteY16" fmla="*/ 613317 h 681140"/>
                <a:gd name="connsiteX17" fmla="*/ 535258 w 595974"/>
                <a:gd name="connsiteY17" fmla="*/ 680224 h 681140"/>
                <a:gd name="connsiteX18" fmla="*/ 524107 w 595974"/>
                <a:gd name="connsiteY18" fmla="*/ 680224 h 681140"/>
                <a:gd name="connsiteX0" fmla="*/ 0 w 595974"/>
                <a:gd name="connsiteY0" fmla="*/ 0 h 692160"/>
                <a:gd name="connsiteX1" fmla="*/ 55756 w 595974"/>
                <a:gd name="connsiteY1" fmla="*/ 22302 h 692160"/>
                <a:gd name="connsiteX2" fmla="*/ 144966 w 595974"/>
                <a:gd name="connsiteY2" fmla="*/ 89210 h 692160"/>
                <a:gd name="connsiteX3" fmla="*/ 167268 w 595974"/>
                <a:gd name="connsiteY3" fmla="*/ 122663 h 692160"/>
                <a:gd name="connsiteX4" fmla="*/ 189571 w 595974"/>
                <a:gd name="connsiteY4" fmla="*/ 144966 h 692160"/>
                <a:gd name="connsiteX5" fmla="*/ 234175 w 595974"/>
                <a:gd name="connsiteY5" fmla="*/ 256478 h 692160"/>
                <a:gd name="connsiteX6" fmla="*/ 245327 w 595974"/>
                <a:gd name="connsiteY6" fmla="*/ 289931 h 692160"/>
                <a:gd name="connsiteX7" fmla="*/ 256478 w 595974"/>
                <a:gd name="connsiteY7" fmla="*/ 356839 h 692160"/>
                <a:gd name="connsiteX8" fmla="*/ 278780 w 595974"/>
                <a:gd name="connsiteY8" fmla="*/ 423746 h 692160"/>
                <a:gd name="connsiteX9" fmla="*/ 289931 w 595974"/>
                <a:gd name="connsiteY9" fmla="*/ 479502 h 692160"/>
                <a:gd name="connsiteX10" fmla="*/ 345688 w 595974"/>
                <a:gd name="connsiteY10" fmla="*/ 557561 h 692160"/>
                <a:gd name="connsiteX11" fmla="*/ 423746 w 595974"/>
                <a:gd name="connsiteY11" fmla="*/ 602166 h 692160"/>
                <a:gd name="connsiteX12" fmla="*/ 594789 w 595974"/>
                <a:gd name="connsiteY12" fmla="*/ 607682 h 692160"/>
                <a:gd name="connsiteX13" fmla="*/ 501689 w 595974"/>
                <a:gd name="connsiteY13" fmla="*/ 518706 h 692160"/>
                <a:gd name="connsiteX14" fmla="*/ 545538 w 595974"/>
                <a:gd name="connsiteY14" fmla="*/ 565575 h 692160"/>
                <a:gd name="connsiteX15" fmla="*/ 576611 w 595974"/>
                <a:gd name="connsiteY15" fmla="*/ 585497 h 692160"/>
                <a:gd name="connsiteX16" fmla="*/ 591014 w 595974"/>
                <a:gd name="connsiteY16" fmla="*/ 613317 h 692160"/>
                <a:gd name="connsiteX17" fmla="*/ 535258 w 595974"/>
                <a:gd name="connsiteY17" fmla="*/ 680224 h 692160"/>
                <a:gd name="connsiteX18" fmla="*/ 500294 w 595974"/>
                <a:gd name="connsiteY18" fmla="*/ 692130 h 69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5974" h="692160">
                  <a:moveTo>
                    <a:pt x="0" y="0"/>
                  </a:moveTo>
                  <a:cubicBezTo>
                    <a:pt x="18585" y="7434"/>
                    <a:pt x="38183" y="12717"/>
                    <a:pt x="55756" y="22302"/>
                  </a:cubicBezTo>
                  <a:cubicBezTo>
                    <a:pt x="81073" y="36111"/>
                    <a:pt x="123454" y="62321"/>
                    <a:pt x="144966" y="89210"/>
                  </a:cubicBezTo>
                  <a:cubicBezTo>
                    <a:pt x="153338" y="99675"/>
                    <a:pt x="158896" y="112198"/>
                    <a:pt x="167268" y="122663"/>
                  </a:cubicBezTo>
                  <a:cubicBezTo>
                    <a:pt x="173836" y="130873"/>
                    <a:pt x="183739" y="136218"/>
                    <a:pt x="189571" y="144966"/>
                  </a:cubicBezTo>
                  <a:cubicBezTo>
                    <a:pt x="211449" y="177783"/>
                    <a:pt x="222085" y="220207"/>
                    <a:pt x="234175" y="256478"/>
                  </a:cubicBezTo>
                  <a:lnTo>
                    <a:pt x="245327" y="289931"/>
                  </a:lnTo>
                  <a:cubicBezTo>
                    <a:pt x="249044" y="312234"/>
                    <a:pt x="250994" y="334904"/>
                    <a:pt x="256478" y="356839"/>
                  </a:cubicBezTo>
                  <a:cubicBezTo>
                    <a:pt x="262180" y="379646"/>
                    <a:pt x="274170" y="400694"/>
                    <a:pt x="278780" y="423746"/>
                  </a:cubicBezTo>
                  <a:cubicBezTo>
                    <a:pt x="282497" y="442331"/>
                    <a:pt x="283276" y="461755"/>
                    <a:pt x="289931" y="479502"/>
                  </a:cubicBezTo>
                  <a:cubicBezTo>
                    <a:pt x="293730" y="489632"/>
                    <a:pt x="344149" y="556022"/>
                    <a:pt x="345688" y="557561"/>
                  </a:cubicBezTo>
                  <a:cubicBezTo>
                    <a:pt x="361449" y="573322"/>
                    <a:pt x="382229" y="593813"/>
                    <a:pt x="423746" y="602166"/>
                  </a:cubicBezTo>
                  <a:cubicBezTo>
                    <a:pt x="465263" y="610520"/>
                    <a:pt x="581799" y="621592"/>
                    <a:pt x="594789" y="607682"/>
                  </a:cubicBezTo>
                  <a:cubicBezTo>
                    <a:pt x="607779" y="593772"/>
                    <a:pt x="509897" y="525724"/>
                    <a:pt x="501689" y="518706"/>
                  </a:cubicBezTo>
                  <a:cubicBezTo>
                    <a:pt x="493481" y="511688"/>
                    <a:pt x="530922" y="549952"/>
                    <a:pt x="545538" y="565575"/>
                  </a:cubicBezTo>
                  <a:cubicBezTo>
                    <a:pt x="556689" y="573009"/>
                    <a:pt x="569032" y="577540"/>
                    <a:pt x="576611" y="585497"/>
                  </a:cubicBezTo>
                  <a:cubicBezTo>
                    <a:pt x="584190" y="593454"/>
                    <a:pt x="597906" y="597529"/>
                    <a:pt x="591014" y="613317"/>
                  </a:cubicBezTo>
                  <a:cubicBezTo>
                    <a:pt x="584122" y="629105"/>
                    <a:pt x="550378" y="667089"/>
                    <a:pt x="535258" y="680224"/>
                  </a:cubicBezTo>
                  <a:cubicBezTo>
                    <a:pt x="520138" y="693359"/>
                    <a:pt x="504011" y="692130"/>
                    <a:pt x="500294" y="692130"/>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aseline="30000"/>
            </a:p>
          </p:txBody>
        </p:sp>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8881" t="1" r="5595" b="14285"/>
            <a:stretch/>
          </p:blipFill>
          <p:spPr bwMode="auto">
            <a:xfrm>
              <a:off x="8676456" y="469710"/>
              <a:ext cx="409575" cy="457200"/>
            </a:xfrm>
            <a:prstGeom prst="rect">
              <a:avLst/>
            </a:prstGeom>
            <a:noFill/>
            <a:ln w="38100">
              <a:solidFill>
                <a:schemeClr val="accent3"/>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4270"/>
            <a:stretch/>
          </p:blipFill>
          <p:spPr bwMode="auto">
            <a:xfrm>
              <a:off x="3807770" y="469710"/>
              <a:ext cx="747699" cy="457200"/>
            </a:xfrm>
            <a:prstGeom prst="rect">
              <a:avLst/>
            </a:prstGeom>
            <a:noFill/>
            <a:ln w="38100">
              <a:solidFill>
                <a:schemeClr val="accent3"/>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
        <p:nvSpPr>
          <p:cNvPr id="2" name="Title 1"/>
          <p:cNvSpPr>
            <a:spLocks noGrp="1"/>
          </p:cNvSpPr>
          <p:nvPr>
            <p:ph type="title"/>
          </p:nvPr>
        </p:nvSpPr>
        <p:spPr>
          <a:xfrm>
            <a:off x="361252" y="183024"/>
            <a:ext cx="8381260" cy="1054394"/>
          </a:xfrm>
        </p:spPr>
        <p:txBody>
          <a:bodyPr/>
          <a:lstStyle/>
          <a:p>
            <a:r>
              <a:rPr lang="en-CA" sz="2800" dirty="0"/>
              <a:t>Thinking like an information scientist II:</a:t>
            </a:r>
            <a:br>
              <a:rPr lang="en-CA" sz="2800" dirty="0"/>
            </a:br>
            <a:r>
              <a:rPr lang="en-CA" sz="2800" dirty="0"/>
              <a:t>How do other search engines work?</a:t>
            </a:r>
          </a:p>
        </p:txBody>
      </p:sp>
      <p:sp>
        <p:nvSpPr>
          <p:cNvPr id="16" name="Rectangle 15"/>
          <p:cNvSpPr/>
          <p:nvPr/>
        </p:nvSpPr>
        <p:spPr>
          <a:xfrm>
            <a:off x="8113966" y="5805264"/>
            <a:ext cx="999299" cy="10527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310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94"/>
        <p:cNvGrpSpPr/>
        <p:nvPr/>
      </p:nvGrpSpPr>
      <p:grpSpPr>
        <a:xfrm>
          <a:off x="0" y="0"/>
          <a:ext cx="0" cy="0"/>
          <a:chOff x="0" y="0"/>
          <a:chExt cx="0" cy="0"/>
        </a:xfrm>
      </p:grpSpPr>
      <p:sp>
        <p:nvSpPr>
          <p:cNvPr id="96" name="Shape 96"/>
          <p:cNvSpPr txBox="1">
            <a:spLocks noGrp="1"/>
          </p:cNvSpPr>
          <p:nvPr>
            <p:ph type="title"/>
          </p:nvPr>
        </p:nvSpPr>
        <p:spPr>
          <a:xfrm>
            <a:off x="246284" y="1556792"/>
            <a:ext cx="4095750" cy="542925"/>
          </a:xfrm>
          <a:prstGeom prst="rect">
            <a:avLst/>
          </a:prstGeom>
        </p:spPr>
        <p:txBody>
          <a:bodyPr lIns="91425" tIns="91425" rIns="91425" bIns="91425" anchor="b" anchorCtr="0">
            <a:noAutofit/>
          </a:bodyPr>
          <a:lstStyle/>
          <a:p>
            <a:pPr algn="ctr"/>
            <a:r>
              <a:rPr lang="en" sz="2400" b="0" dirty="0">
                <a:latin typeface="+mn-lt"/>
              </a:rPr>
              <a:t>‘Natural language’</a:t>
            </a:r>
          </a:p>
        </p:txBody>
      </p:sp>
      <p:sp>
        <p:nvSpPr>
          <p:cNvPr id="98" name="Shape 98"/>
          <p:cNvSpPr txBox="1">
            <a:spLocks noGrp="1"/>
          </p:cNvSpPr>
          <p:nvPr>
            <p:ph type="body" idx="1"/>
          </p:nvPr>
        </p:nvSpPr>
        <p:spPr>
          <a:xfrm>
            <a:off x="320419" y="4468563"/>
            <a:ext cx="3994500" cy="1495200"/>
          </a:xfrm>
          <a:prstGeom prst="rect">
            <a:avLst/>
          </a:prstGeom>
        </p:spPr>
        <p:txBody>
          <a:bodyPr vert="horz" lIns="91425" tIns="91425" rIns="91425" bIns="91425" rtlCol="0" anchor="t" anchorCtr="0">
            <a:noAutofit/>
          </a:bodyPr>
          <a:lstStyle/>
          <a:p>
            <a:pPr algn="ctr">
              <a:buNone/>
            </a:pPr>
            <a:r>
              <a:rPr lang="en" sz="1800" dirty="0"/>
              <a:t>16 results total</a:t>
            </a:r>
          </a:p>
        </p:txBody>
      </p:sp>
      <p:sp>
        <p:nvSpPr>
          <p:cNvPr id="99" name="Shape 99"/>
          <p:cNvSpPr txBox="1">
            <a:spLocks noGrp="1"/>
          </p:cNvSpPr>
          <p:nvPr>
            <p:ph type="body" idx="2"/>
          </p:nvPr>
        </p:nvSpPr>
        <p:spPr>
          <a:xfrm>
            <a:off x="4819875" y="4469750"/>
            <a:ext cx="3994500" cy="1266610"/>
          </a:xfrm>
          <a:prstGeom prst="rect">
            <a:avLst/>
          </a:prstGeom>
        </p:spPr>
        <p:txBody>
          <a:bodyPr vert="horz" lIns="91425" tIns="91425" rIns="91425" bIns="91425" rtlCol="0" anchor="t" anchorCtr="0">
            <a:noAutofit/>
          </a:bodyPr>
          <a:lstStyle/>
          <a:p>
            <a:pPr algn="ctr">
              <a:buNone/>
            </a:pPr>
            <a:r>
              <a:rPr lang="en" sz="1800" dirty="0"/>
              <a:t>344 results total</a:t>
            </a:r>
          </a:p>
        </p:txBody>
      </p:sp>
      <p:sp>
        <p:nvSpPr>
          <p:cNvPr id="97" name="Shape 97"/>
          <p:cNvSpPr txBox="1">
            <a:spLocks noGrp="1"/>
          </p:cNvSpPr>
          <p:nvPr>
            <p:ph type="title" idx="4294967295"/>
          </p:nvPr>
        </p:nvSpPr>
        <p:spPr>
          <a:xfrm>
            <a:off x="4789836" y="1556793"/>
            <a:ext cx="4095750" cy="542925"/>
          </a:xfrm>
          <a:prstGeom prst="rect">
            <a:avLst/>
          </a:prstGeom>
        </p:spPr>
        <p:txBody>
          <a:bodyPr lIns="91425" tIns="91425" rIns="91425" bIns="91425" anchor="b" anchorCtr="0">
            <a:noAutofit/>
          </a:bodyPr>
          <a:lstStyle/>
          <a:p>
            <a:pPr algn="ctr">
              <a:spcBef>
                <a:spcPts val="0"/>
              </a:spcBef>
            </a:pPr>
            <a:r>
              <a:rPr lang="en" sz="2400" b="0" dirty="0">
                <a:latin typeface="+mn-lt"/>
              </a:rPr>
              <a:t>Boolean</a:t>
            </a:r>
          </a:p>
        </p:txBody>
      </p:sp>
      <p:pic>
        <p:nvPicPr>
          <p:cNvPr id="100" name="Shape 100"/>
          <p:cNvPicPr preferRelativeResize="0"/>
          <p:nvPr/>
        </p:nvPicPr>
        <p:blipFill>
          <a:blip r:embed="rId3">
            <a:alphaModFix/>
          </a:blip>
          <a:stretch>
            <a:fillRect/>
          </a:stretch>
        </p:blipFill>
        <p:spPr>
          <a:xfrm>
            <a:off x="254674" y="2327968"/>
            <a:ext cx="4094750" cy="424965"/>
          </a:xfrm>
          <a:prstGeom prst="rect">
            <a:avLst/>
          </a:prstGeom>
          <a:noFill/>
          <a:ln>
            <a:noFill/>
          </a:ln>
        </p:spPr>
      </p:pic>
      <p:grpSp>
        <p:nvGrpSpPr>
          <p:cNvPr id="101" name="Shape 101"/>
          <p:cNvGrpSpPr/>
          <p:nvPr/>
        </p:nvGrpSpPr>
        <p:grpSpPr>
          <a:xfrm>
            <a:off x="250350" y="3944470"/>
            <a:ext cx="4107468" cy="525280"/>
            <a:chOff x="690575" y="6358575"/>
            <a:chExt cx="4586275" cy="586512"/>
          </a:xfrm>
        </p:grpSpPr>
        <p:pic>
          <p:nvPicPr>
            <p:cNvPr id="102" name="Shape 102"/>
            <p:cNvPicPr preferRelativeResize="0"/>
            <p:nvPr/>
          </p:nvPicPr>
          <p:blipFill rotWithShape="1">
            <a:blip r:embed="rId4">
              <a:alphaModFix/>
            </a:blip>
            <a:srcRect l="81599"/>
            <a:stretch/>
          </p:blipFill>
          <p:spPr>
            <a:xfrm>
              <a:off x="3929039" y="6358600"/>
              <a:ext cx="1347799" cy="438150"/>
            </a:xfrm>
            <a:prstGeom prst="rect">
              <a:avLst/>
            </a:prstGeom>
            <a:noFill/>
            <a:ln>
              <a:noFill/>
            </a:ln>
          </p:spPr>
        </p:pic>
        <p:pic>
          <p:nvPicPr>
            <p:cNvPr id="103" name="Shape 103"/>
            <p:cNvPicPr preferRelativeResize="0"/>
            <p:nvPr/>
          </p:nvPicPr>
          <p:blipFill rotWithShape="1">
            <a:blip r:embed="rId4">
              <a:alphaModFix/>
            </a:blip>
            <a:srcRect r="61084"/>
            <a:stretch/>
          </p:blipFill>
          <p:spPr>
            <a:xfrm>
              <a:off x="690575" y="6358600"/>
              <a:ext cx="2850350" cy="438150"/>
            </a:xfrm>
            <a:prstGeom prst="rect">
              <a:avLst/>
            </a:prstGeom>
            <a:noFill/>
            <a:ln>
              <a:noFill/>
            </a:ln>
          </p:spPr>
        </p:pic>
        <p:pic>
          <p:nvPicPr>
            <p:cNvPr id="104" name="Shape 104"/>
            <p:cNvPicPr preferRelativeResize="0"/>
            <p:nvPr/>
          </p:nvPicPr>
          <p:blipFill rotWithShape="1">
            <a:blip r:embed="rId4">
              <a:alphaModFix/>
            </a:blip>
            <a:srcRect l="38917" t="13433" r="17908" b="50001"/>
            <a:stretch/>
          </p:blipFill>
          <p:spPr>
            <a:xfrm>
              <a:off x="766762" y="6567500"/>
              <a:ext cx="3162299" cy="160199"/>
            </a:xfrm>
            <a:prstGeom prst="rect">
              <a:avLst/>
            </a:prstGeom>
            <a:noFill/>
            <a:ln>
              <a:noFill/>
            </a:ln>
          </p:spPr>
        </p:pic>
        <p:pic>
          <p:nvPicPr>
            <p:cNvPr id="105" name="Shape 105"/>
            <p:cNvPicPr preferRelativeResize="0"/>
            <p:nvPr/>
          </p:nvPicPr>
          <p:blipFill rotWithShape="1">
            <a:blip r:embed="rId4">
              <a:alphaModFix/>
            </a:blip>
            <a:srcRect t="49844" r="37382"/>
            <a:stretch/>
          </p:blipFill>
          <p:spPr>
            <a:xfrm>
              <a:off x="690575" y="6725337"/>
              <a:ext cx="4586275" cy="219750"/>
            </a:xfrm>
            <a:prstGeom prst="rect">
              <a:avLst/>
            </a:prstGeom>
            <a:noFill/>
            <a:ln>
              <a:noFill/>
            </a:ln>
          </p:spPr>
        </p:pic>
        <p:pic>
          <p:nvPicPr>
            <p:cNvPr id="106" name="Shape 106"/>
            <p:cNvPicPr preferRelativeResize="0"/>
            <p:nvPr/>
          </p:nvPicPr>
          <p:blipFill rotWithShape="1">
            <a:blip r:embed="rId4">
              <a:alphaModFix/>
            </a:blip>
            <a:srcRect l="28546" t="49844" r="37381"/>
            <a:stretch/>
          </p:blipFill>
          <p:spPr>
            <a:xfrm>
              <a:off x="3540925" y="6358575"/>
              <a:ext cx="726274" cy="219750"/>
            </a:xfrm>
            <a:prstGeom prst="rect">
              <a:avLst/>
            </a:prstGeom>
            <a:noFill/>
            <a:ln>
              <a:noFill/>
            </a:ln>
          </p:spPr>
        </p:pic>
        <p:pic>
          <p:nvPicPr>
            <p:cNvPr id="107" name="Shape 107"/>
            <p:cNvPicPr preferRelativeResize="0"/>
            <p:nvPr/>
          </p:nvPicPr>
          <p:blipFill rotWithShape="1">
            <a:blip r:embed="rId4">
              <a:alphaModFix/>
            </a:blip>
            <a:srcRect l="28546" t="49844" r="37381"/>
            <a:stretch/>
          </p:blipFill>
          <p:spPr>
            <a:xfrm>
              <a:off x="4267199" y="6567500"/>
              <a:ext cx="1009650" cy="219750"/>
            </a:xfrm>
            <a:prstGeom prst="rect">
              <a:avLst/>
            </a:prstGeom>
            <a:noFill/>
            <a:ln>
              <a:noFill/>
            </a:ln>
          </p:spPr>
        </p:pic>
      </p:grpSp>
      <p:grpSp>
        <p:nvGrpSpPr>
          <p:cNvPr id="108" name="Shape 108"/>
          <p:cNvGrpSpPr/>
          <p:nvPr/>
        </p:nvGrpSpPr>
        <p:grpSpPr>
          <a:xfrm>
            <a:off x="246284" y="3363382"/>
            <a:ext cx="4107516" cy="530136"/>
            <a:chOff x="0" y="4953025"/>
            <a:chExt cx="4575600" cy="590550"/>
          </a:xfrm>
        </p:grpSpPr>
        <p:pic>
          <p:nvPicPr>
            <p:cNvPr id="109" name="Shape 109"/>
            <p:cNvPicPr preferRelativeResize="0"/>
            <p:nvPr/>
          </p:nvPicPr>
          <p:blipFill rotWithShape="1">
            <a:blip r:embed="rId5">
              <a:alphaModFix/>
            </a:blip>
            <a:srcRect r="56853"/>
            <a:stretch/>
          </p:blipFill>
          <p:spPr>
            <a:xfrm>
              <a:off x="0" y="4953025"/>
              <a:ext cx="3147999" cy="447675"/>
            </a:xfrm>
            <a:prstGeom prst="rect">
              <a:avLst/>
            </a:prstGeom>
            <a:noFill/>
            <a:ln>
              <a:noFill/>
            </a:ln>
          </p:spPr>
        </p:pic>
        <p:pic>
          <p:nvPicPr>
            <p:cNvPr id="110" name="Shape 110"/>
            <p:cNvPicPr preferRelativeResize="0"/>
            <p:nvPr/>
          </p:nvPicPr>
          <p:blipFill rotWithShape="1">
            <a:blip r:embed="rId5">
              <a:alphaModFix/>
            </a:blip>
            <a:srcRect l="43344" t="15953" r="17948" b="46814"/>
            <a:stretch/>
          </p:blipFill>
          <p:spPr>
            <a:xfrm>
              <a:off x="71437" y="5172087"/>
              <a:ext cx="2824175" cy="166675"/>
            </a:xfrm>
            <a:prstGeom prst="rect">
              <a:avLst/>
            </a:prstGeom>
            <a:noFill/>
            <a:ln>
              <a:noFill/>
            </a:ln>
          </p:spPr>
        </p:pic>
        <p:pic>
          <p:nvPicPr>
            <p:cNvPr id="111" name="Shape 111"/>
            <p:cNvPicPr preferRelativeResize="0"/>
            <p:nvPr/>
          </p:nvPicPr>
          <p:blipFill rotWithShape="1">
            <a:blip r:embed="rId5">
              <a:alphaModFix/>
            </a:blip>
            <a:srcRect l="10837" t="51062" r="14160" b="-4"/>
            <a:stretch/>
          </p:blipFill>
          <p:spPr>
            <a:xfrm>
              <a:off x="0" y="5324475"/>
              <a:ext cx="71450" cy="219100"/>
            </a:xfrm>
            <a:prstGeom prst="rect">
              <a:avLst/>
            </a:prstGeom>
            <a:noFill/>
            <a:ln>
              <a:noFill/>
            </a:ln>
          </p:spPr>
        </p:pic>
        <p:pic>
          <p:nvPicPr>
            <p:cNvPr id="112" name="Shape 112"/>
            <p:cNvPicPr preferRelativeResize="0"/>
            <p:nvPr/>
          </p:nvPicPr>
          <p:blipFill rotWithShape="1">
            <a:blip r:embed="rId5">
              <a:alphaModFix/>
            </a:blip>
            <a:srcRect l="84497"/>
            <a:stretch/>
          </p:blipFill>
          <p:spPr>
            <a:xfrm>
              <a:off x="3444500" y="4958137"/>
              <a:ext cx="1131100" cy="447675"/>
            </a:xfrm>
            <a:prstGeom prst="rect">
              <a:avLst/>
            </a:prstGeom>
            <a:noFill/>
            <a:ln>
              <a:noFill/>
            </a:ln>
          </p:spPr>
        </p:pic>
        <p:pic>
          <p:nvPicPr>
            <p:cNvPr id="113" name="Shape 113"/>
            <p:cNvPicPr preferRelativeResize="0"/>
            <p:nvPr/>
          </p:nvPicPr>
          <p:blipFill rotWithShape="1">
            <a:blip r:embed="rId5">
              <a:alphaModFix/>
            </a:blip>
            <a:srcRect l="10837" t="51062" r="14160" b="-4"/>
            <a:stretch/>
          </p:blipFill>
          <p:spPr>
            <a:xfrm>
              <a:off x="3149200" y="4958150"/>
              <a:ext cx="359200" cy="433725"/>
            </a:xfrm>
            <a:prstGeom prst="rect">
              <a:avLst/>
            </a:prstGeom>
            <a:noFill/>
            <a:ln>
              <a:noFill/>
            </a:ln>
          </p:spPr>
        </p:pic>
        <p:pic>
          <p:nvPicPr>
            <p:cNvPr id="114" name="Shape 114"/>
            <p:cNvPicPr preferRelativeResize="0"/>
            <p:nvPr/>
          </p:nvPicPr>
          <p:blipFill rotWithShape="1">
            <a:blip r:embed="rId5">
              <a:alphaModFix/>
            </a:blip>
            <a:srcRect l="3793" t="51062" r="34125" b="-4"/>
            <a:stretch/>
          </p:blipFill>
          <p:spPr>
            <a:xfrm>
              <a:off x="42874" y="5324475"/>
              <a:ext cx="4529124" cy="219100"/>
            </a:xfrm>
            <a:prstGeom prst="rect">
              <a:avLst/>
            </a:prstGeom>
            <a:noFill/>
            <a:ln>
              <a:noFill/>
            </a:ln>
          </p:spPr>
        </p:pic>
        <p:pic>
          <p:nvPicPr>
            <p:cNvPr id="115" name="Shape 115"/>
            <p:cNvPicPr preferRelativeResize="0"/>
            <p:nvPr/>
          </p:nvPicPr>
          <p:blipFill rotWithShape="1">
            <a:blip r:embed="rId5">
              <a:alphaModFix/>
            </a:blip>
            <a:srcRect l="10837" t="51062" r="14160" b="-4"/>
            <a:stretch/>
          </p:blipFill>
          <p:spPr>
            <a:xfrm>
              <a:off x="3576650" y="5168025"/>
              <a:ext cx="995350" cy="228600"/>
            </a:xfrm>
            <a:prstGeom prst="rect">
              <a:avLst/>
            </a:prstGeom>
            <a:noFill/>
            <a:ln>
              <a:noFill/>
            </a:ln>
          </p:spPr>
        </p:pic>
      </p:grpSp>
      <p:pic>
        <p:nvPicPr>
          <p:cNvPr id="116" name="Shape 116"/>
          <p:cNvPicPr preferRelativeResize="0"/>
          <p:nvPr/>
        </p:nvPicPr>
        <p:blipFill rotWithShape="1">
          <a:blip r:embed="rId6">
            <a:alphaModFix/>
          </a:blip>
          <a:srcRect r="46478"/>
          <a:stretch/>
        </p:blipFill>
        <p:spPr>
          <a:xfrm>
            <a:off x="246288" y="3024183"/>
            <a:ext cx="4107525" cy="288247"/>
          </a:xfrm>
          <a:prstGeom prst="rect">
            <a:avLst/>
          </a:prstGeom>
          <a:noFill/>
          <a:ln>
            <a:noFill/>
          </a:ln>
        </p:spPr>
      </p:pic>
      <p:pic>
        <p:nvPicPr>
          <p:cNvPr id="117" name="Shape 117"/>
          <p:cNvPicPr preferRelativeResize="0"/>
          <p:nvPr/>
        </p:nvPicPr>
        <p:blipFill rotWithShape="1">
          <a:blip r:embed="rId7">
            <a:alphaModFix/>
          </a:blip>
          <a:srcRect l="566"/>
          <a:stretch/>
        </p:blipFill>
        <p:spPr>
          <a:xfrm>
            <a:off x="4775663" y="2316166"/>
            <a:ext cx="4094749" cy="448569"/>
          </a:xfrm>
          <a:prstGeom prst="rect">
            <a:avLst/>
          </a:prstGeom>
          <a:noFill/>
          <a:ln>
            <a:noFill/>
          </a:ln>
        </p:spPr>
      </p:pic>
      <p:pic>
        <p:nvPicPr>
          <p:cNvPr id="118" name="Shape 118"/>
          <p:cNvPicPr preferRelativeResize="0"/>
          <p:nvPr/>
        </p:nvPicPr>
        <p:blipFill rotWithShape="1">
          <a:blip r:embed="rId6">
            <a:alphaModFix/>
          </a:blip>
          <a:srcRect r="46478"/>
          <a:stretch/>
        </p:blipFill>
        <p:spPr>
          <a:xfrm>
            <a:off x="4769251" y="3024183"/>
            <a:ext cx="4107525" cy="288247"/>
          </a:xfrm>
          <a:prstGeom prst="rect">
            <a:avLst/>
          </a:prstGeom>
          <a:noFill/>
          <a:ln>
            <a:noFill/>
          </a:ln>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9250" y="3363383"/>
            <a:ext cx="4095750" cy="942975"/>
          </a:xfrm>
          <a:prstGeom prst="rect">
            <a:avLst/>
          </a:prstGeom>
        </p:spPr>
      </p:pic>
      <p:sp>
        <p:nvSpPr>
          <p:cNvPr id="28" name="Title 1"/>
          <p:cNvSpPr txBox="1">
            <a:spLocks/>
          </p:cNvSpPr>
          <p:nvPr/>
        </p:nvSpPr>
        <p:spPr>
          <a:xfrm>
            <a:off x="318583" y="231148"/>
            <a:ext cx="8381260" cy="1054394"/>
          </a:xfrm>
          <a:prstGeom prst="rect">
            <a:avLst/>
          </a:prstGeom>
        </p:spPr>
        <p:txBody>
          <a:bodyPr lIns="91425" tIns="91425" rIns="91425" bIns="91425" anchor="t" anchorCtr="0"/>
          <a:lstStyle>
            <a:lvl1pPr algn="l" defTabSz="914400" rtl="0" eaLnBrk="1" latinLnBrk="0" hangingPunct="1">
              <a:spcBef>
                <a:spcPts val="0"/>
              </a:spcBef>
              <a:buNone/>
              <a:defRPr sz="3600" b="1" kern="1200" cap="none" spc="150" baseline="0">
                <a:ln>
                  <a:noFill/>
                </a:ln>
                <a:solidFill>
                  <a:schemeClr val="tx1"/>
                </a:solidFill>
                <a:effectLst/>
                <a:latin typeface="+mj-lt"/>
                <a:ea typeface="+mj-ea"/>
                <a:cs typeface="+mj-c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fontAlgn="auto">
              <a:spcAft>
                <a:spcPts val="0"/>
              </a:spcAft>
            </a:pPr>
            <a:r>
              <a:rPr lang="en-CA" sz="2800" dirty="0"/>
              <a:t>Thinking like an information scientist III:</a:t>
            </a:r>
            <a:br>
              <a:rPr lang="en-CA" sz="2800" dirty="0"/>
            </a:br>
            <a:r>
              <a:rPr lang="en-CA" sz="2800" dirty="0"/>
              <a:t>How are academic databases different?</a:t>
            </a:r>
          </a:p>
        </p:txBody>
      </p:sp>
    </p:spTree>
    <p:extLst>
      <p:ext uri="{BB962C8B-B14F-4D97-AF65-F5344CB8AC3E}">
        <p14:creationId xmlns:p14="http://schemas.microsoft.com/office/powerpoint/2010/main" val="3128629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Scholar?</a:t>
            </a:r>
          </a:p>
        </p:txBody>
      </p:sp>
      <p:sp>
        <p:nvSpPr>
          <p:cNvPr id="3" name="Text Placeholder 2"/>
          <p:cNvSpPr>
            <a:spLocks noGrp="1"/>
          </p:cNvSpPr>
          <p:nvPr>
            <p:ph type="body" idx="1"/>
          </p:nvPr>
        </p:nvSpPr>
        <p:spPr>
          <a:xfrm>
            <a:off x="304800" y="1100200"/>
            <a:ext cx="4195192" cy="4917269"/>
          </a:xfrm>
        </p:spPr>
        <p:txBody>
          <a:bodyPr/>
          <a:lstStyle/>
          <a:p>
            <a:pPr marL="0" indent="0">
              <a:buNone/>
            </a:pPr>
            <a:r>
              <a:rPr lang="en-US" b="1" dirty="0">
                <a:solidFill>
                  <a:schemeClr val="accent3"/>
                </a:solidFill>
              </a:rPr>
              <a:t>Advantages</a:t>
            </a:r>
          </a:p>
          <a:p>
            <a:pPr>
              <a:buFont typeface="Wingdings" panose="05000000000000000000" pitchFamily="2" charset="2"/>
              <a:buChar char="§"/>
            </a:pPr>
            <a:r>
              <a:rPr lang="en-US" dirty="0"/>
              <a:t>High volume of results</a:t>
            </a:r>
          </a:p>
          <a:p>
            <a:pPr>
              <a:buFont typeface="Wingdings" panose="05000000000000000000" pitchFamily="2" charset="2"/>
              <a:buChar char="§"/>
            </a:pPr>
            <a:r>
              <a:rPr lang="en-US" dirty="0"/>
              <a:t>Most popular articles</a:t>
            </a:r>
          </a:p>
          <a:p>
            <a:pPr>
              <a:buFont typeface="Wingdings" panose="05000000000000000000" pitchFamily="2" charset="2"/>
              <a:buChar char="§"/>
            </a:pPr>
            <a:r>
              <a:rPr lang="en-US" dirty="0"/>
              <a:t>Algorithm compensates for poor search strings</a:t>
            </a:r>
          </a:p>
          <a:p>
            <a:pPr>
              <a:buFont typeface="Wingdings" panose="05000000000000000000" pitchFamily="2" charset="2"/>
              <a:buChar char="§"/>
            </a:pPr>
            <a:r>
              <a:rPr lang="en-US" dirty="0"/>
              <a:t>Excellent for known items</a:t>
            </a:r>
          </a:p>
          <a:p>
            <a:pPr>
              <a:buFont typeface="Wingdings" panose="05000000000000000000" pitchFamily="2" charset="2"/>
              <a:buChar char="§"/>
            </a:pPr>
            <a:r>
              <a:rPr lang="en-US" dirty="0"/>
              <a:t>Helpful for unique terms (people and places)</a:t>
            </a:r>
          </a:p>
          <a:p>
            <a:pPr>
              <a:buFont typeface="Wingdings" panose="05000000000000000000" pitchFamily="2" charset="2"/>
              <a:buChar char="§"/>
            </a:pPr>
            <a:r>
              <a:rPr lang="en-US" dirty="0"/>
              <a:t>Times cited tool</a:t>
            </a:r>
          </a:p>
          <a:p>
            <a:pPr>
              <a:buFont typeface="Wingdings" panose="05000000000000000000" pitchFamily="2" charset="2"/>
              <a:buChar char="§"/>
            </a:pPr>
            <a:r>
              <a:rPr lang="en-US" dirty="0"/>
              <a:t>Includes grey literature &amp; other academic information items</a:t>
            </a:r>
          </a:p>
        </p:txBody>
      </p:sp>
      <p:sp>
        <p:nvSpPr>
          <p:cNvPr id="4" name="Text Placeholder 3"/>
          <p:cNvSpPr>
            <a:spLocks noGrp="1"/>
          </p:cNvSpPr>
          <p:nvPr>
            <p:ph type="body" idx="2"/>
          </p:nvPr>
        </p:nvSpPr>
        <p:spPr>
          <a:xfrm>
            <a:off x="4499992" y="1049870"/>
            <a:ext cx="4186781" cy="4967579"/>
          </a:xfrm>
        </p:spPr>
        <p:txBody>
          <a:bodyPr>
            <a:normAutofit/>
          </a:bodyPr>
          <a:lstStyle/>
          <a:p>
            <a:pPr marL="0" indent="0">
              <a:buNone/>
            </a:pPr>
            <a:r>
              <a:rPr lang="en-US" b="1" dirty="0">
                <a:solidFill>
                  <a:schemeClr val="accent3"/>
                </a:solidFill>
              </a:rPr>
              <a:t>Disadvantages</a:t>
            </a:r>
          </a:p>
          <a:p>
            <a:pPr>
              <a:buFont typeface="Wingdings" panose="05000000000000000000" pitchFamily="2" charset="2"/>
              <a:buChar char="§"/>
            </a:pPr>
            <a:r>
              <a:rPr lang="en-US" dirty="0"/>
              <a:t>No specific discipline</a:t>
            </a:r>
          </a:p>
          <a:p>
            <a:pPr>
              <a:buFont typeface="Wingdings" panose="05000000000000000000" pitchFamily="2" charset="2"/>
              <a:buChar char="§"/>
            </a:pPr>
            <a:r>
              <a:rPr lang="en-US" dirty="0"/>
              <a:t>Less search sophistication (pseudo-Boolean)</a:t>
            </a:r>
          </a:p>
          <a:p>
            <a:pPr>
              <a:buFont typeface="Wingdings" panose="05000000000000000000" pitchFamily="2" charset="2"/>
              <a:buChar char="§"/>
            </a:pPr>
            <a:r>
              <a:rPr lang="en-US" dirty="0"/>
              <a:t>Algorithm &amp; unknown search coverage</a:t>
            </a:r>
          </a:p>
          <a:p>
            <a:pPr>
              <a:buFont typeface="Wingdings" panose="05000000000000000000" pitchFamily="2" charset="2"/>
              <a:buChar char="§"/>
            </a:pPr>
            <a:r>
              <a:rPr lang="en-US" dirty="0"/>
              <a:t>Not replicable</a:t>
            </a:r>
          </a:p>
          <a:p>
            <a:pPr>
              <a:buFont typeface="Wingdings" panose="05000000000000000000" pitchFamily="2" charset="2"/>
              <a:buChar char="§"/>
            </a:pPr>
            <a:r>
              <a:rPr lang="en-US" dirty="0"/>
              <a:t>Missing deep data (stats)</a:t>
            </a:r>
          </a:p>
          <a:p>
            <a:pPr>
              <a:buFont typeface="Wingdings" panose="05000000000000000000" pitchFamily="2" charset="2"/>
              <a:buChar char="§"/>
            </a:pPr>
            <a:r>
              <a:rPr lang="en-US" dirty="0"/>
              <a:t>New articles may not be pushed up</a:t>
            </a:r>
          </a:p>
          <a:p>
            <a:pPr>
              <a:buFont typeface="Wingdings" panose="05000000000000000000" pitchFamily="2" charset="2"/>
              <a:buChar char="§"/>
            </a:pPr>
            <a:r>
              <a:rPr lang="en-US" dirty="0"/>
              <a:t>Challenging to search for common terms</a:t>
            </a:r>
          </a:p>
          <a:p>
            <a:endParaRPr lang="en-US" dirty="0"/>
          </a:p>
        </p:txBody>
      </p:sp>
    </p:spTree>
    <p:extLst>
      <p:ext uri="{BB962C8B-B14F-4D97-AF65-F5344CB8AC3E}">
        <p14:creationId xmlns:p14="http://schemas.microsoft.com/office/powerpoint/2010/main" val="1834026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1628800"/>
            <a:ext cx="8407893" cy="3831344"/>
          </a:xfrm>
        </p:spPr>
        <p:txBody>
          <a:bodyPr>
            <a:normAutofit/>
          </a:bodyPr>
          <a:lstStyle/>
          <a:p>
            <a:pPr marL="45720" indent="0">
              <a:buNone/>
            </a:pPr>
            <a:endParaRPr lang="en-CA" dirty="0"/>
          </a:p>
          <a:p>
            <a:pPr marL="45720" lvl="0" indent="0">
              <a:buNone/>
            </a:pPr>
            <a:r>
              <a:rPr lang="en-CA" dirty="0"/>
              <a:t>What would be the steps?</a:t>
            </a:r>
          </a:p>
          <a:p>
            <a:pPr marL="45720" indent="0">
              <a:buNone/>
            </a:pPr>
            <a:endParaRPr lang="en-CA" dirty="0"/>
          </a:p>
          <a:p>
            <a:pPr marL="45720" indent="0">
              <a:buNone/>
            </a:pPr>
            <a:endParaRPr lang="en-CA" dirty="0"/>
          </a:p>
          <a:p>
            <a:pPr marL="45720" indent="0" algn="ctr">
              <a:buNone/>
            </a:pPr>
            <a:r>
              <a:rPr lang="en-US" i="1" dirty="0">
                <a:latin typeface="+mj-lt"/>
              </a:rPr>
              <a:t>I’m interested in early adolescent self-perceptions </a:t>
            </a:r>
            <a:br>
              <a:rPr lang="en-US" i="1" dirty="0">
                <a:latin typeface="+mj-lt"/>
              </a:rPr>
            </a:br>
            <a:r>
              <a:rPr lang="en-US" i="1" dirty="0">
                <a:latin typeface="+mj-lt"/>
              </a:rPr>
              <a:t>and Instagram activity.</a:t>
            </a:r>
            <a:endParaRPr lang="en-US" sz="1800" dirty="0"/>
          </a:p>
        </p:txBody>
      </p:sp>
      <p:sp>
        <p:nvSpPr>
          <p:cNvPr id="2" name="Title 1"/>
          <p:cNvSpPr>
            <a:spLocks noGrp="1"/>
          </p:cNvSpPr>
          <p:nvPr>
            <p:ph type="title"/>
          </p:nvPr>
        </p:nvSpPr>
        <p:spPr>
          <a:xfrm>
            <a:off x="379896" y="556127"/>
            <a:ext cx="8381260" cy="1054394"/>
          </a:xfrm>
        </p:spPr>
        <p:txBody>
          <a:bodyPr/>
          <a:lstStyle/>
          <a:p>
            <a:r>
              <a:rPr lang="en-CA" sz="2800" dirty="0"/>
              <a:t>Constructing your search in the database’s language</a:t>
            </a:r>
            <a:br>
              <a:rPr lang="en-CA" dirty="0"/>
            </a:br>
            <a:endParaRPr lang="en-US" dirty="0"/>
          </a:p>
        </p:txBody>
      </p:sp>
    </p:spTree>
    <p:extLst>
      <p:ext uri="{BB962C8B-B14F-4D97-AF65-F5344CB8AC3E}">
        <p14:creationId xmlns:p14="http://schemas.microsoft.com/office/powerpoint/2010/main" val="319155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40768"/>
            <a:ext cx="8407893" cy="4407408"/>
          </a:xfrm>
        </p:spPr>
        <p:txBody>
          <a:bodyPr>
            <a:normAutofit/>
          </a:bodyPr>
          <a:lstStyle/>
          <a:p>
            <a:r>
              <a:rPr lang="en-US" sz="2800" dirty="0"/>
              <a:t>Identifying </a:t>
            </a:r>
            <a:r>
              <a:rPr lang="en-US" sz="2800" b="1" dirty="0">
                <a:solidFill>
                  <a:schemeClr val="accent3"/>
                </a:solidFill>
              </a:rPr>
              <a:t>keywords</a:t>
            </a:r>
          </a:p>
          <a:p>
            <a:r>
              <a:rPr lang="en-US" sz="2800" b="1" dirty="0">
                <a:solidFill>
                  <a:schemeClr val="accent3"/>
                </a:solidFill>
              </a:rPr>
              <a:t>Triangulating</a:t>
            </a:r>
            <a:r>
              <a:rPr lang="en-US" sz="2800" dirty="0">
                <a:solidFill>
                  <a:schemeClr val="accent3"/>
                </a:solidFill>
              </a:rPr>
              <a:t> </a:t>
            </a:r>
            <a:r>
              <a:rPr lang="en-US" sz="2800" dirty="0">
                <a:solidFill>
                  <a:schemeClr val="tx1"/>
                </a:solidFill>
              </a:rPr>
              <a:t>your research question</a:t>
            </a:r>
          </a:p>
          <a:p>
            <a:r>
              <a:rPr lang="en-US" sz="2800" b="1" dirty="0">
                <a:solidFill>
                  <a:schemeClr val="accent3"/>
                </a:solidFill>
              </a:rPr>
              <a:t>Cycling</a:t>
            </a:r>
            <a:r>
              <a:rPr lang="en-US" sz="2800" dirty="0"/>
              <a:t> a search</a:t>
            </a:r>
          </a:p>
          <a:p>
            <a:pPr lvl="1"/>
            <a:r>
              <a:rPr lang="en-US" sz="2400" dirty="0"/>
              <a:t>Finding better keywords as you go</a:t>
            </a:r>
          </a:p>
          <a:p>
            <a:pPr lvl="1"/>
            <a:r>
              <a:rPr lang="en-US" sz="2400" dirty="0"/>
              <a:t>Mining bibliographies of articles</a:t>
            </a:r>
          </a:p>
          <a:p>
            <a:r>
              <a:rPr lang="en-US" sz="2800" dirty="0"/>
              <a:t>Keywords vs </a:t>
            </a:r>
            <a:r>
              <a:rPr lang="en-US" sz="2800" b="1" dirty="0">
                <a:solidFill>
                  <a:schemeClr val="accent3"/>
                </a:solidFill>
              </a:rPr>
              <a:t>subject headings</a:t>
            </a:r>
          </a:p>
          <a:p>
            <a:pPr lvl="1"/>
            <a:r>
              <a:rPr lang="en-US" sz="2400" dirty="0"/>
              <a:t>Find articles ABOUT your topic rather than ones that mention it</a:t>
            </a:r>
          </a:p>
          <a:p>
            <a:r>
              <a:rPr lang="en-US" sz="2800" b="1" dirty="0">
                <a:solidFill>
                  <a:schemeClr val="accent3"/>
                </a:solidFill>
              </a:rPr>
              <a:t>Boolean</a:t>
            </a:r>
            <a:r>
              <a:rPr lang="en-US" sz="2800" dirty="0"/>
              <a:t> searches (coming up next slide)</a:t>
            </a:r>
          </a:p>
        </p:txBody>
      </p:sp>
      <p:sp>
        <p:nvSpPr>
          <p:cNvPr id="3" name="Title 2"/>
          <p:cNvSpPr>
            <a:spLocks noGrp="1"/>
          </p:cNvSpPr>
          <p:nvPr>
            <p:ph type="title"/>
          </p:nvPr>
        </p:nvSpPr>
        <p:spPr/>
        <p:txBody>
          <a:bodyPr/>
          <a:lstStyle/>
          <a:p>
            <a:r>
              <a:rPr lang="en-US" dirty="0"/>
              <a:t>Search strategies</a:t>
            </a:r>
          </a:p>
        </p:txBody>
      </p:sp>
    </p:spTree>
    <p:extLst>
      <p:ext uri="{BB962C8B-B14F-4D97-AF65-F5344CB8AC3E}">
        <p14:creationId xmlns:p14="http://schemas.microsoft.com/office/powerpoint/2010/main" val="3563865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548680"/>
            <a:ext cx="8393356" cy="523220"/>
          </a:xfrm>
          <a:prstGeom prst="rect">
            <a:avLst/>
          </a:prstGeom>
          <a:noFill/>
        </p:spPr>
        <p:txBody>
          <a:bodyPr wrap="square" rtlCol="0">
            <a:spAutoFit/>
          </a:bodyPr>
          <a:lstStyle/>
          <a:p>
            <a:pPr marL="45720" indent="0">
              <a:buNone/>
            </a:pPr>
            <a:r>
              <a:rPr lang="en-CA" sz="2800" b="1" spc="150" dirty="0">
                <a:solidFill>
                  <a:schemeClr val="tx2"/>
                </a:solidFill>
                <a:latin typeface="Calibri" panose="020F0502020204030204" pitchFamily="34" charset="0"/>
              </a:rPr>
              <a:t>Goals:</a:t>
            </a:r>
          </a:p>
        </p:txBody>
      </p:sp>
      <p:sp>
        <p:nvSpPr>
          <p:cNvPr id="2" name="Content Placeholder 1"/>
          <p:cNvSpPr>
            <a:spLocks noGrp="1"/>
          </p:cNvSpPr>
          <p:nvPr>
            <p:ph idx="1"/>
          </p:nvPr>
        </p:nvSpPr>
        <p:spPr>
          <a:xfrm>
            <a:off x="380999" y="1268760"/>
            <a:ext cx="8407893" cy="4407408"/>
          </a:xfrm>
        </p:spPr>
        <p:txBody>
          <a:bodyPr/>
          <a:lstStyle/>
          <a:p>
            <a:pPr marL="45720" indent="0">
              <a:buNone/>
            </a:pPr>
            <a:endParaRPr lang="en-CA" sz="2600" b="1" dirty="0">
              <a:latin typeface="Calibri" panose="020F0502020204030204" pitchFamily="34" charset="0"/>
            </a:endParaRPr>
          </a:p>
          <a:p>
            <a:pPr>
              <a:buFont typeface="Wingdings" panose="05000000000000000000" pitchFamily="2" charset="2"/>
              <a:buChar char="§"/>
            </a:pPr>
            <a:r>
              <a:rPr lang="en-CA" sz="2600" dirty="0"/>
              <a:t>Consider the purpose &amp; structure of literature reviews</a:t>
            </a:r>
          </a:p>
          <a:p>
            <a:pPr marL="45720" indent="0">
              <a:buNone/>
            </a:pPr>
            <a:endParaRPr lang="en-CA" sz="2600" dirty="0"/>
          </a:p>
          <a:p>
            <a:pPr>
              <a:buFont typeface="Wingdings" panose="05000000000000000000" pitchFamily="2" charset="2"/>
              <a:buChar char="§"/>
            </a:pPr>
            <a:r>
              <a:rPr lang="en-US" sz="2600" dirty="0"/>
              <a:t>Discuss strategies for completing &amp; managing your literature search</a:t>
            </a:r>
          </a:p>
          <a:p>
            <a:pPr marL="45720"/>
            <a:endParaRPr lang="en-CA" sz="2600" dirty="0"/>
          </a:p>
          <a:p>
            <a:pPr>
              <a:buFont typeface="Wingdings" panose="05000000000000000000" pitchFamily="2" charset="2"/>
              <a:buChar char="§"/>
            </a:pPr>
            <a:r>
              <a:rPr lang="en-CA" sz="2600" dirty="0"/>
              <a:t>Consider the structure and voice of your own literature review</a:t>
            </a:r>
          </a:p>
          <a:p>
            <a:endParaRPr lang="en-US" dirty="0"/>
          </a:p>
        </p:txBody>
      </p:sp>
    </p:spTree>
    <p:extLst>
      <p:ext uri="{BB962C8B-B14F-4D97-AF65-F5344CB8AC3E}">
        <p14:creationId xmlns:p14="http://schemas.microsoft.com/office/powerpoint/2010/main" val="3938978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dirty="0"/>
              <a:t>Boolean search techniques</a:t>
            </a:r>
          </a:p>
        </p:txBody>
      </p:sp>
      <p:graphicFrame>
        <p:nvGraphicFramePr>
          <p:cNvPr id="3" name="Table 2"/>
          <p:cNvGraphicFramePr>
            <a:graphicFrameLocks noGrp="1"/>
          </p:cNvGraphicFramePr>
          <p:nvPr>
            <p:extLst>
              <p:ext uri="{D42A27DB-BD31-4B8C-83A1-F6EECF244321}">
                <p14:modId xmlns:p14="http://schemas.microsoft.com/office/powerpoint/2010/main" val="2660015060"/>
              </p:ext>
            </p:extLst>
          </p:nvPr>
        </p:nvGraphicFramePr>
        <p:xfrm>
          <a:off x="377668" y="1397000"/>
          <a:ext cx="8381262" cy="5387226"/>
        </p:xfrm>
        <a:graphic>
          <a:graphicData uri="http://schemas.openxmlformats.org/drawingml/2006/table">
            <a:tbl>
              <a:tblPr firstRow="1" bandRow="1">
                <a:tableStyleId>{5940675A-B579-460E-94D1-54222C63F5DA}</a:tableStyleId>
              </a:tblPr>
              <a:tblGrid>
                <a:gridCol w="4190631">
                  <a:extLst>
                    <a:ext uri="{9D8B030D-6E8A-4147-A177-3AD203B41FA5}">
                      <a16:colId xmlns:a16="http://schemas.microsoft.com/office/drawing/2014/main" val="20000"/>
                    </a:ext>
                  </a:extLst>
                </a:gridCol>
                <a:gridCol w="4190631">
                  <a:extLst>
                    <a:ext uri="{9D8B030D-6E8A-4147-A177-3AD203B41FA5}">
                      <a16:colId xmlns:a16="http://schemas.microsoft.com/office/drawing/2014/main" val="20001"/>
                    </a:ext>
                  </a:extLst>
                </a:gridCol>
              </a:tblGrid>
              <a:tr h="632346">
                <a:tc>
                  <a:txBody>
                    <a:bodyPr/>
                    <a:lstStyle/>
                    <a:p>
                      <a:pPr algn="ctr"/>
                      <a:r>
                        <a:rPr lang="en-CA" dirty="0"/>
                        <a:t>Narrow/decrease</a:t>
                      </a:r>
                    </a:p>
                  </a:txBody>
                  <a:tcPr anchor="ctr"/>
                </a:tc>
                <a:tc>
                  <a:txBody>
                    <a:bodyPr/>
                    <a:lstStyle/>
                    <a:p>
                      <a:pPr algn="ctr"/>
                      <a:r>
                        <a:rPr lang="en-CA" dirty="0"/>
                        <a:t>Expand/increase</a:t>
                      </a:r>
                    </a:p>
                  </a:txBody>
                  <a:tcPr anchor="ctr"/>
                </a:tc>
                <a:extLst>
                  <a:ext uri="{0D108BD9-81ED-4DB2-BD59-A6C34878D82A}">
                    <a16:rowId xmlns:a16="http://schemas.microsoft.com/office/drawing/2014/main" val="10000"/>
                  </a:ext>
                </a:extLst>
              </a:tr>
              <a:tr h="3703910">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i="0" u="none" strike="noStrike" kern="1200" baseline="0" dirty="0">
                          <a:solidFill>
                            <a:schemeClr val="tx1"/>
                          </a:solidFill>
                          <a:latin typeface="+mn-lt"/>
                          <a:ea typeface="+mn-ea"/>
                          <a:cs typeface="+mn-cs"/>
                        </a:rPr>
                        <a:t>Using </a:t>
                      </a:r>
                      <a:r>
                        <a:rPr lang="en-US" sz="1800" b="1" i="0" u="none" strike="noStrike" kern="1200" baseline="0" dirty="0">
                          <a:solidFill>
                            <a:schemeClr val="accent3"/>
                          </a:solidFill>
                          <a:latin typeface="+mn-lt"/>
                          <a:ea typeface="+mn-ea"/>
                          <a:cs typeface="+mn-cs"/>
                        </a:rPr>
                        <a:t>AND</a:t>
                      </a:r>
                      <a:r>
                        <a:rPr lang="en-US" sz="1800" b="0" i="0" u="none" strike="noStrike" kern="1200" baseline="0" dirty="0">
                          <a:solidFill>
                            <a:schemeClr val="tx1"/>
                          </a:solidFill>
                          <a:latin typeface="+mn-lt"/>
                          <a:ea typeface="+mn-ea"/>
                          <a:cs typeface="+mn-cs"/>
                        </a:rPr>
                        <a:t> to include another concept, </a:t>
                      </a:r>
                      <a:r>
                        <a:rPr lang="en-US" sz="1800" b="0" i="1" u="none" strike="noStrike" kern="1200" baseline="0" dirty="0">
                          <a:solidFill>
                            <a:schemeClr val="tx1"/>
                          </a:solidFill>
                          <a:latin typeface="+mn-lt"/>
                          <a:ea typeface="+mn-ea"/>
                          <a:cs typeface="+mn-cs"/>
                        </a:rPr>
                        <a:t>e.g. youth AND Instagram AND review</a:t>
                      </a:r>
                      <a:endParaRPr lang="en-CA" i="1" dirty="0"/>
                    </a:p>
                    <a:p>
                      <a:pPr marL="285750" indent="-285750">
                        <a:buFontTx/>
                        <a:buChar char="-"/>
                      </a:pPr>
                      <a:endParaRPr lang="en-US" sz="1800" b="0" i="0" u="none" strike="noStrike" kern="1200" baseline="0" dirty="0">
                        <a:solidFill>
                          <a:schemeClr val="tx1"/>
                        </a:solidFill>
                        <a:latin typeface="+mn-lt"/>
                        <a:ea typeface="+mn-ea"/>
                        <a:cs typeface="+mn-cs"/>
                      </a:endParaRPr>
                    </a:p>
                    <a:p>
                      <a:pPr marL="285750" indent="-285750">
                        <a:buFontTx/>
                        <a:buChar char="-"/>
                      </a:pPr>
                      <a:r>
                        <a:rPr lang="en-US" sz="1800" b="0" i="0" u="none" strike="noStrike" kern="1200" baseline="0" dirty="0">
                          <a:solidFill>
                            <a:schemeClr val="tx1"/>
                          </a:solidFill>
                          <a:latin typeface="+mn-lt"/>
                          <a:ea typeface="+mn-ea"/>
                          <a:cs typeface="+mn-cs"/>
                        </a:rPr>
                        <a:t>Using </a:t>
                      </a:r>
                      <a:r>
                        <a:rPr lang="en-US" sz="1800" b="1" i="0" u="none" strike="noStrike" kern="1200" baseline="0" dirty="0">
                          <a:solidFill>
                            <a:schemeClr val="accent3"/>
                          </a:solidFill>
                          <a:latin typeface="+mn-lt"/>
                          <a:ea typeface="+mn-ea"/>
                          <a:cs typeface="+mn-cs"/>
                        </a:rPr>
                        <a:t>quotation marks </a:t>
                      </a:r>
                      <a:r>
                        <a:rPr lang="en-US" sz="1800" b="0" i="0" u="none" strike="noStrike" kern="1200" baseline="0" dirty="0">
                          <a:solidFill>
                            <a:schemeClr val="tx1"/>
                          </a:solidFill>
                          <a:latin typeface="+mn-lt"/>
                          <a:ea typeface="+mn-ea"/>
                          <a:cs typeface="+mn-cs"/>
                        </a:rPr>
                        <a:t>to search for a phrase, </a:t>
                      </a:r>
                      <a:r>
                        <a:rPr lang="en-US" sz="1800" b="0" i="1" u="none" strike="noStrike" kern="1200" baseline="0" dirty="0">
                          <a:solidFill>
                            <a:schemeClr val="tx1"/>
                          </a:solidFill>
                          <a:latin typeface="+mn-lt"/>
                          <a:ea typeface="+mn-ea"/>
                          <a:cs typeface="+mn-cs"/>
                        </a:rPr>
                        <a:t>e.g. “early adolescence” or “Vitamin C”</a:t>
                      </a:r>
                    </a:p>
                    <a:p>
                      <a:pPr marL="285750" indent="-285750">
                        <a:buFontTx/>
                        <a:buChar char="-"/>
                      </a:pPr>
                      <a:endParaRPr lang="en-US" sz="1800" b="0" i="0" u="none" strike="noStrike" kern="1200" baseline="0" dirty="0">
                        <a:solidFill>
                          <a:schemeClr val="tx1"/>
                        </a:solidFill>
                        <a:latin typeface="+mn-lt"/>
                        <a:ea typeface="+mn-ea"/>
                        <a:cs typeface="+mn-cs"/>
                      </a:endParaRPr>
                    </a:p>
                    <a:p>
                      <a:pPr marL="285750" indent="-285750">
                        <a:buFontTx/>
                        <a:buChar char="-"/>
                      </a:pPr>
                      <a:r>
                        <a:rPr lang="en-US" sz="1800" b="0" i="0" u="none" strike="noStrike" kern="1200" baseline="0" dirty="0">
                          <a:solidFill>
                            <a:schemeClr val="tx1"/>
                          </a:solidFill>
                          <a:latin typeface="+mn-lt"/>
                          <a:ea typeface="+mn-ea"/>
                          <a:cs typeface="+mn-cs"/>
                        </a:rPr>
                        <a:t>Using </a:t>
                      </a:r>
                      <a:r>
                        <a:rPr lang="en-US" sz="1800" b="1" i="0" u="none" strike="noStrike" kern="1200" baseline="0" dirty="0">
                          <a:solidFill>
                            <a:schemeClr val="accent3"/>
                          </a:solidFill>
                          <a:latin typeface="+mn-lt"/>
                          <a:ea typeface="+mn-ea"/>
                          <a:cs typeface="+mn-cs"/>
                        </a:rPr>
                        <a:t>limiters</a:t>
                      </a:r>
                      <a:r>
                        <a:rPr lang="en-US" sz="1800" b="0" i="0" u="none" strike="noStrike" kern="1200" baseline="0" dirty="0">
                          <a:solidFill>
                            <a:schemeClr val="tx1"/>
                          </a:solidFill>
                          <a:latin typeface="+mn-lt"/>
                          <a:ea typeface="+mn-ea"/>
                          <a:cs typeface="+mn-cs"/>
                        </a:rPr>
                        <a:t> to refine your search, </a:t>
                      </a:r>
                      <a:r>
                        <a:rPr lang="en-US" sz="1800" b="0" i="1" u="none" strike="noStrike" kern="1200" baseline="0" dirty="0">
                          <a:solidFill>
                            <a:schemeClr val="tx1"/>
                          </a:solidFill>
                          <a:latin typeface="+mn-lt"/>
                          <a:ea typeface="+mn-ea"/>
                          <a:cs typeface="+mn-cs"/>
                        </a:rPr>
                        <a:t>e.g. limit to “Dissertations” or limit by “Publication Years”</a:t>
                      </a:r>
                    </a:p>
                    <a:p>
                      <a:pPr marL="285750" indent="-285750">
                        <a:buFontTx/>
                        <a:buChar char="-"/>
                      </a:pPr>
                      <a:endParaRPr lang="en-US" sz="1800" b="0" i="0" u="none" strike="noStrike" kern="1200" baseline="0" dirty="0">
                        <a:solidFill>
                          <a:schemeClr val="tx1"/>
                        </a:solidFill>
                        <a:latin typeface="+mn-lt"/>
                        <a:ea typeface="+mn-ea"/>
                        <a:cs typeface="+mn-cs"/>
                      </a:endParaRPr>
                    </a:p>
                    <a:p>
                      <a:pPr marL="285750" indent="-285750">
                        <a:buFontTx/>
                        <a:buChar char="-"/>
                      </a:pPr>
                      <a:r>
                        <a:rPr lang="en-US" sz="1800" b="1" i="0" u="none" strike="noStrike" kern="1200" baseline="0" dirty="0">
                          <a:solidFill>
                            <a:schemeClr val="accent3"/>
                          </a:solidFill>
                          <a:latin typeface="+mn-lt"/>
                          <a:ea typeface="+mn-ea"/>
                          <a:cs typeface="+mn-cs"/>
                        </a:rPr>
                        <a:t>Field searching</a:t>
                      </a:r>
                      <a:r>
                        <a:rPr lang="en-US" sz="1800" b="0" i="0" u="none" strike="noStrike" kern="1200" baseline="0" dirty="0">
                          <a:solidFill>
                            <a:schemeClr val="tx1"/>
                          </a:solidFill>
                          <a:latin typeface="+mn-lt"/>
                          <a:ea typeface="+mn-ea"/>
                          <a:cs typeface="+mn-cs"/>
                        </a:rPr>
                        <a:t>, </a:t>
                      </a:r>
                      <a:r>
                        <a:rPr lang="en-US" sz="1800" b="0" i="1" u="none" strike="noStrike" kern="1200" baseline="0" dirty="0">
                          <a:solidFill>
                            <a:schemeClr val="tx1"/>
                          </a:solidFill>
                          <a:latin typeface="+mn-lt"/>
                          <a:ea typeface="+mn-ea"/>
                          <a:cs typeface="+mn-cs"/>
                        </a:rPr>
                        <a:t>e.g. searching only within the “Title” field</a:t>
                      </a:r>
                    </a:p>
                    <a:p>
                      <a:pPr marL="285750" indent="-285750">
                        <a:buFontTx/>
                        <a:buChar char="-"/>
                      </a:pPr>
                      <a:endParaRPr lang="en-US" sz="1800" b="0" i="0" u="none" strike="noStrike" kern="1200" baseline="0" dirty="0">
                        <a:solidFill>
                          <a:schemeClr val="tx1"/>
                        </a:solidFill>
                        <a:latin typeface="+mn-lt"/>
                        <a:ea typeface="+mn-ea"/>
                        <a:cs typeface="+mn-cs"/>
                      </a:endParaRPr>
                    </a:p>
                    <a:p>
                      <a:pPr marL="285750" indent="-285750">
                        <a:buFontTx/>
                        <a:buChar char="-"/>
                      </a:pPr>
                      <a:r>
                        <a:rPr lang="en-US" sz="1800" b="0" i="0" u="none" strike="noStrike" kern="1200" baseline="0" dirty="0">
                          <a:solidFill>
                            <a:schemeClr val="tx1"/>
                          </a:solidFill>
                          <a:latin typeface="+mn-lt"/>
                          <a:ea typeface="+mn-ea"/>
                          <a:cs typeface="+mn-cs"/>
                        </a:rPr>
                        <a:t>Using </a:t>
                      </a:r>
                      <a:r>
                        <a:rPr lang="en-US" sz="1800" b="1" i="0" u="none" strike="noStrike" kern="1200" baseline="0" dirty="0">
                          <a:solidFill>
                            <a:schemeClr val="accent3"/>
                          </a:solidFill>
                          <a:latin typeface="+mn-lt"/>
                          <a:ea typeface="+mn-ea"/>
                          <a:cs typeface="+mn-cs"/>
                        </a:rPr>
                        <a:t>NOT</a:t>
                      </a:r>
                      <a:r>
                        <a:rPr lang="en-US" sz="1800" b="0" i="0" u="none" strike="noStrike" kern="1200" baseline="0" dirty="0">
                          <a:solidFill>
                            <a:schemeClr val="tx1"/>
                          </a:solidFill>
                          <a:latin typeface="+mn-lt"/>
                          <a:ea typeface="+mn-ea"/>
                          <a:cs typeface="+mn-cs"/>
                        </a:rPr>
                        <a:t> to filter out irrelevant concepts (use carefully!), </a:t>
                      </a:r>
                      <a:r>
                        <a:rPr lang="en-US" sz="1800" b="0" i="1" u="none" strike="noStrike" kern="1200" baseline="0" dirty="0">
                          <a:solidFill>
                            <a:schemeClr val="tx1"/>
                          </a:solidFill>
                          <a:latin typeface="+mn-lt"/>
                          <a:ea typeface="+mn-ea"/>
                          <a:cs typeface="+mn-cs"/>
                        </a:rPr>
                        <a:t>e.g. antibiotic NOT antibiotic-resistant</a:t>
                      </a:r>
                      <a:endParaRPr lang="en-CA" i="1"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i="0" u="none" strike="noStrike" kern="1200" baseline="0" dirty="0">
                          <a:solidFill>
                            <a:schemeClr val="tx1"/>
                          </a:solidFill>
                          <a:latin typeface="+mn-lt"/>
                          <a:ea typeface="+mn-ea"/>
                          <a:cs typeface="+mn-cs"/>
                        </a:rPr>
                        <a:t>Using </a:t>
                      </a:r>
                      <a:r>
                        <a:rPr lang="en-US" sz="1800" b="1" i="0" u="none" strike="noStrike" kern="1200" baseline="0" dirty="0">
                          <a:solidFill>
                            <a:schemeClr val="accent3"/>
                          </a:solidFill>
                          <a:latin typeface="+mn-lt"/>
                          <a:ea typeface="+mn-ea"/>
                          <a:cs typeface="+mn-cs"/>
                        </a:rPr>
                        <a:t>OR</a:t>
                      </a:r>
                      <a:r>
                        <a:rPr lang="en-US" sz="1800" b="0" i="0" u="none" strike="noStrike" kern="1200" baseline="0" dirty="0">
                          <a:solidFill>
                            <a:schemeClr val="tx1"/>
                          </a:solidFill>
                          <a:latin typeface="+mn-lt"/>
                          <a:ea typeface="+mn-ea"/>
                          <a:cs typeface="+mn-cs"/>
                        </a:rPr>
                        <a:t> to include another related terms, </a:t>
                      </a:r>
                      <a:r>
                        <a:rPr lang="en-US" sz="1800" b="0" i="1" u="none" strike="noStrike" kern="1200" baseline="0" dirty="0">
                          <a:solidFill>
                            <a:schemeClr val="tx1"/>
                          </a:solidFill>
                          <a:latin typeface="+mn-lt"/>
                          <a:ea typeface="+mn-ea"/>
                          <a:cs typeface="+mn-cs"/>
                        </a:rPr>
                        <a:t>e.g. youth OR teenager</a:t>
                      </a:r>
                      <a:endParaRPr lang="en-CA" dirty="0"/>
                    </a:p>
                    <a:p>
                      <a:pPr marL="285750" indent="-285750">
                        <a:buFontTx/>
                        <a:buChar char="-"/>
                      </a:pPr>
                      <a:endParaRPr lang="en-US" sz="1800" b="0" i="0" u="none" strike="noStrike" kern="1200" baseline="0" dirty="0">
                        <a:solidFill>
                          <a:schemeClr val="tx1"/>
                        </a:solidFill>
                        <a:latin typeface="+mn-lt"/>
                        <a:ea typeface="+mn-ea"/>
                        <a:cs typeface="+mn-cs"/>
                      </a:endParaRPr>
                    </a:p>
                    <a:p>
                      <a:pPr marL="285750" indent="-285750">
                        <a:buFontTx/>
                        <a:buChar char="-"/>
                      </a:pPr>
                      <a:r>
                        <a:rPr lang="en-US" sz="1800" b="0" i="0" u="none" strike="noStrike" kern="1200" baseline="0" dirty="0">
                          <a:solidFill>
                            <a:schemeClr val="tx1"/>
                          </a:solidFill>
                          <a:latin typeface="+mn-lt"/>
                          <a:ea typeface="+mn-ea"/>
                          <a:cs typeface="+mn-cs"/>
                        </a:rPr>
                        <a:t>Using </a:t>
                      </a:r>
                      <a:r>
                        <a:rPr lang="en-US" sz="1800" b="1" i="0" u="none" strike="noStrike" kern="1200" baseline="0" dirty="0">
                          <a:solidFill>
                            <a:schemeClr val="accent3"/>
                          </a:solidFill>
                          <a:latin typeface="+mn-lt"/>
                          <a:ea typeface="+mn-ea"/>
                          <a:cs typeface="+mn-cs"/>
                        </a:rPr>
                        <a:t>an asterisk </a:t>
                      </a:r>
                      <a:r>
                        <a:rPr lang="en-US" sz="1800" b="0" i="0" u="none" strike="noStrike" kern="1200" baseline="0" dirty="0">
                          <a:solidFill>
                            <a:schemeClr val="tx1"/>
                          </a:solidFill>
                          <a:latin typeface="+mn-lt"/>
                          <a:ea typeface="+mn-ea"/>
                          <a:cs typeface="+mn-cs"/>
                        </a:rPr>
                        <a:t>(truncation), </a:t>
                      </a:r>
                      <a:r>
                        <a:rPr lang="en-US" sz="1800" b="0" i="1" u="none" strike="noStrike" kern="1200" baseline="0" dirty="0">
                          <a:solidFill>
                            <a:schemeClr val="tx1"/>
                          </a:solidFill>
                          <a:latin typeface="+mn-lt"/>
                          <a:ea typeface="+mn-ea"/>
                          <a:cs typeface="+mn-cs"/>
                        </a:rPr>
                        <a:t>e.g. </a:t>
                      </a:r>
                      <a:r>
                        <a:rPr lang="en-US" sz="1800" b="0" i="1" u="none" strike="noStrike" kern="1200" baseline="0" dirty="0" err="1">
                          <a:solidFill>
                            <a:schemeClr val="tx1"/>
                          </a:solidFill>
                          <a:latin typeface="+mn-lt"/>
                          <a:ea typeface="+mn-ea"/>
                          <a:cs typeface="+mn-cs"/>
                        </a:rPr>
                        <a:t>adolescen</a:t>
                      </a:r>
                      <a:r>
                        <a:rPr lang="en-US" sz="1800" b="0" i="1" u="none" strike="noStrike" kern="1200" baseline="0" dirty="0">
                          <a:solidFill>
                            <a:schemeClr val="tx1"/>
                          </a:solidFill>
                          <a:latin typeface="+mn-lt"/>
                          <a:ea typeface="+mn-ea"/>
                          <a:cs typeface="+mn-cs"/>
                        </a:rPr>
                        <a:t>* for adolescence, adolescent, adolescents, etc.</a:t>
                      </a:r>
                    </a:p>
                    <a:p>
                      <a:pPr marL="285750" indent="-285750">
                        <a:buFontTx/>
                        <a:buChar char="-"/>
                      </a:pPr>
                      <a:endParaRPr lang="en-US" sz="1800" b="0" i="0" u="none" strike="noStrike" kern="1200" baseline="0" dirty="0">
                        <a:solidFill>
                          <a:schemeClr val="tx1"/>
                        </a:solidFill>
                        <a:latin typeface="+mn-lt"/>
                        <a:ea typeface="+mn-ea"/>
                        <a:cs typeface="+mn-cs"/>
                      </a:endParaRPr>
                    </a:p>
                    <a:p>
                      <a:pPr marL="285750" indent="-285750">
                        <a:buFontTx/>
                        <a:buChar char="-"/>
                      </a:pPr>
                      <a:r>
                        <a:rPr lang="en-US" sz="1800" b="0" i="0" u="none" strike="noStrike" kern="1200" baseline="0" dirty="0">
                          <a:solidFill>
                            <a:schemeClr val="tx1"/>
                          </a:solidFill>
                          <a:latin typeface="+mn-lt"/>
                          <a:ea typeface="+mn-ea"/>
                          <a:cs typeface="+mn-cs"/>
                        </a:rPr>
                        <a:t>Using </a:t>
                      </a:r>
                      <a:r>
                        <a:rPr lang="en-US" sz="1800" b="1" i="0" u="none" strike="noStrike" kern="1200" baseline="0" dirty="0">
                          <a:solidFill>
                            <a:schemeClr val="accent3"/>
                          </a:solidFill>
                          <a:latin typeface="+mn-lt"/>
                          <a:ea typeface="+mn-ea"/>
                          <a:cs typeface="+mn-cs"/>
                        </a:rPr>
                        <a:t>broader keywords</a:t>
                      </a:r>
                      <a:r>
                        <a:rPr lang="en-US" sz="1800" b="0" i="0" u="none" strike="noStrike" kern="1200" baseline="0" dirty="0">
                          <a:solidFill>
                            <a:schemeClr val="tx1"/>
                          </a:solidFill>
                          <a:latin typeface="+mn-lt"/>
                          <a:ea typeface="+mn-ea"/>
                          <a:cs typeface="+mn-cs"/>
                        </a:rPr>
                        <a:t>, </a:t>
                      </a:r>
                      <a:r>
                        <a:rPr lang="en-US" sz="1800" b="0" i="1" u="none" strike="noStrike" kern="1200" baseline="0" dirty="0">
                          <a:solidFill>
                            <a:schemeClr val="tx1"/>
                          </a:solidFill>
                          <a:latin typeface="+mn-lt"/>
                          <a:ea typeface="+mn-ea"/>
                          <a:cs typeface="+mn-cs"/>
                        </a:rPr>
                        <a:t>e.g. social media instead of Instagram</a:t>
                      </a:r>
                    </a:p>
                    <a:p>
                      <a:pPr marL="0" indent="0">
                        <a:buFontTx/>
                        <a:buNone/>
                      </a:pPr>
                      <a:endParaRPr lang="en-US" sz="1800" b="0" i="0" u="none" strike="noStrike" kern="1200" baseline="0" dirty="0">
                        <a:solidFill>
                          <a:schemeClr val="tx1"/>
                        </a:solidFill>
                        <a:latin typeface="+mn-lt"/>
                        <a:ea typeface="+mn-ea"/>
                        <a:cs typeface="+mn-cs"/>
                      </a:endParaRPr>
                    </a:p>
                    <a:p>
                      <a:pPr marL="285750" indent="-285750">
                        <a:buFontTx/>
                        <a:buChar char="-"/>
                      </a:pPr>
                      <a:r>
                        <a:rPr lang="en-US" sz="1800" b="0" i="0" u="none" strike="noStrike" kern="1200" baseline="0" dirty="0">
                          <a:solidFill>
                            <a:schemeClr val="tx1"/>
                          </a:solidFill>
                          <a:latin typeface="+mn-lt"/>
                          <a:ea typeface="+mn-ea"/>
                          <a:cs typeface="+mn-cs"/>
                        </a:rPr>
                        <a:t>Looking at cited and citing articles, related articles, bibliography (see next slide)</a:t>
                      </a:r>
                    </a:p>
                    <a:p>
                      <a:pPr marL="285750" indent="-285750">
                        <a:buFontTx/>
                        <a:buChar char="-"/>
                      </a:pPr>
                      <a:endParaRPr lang="en-US" sz="1800" b="0" i="0" u="none" strike="noStrike" kern="1200" baseline="0" dirty="0">
                        <a:solidFill>
                          <a:schemeClr val="tx1"/>
                        </a:solidFill>
                        <a:latin typeface="+mn-lt"/>
                        <a:ea typeface="+mn-ea"/>
                        <a:cs typeface="+mn-cs"/>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0356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052736"/>
            <a:ext cx="8407893" cy="3975360"/>
          </a:xfrm>
        </p:spPr>
        <p:txBody>
          <a:bodyPr/>
          <a:lstStyle/>
          <a:p>
            <a:r>
              <a:rPr lang="en-US" b="1" dirty="0">
                <a:solidFill>
                  <a:schemeClr val="accent3"/>
                </a:solidFill>
              </a:rPr>
              <a:t>Bibliography mining </a:t>
            </a:r>
            <a:r>
              <a:rPr lang="en-US" dirty="0"/>
              <a:t>&amp; using </a:t>
            </a:r>
            <a:r>
              <a:rPr lang="en-US" b="1" dirty="0">
                <a:solidFill>
                  <a:schemeClr val="accent3"/>
                </a:solidFill>
              </a:rPr>
              <a:t>forward chaining </a:t>
            </a:r>
            <a:r>
              <a:rPr lang="en-US" dirty="0">
                <a:solidFill>
                  <a:schemeClr val="tx1"/>
                </a:solidFill>
              </a:rPr>
              <a:t>(times cited)</a:t>
            </a:r>
          </a:p>
          <a:p>
            <a:endParaRPr lang="en-US" dirty="0">
              <a:solidFill>
                <a:schemeClr val="tx1"/>
              </a:solidFill>
            </a:endParaRPr>
          </a:p>
          <a:p>
            <a:endParaRPr lang="en-US" dirty="0"/>
          </a:p>
        </p:txBody>
      </p:sp>
      <p:sp>
        <p:nvSpPr>
          <p:cNvPr id="3" name="Title 2"/>
          <p:cNvSpPr>
            <a:spLocks noGrp="1"/>
          </p:cNvSpPr>
          <p:nvPr>
            <p:ph type="title"/>
          </p:nvPr>
        </p:nvSpPr>
        <p:spPr>
          <a:xfrm>
            <a:off x="380998" y="404664"/>
            <a:ext cx="8407893" cy="648072"/>
          </a:xfrm>
        </p:spPr>
        <p:txBody>
          <a:bodyPr/>
          <a:lstStyle/>
          <a:p>
            <a:r>
              <a:rPr lang="en-US" sz="2800" dirty="0"/>
              <a:t>Strategically using sources to find more sources</a:t>
            </a:r>
            <a:br>
              <a:rPr lang="en-US" dirty="0"/>
            </a:b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978521"/>
            <a:ext cx="4992089" cy="3826743"/>
          </a:xfrm>
          <a:prstGeom prst="rect">
            <a:avLst/>
          </a:prstGeom>
          <a:ln>
            <a:solidFill>
              <a:schemeClr val="tx1"/>
            </a:solidFill>
          </a:ln>
        </p:spPr>
      </p:pic>
    </p:spTree>
    <p:extLst>
      <p:ext uri="{BB962C8B-B14F-4D97-AF65-F5344CB8AC3E}">
        <p14:creationId xmlns:p14="http://schemas.microsoft.com/office/powerpoint/2010/main" val="2473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51520" y="489236"/>
            <a:ext cx="8407893" cy="4407408"/>
          </a:xfrm>
        </p:spPr>
        <p:txBody>
          <a:bodyPr>
            <a:normAutofit/>
          </a:bodyPr>
          <a:lstStyle/>
          <a:p>
            <a:r>
              <a:rPr lang="en-CA" sz="2400" dirty="0"/>
              <a:t>Track your search terms, strategies and results to enable you to systematically improve and reproduce these in other databases and over time</a:t>
            </a:r>
            <a:br>
              <a:rPr lang="en-CA" sz="2400" dirty="0"/>
            </a:br>
            <a:endParaRPr lang="en-CA" sz="2400" dirty="0"/>
          </a:p>
          <a:p>
            <a:r>
              <a:rPr lang="en-CA" sz="2400" dirty="0"/>
              <a:t>Note potentially relevant journal names, conferences, authors, research centres </a:t>
            </a:r>
            <a:br>
              <a:rPr lang="en-CA" sz="2400" dirty="0"/>
            </a:br>
            <a:endParaRPr lang="en-CA" sz="2400" dirty="0"/>
          </a:p>
          <a:p>
            <a:r>
              <a:rPr lang="en-CA" sz="2400" dirty="0"/>
              <a:t>Strategic use of social media and news media because of </a:t>
            </a:r>
            <a:r>
              <a:rPr lang="en-CA" sz="2400" dirty="0">
                <a:hlinkClick r:id="rId3"/>
              </a:rPr>
              <a:t>knowledge mobilization</a:t>
            </a:r>
            <a:r>
              <a:rPr lang="en-CA" sz="2400" dirty="0"/>
              <a:t> trends</a:t>
            </a:r>
          </a:p>
          <a:p>
            <a:endParaRPr lang="en-CA" sz="2400" dirty="0"/>
          </a:p>
          <a:p>
            <a:r>
              <a:rPr lang="en-CA" sz="2400" dirty="0"/>
              <a:t>Check scholar’s CVs</a:t>
            </a:r>
          </a:p>
        </p:txBody>
      </p:sp>
      <p:sp>
        <p:nvSpPr>
          <p:cNvPr id="4" name="Title 3"/>
          <p:cNvSpPr>
            <a:spLocks noGrp="1"/>
          </p:cNvSpPr>
          <p:nvPr>
            <p:ph type="title" idx="4294967295"/>
          </p:nvPr>
        </p:nvSpPr>
        <p:spPr>
          <a:xfrm>
            <a:off x="0" y="0"/>
            <a:ext cx="0" cy="0"/>
          </a:xfrm>
        </p:spPr>
        <p:txBody>
          <a:bodyPr/>
          <a:lstStyle/>
          <a:p>
            <a:r>
              <a:rPr lang="en-CA" dirty="0"/>
              <a:t>    </a:t>
            </a:r>
          </a:p>
        </p:txBody>
      </p:sp>
      <p:pic>
        <p:nvPicPr>
          <p:cNvPr id="3" name="Content Placeholder 2"/>
          <p:cNvPicPr>
            <a:picLocks noGrp="1" noChangeAspect="1"/>
          </p:cNvPicPr>
          <p:nvPr>
            <p:ph sz="half" idx="4294967295"/>
          </p:nvPr>
        </p:nvPicPr>
        <p:blipFill>
          <a:blip r:embed="rId4"/>
          <a:stretch>
            <a:fillRect/>
          </a:stretch>
        </p:blipFill>
        <p:spPr>
          <a:xfrm>
            <a:off x="6034088" y="4150942"/>
            <a:ext cx="3109912" cy="1925638"/>
          </a:xfrm>
          <a:prstGeom prst="rect">
            <a:avLst/>
          </a:prstGeom>
        </p:spPr>
      </p:pic>
      <p:sp>
        <p:nvSpPr>
          <p:cNvPr id="2" name="TextBox 1">
            <a:extLst>
              <a:ext uri="{FF2B5EF4-FFF2-40B4-BE49-F238E27FC236}">
                <a16:creationId xmlns:a16="http://schemas.microsoft.com/office/drawing/2014/main" id="{34609920-579D-7E45-9D86-BBC04C8DF5A6}"/>
              </a:ext>
            </a:extLst>
          </p:cNvPr>
          <p:cNvSpPr txBox="1"/>
          <p:nvPr/>
        </p:nvSpPr>
        <p:spPr>
          <a:xfrm>
            <a:off x="467544" y="5301208"/>
            <a:ext cx="5566544" cy="800219"/>
          </a:xfrm>
          <a:prstGeom prst="rect">
            <a:avLst/>
          </a:prstGeom>
          <a:noFill/>
        </p:spPr>
        <p:txBody>
          <a:bodyPr wrap="square" rtlCol="0">
            <a:spAutoFit/>
          </a:bodyPr>
          <a:lstStyle/>
          <a:p>
            <a:endParaRPr lang="en-CA" dirty="0"/>
          </a:p>
          <a:p>
            <a:pPr marL="45720" indent="0">
              <a:buNone/>
            </a:pPr>
            <a:r>
              <a:rPr lang="en-CA" sz="2800" dirty="0"/>
              <a:t>More “pearl-growing” tips</a:t>
            </a:r>
          </a:p>
        </p:txBody>
      </p:sp>
    </p:spTree>
    <p:extLst>
      <p:ext uri="{BB962C8B-B14F-4D97-AF65-F5344CB8AC3E}">
        <p14:creationId xmlns:p14="http://schemas.microsoft.com/office/powerpoint/2010/main" val="3933150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0999" y="1196752"/>
            <a:ext cx="8407893" cy="4968552"/>
          </a:xfrm>
        </p:spPr>
        <p:txBody>
          <a:bodyPr>
            <a:normAutofit fontScale="85000" lnSpcReduction="20000"/>
          </a:bodyPr>
          <a:lstStyle/>
          <a:p>
            <a:pPr marL="45720" indent="0">
              <a:buNone/>
            </a:pPr>
            <a:endParaRPr lang="en-CA" dirty="0"/>
          </a:p>
          <a:p>
            <a:pPr marL="45720" indent="0">
              <a:buNone/>
            </a:pPr>
            <a:r>
              <a:rPr lang="en-CA" sz="3100" b="1" dirty="0"/>
              <a:t>Ask yourself:</a:t>
            </a:r>
          </a:p>
          <a:p>
            <a:pPr>
              <a:buFont typeface="Wingdings" panose="05000000000000000000" pitchFamily="2" charset="2"/>
              <a:buChar char="§"/>
            </a:pPr>
            <a:r>
              <a:rPr lang="en-CA" sz="3100" dirty="0"/>
              <a:t>The purpose – Who is the intended audience? Does the author have a financial or political interest that would unduly bias the methodology/findings? </a:t>
            </a:r>
          </a:p>
          <a:p>
            <a:pPr>
              <a:buFont typeface="Wingdings" panose="05000000000000000000" pitchFamily="2" charset="2"/>
              <a:buChar char="§"/>
            </a:pPr>
            <a:r>
              <a:rPr lang="en-CA" sz="3100" dirty="0"/>
              <a:t>The publisher – Does the journal’s publishing practices seem trustworthy? Is the peer-review legitimate? Is the journal predatory? </a:t>
            </a:r>
          </a:p>
          <a:p>
            <a:pPr>
              <a:buFont typeface="Wingdings" panose="05000000000000000000" pitchFamily="2" charset="2"/>
              <a:buChar char="§"/>
            </a:pPr>
            <a:r>
              <a:rPr lang="en-CA" sz="3100" dirty="0"/>
              <a:t>The claims – Have the results been discussed or cited by other researchers? Have they poked holes that concern you? </a:t>
            </a:r>
          </a:p>
          <a:p>
            <a:pPr>
              <a:buFont typeface="Wingdings" panose="05000000000000000000" pitchFamily="2" charset="2"/>
              <a:buChar char="§"/>
            </a:pPr>
            <a:r>
              <a:rPr lang="en-CA" sz="3100" dirty="0"/>
              <a:t>Currency – If you’re looking at a very new topic, consider non-traditional sources, like social media or blogs, conference proceedings, new scholars</a:t>
            </a:r>
          </a:p>
          <a:p>
            <a:pPr>
              <a:buFont typeface="Wingdings" panose="05000000000000000000" pitchFamily="2" charset="2"/>
              <a:buChar char="§"/>
            </a:pPr>
            <a:endParaRPr lang="en-CA" sz="3100" dirty="0"/>
          </a:p>
        </p:txBody>
      </p:sp>
      <p:sp>
        <p:nvSpPr>
          <p:cNvPr id="2" name="Title 1"/>
          <p:cNvSpPr>
            <a:spLocks noGrp="1"/>
          </p:cNvSpPr>
          <p:nvPr>
            <p:ph type="title"/>
          </p:nvPr>
        </p:nvSpPr>
        <p:spPr>
          <a:xfrm>
            <a:off x="380999" y="669555"/>
            <a:ext cx="8381260" cy="527197"/>
          </a:xfrm>
        </p:spPr>
        <p:txBody>
          <a:bodyPr/>
          <a:lstStyle/>
          <a:p>
            <a:r>
              <a:rPr lang="en-CA" sz="2800" dirty="0"/>
              <a:t>Considering &amp; evaluating each source</a:t>
            </a:r>
            <a:endParaRPr lang="en-US" sz="2800" dirty="0"/>
          </a:p>
        </p:txBody>
      </p:sp>
    </p:spTree>
    <p:extLst>
      <p:ext uri="{BB962C8B-B14F-4D97-AF65-F5344CB8AC3E}">
        <p14:creationId xmlns:p14="http://schemas.microsoft.com/office/powerpoint/2010/main" val="1355889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43DE65-C045-9942-BE0E-F5C72378760F}"/>
              </a:ext>
            </a:extLst>
          </p:cNvPr>
          <p:cNvSpPr>
            <a:spLocks noGrp="1"/>
          </p:cNvSpPr>
          <p:nvPr>
            <p:ph idx="1"/>
          </p:nvPr>
        </p:nvSpPr>
        <p:spPr/>
        <p:txBody>
          <a:bodyPr/>
          <a:lstStyle/>
          <a:p>
            <a:endParaRPr lang="en-US" dirty="0"/>
          </a:p>
          <a:p>
            <a:endParaRPr lang="en-US" dirty="0"/>
          </a:p>
          <a:p>
            <a:r>
              <a:rPr lang="en-US" dirty="0"/>
              <a:t>Consider the quality and nature of each source that you consider including in your review. What role is it playing in support of your research?</a:t>
            </a:r>
          </a:p>
          <a:p>
            <a:r>
              <a:rPr lang="en-US" dirty="0"/>
              <a:t>How is the authority of the source established?</a:t>
            </a:r>
          </a:p>
          <a:p>
            <a:r>
              <a:rPr lang="en-US" dirty="0"/>
              <a:t>How can diverse voices be found in published scholarship?</a:t>
            </a:r>
          </a:p>
          <a:p>
            <a:endParaRPr lang="en-US" dirty="0"/>
          </a:p>
          <a:p>
            <a:endParaRPr lang="en-US" dirty="0"/>
          </a:p>
          <a:p>
            <a:endParaRPr lang="en-US" dirty="0"/>
          </a:p>
        </p:txBody>
      </p:sp>
      <p:sp>
        <p:nvSpPr>
          <p:cNvPr id="3" name="Title 2">
            <a:extLst>
              <a:ext uri="{FF2B5EF4-FFF2-40B4-BE49-F238E27FC236}">
                <a16:creationId xmlns:a16="http://schemas.microsoft.com/office/drawing/2014/main" id="{770DB862-8F24-3F40-8B8C-5375D4464DA7}"/>
              </a:ext>
            </a:extLst>
          </p:cNvPr>
          <p:cNvSpPr>
            <a:spLocks noGrp="1"/>
          </p:cNvSpPr>
          <p:nvPr>
            <p:ph type="title"/>
          </p:nvPr>
        </p:nvSpPr>
        <p:spPr/>
        <p:txBody>
          <a:bodyPr/>
          <a:lstStyle/>
          <a:p>
            <a:br>
              <a:rPr lang="en-US" dirty="0"/>
            </a:br>
            <a:r>
              <a:rPr lang="en-US" sz="2800" dirty="0"/>
              <a:t>Authority is constructed</a:t>
            </a:r>
          </a:p>
        </p:txBody>
      </p:sp>
    </p:spTree>
    <p:extLst>
      <p:ext uri="{BB962C8B-B14F-4D97-AF65-F5344CB8AC3E}">
        <p14:creationId xmlns:p14="http://schemas.microsoft.com/office/powerpoint/2010/main" val="2772673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7" y="1691909"/>
            <a:ext cx="8407893" cy="4407408"/>
          </a:xfrm>
        </p:spPr>
        <p:txBody>
          <a:bodyPr/>
          <a:lstStyle/>
          <a:p>
            <a:pPr marL="45720" indent="0">
              <a:buNone/>
            </a:pPr>
            <a:endParaRPr lang="en-US" dirty="0">
              <a:solidFill>
                <a:schemeClr val="tx1"/>
              </a:solidFill>
            </a:endParaRPr>
          </a:p>
          <a:p>
            <a:pPr marL="45720" indent="0">
              <a:buNone/>
            </a:pPr>
            <a:r>
              <a:rPr lang="en-US" sz="2600" dirty="0">
                <a:solidFill>
                  <a:schemeClr val="tx1"/>
                </a:solidFill>
              </a:rPr>
              <a:t>Strategies:</a:t>
            </a:r>
          </a:p>
          <a:p>
            <a:r>
              <a:rPr lang="en-US" sz="2600" dirty="0">
                <a:solidFill>
                  <a:schemeClr val="tx1"/>
                </a:solidFill>
              </a:rPr>
              <a:t>Browsing the shelf</a:t>
            </a:r>
          </a:p>
          <a:p>
            <a:r>
              <a:rPr lang="en-US" sz="2600" dirty="0">
                <a:solidFill>
                  <a:schemeClr val="tx1"/>
                </a:solidFill>
              </a:rPr>
              <a:t>Browsing the virtual </a:t>
            </a:r>
            <a:br>
              <a:rPr lang="en-US" sz="2600" dirty="0">
                <a:solidFill>
                  <a:schemeClr val="tx1"/>
                </a:solidFill>
              </a:rPr>
            </a:br>
            <a:r>
              <a:rPr lang="en-US" sz="2600" dirty="0">
                <a:solidFill>
                  <a:schemeClr val="tx1"/>
                </a:solidFill>
              </a:rPr>
              <a:t>shelf</a:t>
            </a:r>
          </a:p>
          <a:p>
            <a:r>
              <a:rPr lang="en-US" sz="2600" dirty="0" err="1">
                <a:solidFill>
                  <a:schemeClr val="tx1"/>
                </a:solidFill>
              </a:rPr>
              <a:t>BrowZine</a:t>
            </a:r>
            <a:endParaRPr lang="en-US" sz="2600" dirty="0">
              <a:solidFill>
                <a:schemeClr val="tx1"/>
              </a:solidFill>
            </a:endParaRPr>
          </a:p>
          <a:p>
            <a:endParaRPr lang="en-US" dirty="0"/>
          </a:p>
        </p:txBody>
      </p:sp>
      <p:sp>
        <p:nvSpPr>
          <p:cNvPr id="3" name="Title 2"/>
          <p:cNvSpPr>
            <a:spLocks noGrp="1"/>
          </p:cNvSpPr>
          <p:nvPr>
            <p:ph type="title"/>
          </p:nvPr>
        </p:nvSpPr>
        <p:spPr>
          <a:xfrm>
            <a:off x="354367" y="619236"/>
            <a:ext cx="8381260" cy="1054394"/>
          </a:xfrm>
        </p:spPr>
        <p:txBody>
          <a:bodyPr/>
          <a:lstStyle/>
          <a:p>
            <a:r>
              <a:rPr lang="en-US" sz="2800" dirty="0"/>
              <a:t>Just generally reading about the subject</a:t>
            </a:r>
            <a:br>
              <a:rPr lang="en-US" sz="2800" dirty="0"/>
            </a:b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274" y="1700808"/>
            <a:ext cx="5020618" cy="3786313"/>
          </a:xfrm>
          <a:prstGeom prst="rect">
            <a:avLst/>
          </a:prstGeom>
          <a:ln>
            <a:solidFill>
              <a:schemeClr val="tx1"/>
            </a:solidFill>
          </a:ln>
        </p:spPr>
      </p:pic>
    </p:spTree>
    <p:extLst>
      <p:ext uri="{BB962C8B-B14F-4D97-AF65-F5344CB8AC3E}">
        <p14:creationId xmlns:p14="http://schemas.microsoft.com/office/powerpoint/2010/main" val="21533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6" y="1138365"/>
            <a:ext cx="8407893" cy="4407408"/>
          </a:xfrm>
        </p:spPr>
        <p:txBody>
          <a:bodyPr/>
          <a:lstStyle/>
          <a:p>
            <a:pPr marL="45720" indent="0">
              <a:buNone/>
            </a:pPr>
            <a:endParaRPr lang="en-US" dirty="0"/>
          </a:p>
          <a:p>
            <a:r>
              <a:rPr lang="en-US" dirty="0"/>
              <a:t>Use a tool like </a:t>
            </a:r>
            <a:r>
              <a:rPr lang="en-US" dirty="0" err="1"/>
              <a:t>Zotero</a:t>
            </a:r>
            <a:r>
              <a:rPr lang="en-US" dirty="0"/>
              <a:t> or </a:t>
            </a:r>
            <a:r>
              <a:rPr lang="en-US" dirty="0" err="1"/>
              <a:t>Mendeley</a:t>
            </a:r>
            <a:r>
              <a:rPr lang="en-US" dirty="0"/>
              <a:t> to keep track of your sources &amp; simplify the citing process</a:t>
            </a:r>
          </a:p>
        </p:txBody>
      </p:sp>
      <p:sp>
        <p:nvSpPr>
          <p:cNvPr id="4" name="Title 3"/>
          <p:cNvSpPr>
            <a:spLocks noGrp="1"/>
          </p:cNvSpPr>
          <p:nvPr>
            <p:ph type="title"/>
          </p:nvPr>
        </p:nvSpPr>
        <p:spPr>
          <a:xfrm>
            <a:off x="380999" y="611168"/>
            <a:ext cx="8381260" cy="1054394"/>
          </a:xfrm>
        </p:spPr>
        <p:txBody>
          <a:bodyPr/>
          <a:lstStyle/>
          <a:p>
            <a:r>
              <a:rPr lang="en-US" sz="2800" dirty="0"/>
              <a:t>Managing &amp; citing the sources you find</a:t>
            </a:r>
            <a:br>
              <a:rPr lang="en-US" sz="2800" dirty="0"/>
            </a:br>
            <a:endParaRPr lang="en-US" sz="2800" dirty="0"/>
          </a:p>
        </p:txBody>
      </p:sp>
      <p:grpSp>
        <p:nvGrpSpPr>
          <p:cNvPr id="9" name="Group 8"/>
          <p:cNvGrpSpPr/>
          <p:nvPr/>
        </p:nvGrpSpPr>
        <p:grpSpPr>
          <a:xfrm>
            <a:off x="2396954" y="2751347"/>
            <a:ext cx="4377922" cy="2773345"/>
            <a:chOff x="380999" y="2743887"/>
            <a:chExt cx="4377922" cy="277334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11" y="3147026"/>
              <a:ext cx="4377710" cy="2370206"/>
            </a:xfrm>
            <a:prstGeom prst="rect">
              <a:avLst/>
            </a:prstGeom>
          </p:spPr>
        </p:pic>
        <p:sp>
          <p:nvSpPr>
            <p:cNvPr id="7" name="TextBox 6"/>
            <p:cNvSpPr txBox="1"/>
            <p:nvPr/>
          </p:nvSpPr>
          <p:spPr>
            <a:xfrm>
              <a:off x="380999" y="2743887"/>
              <a:ext cx="4377922" cy="400110"/>
            </a:xfrm>
            <a:prstGeom prst="rect">
              <a:avLst/>
            </a:prstGeom>
            <a:noFill/>
          </p:spPr>
          <p:txBody>
            <a:bodyPr wrap="square" rtlCol="0">
              <a:spAutoFit/>
            </a:bodyPr>
            <a:lstStyle/>
            <a:p>
              <a:pPr algn="ctr"/>
              <a:r>
                <a:rPr lang="en-US" sz="2000" spc="150" dirty="0">
                  <a:latin typeface="+mn-lt"/>
                </a:rPr>
                <a:t>Saving your sources</a:t>
              </a:r>
            </a:p>
          </p:txBody>
        </p:sp>
      </p:grpSp>
      <p:grpSp>
        <p:nvGrpSpPr>
          <p:cNvPr id="11" name="Group 10"/>
          <p:cNvGrpSpPr/>
          <p:nvPr/>
        </p:nvGrpSpPr>
        <p:grpSpPr>
          <a:xfrm>
            <a:off x="2396954" y="2796914"/>
            <a:ext cx="4377921" cy="3514520"/>
            <a:chOff x="2396954" y="2796914"/>
            <a:chExt cx="4377921" cy="351452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954" y="3197024"/>
              <a:ext cx="4377921" cy="3114410"/>
            </a:xfrm>
            <a:prstGeom prst="rect">
              <a:avLst/>
            </a:prstGeom>
          </p:spPr>
        </p:pic>
        <p:sp>
          <p:nvSpPr>
            <p:cNvPr id="8" name="TextBox 7"/>
            <p:cNvSpPr txBox="1"/>
            <p:nvPr/>
          </p:nvSpPr>
          <p:spPr>
            <a:xfrm>
              <a:off x="2560514" y="2796914"/>
              <a:ext cx="4048862" cy="400110"/>
            </a:xfrm>
            <a:prstGeom prst="rect">
              <a:avLst/>
            </a:prstGeom>
            <a:solidFill>
              <a:schemeClr val="bg1"/>
            </a:solidFill>
          </p:spPr>
          <p:txBody>
            <a:bodyPr wrap="square" rtlCol="0">
              <a:spAutoFit/>
            </a:bodyPr>
            <a:lstStyle/>
            <a:p>
              <a:pPr algn="ctr"/>
              <a:r>
                <a:rPr lang="en-US" sz="2000" spc="150" dirty="0">
                  <a:latin typeface="+mn-lt"/>
                </a:rPr>
                <a:t>Citing your sources</a:t>
              </a:r>
            </a:p>
          </p:txBody>
        </p:sp>
      </p:grpSp>
    </p:spTree>
    <p:extLst>
      <p:ext uri="{BB962C8B-B14F-4D97-AF65-F5344CB8AC3E}">
        <p14:creationId xmlns:p14="http://schemas.microsoft.com/office/powerpoint/2010/main" val="286474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7" y="1124744"/>
            <a:ext cx="8407893" cy="4407408"/>
          </a:xfrm>
        </p:spPr>
        <p:txBody>
          <a:bodyPr/>
          <a:lstStyle/>
          <a:p>
            <a:r>
              <a:rPr lang="en-US" b="1" dirty="0" err="1">
                <a:solidFill>
                  <a:schemeClr val="accent3"/>
                </a:solidFill>
              </a:rPr>
              <a:t>NVivo</a:t>
            </a:r>
            <a:r>
              <a:rPr lang="en-US" dirty="0"/>
              <a:t>: a qualitative data analysis software, which you can use to manage, organize, code, and analyze the materials for your literature review.</a:t>
            </a:r>
          </a:p>
          <a:p>
            <a:pPr lvl="1"/>
            <a:r>
              <a:rPr lang="en-US" dirty="0"/>
              <a:t>Making Literature Reviews Easier with </a:t>
            </a:r>
            <a:r>
              <a:rPr lang="en-US" dirty="0" err="1"/>
              <a:t>NVivo</a:t>
            </a:r>
            <a:r>
              <a:rPr lang="en-US" dirty="0"/>
              <a:t> for Windows</a:t>
            </a:r>
          </a:p>
          <a:p>
            <a:pPr lvl="2">
              <a:buClr>
                <a:schemeClr val="accent1"/>
              </a:buClr>
            </a:pPr>
            <a:r>
              <a:rPr lang="en-CA" dirty="0"/>
              <a:t>Monday, February 7, 2022 - 10:00am to 12:00pm</a:t>
            </a:r>
          </a:p>
          <a:p>
            <a:pPr lvl="1">
              <a:buClr>
                <a:schemeClr val="accent1"/>
              </a:buClr>
            </a:pPr>
            <a:r>
              <a:rPr lang="en-US" dirty="0"/>
              <a:t>Making Literature Reviews Easier with NVivo for Mac</a:t>
            </a:r>
          </a:p>
          <a:p>
            <a:pPr lvl="2">
              <a:buClr>
                <a:schemeClr val="accent1"/>
              </a:buClr>
            </a:pPr>
            <a:r>
              <a:rPr lang="en-CA" dirty="0"/>
              <a:t>Friday, February 11, 2022 - 1:00pm to 3:00pm</a:t>
            </a:r>
          </a:p>
          <a:p>
            <a:r>
              <a:rPr lang="en-US" b="1" dirty="0">
                <a:solidFill>
                  <a:schemeClr val="accent3"/>
                </a:solidFill>
              </a:rPr>
              <a:t>Saved searches: </a:t>
            </a:r>
            <a:r>
              <a:rPr lang="en-US" dirty="0">
                <a:solidFill>
                  <a:schemeClr val="tx1"/>
                </a:solidFill>
              </a:rPr>
              <a:t>in many databases, you can make an account and keep track of your searches &amp; search strategies.</a:t>
            </a:r>
          </a:p>
        </p:txBody>
      </p:sp>
      <p:sp>
        <p:nvSpPr>
          <p:cNvPr id="3" name="Title 2"/>
          <p:cNvSpPr>
            <a:spLocks noGrp="1"/>
          </p:cNvSpPr>
          <p:nvPr>
            <p:ph type="title"/>
          </p:nvPr>
        </p:nvSpPr>
        <p:spPr/>
        <p:txBody>
          <a:bodyPr/>
          <a:lstStyle/>
          <a:p>
            <a:r>
              <a:rPr lang="en-US" dirty="0"/>
              <a:t>Keep track of your research</a:t>
            </a:r>
          </a:p>
        </p:txBody>
      </p:sp>
    </p:spTree>
    <p:extLst>
      <p:ext uri="{BB962C8B-B14F-4D97-AF65-F5344CB8AC3E}">
        <p14:creationId xmlns:p14="http://schemas.microsoft.com/office/powerpoint/2010/main" val="3751380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p:cNvSpPr>
            <a:spLocks noGrp="1"/>
          </p:cNvSpPr>
          <p:nvPr>
            <p:ph idx="1"/>
          </p:nvPr>
        </p:nvSpPr>
        <p:spPr>
          <a:xfrm>
            <a:off x="354367" y="1196752"/>
            <a:ext cx="8407893" cy="4407408"/>
          </a:xfrm>
        </p:spPr>
        <p:txBody>
          <a:bodyPr/>
          <a:lstStyle/>
          <a:p>
            <a:pPr marL="45720" indent="0" algn="l" eaLnBrk="1" hangingPunct="1">
              <a:buNone/>
            </a:pPr>
            <a:endParaRPr lang="en-US" sz="2400" b="1" dirty="0">
              <a:solidFill>
                <a:schemeClr val="tx1"/>
              </a:solidFill>
              <a:latin typeface="+mj-lt"/>
            </a:endParaRPr>
          </a:p>
          <a:p>
            <a:pPr algn="l" eaLnBrk="1" hangingPunct="1"/>
            <a:r>
              <a:rPr lang="en-US" sz="2600" dirty="0">
                <a:solidFill>
                  <a:schemeClr val="tx1"/>
                </a:solidFill>
              </a:rPr>
              <a:t>Present logical arguments which lead into your conclusions</a:t>
            </a:r>
          </a:p>
          <a:p>
            <a:pPr algn="l" eaLnBrk="1" hangingPunct="1"/>
            <a:r>
              <a:rPr lang="en-US" sz="2600" dirty="0">
                <a:solidFill>
                  <a:schemeClr val="tx1"/>
                </a:solidFill>
              </a:rPr>
              <a:t>Provide sound evidence and reasons to support your argument</a:t>
            </a:r>
          </a:p>
          <a:p>
            <a:pPr algn="l" eaLnBrk="1" hangingPunct="1"/>
            <a:r>
              <a:rPr lang="en-US" sz="2600" dirty="0">
                <a:solidFill>
                  <a:schemeClr val="tx1"/>
                </a:solidFill>
              </a:rPr>
              <a:t>Evaluate, select, organize, and categorize theories and findings to provide a coherent framework which forms the basis of your research.</a:t>
            </a:r>
          </a:p>
          <a:p>
            <a:pPr algn="l" eaLnBrk="1" hangingPunct="1"/>
            <a:endParaRPr lang="en-US" sz="2800" dirty="0">
              <a:solidFill>
                <a:schemeClr val="tx1"/>
              </a:solidFill>
            </a:endParaRPr>
          </a:p>
          <a:p>
            <a:pPr algn="l" eaLnBrk="1" hangingPunct="1"/>
            <a:endParaRPr lang="en-US" dirty="0">
              <a:solidFill>
                <a:schemeClr val="tx1"/>
              </a:solidFill>
            </a:endParaRPr>
          </a:p>
        </p:txBody>
      </p:sp>
      <p:sp>
        <p:nvSpPr>
          <p:cNvPr id="2" name="Title 1"/>
          <p:cNvSpPr>
            <a:spLocks noGrp="1"/>
          </p:cNvSpPr>
          <p:nvPr>
            <p:ph type="title"/>
          </p:nvPr>
        </p:nvSpPr>
        <p:spPr>
          <a:xfrm>
            <a:off x="349087" y="669555"/>
            <a:ext cx="8381260" cy="1054394"/>
          </a:xfrm>
        </p:spPr>
        <p:txBody>
          <a:bodyPr/>
          <a:lstStyle/>
          <a:p>
            <a:r>
              <a:rPr lang="en-US" sz="2800" dirty="0"/>
              <a:t>Critical writing</a:t>
            </a:r>
            <a:br>
              <a:rPr lang="en-US" sz="2800" dirty="0"/>
            </a:br>
            <a:endParaRPr lang="en-US" sz="2800" dirty="0"/>
          </a:p>
        </p:txBody>
      </p:sp>
    </p:spTree>
    <p:extLst>
      <p:ext uri="{BB962C8B-B14F-4D97-AF65-F5344CB8AC3E}">
        <p14:creationId xmlns:p14="http://schemas.microsoft.com/office/powerpoint/2010/main" val="775929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p:cNvSpPr>
            <a:spLocks noGrp="1"/>
          </p:cNvSpPr>
          <p:nvPr>
            <p:ph idx="1"/>
          </p:nvPr>
        </p:nvSpPr>
        <p:spPr>
          <a:xfrm>
            <a:off x="354367" y="1340768"/>
            <a:ext cx="8407893" cy="4407408"/>
          </a:xfrm>
        </p:spPr>
        <p:txBody>
          <a:bodyPr>
            <a:normAutofit/>
          </a:bodyPr>
          <a:lstStyle/>
          <a:p>
            <a:pPr marL="45720" indent="0">
              <a:buNone/>
            </a:pPr>
            <a:endParaRPr lang="en-US" sz="2600" dirty="0">
              <a:solidFill>
                <a:schemeClr val="tx1"/>
              </a:solidFill>
            </a:endParaRPr>
          </a:p>
          <a:p>
            <a:pPr marL="502920" indent="-457200">
              <a:buFont typeface="+mj-lt"/>
              <a:buAutoNum type="arabicPeriod"/>
            </a:pPr>
            <a:r>
              <a:rPr lang="en-US" sz="2600" dirty="0">
                <a:solidFill>
                  <a:schemeClr val="tx1"/>
                </a:solidFill>
              </a:rPr>
              <a:t>Taking control of the text and leading your reader through the content</a:t>
            </a:r>
          </a:p>
          <a:p>
            <a:pPr marL="502920" indent="-457200">
              <a:buFont typeface="+mj-lt"/>
              <a:buAutoNum type="arabicPeriod"/>
            </a:pPr>
            <a:endParaRPr lang="en-US" sz="2600" dirty="0">
              <a:solidFill>
                <a:schemeClr val="tx1"/>
              </a:solidFill>
            </a:endParaRPr>
          </a:p>
          <a:p>
            <a:pPr marL="502920" indent="-457200">
              <a:buFont typeface="+mj-lt"/>
              <a:buAutoNum type="arabicPeriod"/>
            </a:pPr>
            <a:r>
              <a:rPr lang="en-US" sz="2600" dirty="0">
                <a:solidFill>
                  <a:schemeClr val="tx1"/>
                </a:solidFill>
              </a:rPr>
              <a:t>Making your own position clear in relation to the source material that you incorporate, and being explicit about how you will be drawing on particular aspects of previous work for you own research</a:t>
            </a:r>
          </a:p>
          <a:p>
            <a:pPr>
              <a:buClr>
                <a:schemeClr val="tx1"/>
              </a:buClr>
            </a:pPr>
            <a:endParaRPr lang="en-US" dirty="0">
              <a:solidFill>
                <a:schemeClr val="tx1"/>
              </a:solidFill>
            </a:endParaRPr>
          </a:p>
        </p:txBody>
      </p:sp>
      <p:sp>
        <p:nvSpPr>
          <p:cNvPr id="2" name="Title 1"/>
          <p:cNvSpPr>
            <a:spLocks noGrp="1"/>
          </p:cNvSpPr>
          <p:nvPr>
            <p:ph type="title"/>
          </p:nvPr>
        </p:nvSpPr>
        <p:spPr>
          <a:xfrm>
            <a:off x="364630" y="548680"/>
            <a:ext cx="8381260" cy="1054394"/>
          </a:xfrm>
        </p:spPr>
        <p:txBody>
          <a:bodyPr/>
          <a:lstStyle/>
          <a:p>
            <a:r>
              <a:rPr lang="en-US" sz="2800" dirty="0"/>
              <a:t>2 ways assert your voice:</a:t>
            </a:r>
            <a:br>
              <a:rPr lang="en-US" dirty="0"/>
            </a:br>
            <a:endParaRPr lang="en-US" dirty="0"/>
          </a:p>
        </p:txBody>
      </p:sp>
    </p:spTree>
    <p:extLst>
      <p:ext uri="{BB962C8B-B14F-4D97-AF65-F5344CB8AC3E}">
        <p14:creationId xmlns:p14="http://schemas.microsoft.com/office/powerpoint/2010/main" val="4098551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146" y="1412776"/>
            <a:ext cx="8407893" cy="4407408"/>
          </a:xfrm>
        </p:spPr>
        <p:txBody>
          <a:bodyPr/>
          <a:lstStyle/>
          <a:p>
            <a:pPr marL="0" indent="0">
              <a:buNone/>
            </a:pPr>
            <a:r>
              <a:rPr lang="en-US" sz="2800" dirty="0">
                <a:solidFill>
                  <a:schemeClr val="tx1"/>
                </a:solidFill>
              </a:rPr>
              <a:t>“</a:t>
            </a:r>
            <a:r>
              <a:rPr lang="en-US" dirty="0">
                <a:solidFill>
                  <a:schemeClr val="tx1"/>
                </a:solidFill>
              </a:rPr>
              <a:t>A </a:t>
            </a:r>
            <a:r>
              <a:rPr lang="en-US" b="1" dirty="0">
                <a:solidFill>
                  <a:schemeClr val="accent3"/>
                </a:solidFill>
              </a:rPr>
              <a:t>systematic</a:t>
            </a:r>
            <a:r>
              <a:rPr lang="en-US" dirty="0">
                <a:solidFill>
                  <a:schemeClr val="tx1"/>
                </a:solidFill>
              </a:rPr>
              <a:t> and </a:t>
            </a:r>
            <a:r>
              <a:rPr lang="en-US" b="1" dirty="0">
                <a:solidFill>
                  <a:schemeClr val="accent3"/>
                </a:solidFill>
              </a:rPr>
              <a:t>thorough</a:t>
            </a:r>
            <a:r>
              <a:rPr lang="en-US" dirty="0">
                <a:solidFill>
                  <a:schemeClr val="tx1"/>
                </a:solidFill>
              </a:rPr>
              <a:t> search of </a:t>
            </a:r>
            <a:r>
              <a:rPr lang="en-US" b="1" dirty="0">
                <a:solidFill>
                  <a:schemeClr val="accent3"/>
                </a:solidFill>
              </a:rPr>
              <a:t>all types </a:t>
            </a:r>
            <a:r>
              <a:rPr lang="en-US" dirty="0">
                <a:solidFill>
                  <a:schemeClr val="tx1"/>
                </a:solidFill>
              </a:rPr>
              <a:t>of published literature in order to identify as many items as possible that are relevant to a particular topic” (Ridley, 2008).</a:t>
            </a:r>
          </a:p>
          <a:p>
            <a:pPr marL="0" indent="0">
              <a:buNone/>
            </a:pPr>
            <a:endParaRPr lang="en-US" dirty="0">
              <a:solidFill>
                <a:schemeClr val="tx1"/>
              </a:solidFill>
            </a:endParaRPr>
          </a:p>
          <a:p>
            <a:pPr>
              <a:buClr>
                <a:schemeClr val="accent3"/>
              </a:buClr>
              <a:buFont typeface="Wingdings" panose="05000000000000000000" pitchFamily="2" charset="2"/>
              <a:buChar char="§"/>
            </a:pPr>
            <a:r>
              <a:rPr lang="en-US" sz="2000" b="1" dirty="0">
                <a:solidFill>
                  <a:schemeClr val="accent3"/>
                </a:solidFill>
              </a:rPr>
              <a:t>Systematic</a:t>
            </a:r>
            <a:r>
              <a:rPr lang="en-US" sz="2000" dirty="0">
                <a:solidFill>
                  <a:schemeClr val="tx1"/>
                </a:solidFill>
              </a:rPr>
              <a:t> = documented, planned, mindful</a:t>
            </a:r>
          </a:p>
          <a:p>
            <a:pPr>
              <a:buClr>
                <a:schemeClr val="accent3"/>
              </a:buClr>
              <a:buFont typeface="Wingdings" panose="05000000000000000000" pitchFamily="2" charset="2"/>
              <a:buChar char="§"/>
            </a:pPr>
            <a:r>
              <a:rPr lang="en-US" sz="2000" b="1" dirty="0">
                <a:solidFill>
                  <a:schemeClr val="accent3"/>
                </a:solidFill>
              </a:rPr>
              <a:t>Thorough</a:t>
            </a:r>
            <a:r>
              <a:rPr lang="en-US" sz="2000" dirty="0">
                <a:solidFill>
                  <a:schemeClr val="tx1"/>
                </a:solidFill>
              </a:rPr>
              <a:t> = considered scope of research (broader, narrower and related concepts), inclusive of possibly contradictory data</a:t>
            </a:r>
            <a:endParaRPr lang="en-US" sz="2000" dirty="0">
              <a:solidFill>
                <a:schemeClr val="accent3"/>
              </a:solidFill>
            </a:endParaRPr>
          </a:p>
          <a:p>
            <a:pPr>
              <a:buClr>
                <a:schemeClr val="accent3"/>
              </a:buClr>
              <a:buFont typeface="Wingdings" panose="05000000000000000000" pitchFamily="2" charset="2"/>
              <a:buChar char="§"/>
            </a:pPr>
            <a:r>
              <a:rPr lang="en-US" sz="2000" b="1" dirty="0">
                <a:solidFill>
                  <a:schemeClr val="accent3"/>
                </a:solidFill>
              </a:rPr>
              <a:t>All types of info </a:t>
            </a:r>
            <a:r>
              <a:rPr lang="en-US" sz="2000" dirty="0">
                <a:solidFill>
                  <a:schemeClr val="tx1"/>
                </a:solidFill>
              </a:rPr>
              <a:t>= range of databases, books, government documents, statistics, theses, etc.</a:t>
            </a:r>
            <a:endParaRPr lang="en-US" sz="2800" dirty="0">
              <a:solidFill>
                <a:schemeClr val="tx1"/>
              </a:solidFill>
              <a:latin typeface="Calibri" panose="020F0502020204030204" pitchFamily="34" charset="0"/>
            </a:endParaRPr>
          </a:p>
          <a:p>
            <a:endParaRPr lang="en-US" dirty="0"/>
          </a:p>
        </p:txBody>
      </p:sp>
      <p:sp>
        <p:nvSpPr>
          <p:cNvPr id="2" name="Title 1"/>
          <p:cNvSpPr>
            <a:spLocks noGrp="1"/>
          </p:cNvSpPr>
          <p:nvPr>
            <p:ph type="title"/>
          </p:nvPr>
        </p:nvSpPr>
        <p:spPr/>
        <p:txBody>
          <a:bodyPr/>
          <a:lstStyle/>
          <a:p>
            <a:r>
              <a:rPr lang="en-US" dirty="0"/>
              <a:t>What do we mean by “literature review”?</a:t>
            </a:r>
          </a:p>
        </p:txBody>
      </p:sp>
      <p:sp>
        <p:nvSpPr>
          <p:cNvPr id="4" name="TextBox 3"/>
          <p:cNvSpPr txBox="1"/>
          <p:nvPr/>
        </p:nvSpPr>
        <p:spPr>
          <a:xfrm>
            <a:off x="251520" y="5713042"/>
            <a:ext cx="4824536" cy="646331"/>
          </a:xfrm>
          <a:prstGeom prst="rect">
            <a:avLst/>
          </a:prstGeom>
          <a:noFill/>
        </p:spPr>
        <p:txBody>
          <a:bodyPr wrap="square" rtlCol="0">
            <a:spAutoFit/>
          </a:bodyPr>
          <a:lstStyle/>
          <a:p>
            <a:r>
              <a:rPr lang="en-US" dirty="0">
                <a:latin typeface="+mn-lt"/>
              </a:rPr>
              <a:t>Ridley, D. (2008). The literature review: A step-by-step guide for students. Los Angeles: Sage.</a:t>
            </a:r>
          </a:p>
        </p:txBody>
      </p:sp>
    </p:spTree>
    <p:extLst>
      <p:ext uri="{BB962C8B-B14F-4D97-AF65-F5344CB8AC3E}">
        <p14:creationId xmlns:p14="http://schemas.microsoft.com/office/powerpoint/2010/main" val="2065089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idx="1"/>
          </p:nvPr>
        </p:nvSpPr>
        <p:spPr>
          <a:xfrm>
            <a:off x="381000" y="1484784"/>
            <a:ext cx="8407893" cy="4407408"/>
          </a:xfrm>
        </p:spPr>
        <p:txBody>
          <a:bodyPr rIns="132080">
            <a:normAutofit fontScale="92500"/>
          </a:bodyPr>
          <a:lstStyle/>
          <a:p>
            <a:pPr marL="45720" indent="0">
              <a:buNone/>
            </a:pPr>
            <a:r>
              <a:rPr lang="en-US" sz="2600" b="1" spc="120" dirty="0">
                <a:solidFill>
                  <a:schemeClr val="tx1"/>
                </a:solidFill>
                <a:latin typeface="Calibri" panose="020F0502020204030204" pitchFamily="34" charset="0"/>
                <a:cs typeface="Arial" pitchFamily="34" charset="0"/>
              </a:rPr>
              <a:t>Research help</a:t>
            </a:r>
            <a:r>
              <a:rPr lang="en-US" sz="2600" b="1" dirty="0">
                <a:solidFill>
                  <a:schemeClr val="tx1"/>
                </a:solidFill>
                <a:cs typeface="Arial" pitchFamily="34" charset="0"/>
              </a:rPr>
              <a:t> </a:t>
            </a:r>
            <a:r>
              <a:rPr lang="en-US" sz="2600" dirty="0">
                <a:solidFill>
                  <a:schemeClr val="tx1"/>
                </a:solidFill>
                <a:cs typeface="Arial" pitchFamily="34" charset="0"/>
              </a:rPr>
              <a:t>– </a:t>
            </a:r>
            <a:r>
              <a:rPr lang="en-US" sz="2600" dirty="0">
                <a:solidFill>
                  <a:schemeClr val="accent3"/>
                </a:solidFill>
                <a:cs typeface="Arial" pitchFamily="34" charset="0"/>
              </a:rPr>
              <a:t>Sylvia Roberts, </a:t>
            </a:r>
            <a:r>
              <a:rPr lang="en-US" sz="2600" err="1">
                <a:solidFill>
                  <a:schemeClr val="accent3"/>
                </a:solidFill>
                <a:cs typeface="Arial" pitchFamily="34" charset="0"/>
              </a:rPr>
              <a:t>sroberts</a:t>
            </a:r>
            <a:r>
              <a:rPr lang="en-US" sz="2600">
                <a:solidFill>
                  <a:schemeClr val="accent3"/>
                </a:solidFill>
                <a:cs typeface="Arial" pitchFamily="34" charset="0"/>
              </a:rPr>
              <a:t>@sfu.ca</a:t>
            </a:r>
            <a:br>
              <a:rPr lang="en-US" sz="2600" dirty="0">
                <a:solidFill>
                  <a:schemeClr val="tx1"/>
                </a:solidFill>
                <a:cs typeface="Arial" pitchFamily="34" charset="0"/>
              </a:rPr>
            </a:br>
            <a:r>
              <a:rPr lang="en-US" sz="2600" dirty="0">
                <a:solidFill>
                  <a:schemeClr val="tx1"/>
                </a:solidFill>
                <a:cs typeface="Arial" pitchFamily="34" charset="0"/>
              </a:rPr>
              <a:t>Contact your liaison librarian for problems big &amp; small</a:t>
            </a:r>
          </a:p>
          <a:p>
            <a:pPr>
              <a:buFont typeface="Wingdings" pitchFamily="2" charset="2"/>
              <a:buChar char="Ø"/>
            </a:pPr>
            <a:endParaRPr lang="en-US" sz="2600" dirty="0">
              <a:solidFill>
                <a:schemeClr val="tx1"/>
              </a:solidFill>
              <a:cs typeface="Arial" pitchFamily="34" charset="0"/>
            </a:endParaRPr>
          </a:p>
          <a:p>
            <a:pPr marL="45720" indent="0">
              <a:buNone/>
            </a:pPr>
            <a:r>
              <a:rPr lang="en-US" sz="2600" b="1" spc="120" dirty="0">
                <a:solidFill>
                  <a:schemeClr val="tx1"/>
                </a:solidFill>
                <a:latin typeface="Calibri" panose="020F0502020204030204" pitchFamily="34" charset="0"/>
                <a:cs typeface="Arial" pitchFamily="34" charset="0"/>
              </a:rPr>
              <a:t>Thesis help</a:t>
            </a:r>
            <a:r>
              <a:rPr lang="en-US" sz="2600" b="1" dirty="0">
                <a:solidFill>
                  <a:schemeClr val="tx1"/>
                </a:solidFill>
                <a:cs typeface="Arial" pitchFamily="34" charset="0"/>
              </a:rPr>
              <a:t> </a:t>
            </a:r>
            <a:r>
              <a:rPr lang="en-US" sz="2600" dirty="0">
                <a:solidFill>
                  <a:schemeClr val="tx1"/>
                </a:solidFill>
                <a:cs typeface="Arial" pitchFamily="34" charset="0"/>
              </a:rPr>
              <a:t>- </a:t>
            </a:r>
            <a:r>
              <a:rPr lang="en-US" sz="2600" dirty="0">
                <a:solidFill>
                  <a:schemeClr val="accent3"/>
                </a:solidFill>
                <a:cs typeface="Arial" pitchFamily="34" charset="0"/>
              </a:rPr>
              <a:t>researchcommons.sfu.ca</a:t>
            </a:r>
            <a:br>
              <a:rPr lang="en-US" sz="2600" dirty="0">
                <a:solidFill>
                  <a:schemeClr val="tx1"/>
                </a:solidFill>
                <a:cs typeface="Arial" pitchFamily="34" charset="0"/>
              </a:rPr>
            </a:br>
            <a:r>
              <a:rPr lang="en-CA" sz="2600" dirty="0"/>
              <a:t>Anise </a:t>
            </a:r>
            <a:r>
              <a:rPr lang="en-CA" sz="2600" dirty="0" err="1"/>
              <a:t>Ladha</a:t>
            </a:r>
            <a:r>
              <a:rPr lang="en-US" sz="2600" dirty="0">
                <a:solidFill>
                  <a:schemeClr val="tx1"/>
                </a:solidFill>
                <a:cs typeface="Arial" pitchFamily="34" charset="0"/>
              </a:rPr>
              <a:t>, Assistant for Theses</a:t>
            </a:r>
          </a:p>
          <a:p>
            <a:pPr marL="45720" indent="0">
              <a:buNone/>
            </a:pPr>
            <a:endParaRPr lang="en-US" sz="2600" dirty="0">
              <a:solidFill>
                <a:schemeClr val="tx1"/>
              </a:solidFill>
              <a:cs typeface="Arial" pitchFamily="34" charset="0"/>
            </a:endParaRPr>
          </a:p>
          <a:p>
            <a:pPr marL="45720" indent="0">
              <a:buNone/>
            </a:pPr>
            <a:r>
              <a:rPr lang="en-US" sz="2600" b="1" spc="120" dirty="0">
                <a:solidFill>
                  <a:schemeClr val="tx1"/>
                </a:solidFill>
                <a:latin typeface="Calibri" panose="020F0502020204030204" pitchFamily="34" charset="0"/>
                <a:cs typeface="Arial" pitchFamily="34" charset="0"/>
              </a:rPr>
              <a:t>Graduate writing help </a:t>
            </a:r>
            <a:r>
              <a:rPr lang="en-US" sz="2600" dirty="0">
                <a:solidFill>
                  <a:schemeClr val="tx1"/>
                </a:solidFill>
                <a:cs typeface="Arial" pitchFamily="34" charset="0"/>
              </a:rPr>
              <a:t>- </a:t>
            </a:r>
            <a:r>
              <a:rPr lang="en-US" sz="2600" dirty="0">
                <a:solidFill>
                  <a:schemeClr val="accent3"/>
                </a:solidFill>
                <a:cs typeface="Arial" pitchFamily="34" charset="0"/>
              </a:rPr>
              <a:t>researchcommons.sfu.ca</a:t>
            </a:r>
            <a:endParaRPr lang="en-US" sz="2600" b="1" spc="120" dirty="0">
              <a:solidFill>
                <a:schemeClr val="tx1"/>
              </a:solidFill>
              <a:latin typeface="Calibri" panose="020F0502020204030204" pitchFamily="34" charset="0"/>
              <a:cs typeface="Arial" pitchFamily="34" charset="0"/>
            </a:endParaRPr>
          </a:p>
          <a:p>
            <a:r>
              <a:rPr lang="en-US" sz="2600" spc="120" dirty="0">
                <a:solidFill>
                  <a:schemeClr val="tx1"/>
                </a:solidFill>
                <a:cs typeface="Arial" pitchFamily="34" charset="0"/>
              </a:rPr>
              <a:t>Read Ahead Service &amp; Writing Consultations</a:t>
            </a:r>
            <a:endParaRPr lang="en-US" sz="2600" dirty="0">
              <a:solidFill>
                <a:schemeClr val="tx1"/>
              </a:solidFill>
              <a:cs typeface="Arial" pitchFamily="34" charset="0"/>
            </a:endParaRPr>
          </a:p>
          <a:p>
            <a:r>
              <a:rPr lang="en-US" sz="2600" spc="120" dirty="0">
                <a:solidFill>
                  <a:schemeClr val="tx1"/>
                </a:solidFill>
                <a:cs typeface="Arial" pitchFamily="34" charset="0"/>
              </a:rPr>
              <a:t>Graduate Open Writing Lab </a:t>
            </a:r>
            <a:endParaRPr lang="en-US" sz="2600" dirty="0">
              <a:solidFill>
                <a:schemeClr val="tx1"/>
              </a:solidFill>
              <a:cs typeface="Arial" pitchFamily="34" charset="0"/>
            </a:endParaRPr>
          </a:p>
          <a:p>
            <a:r>
              <a:rPr lang="en-US" sz="2600" dirty="0">
                <a:solidFill>
                  <a:schemeClr val="tx1"/>
                </a:solidFill>
                <a:cs typeface="Arial" pitchFamily="34" charset="0"/>
              </a:rPr>
              <a:t>Writing workshops</a:t>
            </a:r>
          </a:p>
          <a:p>
            <a:endParaRPr lang="en-US" sz="2800" dirty="0">
              <a:solidFill>
                <a:schemeClr val="tx1"/>
              </a:solidFill>
              <a:cs typeface="Arial" pitchFamily="34" charset="0"/>
            </a:endParaRPr>
          </a:p>
        </p:txBody>
      </p:sp>
      <p:sp>
        <p:nvSpPr>
          <p:cNvPr id="2" name="Title 1"/>
          <p:cNvSpPr>
            <a:spLocks noGrp="1"/>
          </p:cNvSpPr>
          <p:nvPr>
            <p:ph type="title"/>
          </p:nvPr>
        </p:nvSpPr>
        <p:spPr>
          <a:xfrm>
            <a:off x="381000" y="548680"/>
            <a:ext cx="8381260" cy="1054394"/>
          </a:xfrm>
        </p:spPr>
        <p:txBody>
          <a:bodyPr/>
          <a:lstStyle/>
          <a:p>
            <a:r>
              <a:rPr lang="en-US" sz="2800" dirty="0"/>
              <a:t>You are not alone!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152"/>
            <a:ext cx="8229600" cy="1143000"/>
          </a:xfrm>
        </p:spPr>
        <p:txBody>
          <a:bodyPr/>
          <a:lstStyle/>
          <a:p>
            <a:r>
              <a:rPr lang="en-US" dirty="0"/>
              <a:t>Celebrating Progress</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8658" y="274638"/>
            <a:ext cx="1835821" cy="1290891"/>
          </a:xfrm>
          <a:prstGeom prst="rect">
            <a:avLst/>
          </a:prstGeom>
          <a:noFill/>
          <a:ln>
            <a:noFill/>
          </a:ln>
        </p:spPr>
      </p:pic>
      <p:pic>
        <p:nvPicPr>
          <p:cNvPr id="5" name="Picture 4"/>
          <p:cNvPicPr>
            <a:picLocks noChangeAspect="1"/>
          </p:cNvPicPr>
          <p:nvPr/>
        </p:nvPicPr>
        <p:blipFill>
          <a:blip r:embed="rId4"/>
          <a:stretch>
            <a:fillRect/>
          </a:stretch>
        </p:blipFill>
        <p:spPr>
          <a:xfrm>
            <a:off x="2519304" y="1565529"/>
            <a:ext cx="4078488" cy="4157938"/>
          </a:xfrm>
          <a:prstGeom prst="rect">
            <a:avLst/>
          </a:prstGeom>
        </p:spPr>
      </p:pic>
    </p:spTree>
    <p:extLst>
      <p:ext uri="{BB962C8B-B14F-4D97-AF65-F5344CB8AC3E}">
        <p14:creationId xmlns:p14="http://schemas.microsoft.com/office/powerpoint/2010/main" val="3284970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617169"/>
            <a:ext cx="8565600" cy="723599"/>
          </a:xfrm>
        </p:spPr>
        <p:txBody>
          <a:bodyPr/>
          <a:lstStyle/>
          <a:p>
            <a:r>
              <a:rPr lang="en-US" dirty="0"/>
              <a:t>What do we mean by “literature review”?</a:t>
            </a:r>
          </a:p>
        </p:txBody>
      </p:sp>
      <p:sp>
        <p:nvSpPr>
          <p:cNvPr id="2" name="Content Placeholder 1"/>
          <p:cNvSpPr>
            <a:spLocks noGrp="1"/>
          </p:cNvSpPr>
          <p:nvPr>
            <p:ph type="body" idx="1"/>
          </p:nvPr>
        </p:nvSpPr>
        <p:spPr>
          <a:xfrm>
            <a:off x="304800" y="1413729"/>
            <a:ext cx="4267200" cy="4967599"/>
          </a:xfrm>
        </p:spPr>
        <p:txBody>
          <a:bodyPr>
            <a:noAutofit/>
          </a:bodyPr>
          <a:lstStyle/>
          <a:p>
            <a:pPr marL="0" indent="0">
              <a:buNone/>
            </a:pPr>
            <a:r>
              <a:rPr lang="en-US" sz="2700" b="1" dirty="0">
                <a:solidFill>
                  <a:schemeClr val="accent3"/>
                </a:solidFill>
              </a:rPr>
              <a:t>Types of literature reviews:</a:t>
            </a:r>
          </a:p>
          <a:p>
            <a:pPr>
              <a:buFont typeface="Wingdings" panose="05000000000000000000" pitchFamily="2" charset="2"/>
              <a:buChar char="§"/>
            </a:pPr>
            <a:r>
              <a:rPr lang="en-US" dirty="0"/>
              <a:t>Mapping Review</a:t>
            </a:r>
          </a:p>
          <a:p>
            <a:pPr>
              <a:buFont typeface="Wingdings" panose="05000000000000000000" pitchFamily="2" charset="2"/>
              <a:buChar char="§"/>
            </a:pPr>
            <a:r>
              <a:rPr lang="en-US" dirty="0"/>
              <a:t>Mixed Methods Review</a:t>
            </a:r>
          </a:p>
          <a:p>
            <a:pPr>
              <a:buFont typeface="Wingdings" panose="05000000000000000000" pitchFamily="2" charset="2"/>
              <a:buChar char="§"/>
            </a:pPr>
            <a:r>
              <a:rPr lang="en-US" dirty="0"/>
              <a:t>Meta-analysis</a:t>
            </a:r>
          </a:p>
          <a:p>
            <a:pPr>
              <a:buFont typeface="Wingdings" panose="05000000000000000000" pitchFamily="2" charset="2"/>
              <a:buChar char="§"/>
            </a:pPr>
            <a:r>
              <a:rPr lang="en-US" dirty="0"/>
              <a:t>Narrative Review</a:t>
            </a:r>
          </a:p>
          <a:p>
            <a:pPr>
              <a:buFont typeface="Wingdings" panose="05000000000000000000" pitchFamily="2" charset="2"/>
              <a:buChar char="§"/>
            </a:pPr>
            <a:r>
              <a:rPr lang="en-US" dirty="0"/>
              <a:t>Qualitative Evidence Synthesis</a:t>
            </a:r>
          </a:p>
          <a:p>
            <a:pPr>
              <a:buFont typeface="Wingdings" panose="05000000000000000000" pitchFamily="2" charset="2"/>
              <a:buChar char="§"/>
            </a:pPr>
            <a:r>
              <a:rPr lang="en-US" dirty="0"/>
              <a:t>Rapid Review</a:t>
            </a:r>
          </a:p>
          <a:p>
            <a:pPr>
              <a:buFont typeface="Wingdings" panose="05000000000000000000" pitchFamily="2" charset="2"/>
              <a:buChar char="§"/>
            </a:pPr>
            <a:r>
              <a:rPr lang="en-US" dirty="0"/>
              <a:t>Scoping Review</a:t>
            </a:r>
          </a:p>
          <a:p>
            <a:pPr>
              <a:buFont typeface="Wingdings" panose="05000000000000000000" pitchFamily="2" charset="2"/>
              <a:buChar char="§"/>
            </a:pPr>
            <a:r>
              <a:rPr lang="en-US" dirty="0"/>
              <a:t>Systematic Review</a:t>
            </a:r>
          </a:p>
        </p:txBody>
      </p:sp>
      <p:sp>
        <p:nvSpPr>
          <p:cNvPr id="4" name="Text Placeholder 3"/>
          <p:cNvSpPr>
            <a:spLocks noGrp="1"/>
          </p:cNvSpPr>
          <p:nvPr>
            <p:ph type="body" idx="2"/>
          </p:nvPr>
        </p:nvSpPr>
        <p:spPr>
          <a:xfrm>
            <a:off x="4692272" y="1413709"/>
            <a:ext cx="4178127" cy="4967599"/>
          </a:xfrm>
        </p:spPr>
        <p:txBody>
          <a:bodyPr>
            <a:normAutofit/>
          </a:bodyPr>
          <a:lstStyle/>
          <a:p>
            <a:pPr marL="0" indent="0">
              <a:buNone/>
            </a:pPr>
            <a:r>
              <a:rPr lang="en-US" sz="2800" b="1" dirty="0">
                <a:solidFill>
                  <a:schemeClr val="accent3"/>
                </a:solidFill>
              </a:rPr>
              <a:t>Protocols and guidelines:</a:t>
            </a:r>
          </a:p>
          <a:p>
            <a:pPr>
              <a:buFont typeface="Wingdings" panose="05000000000000000000" pitchFamily="2" charset="2"/>
              <a:buChar char="§"/>
            </a:pPr>
            <a:endParaRPr lang="en-US" dirty="0"/>
          </a:p>
          <a:p>
            <a:pPr>
              <a:buFont typeface="Wingdings" panose="05000000000000000000" pitchFamily="2" charset="2"/>
              <a:buChar char="§"/>
            </a:pPr>
            <a:r>
              <a:rPr lang="en-US" dirty="0"/>
              <a:t>Cochrane Review</a:t>
            </a:r>
          </a:p>
          <a:p>
            <a:pPr>
              <a:buFont typeface="Wingdings" panose="05000000000000000000" pitchFamily="2" charset="2"/>
              <a:buChar char="§"/>
            </a:pPr>
            <a:r>
              <a:rPr lang="en-US" dirty="0"/>
              <a:t>Campbell Review</a:t>
            </a:r>
          </a:p>
          <a:p>
            <a:pPr>
              <a:buFont typeface="Wingdings" panose="05000000000000000000" pitchFamily="2" charset="2"/>
              <a:buChar char="§"/>
            </a:pPr>
            <a:r>
              <a:rPr lang="en-US" dirty="0"/>
              <a:t>Rapid Review</a:t>
            </a:r>
          </a:p>
          <a:p>
            <a:pPr>
              <a:buFont typeface="Wingdings" panose="05000000000000000000" pitchFamily="2" charset="2"/>
              <a:buChar char="§"/>
            </a:pPr>
            <a:r>
              <a:rPr lang="en-US" dirty="0"/>
              <a:t>Scoping Review</a:t>
            </a:r>
          </a:p>
          <a:p>
            <a:pPr>
              <a:buFont typeface="Wingdings" panose="05000000000000000000" pitchFamily="2" charset="2"/>
              <a:buChar char="§"/>
            </a:pPr>
            <a:r>
              <a:rPr lang="en-US" dirty="0"/>
              <a:t>PICO or PICOC</a:t>
            </a:r>
          </a:p>
          <a:p>
            <a:pPr>
              <a:buFont typeface="Wingdings" panose="05000000000000000000" pitchFamily="2" charset="2"/>
              <a:buChar char="§"/>
            </a:pPr>
            <a:r>
              <a:rPr lang="en-US" dirty="0"/>
              <a:t>PRISMA</a:t>
            </a:r>
          </a:p>
          <a:p>
            <a:pPr>
              <a:buFont typeface="Wingdings" panose="05000000000000000000" pitchFamily="2" charset="2"/>
              <a:buChar char="§"/>
            </a:pPr>
            <a:r>
              <a:rPr lang="en-US" dirty="0"/>
              <a:t>and more …</a:t>
            </a:r>
          </a:p>
        </p:txBody>
      </p:sp>
      <p:sp>
        <p:nvSpPr>
          <p:cNvPr id="5" name="TextBox 4"/>
          <p:cNvSpPr txBox="1"/>
          <p:nvPr/>
        </p:nvSpPr>
        <p:spPr>
          <a:xfrm>
            <a:off x="1462783" y="5733256"/>
            <a:ext cx="5673033" cy="1015663"/>
          </a:xfrm>
          <a:prstGeom prst="rect">
            <a:avLst/>
          </a:prstGeom>
          <a:noFill/>
        </p:spPr>
        <p:txBody>
          <a:bodyPr wrap="square" rtlCol="0">
            <a:spAutoFit/>
          </a:bodyPr>
          <a:lstStyle/>
          <a:p>
            <a:r>
              <a:rPr lang="en-US" sz="2000" dirty="0">
                <a:latin typeface="+mn-lt"/>
              </a:rPr>
              <a:t>Check out our online guide to Lit Reviews: </a:t>
            </a:r>
          </a:p>
          <a:p>
            <a:r>
              <a:rPr lang="en-US" sz="2000" dirty="0">
                <a:latin typeface="+mn-lt"/>
                <a:hlinkClick r:id="rId3"/>
              </a:rPr>
              <a:t>https://www.lib.sfu.ca/about/branches-depts/rc/writing/literature-reviews</a:t>
            </a:r>
            <a:r>
              <a:rPr lang="en-US" sz="2000" dirty="0">
                <a:latin typeface="+mn-lt"/>
              </a:rPr>
              <a:t> </a:t>
            </a:r>
          </a:p>
        </p:txBody>
      </p:sp>
    </p:spTree>
    <p:extLst>
      <p:ext uri="{BB962C8B-B14F-4D97-AF65-F5344CB8AC3E}">
        <p14:creationId xmlns:p14="http://schemas.microsoft.com/office/powerpoint/2010/main" val="3558922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is a multi-pane comic. &#10;Text reads: &#10;All I need to write&#10;A room with a view &#10;No other work to do &#10;A childproof lock &#10;A ticking clock &#10;Natural light &#10;A chair that first just right &#10;New paper and pens &#10;Some animal friends &#10;The right phase of the moon &#10;Ambient tunes &#10;A world of my creation &#10;Or internal motivation &#10;" title="All I need to write "/>
          <p:cNvPicPr>
            <a:picLocks noChangeAspect="1"/>
          </p:cNvPicPr>
          <p:nvPr/>
        </p:nvPicPr>
        <p:blipFill>
          <a:blip r:embed="rId3"/>
          <a:stretch>
            <a:fillRect/>
          </a:stretch>
        </p:blipFill>
        <p:spPr>
          <a:xfrm>
            <a:off x="1777854" y="836712"/>
            <a:ext cx="5472608" cy="5162792"/>
          </a:xfrm>
          <a:prstGeom prst="rect">
            <a:avLst/>
          </a:prstGeom>
        </p:spPr>
      </p:pic>
      <p:sp>
        <p:nvSpPr>
          <p:cNvPr id="3" name="Title 2"/>
          <p:cNvSpPr>
            <a:spLocks noGrp="1"/>
          </p:cNvSpPr>
          <p:nvPr>
            <p:ph type="title"/>
          </p:nvPr>
        </p:nvSpPr>
        <p:spPr>
          <a:xfrm>
            <a:off x="323528" y="309515"/>
            <a:ext cx="8381260" cy="1054394"/>
          </a:xfrm>
        </p:spPr>
        <p:txBody>
          <a:bodyPr/>
          <a:lstStyle/>
          <a:p>
            <a:r>
              <a:rPr lang="en-US" sz="2800" dirty="0"/>
              <a:t>What do we need to write?</a:t>
            </a:r>
          </a:p>
        </p:txBody>
      </p:sp>
    </p:spTree>
    <p:extLst>
      <p:ext uri="{BB962C8B-B14F-4D97-AF65-F5344CB8AC3E}">
        <p14:creationId xmlns:p14="http://schemas.microsoft.com/office/powerpoint/2010/main" val="3308357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484784"/>
            <a:ext cx="8407893" cy="4407408"/>
          </a:xfrm>
        </p:spPr>
        <p:txBody>
          <a:bodyPr/>
          <a:lstStyle/>
          <a:p>
            <a:r>
              <a:rPr lang="en-US" sz="2600" dirty="0"/>
              <a:t>Break up large tasks into smaller ones </a:t>
            </a:r>
          </a:p>
          <a:p>
            <a:r>
              <a:rPr lang="en-US" sz="2600" dirty="0"/>
              <a:t>Goal setting and </a:t>
            </a:r>
            <a:r>
              <a:rPr lang="en-US" sz="2600" b="1" dirty="0"/>
              <a:t>accountability </a:t>
            </a:r>
          </a:p>
          <a:p>
            <a:r>
              <a:rPr lang="en-US" sz="2600" dirty="0"/>
              <a:t>Track deadlines/completion dates </a:t>
            </a:r>
          </a:p>
          <a:p>
            <a:endParaRPr lang="en-US" dirty="0"/>
          </a:p>
        </p:txBody>
      </p:sp>
      <p:sp>
        <p:nvSpPr>
          <p:cNvPr id="2" name="Title 1"/>
          <p:cNvSpPr>
            <a:spLocks noGrp="1"/>
          </p:cNvSpPr>
          <p:nvPr>
            <p:ph type="title" idx="4294967295"/>
          </p:nvPr>
        </p:nvSpPr>
        <p:spPr>
          <a:xfrm>
            <a:off x="373170" y="620688"/>
            <a:ext cx="8380413" cy="1054100"/>
          </a:xfrm>
          <a:prstGeom prst="rect">
            <a:avLst/>
          </a:prstGeom>
        </p:spPr>
        <p:txBody>
          <a:bodyPr/>
          <a:lstStyle/>
          <a:p>
            <a:r>
              <a:rPr lang="en-US" sz="2800" dirty="0"/>
              <a:t>Project Management: </a:t>
            </a:r>
          </a:p>
        </p:txBody>
      </p:sp>
      <p:pic>
        <p:nvPicPr>
          <p:cNvPr id="4" name="Picture 3" descr="Image shows a chalkboard &#10;Text reads &quot;Set goals&quot; " title="Goals Chalkboard"/>
          <p:cNvPicPr>
            <a:picLocks noChangeAspect="1"/>
          </p:cNvPicPr>
          <p:nvPr/>
        </p:nvPicPr>
        <p:blipFill>
          <a:blip r:embed="rId3"/>
          <a:stretch>
            <a:fillRect/>
          </a:stretch>
        </p:blipFill>
        <p:spPr>
          <a:xfrm>
            <a:off x="625907" y="3284984"/>
            <a:ext cx="3901567" cy="2607208"/>
          </a:xfrm>
          <a:prstGeom prst="rect">
            <a:avLst/>
          </a:prstGeom>
        </p:spPr>
      </p:pic>
    </p:spTree>
    <p:extLst>
      <p:ext uri="{BB962C8B-B14F-4D97-AF65-F5344CB8AC3E}">
        <p14:creationId xmlns:p14="http://schemas.microsoft.com/office/powerpoint/2010/main" val="1201515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p:cNvSpPr>
            <a:spLocks noGrp="1"/>
          </p:cNvSpPr>
          <p:nvPr>
            <p:ph idx="1"/>
          </p:nvPr>
        </p:nvSpPr>
        <p:spPr>
          <a:xfrm>
            <a:off x="380999" y="1196752"/>
            <a:ext cx="8407893" cy="3831344"/>
          </a:xfrm>
        </p:spPr>
        <p:txBody>
          <a:bodyPr>
            <a:normAutofit/>
          </a:bodyPr>
          <a:lstStyle/>
          <a:p>
            <a:pPr marL="45720" indent="0">
              <a:buNone/>
            </a:pPr>
            <a:endParaRPr lang="en-US" dirty="0"/>
          </a:p>
          <a:p>
            <a:pPr marL="45720" indent="0">
              <a:buNone/>
            </a:pPr>
            <a:r>
              <a:rPr lang="en-US" sz="2600" dirty="0"/>
              <a:t>Consider:</a:t>
            </a:r>
          </a:p>
          <a:p>
            <a:r>
              <a:rPr lang="en-US" sz="2600" dirty="0"/>
              <a:t>The themes/categories that are emerging</a:t>
            </a:r>
          </a:p>
          <a:p>
            <a:r>
              <a:rPr lang="en-US" sz="2600" dirty="0"/>
              <a:t>How researchers classify their data, literature, etc.</a:t>
            </a:r>
          </a:p>
          <a:p>
            <a:r>
              <a:rPr lang="en-US" sz="2600" dirty="0"/>
              <a:t>The major achievements in the reviewed field</a:t>
            </a:r>
          </a:p>
          <a:p>
            <a:r>
              <a:rPr lang="en-US" sz="2600" dirty="0"/>
              <a:t>The main areas of debate</a:t>
            </a:r>
          </a:p>
          <a:p>
            <a:r>
              <a:rPr lang="en-US" sz="2600" dirty="0"/>
              <a:t>The outstanding research questions</a:t>
            </a:r>
          </a:p>
          <a:p>
            <a:pPr marL="45720" indent="0">
              <a:buNone/>
            </a:pPr>
            <a:endParaRPr lang="en-US" dirty="0"/>
          </a:p>
        </p:txBody>
      </p:sp>
      <p:sp>
        <p:nvSpPr>
          <p:cNvPr id="3" name="Title 2"/>
          <p:cNvSpPr>
            <a:spLocks noGrp="1"/>
          </p:cNvSpPr>
          <p:nvPr>
            <p:ph type="title"/>
          </p:nvPr>
        </p:nvSpPr>
        <p:spPr>
          <a:xfrm>
            <a:off x="380999" y="669555"/>
            <a:ext cx="8381260" cy="1054394"/>
          </a:xfrm>
        </p:spPr>
        <p:txBody>
          <a:bodyPr/>
          <a:lstStyle/>
          <a:p>
            <a:r>
              <a:rPr lang="en-US" sz="2800" dirty="0"/>
              <a:t>Reading &amp; note-taking I:</a:t>
            </a:r>
          </a:p>
        </p:txBody>
      </p:sp>
    </p:spTree>
    <p:extLst>
      <p:ext uri="{BB962C8B-B14F-4D97-AF65-F5344CB8AC3E}">
        <p14:creationId xmlns:p14="http://schemas.microsoft.com/office/powerpoint/2010/main" val="2955537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p:cNvSpPr>
            <a:spLocks noGrp="1"/>
          </p:cNvSpPr>
          <p:nvPr>
            <p:ph idx="1"/>
          </p:nvPr>
        </p:nvSpPr>
        <p:spPr>
          <a:xfrm>
            <a:off x="380999" y="1412776"/>
            <a:ext cx="8407893" cy="4104456"/>
          </a:xfrm>
        </p:spPr>
        <p:txBody>
          <a:bodyPr>
            <a:normAutofit/>
          </a:bodyPr>
          <a:lstStyle/>
          <a:p>
            <a:pPr marL="45720" indent="0">
              <a:buNone/>
            </a:pPr>
            <a:r>
              <a:rPr lang="en-US" sz="2600" dirty="0"/>
              <a:t>Consider the writer’s purpose:</a:t>
            </a:r>
            <a:endParaRPr lang="en-US" sz="2600" b="1" dirty="0">
              <a:latin typeface="+mj-lt"/>
            </a:endParaRPr>
          </a:p>
          <a:p>
            <a:r>
              <a:rPr lang="en-US" sz="2600" dirty="0"/>
              <a:t>Historical background &amp; contemporary context</a:t>
            </a:r>
          </a:p>
          <a:p>
            <a:r>
              <a:rPr lang="en-US" sz="2600" dirty="0"/>
              <a:t>Theoretical underpinnings</a:t>
            </a:r>
          </a:p>
          <a:p>
            <a:r>
              <a:rPr lang="en-US" sz="2600" dirty="0"/>
              <a:t>Definitions &amp; discussion of terminology used in the research</a:t>
            </a:r>
          </a:p>
          <a:p>
            <a:r>
              <a:rPr lang="en-US" sz="2600" dirty="0"/>
              <a:t>Signaling the gap in previous research and using this to justify own</a:t>
            </a:r>
          </a:p>
          <a:p>
            <a:r>
              <a:rPr lang="en-US" sz="2600" dirty="0"/>
              <a:t>The significance of a problem for research</a:t>
            </a:r>
          </a:p>
        </p:txBody>
      </p:sp>
      <p:sp>
        <p:nvSpPr>
          <p:cNvPr id="2" name="Title 1"/>
          <p:cNvSpPr>
            <a:spLocks noGrp="1"/>
          </p:cNvSpPr>
          <p:nvPr>
            <p:ph type="title"/>
          </p:nvPr>
        </p:nvSpPr>
        <p:spPr>
          <a:xfrm>
            <a:off x="407632" y="548680"/>
            <a:ext cx="8381260" cy="1054394"/>
          </a:xfrm>
        </p:spPr>
        <p:txBody>
          <a:bodyPr/>
          <a:lstStyle/>
          <a:p>
            <a:r>
              <a:rPr lang="en-US" sz="2800" dirty="0"/>
              <a:t>Reading &amp; note-taking II: </a:t>
            </a:r>
          </a:p>
        </p:txBody>
      </p:sp>
    </p:spTree>
    <p:extLst>
      <p:ext uri="{BB962C8B-B14F-4D97-AF65-F5344CB8AC3E}">
        <p14:creationId xmlns:p14="http://schemas.microsoft.com/office/powerpoint/2010/main" val="39413341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SFU">
      <a:dk1>
        <a:srgbClr val="3F3F3F"/>
      </a:dk1>
      <a:lt1>
        <a:srgbClr val="FFFFFF"/>
      </a:lt1>
      <a:dk2>
        <a:srgbClr val="54534A"/>
      </a:dk2>
      <a:lt2>
        <a:srgbClr val="FFFFFF"/>
      </a:lt2>
      <a:accent1>
        <a:srgbClr val="B5121B"/>
      </a:accent1>
      <a:accent2>
        <a:srgbClr val="B5121B"/>
      </a:accent2>
      <a:accent3>
        <a:srgbClr val="00539B"/>
      </a:accent3>
      <a:accent4>
        <a:srgbClr val="9C9A8E"/>
      </a:accent4>
      <a:accent5>
        <a:srgbClr val="003E74"/>
      </a:accent5>
      <a:accent6>
        <a:srgbClr val="000000"/>
      </a:accent6>
      <a:hlink>
        <a:srgbClr val="00539B"/>
      </a:hlink>
      <a:folHlink>
        <a:srgbClr val="00539B"/>
      </a:folHlink>
    </a:clrScheme>
    <a:fontScheme name="Simple">
      <a:majorFont>
        <a:latin typeface="Calibri"/>
        <a:ea typeface=""/>
        <a:cs typeface=""/>
      </a:majorFont>
      <a:minorFont>
        <a:latin typeface="Calibri Light"/>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20155</TotalTime>
  <Words>4909</Words>
  <Application>Microsoft Macintosh PowerPoint</Application>
  <PresentationFormat>On-screen Show (4:3)</PresentationFormat>
  <Paragraphs>525</Paragraphs>
  <Slides>41</Slides>
  <Notes>38</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Calibri Light</vt:lpstr>
      <vt:lpstr>Century Gothic</vt:lpstr>
      <vt:lpstr>DINPro-Bold</vt:lpstr>
      <vt:lpstr>Lucida Sans Unicode</vt:lpstr>
      <vt:lpstr>Wingdings</vt:lpstr>
      <vt:lpstr>Wingdings 2</vt:lpstr>
      <vt:lpstr>Grid</vt:lpstr>
      <vt:lpstr>Writing &amp; researching your literature review</vt:lpstr>
      <vt:lpstr>Graduate Writing is a Marathon </vt:lpstr>
      <vt:lpstr>PowerPoint Presentation</vt:lpstr>
      <vt:lpstr>What do we mean by “literature review”?</vt:lpstr>
      <vt:lpstr>What do we mean by “literature review”?</vt:lpstr>
      <vt:lpstr>What do we need to write?</vt:lpstr>
      <vt:lpstr>Project Management: </vt:lpstr>
      <vt:lpstr>Reading &amp; note-taking I:</vt:lpstr>
      <vt:lpstr>Reading &amp; note-taking II: </vt:lpstr>
      <vt:lpstr>What is a Literature Review? </vt:lpstr>
      <vt:lpstr>What is the purpose of a Literature Review? </vt:lpstr>
      <vt:lpstr>What might your Literature Review look like? </vt:lpstr>
      <vt:lpstr>Structuring a Literature Review </vt:lpstr>
      <vt:lpstr>Starting to Write: </vt:lpstr>
      <vt:lpstr>What to include in your Literature Review: </vt:lpstr>
      <vt:lpstr>Let’s talk about research…</vt:lpstr>
      <vt:lpstr>Remember the purpose of your literature search </vt:lpstr>
      <vt:lpstr>Establishing a foundation &amp; covering the background</vt:lpstr>
      <vt:lpstr>Encyclopedias</vt:lpstr>
      <vt:lpstr>PowerPoint Presentation</vt:lpstr>
      <vt:lpstr>PowerPoint Presentation</vt:lpstr>
      <vt:lpstr>PowerPoint Presentation</vt:lpstr>
      <vt:lpstr>Searching in subject databases </vt:lpstr>
      <vt:lpstr>Thinking like an information scientist I: What works in other search engines? </vt:lpstr>
      <vt:lpstr>Thinking like an information scientist II: How do other search engines work?</vt:lpstr>
      <vt:lpstr>‘Natural language’</vt:lpstr>
      <vt:lpstr>Google Scholar?</vt:lpstr>
      <vt:lpstr>Constructing your search in the database’s language </vt:lpstr>
      <vt:lpstr>Search strategies</vt:lpstr>
      <vt:lpstr>Boolean search techniques</vt:lpstr>
      <vt:lpstr>Strategically using sources to find more sources </vt:lpstr>
      <vt:lpstr>    </vt:lpstr>
      <vt:lpstr>Considering &amp; evaluating each source</vt:lpstr>
      <vt:lpstr> Authority is constructed</vt:lpstr>
      <vt:lpstr>Just generally reading about the subject </vt:lpstr>
      <vt:lpstr>Managing &amp; citing the sources you find </vt:lpstr>
      <vt:lpstr>Keep track of your research</vt:lpstr>
      <vt:lpstr>Critical writing </vt:lpstr>
      <vt:lpstr>2 ways assert your voice: </vt:lpstr>
      <vt:lpstr>You are not alone!</vt:lpstr>
      <vt:lpstr>Celebrating Progress</vt:lpstr>
    </vt:vector>
  </TitlesOfParts>
  <Manager/>
  <Company>W.A.C. Bennett Library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Ruth D. Silverman</dc:creator>
  <cp:keywords/>
  <dc:description/>
  <cp:lastModifiedBy>Microsoft Office User</cp:lastModifiedBy>
  <cp:revision>1097</cp:revision>
  <cp:lastPrinted>2017-01-31T18:12:21Z</cp:lastPrinted>
  <dcterms:created xsi:type="dcterms:W3CDTF">2012-01-13T22:32:19Z</dcterms:created>
  <dcterms:modified xsi:type="dcterms:W3CDTF">2022-01-17T19:50:48Z</dcterms:modified>
  <cp:category/>
</cp:coreProperties>
</file>