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2" y="-4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8715BE-FC7E-40FE-AD42-D38E4798520D}" type="datetimeFigureOut">
              <a:rPr lang="en-CA" smtClean="0"/>
              <a:t>01/03/2012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4C35BA-8EC5-4EE5-9BE7-5E12F040CFD0}" type="slidenum">
              <a:rPr lang="en-CA" smtClean="0"/>
              <a:t>‹#›</a:t>
            </a:fld>
            <a:endParaRPr lang="en-CA"/>
          </a:p>
        </p:txBody>
      </p:sp>
    </p:spTree>
    <p:extLst>
      <p:ext uri="{BB962C8B-B14F-4D97-AF65-F5344CB8AC3E}">
        <p14:creationId xmlns:p14="http://schemas.microsoft.com/office/powerpoint/2010/main" val="393652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n.wikipedia.org/wiki/Stan_Douglas"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en.wikipedia.org/wiki/Gilles_Deleuz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Stan Douglas</a:t>
            </a:r>
            <a:r>
              <a:rPr lang="en-CA" baseline="0" dirty="0" smtClean="0"/>
              <a:t> Vancouver artist Abbott and Cordova 7 August 1971</a:t>
            </a:r>
          </a:p>
          <a:p>
            <a:r>
              <a:rPr lang="en-CA" dirty="0" smtClean="0"/>
              <a:t>photography often addresses the history of the location of one of his installations and as well, the creation of those installations themselves.</a:t>
            </a:r>
            <a:r>
              <a:rPr lang="en-CA" baseline="30000" dirty="0" smtClean="0">
                <a:hlinkClick r:id="rId3"/>
              </a:rPr>
              <a:t>[</a:t>
            </a:r>
            <a:endParaRPr lang="en-CA" baseline="30000" dirty="0" smtClean="0"/>
          </a:p>
          <a:p>
            <a:r>
              <a:rPr lang="en-CA" dirty="0" smtClean="0"/>
              <a:t>Douglas' reading of </a:t>
            </a:r>
            <a:r>
              <a:rPr lang="en-CA" dirty="0" smtClean="0">
                <a:hlinkClick r:id="rId4" tooltip="Gilles Deleuze"/>
              </a:rPr>
              <a:t>Gilles </a:t>
            </a:r>
            <a:r>
              <a:rPr lang="en-CA" dirty="0" err="1" smtClean="0">
                <a:hlinkClick r:id="rId4" tooltip="Gilles Deleuze"/>
              </a:rPr>
              <a:t>Deleuze's</a:t>
            </a:r>
            <a:r>
              <a:rPr lang="en-CA" dirty="0" smtClean="0"/>
              <a:t> essay "Humour, Irony and the Law" about the arbitrary nature of law and law enforcement influenced Douglas to reconstruct "forgotten incidents of social confrontation between local Vancouver police and members of the public at various times throughout the last century."</a:t>
            </a:r>
            <a:r>
              <a:rPr lang="en-CA" baseline="30000" dirty="0" smtClean="0">
                <a:hlinkClick r:id="rId3"/>
              </a:rPr>
              <a:t>[38]</a:t>
            </a:r>
            <a:r>
              <a:rPr lang="en-CA" dirty="0" smtClean="0"/>
              <a:t> </a:t>
            </a:r>
            <a:r>
              <a:rPr lang="en-CA" i="1" dirty="0" smtClean="0"/>
              <a:t>Abbott &amp; Cordova, 7 August 1971</a:t>
            </a:r>
            <a:r>
              <a:rPr lang="en-CA" dirty="0" smtClean="0"/>
              <a:t> depicts an event in which the police</a:t>
            </a:r>
          </a:p>
          <a:p>
            <a:r>
              <a:rPr lang="en-CA" dirty="0" smtClean="0"/>
              <a:t>violently intervened in a public protest against undercover police tactics and in favour of the legalization of marijuana. The composition was realized using cinematic staging and digital compositing techniques to assemble 50 different images taken with the camera in the same position. Striving for historical accuracy, Douglas undertook extensive research, collecting archival photographs and conducting interviews with witnesses and participants to recreate the scene in painstaking detail. Using complex production methods similar to those of the film industry, the details of local businesses, commercial signage and period clothing were carefully replicated to represent the past. The combined use of theatrical and digital processes enabled a heightened form of realism. A focus on individuals in the crowd reveals the reactions on their faces.</a:t>
            </a:r>
            <a:r>
              <a:rPr lang="en-CA" baseline="30000" dirty="0" smtClean="0">
                <a:hlinkClick r:id="rId3"/>
              </a:rPr>
              <a:t>[38]</a:t>
            </a:r>
            <a:endParaRPr lang="en-CA" dirty="0" smtClean="0"/>
          </a:p>
          <a:p>
            <a:endParaRPr lang="en-CA" dirty="0"/>
          </a:p>
        </p:txBody>
      </p:sp>
      <p:sp>
        <p:nvSpPr>
          <p:cNvPr id="4" name="Slide Number Placeholder 3"/>
          <p:cNvSpPr>
            <a:spLocks noGrp="1"/>
          </p:cNvSpPr>
          <p:nvPr>
            <p:ph type="sldNum" sz="quarter" idx="10"/>
          </p:nvPr>
        </p:nvSpPr>
        <p:spPr/>
        <p:txBody>
          <a:bodyPr/>
          <a:lstStyle/>
          <a:p>
            <a:fld id="{3B4C35BA-8EC5-4EE5-9BE7-5E12F040CFD0}" type="slidenum">
              <a:rPr lang="en-CA" smtClean="0"/>
              <a:t>2</a:t>
            </a:fld>
            <a:endParaRPr lang="en-CA"/>
          </a:p>
        </p:txBody>
      </p:sp>
    </p:spTree>
    <p:extLst>
      <p:ext uri="{BB962C8B-B14F-4D97-AF65-F5344CB8AC3E}">
        <p14:creationId xmlns:p14="http://schemas.microsoft.com/office/powerpoint/2010/main" val="3964417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B4C35BA-8EC5-4EE5-9BE7-5E12F040CFD0}" type="slidenum">
              <a:rPr lang="en-CA" smtClean="0"/>
              <a:t>3</a:t>
            </a:fld>
            <a:endParaRPr lang="en-CA"/>
          </a:p>
        </p:txBody>
      </p:sp>
    </p:spTree>
    <p:extLst>
      <p:ext uri="{BB962C8B-B14F-4D97-AF65-F5344CB8AC3E}">
        <p14:creationId xmlns:p14="http://schemas.microsoft.com/office/powerpoint/2010/main" val="3956082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637E7A9B-DB08-416D-A571-EE0917C1F462}" type="datetimeFigureOut">
              <a:rPr lang="en-CA" smtClean="0"/>
              <a:t>01/03/2012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157702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37E7A9B-DB08-416D-A571-EE0917C1F462}" type="datetimeFigureOut">
              <a:rPr lang="en-CA" smtClean="0"/>
              <a:t>01/03/2012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615751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37E7A9B-DB08-416D-A571-EE0917C1F462}" type="datetimeFigureOut">
              <a:rPr lang="en-CA" smtClean="0"/>
              <a:t>01/03/2012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260053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37E7A9B-DB08-416D-A571-EE0917C1F462}" type="datetimeFigureOut">
              <a:rPr lang="en-CA" smtClean="0"/>
              <a:t>01/03/2012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3196620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7E7A9B-DB08-416D-A571-EE0917C1F462}" type="datetimeFigureOut">
              <a:rPr lang="en-CA" smtClean="0"/>
              <a:t>01/03/2012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3797930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37E7A9B-DB08-416D-A571-EE0917C1F462}" type="datetimeFigureOut">
              <a:rPr lang="en-CA" smtClean="0"/>
              <a:t>01/03/2012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4110404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637E7A9B-DB08-416D-A571-EE0917C1F462}" type="datetimeFigureOut">
              <a:rPr lang="en-CA" smtClean="0"/>
              <a:t>01/03/2012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359844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637E7A9B-DB08-416D-A571-EE0917C1F462}" type="datetimeFigureOut">
              <a:rPr lang="en-CA" smtClean="0"/>
              <a:t>01/03/2012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1461722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E7A9B-DB08-416D-A571-EE0917C1F462}" type="datetimeFigureOut">
              <a:rPr lang="en-CA" smtClean="0"/>
              <a:t>01/03/2012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2347624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E7A9B-DB08-416D-A571-EE0917C1F462}" type="datetimeFigureOut">
              <a:rPr lang="en-CA" smtClean="0"/>
              <a:t>01/03/2012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134157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E7A9B-DB08-416D-A571-EE0917C1F462}" type="datetimeFigureOut">
              <a:rPr lang="en-CA" smtClean="0"/>
              <a:t>01/03/2012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E54F746-D7A7-499D-8A0E-8FFD1666EFA5}" type="slidenum">
              <a:rPr lang="en-CA" smtClean="0"/>
              <a:t>‹#›</a:t>
            </a:fld>
            <a:endParaRPr lang="en-CA"/>
          </a:p>
        </p:txBody>
      </p:sp>
    </p:spTree>
    <p:extLst>
      <p:ext uri="{BB962C8B-B14F-4D97-AF65-F5344CB8AC3E}">
        <p14:creationId xmlns:p14="http://schemas.microsoft.com/office/powerpoint/2010/main" val="3732943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E7A9B-DB08-416D-A571-EE0917C1F462}" type="datetimeFigureOut">
              <a:rPr lang="en-CA" smtClean="0"/>
              <a:t>01/03/2012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4F746-D7A7-499D-8A0E-8FFD1666EFA5}" type="slidenum">
              <a:rPr lang="en-CA" smtClean="0"/>
              <a:t>‹#›</a:t>
            </a:fld>
            <a:endParaRPr lang="en-CA"/>
          </a:p>
        </p:txBody>
      </p:sp>
    </p:spTree>
    <p:extLst>
      <p:ext uri="{BB962C8B-B14F-4D97-AF65-F5344CB8AC3E}">
        <p14:creationId xmlns:p14="http://schemas.microsoft.com/office/powerpoint/2010/main" val="2889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rsenalpulp.com/bookinfo.php?index=345" TargetMode="External"/><Relationship Id="rId2" Type="http://schemas.openxmlformats.org/officeDocument/2006/relationships/hyperlink" Target="http://search.lib.sfu.ca/?q=%22gastown%20riot%22" TargetMode="External"/><Relationship Id="rId1" Type="http://schemas.openxmlformats.org/officeDocument/2006/relationships/slideLayout" Target="../slideLayouts/slideLayout2.xml"/><Relationship Id="rId4" Type="http://schemas.openxmlformats.org/officeDocument/2006/relationships/hyperlink" Target="http://www.straight.com/article-277538/vancouver/battle-gastow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smtClean="0"/>
              <a:t>CMNS 487 : Collective Memory and Public Discourse</a:t>
            </a:r>
            <a:endParaRPr lang="en-CA" dirty="0"/>
          </a:p>
        </p:txBody>
      </p:sp>
      <p:sp>
        <p:nvSpPr>
          <p:cNvPr id="3" name="Subtitle 2"/>
          <p:cNvSpPr>
            <a:spLocks noGrp="1"/>
          </p:cNvSpPr>
          <p:nvPr>
            <p:ph type="subTitle" idx="1"/>
          </p:nvPr>
        </p:nvSpPr>
        <p:spPr/>
        <p:txBody>
          <a:bodyPr>
            <a:normAutofit/>
          </a:bodyPr>
          <a:lstStyle/>
          <a:p>
            <a:pPr algn="r"/>
            <a:r>
              <a:rPr lang="en-CA" sz="2400" dirty="0" smtClean="0"/>
              <a:t>Sylvia Roberts</a:t>
            </a:r>
          </a:p>
          <a:p>
            <a:pPr algn="r"/>
            <a:r>
              <a:rPr lang="en-CA" sz="2400" dirty="0" smtClean="0"/>
              <a:t>CMNS librarian</a:t>
            </a:r>
          </a:p>
          <a:p>
            <a:pPr algn="r"/>
            <a:r>
              <a:rPr lang="en-CA" sz="2400" dirty="0" smtClean="0"/>
              <a:t>sroberts@sfu.ca</a:t>
            </a:r>
          </a:p>
        </p:txBody>
      </p:sp>
    </p:spTree>
    <p:extLst>
      <p:ext uri="{BB962C8B-B14F-4D97-AF65-F5344CB8AC3E}">
        <p14:creationId xmlns:p14="http://schemas.microsoft.com/office/powerpoint/2010/main" val="1016793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1596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5011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Thinking about the object</a:t>
            </a:r>
            <a:endParaRPr lang="en-CA" dirty="0"/>
          </a:p>
        </p:txBody>
      </p:sp>
      <p:sp>
        <p:nvSpPr>
          <p:cNvPr id="3" name="Content Placeholder 2"/>
          <p:cNvSpPr>
            <a:spLocks noGrp="1"/>
          </p:cNvSpPr>
          <p:nvPr>
            <p:ph idx="1"/>
          </p:nvPr>
        </p:nvSpPr>
        <p:spPr/>
        <p:txBody>
          <a:bodyPr/>
          <a:lstStyle/>
          <a:p>
            <a:r>
              <a:rPr lang="en-CA" dirty="0" smtClean="0"/>
              <a:t>Does this photograph fit the concept of a commemoration?</a:t>
            </a:r>
          </a:p>
          <a:p>
            <a:r>
              <a:rPr lang="en-CA" dirty="0" smtClean="0"/>
              <a:t>Whose collective memory does this invoke?</a:t>
            </a:r>
          </a:p>
          <a:p>
            <a:r>
              <a:rPr lang="en-CA" dirty="0" smtClean="0"/>
              <a:t>How would you relate it to course readings?</a:t>
            </a:r>
          </a:p>
        </p:txBody>
      </p:sp>
    </p:spTree>
    <p:extLst>
      <p:ext uri="{BB962C8B-B14F-4D97-AF65-F5344CB8AC3E}">
        <p14:creationId xmlns:p14="http://schemas.microsoft.com/office/powerpoint/2010/main" val="1880723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Where would you look for info?</a:t>
            </a:r>
            <a:endParaRPr lang="en-CA" dirty="0"/>
          </a:p>
        </p:txBody>
      </p:sp>
      <p:sp>
        <p:nvSpPr>
          <p:cNvPr id="3" name="Content Placeholder 2"/>
          <p:cNvSpPr>
            <a:spLocks noGrp="1"/>
          </p:cNvSpPr>
          <p:nvPr>
            <p:ph idx="1"/>
          </p:nvPr>
        </p:nvSpPr>
        <p:spPr/>
        <p:txBody>
          <a:bodyPr/>
          <a:lstStyle/>
          <a:p>
            <a:r>
              <a:rPr lang="en-CA" dirty="0" smtClean="0"/>
              <a:t>On the commemorated event</a:t>
            </a:r>
          </a:p>
          <a:p>
            <a:r>
              <a:rPr lang="en-CA" dirty="0" smtClean="0"/>
              <a:t>On the context of the commemoration</a:t>
            </a:r>
          </a:p>
          <a:p>
            <a:r>
              <a:rPr lang="en-CA" dirty="0" smtClean="0"/>
              <a:t>Public discussion of the commemoration</a:t>
            </a:r>
          </a:p>
          <a:p>
            <a:r>
              <a:rPr lang="en-CA" dirty="0" smtClean="0"/>
              <a:t>Choices relating to the depiction</a:t>
            </a:r>
          </a:p>
          <a:p>
            <a:r>
              <a:rPr lang="en-CA" dirty="0" smtClean="0"/>
              <a:t>Intended audience</a:t>
            </a:r>
          </a:p>
          <a:p>
            <a:r>
              <a:rPr lang="en-CA" dirty="0" smtClean="0"/>
              <a:t>Which aspects of the phenomenon does it emphasize? Omit?</a:t>
            </a:r>
          </a:p>
          <a:p>
            <a:endParaRPr lang="en-CA" dirty="0"/>
          </a:p>
        </p:txBody>
      </p:sp>
    </p:spTree>
    <p:extLst>
      <p:ext uri="{BB962C8B-B14F-4D97-AF65-F5344CB8AC3E}">
        <p14:creationId xmlns:p14="http://schemas.microsoft.com/office/powerpoint/2010/main" val="1134690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Sources</a:t>
            </a:r>
            <a:endParaRPr lang="en-CA" dirty="0"/>
          </a:p>
        </p:txBody>
      </p:sp>
      <p:sp>
        <p:nvSpPr>
          <p:cNvPr id="3" name="Content Placeholder 2"/>
          <p:cNvSpPr>
            <a:spLocks noGrp="1"/>
          </p:cNvSpPr>
          <p:nvPr>
            <p:ph idx="1"/>
          </p:nvPr>
        </p:nvSpPr>
        <p:spPr/>
        <p:txBody>
          <a:bodyPr/>
          <a:lstStyle/>
          <a:p>
            <a:r>
              <a:rPr lang="en-CA" dirty="0" smtClean="0"/>
              <a:t>Course readings</a:t>
            </a:r>
          </a:p>
          <a:p>
            <a:r>
              <a:rPr lang="en-CA" dirty="0" smtClean="0">
                <a:hlinkClick r:id="rId2"/>
              </a:rPr>
              <a:t>Histories</a:t>
            </a:r>
            <a:r>
              <a:rPr lang="en-CA" dirty="0" smtClean="0"/>
              <a:t> relating to the event (articles, books)</a:t>
            </a:r>
          </a:p>
          <a:p>
            <a:r>
              <a:rPr lang="en-CA" dirty="0" smtClean="0"/>
              <a:t>Information about the people / organizations responsible for the commemoration (web sites, articles, </a:t>
            </a:r>
            <a:r>
              <a:rPr lang="en-CA" dirty="0" smtClean="0">
                <a:hlinkClick r:id="rId3"/>
              </a:rPr>
              <a:t>books</a:t>
            </a:r>
            <a:r>
              <a:rPr lang="en-CA" dirty="0" smtClean="0"/>
              <a:t>)</a:t>
            </a:r>
          </a:p>
          <a:p>
            <a:r>
              <a:rPr lang="en-CA" dirty="0" smtClean="0"/>
              <a:t>News: contemporary to the event, of the </a:t>
            </a:r>
            <a:r>
              <a:rPr lang="en-CA" dirty="0" smtClean="0">
                <a:hlinkClick r:id="rId4"/>
              </a:rPr>
              <a:t>commemoration</a:t>
            </a:r>
            <a:endParaRPr lang="en-CA" dirty="0" smtClean="0"/>
          </a:p>
          <a:p>
            <a:r>
              <a:rPr lang="en-CA" dirty="0" smtClean="0"/>
              <a:t>Opinion:  news, blogs, twitter, media</a:t>
            </a:r>
          </a:p>
          <a:p>
            <a:endParaRPr lang="en-CA" dirty="0" smtClean="0"/>
          </a:p>
          <a:p>
            <a:endParaRPr lang="en-CA" dirty="0" smtClean="0"/>
          </a:p>
          <a:p>
            <a:endParaRPr lang="en-CA" dirty="0"/>
          </a:p>
        </p:txBody>
      </p:sp>
    </p:spTree>
    <p:extLst>
      <p:ext uri="{BB962C8B-B14F-4D97-AF65-F5344CB8AC3E}">
        <p14:creationId xmlns:p14="http://schemas.microsoft.com/office/powerpoint/2010/main" val="409991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370</Words>
  <Application>Microsoft Office PowerPoint</Application>
  <PresentationFormat>On-screen Show (4:3)</PresentationFormat>
  <Paragraphs>28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CMNS 487 : Collective Memory and Public Discourse</vt:lpstr>
      <vt:lpstr>PowerPoint Presentation</vt:lpstr>
      <vt:lpstr>PowerPoint Presentation</vt:lpstr>
      <vt:lpstr>Thinking about the object</vt:lpstr>
      <vt:lpstr>Where would you look for info?</vt:lpstr>
      <vt:lpstr>Sources</vt:lpstr>
    </vt:vector>
  </TitlesOfParts>
  <Company>Simon Fraser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CMNS 487 : Collective Memory and Public Discourse</dc:title>
  <dc:creator>Sylvia Roberts</dc:creator>
  <cp:lastModifiedBy>Sylvia Roberts</cp:lastModifiedBy>
  <cp:revision>4</cp:revision>
  <dcterms:created xsi:type="dcterms:W3CDTF">2012-03-01T19:05:17Z</dcterms:created>
  <dcterms:modified xsi:type="dcterms:W3CDTF">2012-03-01T23:27:13Z</dcterms:modified>
</cp:coreProperties>
</file>