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5" r:id="rId1"/>
  </p:sldMasterIdLst>
  <p:notesMasterIdLst>
    <p:notesMasterId r:id="rId17"/>
  </p:notesMasterIdLst>
  <p:sldIdLst>
    <p:sldId id="256" r:id="rId2"/>
    <p:sldId id="278" r:id="rId3"/>
    <p:sldId id="260" r:id="rId4"/>
    <p:sldId id="269" r:id="rId5"/>
    <p:sldId id="274" r:id="rId6"/>
    <p:sldId id="277" r:id="rId7"/>
    <p:sldId id="267" r:id="rId8"/>
    <p:sldId id="275" r:id="rId9"/>
    <p:sldId id="271" r:id="rId10"/>
    <p:sldId id="265" r:id="rId11"/>
    <p:sldId id="276" r:id="rId12"/>
    <p:sldId id="272" r:id="rId13"/>
    <p:sldId id="261" r:id="rId14"/>
    <p:sldId id="270" r:id="rId15"/>
    <p:sldId id="263"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321" autoAdjust="0"/>
  </p:normalViewPr>
  <p:slideViewPr>
    <p:cSldViewPr>
      <p:cViewPr varScale="1">
        <p:scale>
          <a:sx n="65" d="100"/>
          <a:sy n="65" d="100"/>
        </p:scale>
        <p:origin x="-131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25E0B648-8059-4F27-B5E1-BC2A7E34B06C}" type="slidenum">
              <a:rPr lang="en-US"/>
              <a:pPr>
                <a:defRPr/>
              </a:pPr>
              <a:t>‹#›</a:t>
            </a:fld>
            <a:endParaRPr lang="en-US"/>
          </a:p>
        </p:txBody>
      </p:sp>
    </p:spTree>
    <p:extLst>
      <p:ext uri="{BB962C8B-B14F-4D97-AF65-F5344CB8AC3E}">
        <p14:creationId xmlns:p14="http://schemas.microsoft.com/office/powerpoint/2010/main" val="35586894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If you do a broad search, capturing the literature that describes your topic, you should be able to determine if anyone has done something similar</a:t>
            </a:r>
          </a:p>
          <a:p>
            <a:endParaRPr lang="en-CA" dirty="0"/>
          </a:p>
        </p:txBody>
      </p:sp>
      <p:sp>
        <p:nvSpPr>
          <p:cNvPr id="4" name="Slide Number Placeholder 3"/>
          <p:cNvSpPr>
            <a:spLocks noGrp="1"/>
          </p:cNvSpPr>
          <p:nvPr>
            <p:ph type="sldNum" sz="quarter" idx="10"/>
          </p:nvPr>
        </p:nvSpPr>
        <p:spPr/>
        <p:txBody>
          <a:bodyPr/>
          <a:lstStyle/>
          <a:p>
            <a:pPr>
              <a:defRPr/>
            </a:pPr>
            <a:fld id="{25E0B648-8059-4F27-B5E1-BC2A7E34B06C}" type="slidenum">
              <a:rPr lang="en-US" smtClean="0"/>
              <a:pPr>
                <a:defRPr/>
              </a:pPr>
              <a:t>2</a:t>
            </a:fld>
            <a:endParaRPr lang="en-US"/>
          </a:p>
        </p:txBody>
      </p:sp>
    </p:spTree>
    <p:extLst>
      <p:ext uri="{BB962C8B-B14F-4D97-AF65-F5344CB8AC3E}">
        <p14:creationId xmlns:p14="http://schemas.microsoft.com/office/powerpoint/2010/main" val="3257360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DE0176D0-2C80-4CAC-8736-D28AAD1DB193}" type="slidenum">
              <a:rPr lang="en-US" smtClean="0"/>
              <a:pPr/>
              <a:t>3</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smtClean="0"/>
              <a:t>By the end of this session, students will have learned to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US" dirty="0" smtClean="0"/>
          </a:p>
        </p:txBody>
      </p:sp>
      <p:sp>
        <p:nvSpPr>
          <p:cNvPr id="20484" name="Slide Number Placeholder 3"/>
          <p:cNvSpPr>
            <a:spLocks noGrp="1"/>
          </p:cNvSpPr>
          <p:nvPr>
            <p:ph type="sldNum" sz="quarter" idx="5"/>
          </p:nvPr>
        </p:nvSpPr>
        <p:spPr>
          <a:noFill/>
        </p:spPr>
        <p:txBody>
          <a:bodyPr/>
          <a:lstStyle/>
          <a:p>
            <a:fld id="{BCE8380C-D966-4E0C-998C-CAA513791C0A}"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en-US" dirty="0" smtClean="0"/>
          </a:p>
        </p:txBody>
      </p:sp>
      <p:sp>
        <p:nvSpPr>
          <p:cNvPr id="21508" name="Slide Number Placeholder 3"/>
          <p:cNvSpPr>
            <a:spLocks noGrp="1"/>
          </p:cNvSpPr>
          <p:nvPr>
            <p:ph type="sldNum" sz="quarter" idx="5"/>
          </p:nvPr>
        </p:nvSpPr>
        <p:spPr>
          <a:noFill/>
        </p:spPr>
        <p:txBody>
          <a:bodyPr/>
          <a:lstStyle/>
          <a:p>
            <a:fld id="{FFEF684C-ECD8-41B4-8A91-F54803751690}" type="slidenum">
              <a:rPr lang="en-US" smtClean="0"/>
              <a:pPr/>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smtClean="0"/>
          </a:p>
        </p:txBody>
      </p:sp>
      <p:sp>
        <p:nvSpPr>
          <p:cNvPr id="22532" name="Slide Number Placeholder 3"/>
          <p:cNvSpPr>
            <a:spLocks noGrp="1"/>
          </p:cNvSpPr>
          <p:nvPr>
            <p:ph type="sldNum" sz="quarter" idx="5"/>
          </p:nvPr>
        </p:nvSpPr>
        <p:spPr>
          <a:noFill/>
        </p:spPr>
        <p:txBody>
          <a:bodyPr/>
          <a:lstStyle/>
          <a:p>
            <a:fld id="{F6450AD9-353E-4CC6-B5D5-1F6F6AD67AD4}" type="slidenum">
              <a:rPr lang="en-US" smtClean="0"/>
              <a:pPr/>
              <a:t>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r>
              <a:rPr lang="en-US" smtClean="0"/>
              <a:t>Lit review situates study in broader context of what’s known</a:t>
            </a:r>
          </a:p>
        </p:txBody>
      </p:sp>
      <p:sp>
        <p:nvSpPr>
          <p:cNvPr id="23556" name="Slide Number Placeholder 3"/>
          <p:cNvSpPr>
            <a:spLocks noGrp="1"/>
          </p:cNvSpPr>
          <p:nvPr>
            <p:ph type="sldNum" sz="quarter" idx="5"/>
          </p:nvPr>
        </p:nvSpPr>
        <p:spPr>
          <a:noFill/>
        </p:spPr>
        <p:txBody>
          <a:bodyPr/>
          <a:lstStyle/>
          <a:p>
            <a:fld id="{FB8E197E-C8C1-4F1B-99E2-71E4D27FCDFF}" type="slidenum">
              <a:rPr lang="en-US" smtClean="0"/>
              <a:pPr/>
              <a:t>10</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dirty="0" smtClean="0"/>
          </a:p>
        </p:txBody>
      </p:sp>
      <p:sp>
        <p:nvSpPr>
          <p:cNvPr id="24580" name="Slide Number Placeholder 3"/>
          <p:cNvSpPr>
            <a:spLocks noGrp="1"/>
          </p:cNvSpPr>
          <p:nvPr>
            <p:ph type="sldNum" sz="quarter" idx="5"/>
          </p:nvPr>
        </p:nvSpPr>
        <p:spPr>
          <a:noFill/>
        </p:spPr>
        <p:txBody>
          <a:bodyPr/>
          <a:lstStyle/>
          <a:p>
            <a:fld id="{0D8A6318-B156-45A8-8C86-24EB0E987D9C}" type="slidenum">
              <a:rPr lang="en-US" smtClean="0"/>
              <a:pPr/>
              <a:t>11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5F7B687F-727E-4EDA-B4D0-FEBF8E6908E5}" type="slidenum">
              <a:rPr lang="en-US" smtClean="0"/>
              <a:pPr/>
              <a:t>13</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935038" y="4416425"/>
            <a:ext cx="5140325" cy="4183063"/>
          </a:xfrm>
          <a:noFill/>
          <a:ln/>
        </p:spPr>
        <p:txBody>
          <a:bodyPr/>
          <a:lstStyle/>
          <a:p>
            <a:pPr eaLnBrk="1" hangingPunct="1"/>
            <a:r>
              <a:rPr lang="en-US" smtClean="0"/>
              <a:t>If cutting edge, try finding something related field or like something, e.g. same application but another field</a:t>
            </a:r>
          </a:p>
          <a:p>
            <a:pPr eaLnBrk="1" hangingPunct="1"/>
            <a:r>
              <a:rPr lang="en-US" smtClean="0"/>
              <a:t>Too narrow – try looking in related disciplines </a:t>
            </a:r>
          </a:p>
          <a:p>
            <a:pPr eaLnBrk="1" hangingPunct="1"/>
            <a:r>
              <a:rPr lang="en-US" smtClean="0"/>
              <a:t>Find articles that discuss the topic but aren’t studies (e.g. theoretical) and use reference lists to find other relevant articles</a:t>
            </a:r>
          </a:p>
          <a:p>
            <a:pPr eaLnBrk="1" hangingPunct="1"/>
            <a:r>
              <a:rPr lang="en-US" smtClean="0"/>
              <a:t>Find related material talking about technology that has similar characteristics e.g. chat similar to telephone in some respects but with significant differences (e.g. cost, anonymity, geographic scope, pervasiveness) OR explore related topics such as the demographics of people using chat in statistical or commercial sources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r>
              <a:rPr lang="en-US" smtClean="0"/>
              <a:t>CMNS 262 – Summer 2011</a:t>
            </a:r>
            <a:endParaRPr lang="en-US"/>
          </a:p>
        </p:txBody>
      </p:sp>
      <p:sp>
        <p:nvSpPr>
          <p:cNvPr id="29" name="Slide Number Placeholder 28"/>
          <p:cNvSpPr>
            <a:spLocks noGrp="1"/>
          </p:cNvSpPr>
          <p:nvPr>
            <p:ph type="sldNum" sz="quarter" idx="12"/>
          </p:nvPr>
        </p:nvSpPr>
        <p:spPr/>
        <p:txBody>
          <a:bodyPr/>
          <a:lstStyle/>
          <a:p>
            <a:pPr>
              <a:defRPr/>
            </a:pPr>
            <a:fld id="{5A223843-2A5B-405B-9808-A1CEAA59EADE}" type="slidenum">
              <a:rPr lang="en-US" smtClean="0"/>
              <a:pPr>
                <a:defRPr/>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CMNS 262 – Summer 2011</a:t>
            </a:r>
            <a:endParaRPr lang="en-US"/>
          </a:p>
        </p:txBody>
      </p:sp>
      <p:sp>
        <p:nvSpPr>
          <p:cNvPr id="6" name="Slide Number Placeholder 5"/>
          <p:cNvSpPr>
            <a:spLocks noGrp="1"/>
          </p:cNvSpPr>
          <p:nvPr>
            <p:ph type="sldNum" sz="quarter" idx="12"/>
          </p:nvPr>
        </p:nvSpPr>
        <p:spPr/>
        <p:txBody>
          <a:bodyPr/>
          <a:lstStyle/>
          <a:p>
            <a:pPr>
              <a:defRPr/>
            </a:pPr>
            <a:fld id="{328597C8-9BC2-42F6-9F05-9050B79FA713}"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CMNS 262 – Summer 2011</a:t>
            </a:r>
            <a:endParaRPr lang="en-US"/>
          </a:p>
        </p:txBody>
      </p:sp>
      <p:sp>
        <p:nvSpPr>
          <p:cNvPr id="6" name="Slide Number Placeholder 5"/>
          <p:cNvSpPr>
            <a:spLocks noGrp="1"/>
          </p:cNvSpPr>
          <p:nvPr>
            <p:ph type="sldNum" sz="quarter" idx="12"/>
          </p:nvPr>
        </p:nvSpPr>
        <p:spPr/>
        <p:txBody>
          <a:bodyPr/>
          <a:lstStyle/>
          <a:p>
            <a:pPr>
              <a:defRPr/>
            </a:pPr>
            <a:fld id="{D86EE6B0-303C-4169-85F6-F02178E6F61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CMNS 262 – Summer 2011</a:t>
            </a:r>
            <a:endParaRPr lang="en-US"/>
          </a:p>
        </p:txBody>
      </p:sp>
      <p:sp>
        <p:nvSpPr>
          <p:cNvPr id="6" name="Slide Number Placeholder 5"/>
          <p:cNvSpPr>
            <a:spLocks noGrp="1"/>
          </p:cNvSpPr>
          <p:nvPr>
            <p:ph type="sldNum" sz="quarter" idx="12"/>
          </p:nvPr>
        </p:nvSpPr>
        <p:spPr/>
        <p:txBody>
          <a:bodyPr/>
          <a:lstStyle/>
          <a:p>
            <a:pPr>
              <a:defRPr/>
            </a:pPr>
            <a:fld id="{516B672B-EA61-45EE-BCC0-A42C383B32EB}"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CMNS 262 – Summer 2011</a:t>
            </a:r>
            <a:endParaRPr lang="en-U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FCD5887A-DDFD-4F8B-8974-D13A7E93B518}"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CMNS 262 – Summer 2011</a:t>
            </a:r>
            <a:endParaRPr lang="en-US"/>
          </a:p>
        </p:txBody>
      </p:sp>
      <p:sp>
        <p:nvSpPr>
          <p:cNvPr id="7" name="Slide Number Placeholder 6"/>
          <p:cNvSpPr>
            <a:spLocks noGrp="1"/>
          </p:cNvSpPr>
          <p:nvPr>
            <p:ph type="sldNum" sz="quarter" idx="12"/>
          </p:nvPr>
        </p:nvSpPr>
        <p:spPr/>
        <p:txBody>
          <a:bodyPr/>
          <a:lstStyle/>
          <a:p>
            <a:pPr>
              <a:defRPr/>
            </a:pPr>
            <a:fld id="{510FB6CE-7555-404B-8DD6-2141D8113231}"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smtClean="0"/>
              <a:t>CMNS 262 – Summer 2011</a:t>
            </a:r>
            <a:endParaRPr lang="en-US"/>
          </a:p>
        </p:txBody>
      </p:sp>
      <p:sp>
        <p:nvSpPr>
          <p:cNvPr id="9" name="Slide Number Placeholder 8"/>
          <p:cNvSpPr>
            <a:spLocks noGrp="1"/>
          </p:cNvSpPr>
          <p:nvPr>
            <p:ph type="sldNum" sz="quarter" idx="12"/>
          </p:nvPr>
        </p:nvSpPr>
        <p:spPr/>
        <p:txBody>
          <a:bodyPr/>
          <a:lstStyle/>
          <a:p>
            <a:pPr>
              <a:defRPr/>
            </a:pPr>
            <a:fld id="{D6013BF6-1DFF-4CB0-A194-53772A246011}"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CMNS 262 – Summer 2011</a:t>
            </a:r>
            <a:endParaRPr lang="en-US"/>
          </a:p>
        </p:txBody>
      </p:sp>
      <p:sp>
        <p:nvSpPr>
          <p:cNvPr id="5" name="Slide Number Placeholder 4"/>
          <p:cNvSpPr>
            <a:spLocks noGrp="1"/>
          </p:cNvSpPr>
          <p:nvPr>
            <p:ph type="sldNum" sz="quarter" idx="12"/>
          </p:nvPr>
        </p:nvSpPr>
        <p:spPr/>
        <p:txBody>
          <a:bodyPr/>
          <a:lstStyle/>
          <a:p>
            <a:pPr>
              <a:defRPr/>
            </a:pPr>
            <a:fld id="{1C51510E-4C03-49AE-83F6-6E944165EC23}"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CMNS 262 – Summer 2011</a:t>
            </a:r>
            <a:endParaRPr lang="en-US"/>
          </a:p>
        </p:txBody>
      </p:sp>
      <p:sp>
        <p:nvSpPr>
          <p:cNvPr id="4" name="Slide Number Placeholder 3"/>
          <p:cNvSpPr>
            <a:spLocks noGrp="1"/>
          </p:cNvSpPr>
          <p:nvPr>
            <p:ph type="sldNum" sz="quarter" idx="12"/>
          </p:nvPr>
        </p:nvSpPr>
        <p:spPr/>
        <p:txBody>
          <a:bodyPr/>
          <a:lstStyle/>
          <a:p>
            <a:pPr>
              <a:defRPr/>
            </a:pPr>
            <a:fld id="{99DEC057-98CA-46DC-B984-E76D590A307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CMNS 262 – Summer 2011</a:t>
            </a:r>
            <a:endParaRPr lang="en-US"/>
          </a:p>
        </p:txBody>
      </p:sp>
      <p:sp>
        <p:nvSpPr>
          <p:cNvPr id="7" name="Slide Number Placeholder 6"/>
          <p:cNvSpPr>
            <a:spLocks noGrp="1"/>
          </p:cNvSpPr>
          <p:nvPr>
            <p:ph type="sldNum" sz="quarter" idx="12"/>
          </p:nvPr>
        </p:nvSpPr>
        <p:spPr/>
        <p:txBody>
          <a:bodyPr/>
          <a:lstStyle/>
          <a:p>
            <a:pPr>
              <a:defRPr/>
            </a:pPr>
            <a:fld id="{6341FECD-3B0A-4FA1-A3DF-7A2768E7215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CMNS 262 – Summer 2011</a:t>
            </a:r>
            <a:endParaRPr lang="en-US"/>
          </a:p>
        </p:txBody>
      </p:sp>
      <p:sp>
        <p:nvSpPr>
          <p:cNvPr id="7" name="Slide Number Placeholder 6"/>
          <p:cNvSpPr>
            <a:spLocks noGrp="1"/>
          </p:cNvSpPr>
          <p:nvPr>
            <p:ph type="sldNum" sz="quarter" idx="12"/>
          </p:nvPr>
        </p:nvSpPr>
        <p:spPr/>
        <p:txBody>
          <a:bodyPr/>
          <a:lstStyle/>
          <a:p>
            <a:pPr>
              <a:defRPr/>
            </a:pPr>
            <a:fld id="{5218695C-0D4D-49EA-9820-871A59A8A142}"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smtClean="0"/>
              <a:t>CMNS 262 – Summer 2011</a:t>
            </a: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4DDCAE79-0303-426B-8E7D-300FE230D9B7}"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sldNum="0"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lib.sfu.ca/help/subject-guides/communication/cmns262-summer201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proxy.lib.sfu.ca/login?url=http://search.ebscohost.com/login.aspx?direct=true&amp;db=ufh&amp;AN=19314318&amp;site=ehost-liv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proxy.lib.sfu.ca/login?url=http://search.ebscohost.com/login.aspx?direct=true&amp;db=ufh&amp;AN=35140949&amp;site=ehost-live"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mailto:sroberts@sfu.c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cufts2.lib.sfu.ca/CRDB/BVAS/browse/facets/subject/54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pPr eaLnBrk="1" hangingPunct="1">
              <a:defRPr/>
            </a:pP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latin typeface="Arial Unicode MS" pitchFamily="34" charset="-128"/>
                <a:ea typeface="Arial Unicode MS" pitchFamily="34" charset="-128"/>
                <a:cs typeface="Arial Unicode MS" pitchFamily="34" charset="-128"/>
              </a:rPr>
              <a:t>CMNS 262 </a:t>
            </a:r>
            <a:br>
              <a:rPr lang="en-US" dirty="0" smtClean="0">
                <a:latin typeface="Arial Unicode MS" pitchFamily="34" charset="-128"/>
                <a:ea typeface="Arial Unicode MS" pitchFamily="34" charset="-128"/>
                <a:cs typeface="Arial Unicode MS" pitchFamily="34" charset="-128"/>
              </a:rPr>
            </a:br>
            <a:r>
              <a:rPr lang="en-US" dirty="0" smtClean="0">
                <a:latin typeface="Arial Unicode MS" pitchFamily="34" charset="-128"/>
                <a:ea typeface="Arial Unicode MS" pitchFamily="34" charset="-128"/>
                <a:cs typeface="Arial Unicode MS" pitchFamily="34" charset="-128"/>
                <a:hlinkClick r:id="rId2"/>
              </a:rPr>
              <a:t>research guide</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endParaRPr lang="en-US" dirty="0">
              <a:latin typeface="Arial Unicode MS" pitchFamily="34" charset="-128"/>
              <a:ea typeface="Arial Unicode MS" pitchFamily="34" charset="-128"/>
              <a:cs typeface="Arial Unicode MS" pitchFamily="34" charset="-128"/>
            </a:endParaRPr>
          </a:p>
        </p:txBody>
      </p:sp>
      <p:sp>
        <p:nvSpPr>
          <p:cNvPr id="2051" name="Rectangle 3"/>
          <p:cNvSpPr>
            <a:spLocks noGrp="1" noChangeArrowheads="1"/>
          </p:cNvSpPr>
          <p:nvPr>
            <p:ph type="subTitle" idx="1"/>
          </p:nvPr>
        </p:nvSpPr>
        <p:spPr/>
        <p:txBody>
          <a:bodyPr/>
          <a:lstStyle/>
          <a:p>
            <a:pPr eaLnBrk="1" hangingPunct="1">
              <a:defRPr/>
            </a:pPr>
            <a:r>
              <a:rPr lang="en-US" dirty="0">
                <a:latin typeface="Arial Unicode MS" pitchFamily="34" charset="-128"/>
                <a:ea typeface="Arial Unicode MS" pitchFamily="34" charset="-128"/>
                <a:cs typeface="Arial Unicode MS" pitchFamily="34" charset="-128"/>
              </a:rPr>
              <a:t>Sylvia Roberts</a:t>
            </a:r>
          </a:p>
          <a:p>
            <a:pPr eaLnBrk="1" hangingPunct="1">
              <a:defRPr/>
            </a:pPr>
            <a:r>
              <a:rPr lang="en-US" sz="2800" dirty="0">
                <a:latin typeface="Arial Unicode MS" pitchFamily="34" charset="-128"/>
                <a:ea typeface="Arial Unicode MS" pitchFamily="34" charset="-128"/>
                <a:cs typeface="Arial Unicode MS" pitchFamily="34" charset="-128"/>
              </a:rPr>
              <a:t>Liaison Librarian, Communication</a:t>
            </a:r>
          </a:p>
          <a:p>
            <a:pPr eaLnBrk="1" hangingPunct="1">
              <a:defRPr/>
            </a:pPr>
            <a:r>
              <a:rPr lang="en-US" sz="2800" dirty="0" smtClean="0">
                <a:latin typeface="Arial Unicode MS" pitchFamily="34" charset="-128"/>
                <a:ea typeface="Arial Unicode MS" pitchFamily="34" charset="-128"/>
                <a:cs typeface="Arial Unicode MS" pitchFamily="34" charset="-128"/>
              </a:rPr>
              <a:t>Summer </a:t>
            </a:r>
            <a:r>
              <a:rPr lang="en-US" sz="2800" dirty="0" smtClean="0">
                <a:latin typeface="Arial Unicode MS" pitchFamily="34" charset="-128"/>
                <a:ea typeface="Arial Unicode MS" pitchFamily="34" charset="-128"/>
                <a:cs typeface="Arial Unicode MS" pitchFamily="34" charset="-128"/>
              </a:rPr>
              <a:t>2012</a:t>
            </a:r>
            <a:endParaRPr lang="en-US" sz="2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defRPr/>
            </a:pPr>
            <a:r>
              <a:rPr lang="en-US" sz="3800"/>
              <a:t>Characteristics of scholarly literature</a:t>
            </a:r>
          </a:p>
        </p:txBody>
      </p:sp>
      <p:sp>
        <p:nvSpPr>
          <p:cNvPr id="35843" name="Rectangle 3"/>
          <p:cNvSpPr>
            <a:spLocks noGrp="1" noChangeArrowheads="1"/>
          </p:cNvSpPr>
          <p:nvPr>
            <p:ph idx="1"/>
          </p:nvPr>
        </p:nvSpPr>
        <p:spPr/>
        <p:txBody>
          <a:bodyPr/>
          <a:lstStyle/>
          <a:p>
            <a:pPr eaLnBrk="1" hangingPunct="1">
              <a:lnSpc>
                <a:spcPct val="90000"/>
              </a:lnSpc>
              <a:defRPr/>
            </a:pPr>
            <a:r>
              <a:rPr lang="en-US" sz="2200" dirty="0" smtClean="0">
                <a:latin typeface="Arial Unicode MS" pitchFamily="34" charset="-128"/>
                <a:ea typeface="Arial Unicode MS" pitchFamily="34" charset="-128"/>
                <a:cs typeface="Arial Unicode MS" pitchFamily="34" charset="-128"/>
              </a:rPr>
              <a:t>Use to communication research results and </a:t>
            </a:r>
            <a:r>
              <a:rPr lang="en-US" sz="2200" dirty="0">
                <a:latin typeface="Arial Unicode MS" pitchFamily="34" charset="-128"/>
                <a:ea typeface="Arial Unicode MS" pitchFamily="34" charset="-128"/>
                <a:cs typeface="Arial Unicode MS" pitchFamily="34" charset="-128"/>
              </a:rPr>
              <a:t>ideas to other scholars around the </a:t>
            </a:r>
            <a:r>
              <a:rPr lang="en-US" sz="2200" dirty="0" smtClean="0">
                <a:latin typeface="Arial Unicode MS" pitchFamily="34" charset="-128"/>
                <a:ea typeface="Arial Unicode MS" pitchFamily="34" charset="-128"/>
                <a:cs typeface="Arial Unicode MS" pitchFamily="34" charset="-128"/>
              </a:rPr>
              <a:t>world</a:t>
            </a:r>
          </a:p>
          <a:p>
            <a:pPr eaLnBrk="1" hangingPunct="1">
              <a:lnSpc>
                <a:spcPct val="90000"/>
              </a:lnSpc>
              <a:defRPr/>
            </a:pPr>
            <a:r>
              <a:rPr lang="en-US" sz="2200" dirty="0" smtClean="0">
                <a:latin typeface="Arial Unicode MS" pitchFamily="34" charset="-128"/>
                <a:ea typeface="Arial Unicode MS" pitchFamily="34" charset="-128"/>
                <a:cs typeface="Arial Unicode MS" pitchFamily="34" charset="-128"/>
              </a:rPr>
              <a:t>Written </a:t>
            </a:r>
            <a:r>
              <a:rPr lang="en-US" sz="2200" dirty="0">
                <a:latin typeface="Arial Unicode MS" pitchFamily="34" charset="-128"/>
                <a:ea typeface="Arial Unicode MS" pitchFamily="34" charset="-128"/>
                <a:cs typeface="Arial Unicode MS" pitchFamily="34" charset="-128"/>
              </a:rPr>
              <a:t>by </a:t>
            </a:r>
            <a:r>
              <a:rPr lang="en-US" sz="2200" dirty="0" smtClean="0">
                <a:latin typeface="Arial Unicode MS" pitchFamily="34" charset="-128"/>
                <a:ea typeface="Arial Unicode MS" pitchFamily="34" charset="-128"/>
                <a:cs typeface="Arial Unicode MS" pitchFamily="34" charset="-128"/>
              </a:rPr>
              <a:t>experts, uses language </a:t>
            </a:r>
            <a:r>
              <a:rPr lang="en-US" sz="2200" dirty="0">
                <a:latin typeface="Arial Unicode MS" pitchFamily="34" charset="-128"/>
                <a:ea typeface="Arial Unicode MS" pitchFamily="34" charset="-128"/>
                <a:cs typeface="Arial Unicode MS" pitchFamily="34" charset="-128"/>
              </a:rPr>
              <a:t>and theoretical approaches familiar to those in the </a:t>
            </a:r>
            <a:r>
              <a:rPr lang="en-US" sz="2200" dirty="0" smtClean="0">
                <a:latin typeface="Arial Unicode MS" pitchFamily="34" charset="-128"/>
                <a:ea typeface="Arial Unicode MS" pitchFamily="34" charset="-128"/>
                <a:cs typeface="Arial Unicode MS" pitchFamily="34" charset="-128"/>
              </a:rPr>
              <a:t>discipline</a:t>
            </a:r>
          </a:p>
          <a:p>
            <a:pPr eaLnBrk="1" hangingPunct="1">
              <a:lnSpc>
                <a:spcPct val="90000"/>
              </a:lnSpc>
              <a:defRPr/>
            </a:pPr>
            <a:endParaRPr lang="en-US" sz="2200" b="1" dirty="0" smtClean="0">
              <a:latin typeface="Arial Unicode MS" pitchFamily="34" charset="-128"/>
              <a:ea typeface="Arial Unicode MS" pitchFamily="34" charset="-128"/>
              <a:cs typeface="Arial Unicode MS" pitchFamily="34" charset="-128"/>
            </a:endParaRPr>
          </a:p>
          <a:p>
            <a:pPr eaLnBrk="1" hangingPunct="1">
              <a:lnSpc>
                <a:spcPct val="90000"/>
              </a:lnSpc>
              <a:defRPr/>
            </a:pPr>
            <a:r>
              <a:rPr lang="en-US" sz="3200" b="1" dirty="0" smtClean="0">
                <a:solidFill>
                  <a:srgbClr val="C00000"/>
                </a:solidFill>
                <a:latin typeface="Arial Unicode MS" pitchFamily="34" charset="-128"/>
                <a:ea typeface="Arial Unicode MS" pitchFamily="34" charset="-128"/>
                <a:cs typeface="Arial Unicode MS" pitchFamily="34" charset="-128"/>
              </a:rPr>
              <a:t>PEER  </a:t>
            </a:r>
            <a:r>
              <a:rPr lang="en-US" sz="3200" b="1" dirty="0" smtClean="0">
                <a:solidFill>
                  <a:srgbClr val="C00000"/>
                </a:solidFill>
                <a:latin typeface="Arial Unicode MS" pitchFamily="34" charset="-128"/>
                <a:ea typeface="Arial Unicode MS" pitchFamily="34" charset="-128"/>
                <a:cs typeface="Arial Unicode MS" pitchFamily="34" charset="-128"/>
              </a:rPr>
              <a:t>REVIEWED </a:t>
            </a:r>
          </a:p>
          <a:p>
            <a:pPr eaLnBrk="1" hangingPunct="1">
              <a:lnSpc>
                <a:spcPct val="90000"/>
              </a:lnSpc>
              <a:defRPr/>
            </a:pPr>
            <a:endParaRPr lang="en-US" sz="2200" dirty="0">
              <a:latin typeface="Arial Unicode MS" pitchFamily="34" charset="-128"/>
              <a:ea typeface="Arial Unicode MS" pitchFamily="34" charset="-128"/>
              <a:cs typeface="Arial Unicode MS" pitchFamily="34" charset="-128"/>
            </a:endParaRPr>
          </a:p>
          <a:p>
            <a:pPr eaLnBrk="1" hangingPunct="1">
              <a:lnSpc>
                <a:spcPct val="90000"/>
              </a:lnSpc>
              <a:defRPr/>
            </a:pPr>
            <a:r>
              <a:rPr lang="en-US" sz="2200" dirty="0" smtClean="0">
                <a:latin typeface="Arial Unicode MS" pitchFamily="34" charset="-128"/>
                <a:ea typeface="Arial Unicode MS" pitchFamily="34" charset="-128"/>
                <a:cs typeface="Arial Unicode MS" pitchFamily="34" charset="-128"/>
              </a:rPr>
              <a:t>Typically, research articles include: </a:t>
            </a:r>
          </a:p>
          <a:p>
            <a:pPr lvl="1" eaLnBrk="1" hangingPunct="1">
              <a:lnSpc>
                <a:spcPct val="90000"/>
              </a:lnSpc>
              <a:defRPr/>
            </a:pPr>
            <a:r>
              <a:rPr lang="en-US" sz="2200" dirty="0" smtClean="0">
                <a:effectLst/>
                <a:latin typeface="Arial Unicode MS" pitchFamily="34" charset="-128"/>
                <a:ea typeface="Arial Unicode MS" pitchFamily="34" charset="-128"/>
                <a:cs typeface="Arial Unicode MS" pitchFamily="34" charset="-128"/>
              </a:rPr>
              <a:t>Research affiliations of authors </a:t>
            </a:r>
          </a:p>
          <a:p>
            <a:pPr lvl="1" eaLnBrk="1" hangingPunct="1">
              <a:lnSpc>
                <a:spcPct val="90000"/>
              </a:lnSpc>
              <a:defRPr/>
            </a:pPr>
            <a:r>
              <a:rPr lang="en-US" sz="2200" dirty="0" smtClean="0">
                <a:effectLst/>
                <a:latin typeface="Arial Unicode MS" pitchFamily="34" charset="-128"/>
                <a:ea typeface="Arial Unicode MS" pitchFamily="34" charset="-128"/>
                <a:cs typeface="Arial Unicode MS" pitchFamily="34" charset="-128"/>
              </a:rPr>
              <a:t>Literature review and sources consulted</a:t>
            </a:r>
          </a:p>
          <a:p>
            <a:pPr lvl="1" eaLnBrk="1" hangingPunct="1">
              <a:lnSpc>
                <a:spcPct val="90000"/>
              </a:lnSpc>
              <a:defRPr/>
            </a:pPr>
            <a:r>
              <a:rPr lang="en-US" sz="2200" dirty="0" smtClean="0">
                <a:effectLst/>
                <a:latin typeface="Arial Unicode MS" pitchFamily="34" charset="-128"/>
                <a:ea typeface="Arial Unicode MS" pitchFamily="34" charset="-128"/>
                <a:cs typeface="Arial Unicode MS" pitchFamily="34" charset="-128"/>
              </a:rPr>
              <a:t>Research </a:t>
            </a:r>
            <a:r>
              <a:rPr lang="en-US" sz="2200" dirty="0">
                <a:effectLst/>
                <a:latin typeface="Arial Unicode MS" pitchFamily="34" charset="-128"/>
                <a:ea typeface="Arial Unicode MS" pitchFamily="34" charset="-128"/>
                <a:cs typeface="Arial Unicode MS" pitchFamily="34" charset="-128"/>
              </a:rPr>
              <a:t>methodology </a:t>
            </a:r>
            <a:r>
              <a:rPr lang="en-US" sz="2200" dirty="0" smtClean="0">
                <a:effectLst/>
                <a:latin typeface="Arial Unicode MS" pitchFamily="34" charset="-128"/>
                <a:ea typeface="Arial Unicode MS" pitchFamily="34" charset="-128"/>
                <a:cs typeface="Arial Unicode MS" pitchFamily="34" charset="-128"/>
              </a:rPr>
              <a:t> </a:t>
            </a:r>
          </a:p>
          <a:p>
            <a:pPr eaLnBrk="1" hangingPunct="1">
              <a:lnSpc>
                <a:spcPct val="90000"/>
              </a:lnSpc>
              <a:buFont typeface="Wingdings" pitchFamily="2" charset="2"/>
              <a:buNone/>
              <a:defRPr/>
            </a:pPr>
            <a:endParaRPr lang="en-US" sz="2200" dirty="0"/>
          </a:p>
          <a:p>
            <a:pPr eaLnBrk="1" hangingPunct="1">
              <a:lnSpc>
                <a:spcPct val="90000"/>
              </a:lnSpc>
              <a:buFont typeface="Wingdings" pitchFamily="2" charset="2"/>
              <a:buNone/>
              <a:defRPr/>
            </a:pPr>
            <a:endParaRPr lang="en-US" sz="2200" dirty="0"/>
          </a:p>
          <a:p>
            <a:pPr eaLnBrk="1" hangingPunct="1">
              <a:lnSpc>
                <a:spcPct val="90000"/>
              </a:lnSpc>
              <a:defRPr/>
            </a:pPr>
            <a:endParaRPr lang="en-US" sz="2400" dirty="0"/>
          </a:p>
        </p:txBody>
      </p:sp>
      <p:sp>
        <p:nvSpPr>
          <p:cNvPr id="5" name="Footer Placeholder 4"/>
          <p:cNvSpPr>
            <a:spLocks noGrp="1"/>
          </p:cNvSpPr>
          <p:nvPr>
            <p:ph type="ftr" sz="quarter" idx="11"/>
          </p:nvPr>
        </p:nvSpPr>
        <p:spPr/>
        <p:txBody>
          <a:bodyPr/>
          <a:lstStyle/>
          <a:p>
            <a:pPr>
              <a:defRPr/>
            </a:pPr>
            <a:r>
              <a:rPr lang="en-US"/>
              <a:t>CMNS 262 – Summer 2011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Examples:</a:t>
            </a:r>
            <a:endParaRPr lang="en-US" dirty="0"/>
          </a:p>
        </p:txBody>
      </p:sp>
      <p:sp>
        <p:nvSpPr>
          <p:cNvPr id="3" name="Content Placeholder 2"/>
          <p:cNvSpPr>
            <a:spLocks noGrp="1"/>
          </p:cNvSpPr>
          <p:nvPr>
            <p:ph idx="1"/>
          </p:nvPr>
        </p:nvSpPr>
        <p:spPr/>
        <p:txBody>
          <a:bodyPr/>
          <a:lstStyle/>
          <a:p>
            <a:pPr>
              <a:defRPr/>
            </a:pPr>
            <a:r>
              <a:rPr lang="en-US" sz="2800" dirty="0" smtClean="0"/>
              <a:t>Humphreys, L. (2005). </a:t>
            </a:r>
            <a:r>
              <a:rPr lang="en-US" sz="2800" dirty="0" err="1" smtClean="0"/>
              <a:t>Cellphones</a:t>
            </a:r>
            <a:r>
              <a:rPr lang="en-US" sz="2800" dirty="0" smtClean="0"/>
              <a:t> in public: social interactions in a wireless era. </a:t>
            </a:r>
            <a:r>
              <a:rPr lang="en-US" sz="2800" i="1" dirty="0" smtClean="0"/>
              <a:t>New Media &amp; Society</a:t>
            </a:r>
            <a:r>
              <a:rPr lang="en-US" sz="2800" dirty="0" smtClean="0"/>
              <a:t>, 7(6), 810-833. </a:t>
            </a:r>
            <a:r>
              <a:rPr lang="en-US" sz="2800" dirty="0" smtClean="0">
                <a:hlinkClick r:id="rId3"/>
              </a:rPr>
              <a:t>doi:10.1177/1461444805058164</a:t>
            </a:r>
            <a:endParaRPr lang="en-US" sz="2800" dirty="0" smtClean="0"/>
          </a:p>
          <a:p>
            <a:pPr>
              <a:defRPr/>
            </a:pPr>
            <a:r>
              <a:rPr lang="en-US" sz="2800" dirty="0" smtClean="0"/>
              <a:t>Campbell, S. (2008). Perceptions of Mobile Phone Use in Public: The Roles of Individualism, Collectivism, and Focus of the Setting. </a:t>
            </a:r>
            <a:r>
              <a:rPr lang="en-US" sz="2800" i="1" dirty="0" smtClean="0"/>
              <a:t>Communication Reports</a:t>
            </a:r>
            <a:r>
              <a:rPr lang="en-US" sz="2800" dirty="0" smtClean="0"/>
              <a:t>, 21(2), 70-81. </a:t>
            </a:r>
            <a:r>
              <a:rPr lang="en-US" sz="2800" dirty="0" smtClean="0">
                <a:hlinkClick r:id="rId4"/>
              </a:rPr>
              <a:t>doi:10.1080/08934210802301506</a:t>
            </a:r>
            <a:endParaRPr lang="en-US" sz="2800" b="1" dirty="0">
              <a:effectLst/>
            </a:endParaRPr>
          </a:p>
        </p:txBody>
      </p:sp>
      <p:sp>
        <p:nvSpPr>
          <p:cNvPr id="4" name="Footer Placeholder 3"/>
          <p:cNvSpPr>
            <a:spLocks noGrp="1"/>
          </p:cNvSpPr>
          <p:nvPr>
            <p:ph type="ftr" sz="quarter" idx="11"/>
          </p:nvPr>
        </p:nvSpPr>
        <p:spPr/>
        <p:txBody>
          <a:bodyPr/>
          <a:lstStyle/>
          <a:p>
            <a:pPr>
              <a:defRPr/>
            </a:pPr>
            <a:r>
              <a:rPr lang="en-US"/>
              <a:t>CMNS 262 – Summer 2011</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CMNS 262 – Summer 2011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a:latin typeface="Arial Unicode MS" pitchFamily="34" charset="-128"/>
              </a:rPr>
              <a:t>Can’t find anything on topic?</a:t>
            </a:r>
          </a:p>
        </p:txBody>
      </p:sp>
      <p:sp>
        <p:nvSpPr>
          <p:cNvPr id="12291" name="Rectangle 3"/>
          <p:cNvSpPr>
            <a:spLocks noGrp="1" noChangeArrowheads="1"/>
          </p:cNvSpPr>
          <p:nvPr>
            <p:ph idx="1"/>
          </p:nvPr>
        </p:nvSpPr>
        <p:spPr/>
        <p:txBody>
          <a:bodyPr/>
          <a:lstStyle/>
          <a:p>
            <a:pPr eaLnBrk="1" hangingPunct="1">
              <a:lnSpc>
                <a:spcPct val="90000"/>
              </a:lnSpc>
              <a:defRPr/>
            </a:pPr>
            <a:r>
              <a:rPr lang="en-US" dirty="0">
                <a:latin typeface="Arial Unicode MS" pitchFamily="34" charset="-128"/>
              </a:rPr>
              <a:t>Cutting edge topic?</a:t>
            </a:r>
          </a:p>
          <a:p>
            <a:pPr eaLnBrk="1" hangingPunct="1">
              <a:lnSpc>
                <a:spcPct val="90000"/>
              </a:lnSpc>
              <a:defRPr/>
            </a:pPr>
            <a:r>
              <a:rPr lang="en-US" dirty="0">
                <a:latin typeface="Arial Unicode MS" pitchFamily="34" charset="-128"/>
              </a:rPr>
              <a:t>Too narrow a focus?</a:t>
            </a:r>
          </a:p>
          <a:p>
            <a:pPr eaLnBrk="1" hangingPunct="1">
              <a:lnSpc>
                <a:spcPct val="90000"/>
              </a:lnSpc>
              <a:defRPr/>
            </a:pPr>
            <a:r>
              <a:rPr lang="en-US" dirty="0">
                <a:latin typeface="Arial Unicode MS" pitchFamily="34" charset="-128"/>
              </a:rPr>
              <a:t>Maybe it’s not an area worthy of research or not trendy</a:t>
            </a:r>
          </a:p>
          <a:p>
            <a:pPr eaLnBrk="1" hangingPunct="1">
              <a:lnSpc>
                <a:spcPct val="90000"/>
              </a:lnSpc>
              <a:defRPr/>
            </a:pPr>
            <a:r>
              <a:rPr lang="en-US" dirty="0" smtClean="0">
                <a:latin typeface="Arial Unicode MS" pitchFamily="34" charset="-128"/>
              </a:rPr>
              <a:t>Think of related literature </a:t>
            </a:r>
            <a:r>
              <a:rPr lang="en-US" dirty="0">
                <a:latin typeface="Arial Unicode MS" pitchFamily="34" charset="-128"/>
              </a:rPr>
              <a:t>that you can use</a:t>
            </a:r>
          </a:p>
          <a:p>
            <a:pPr eaLnBrk="1" hangingPunct="1">
              <a:lnSpc>
                <a:spcPct val="90000"/>
              </a:lnSpc>
              <a:defRPr/>
            </a:pPr>
            <a:r>
              <a:rPr lang="en-US" dirty="0">
                <a:latin typeface="Arial Unicode MS" pitchFamily="34" charset="-128"/>
              </a:rPr>
              <a:t>Consult reference librarians (use Ask Us for options) or contact me</a:t>
            </a:r>
          </a:p>
          <a:p>
            <a:pPr eaLnBrk="1" hangingPunct="1">
              <a:lnSpc>
                <a:spcPct val="90000"/>
              </a:lnSpc>
              <a:defRPr/>
            </a:pPr>
            <a:endParaRPr lang="en-US" dirty="0">
              <a:latin typeface="Arial Unicode MS" pitchFamily="34" charset="-128"/>
            </a:endParaRPr>
          </a:p>
        </p:txBody>
      </p:sp>
      <p:sp>
        <p:nvSpPr>
          <p:cNvPr id="5" name="Footer Placeholder 4"/>
          <p:cNvSpPr>
            <a:spLocks noGrp="1"/>
          </p:cNvSpPr>
          <p:nvPr>
            <p:ph type="ftr" sz="quarter" idx="11"/>
          </p:nvPr>
        </p:nvSpPr>
        <p:spPr/>
        <p:txBody>
          <a:bodyPr/>
          <a:lstStyle/>
          <a:p>
            <a:pPr>
              <a:defRPr/>
            </a:pPr>
            <a:r>
              <a:rPr lang="en-US"/>
              <a:t>CMNS 262 – Summer 2011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CMNS 262 – Summer 2011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noChangeArrowheads="1"/>
          </p:cNvSpPr>
          <p:nvPr>
            <p:ph type="ctrTitle"/>
          </p:nvPr>
        </p:nvSpPr>
        <p:spPr/>
        <p:txBody>
          <a:bodyPr/>
          <a:lstStyle/>
          <a:p>
            <a:pPr eaLnBrk="1" hangingPunct="1">
              <a:defRPr/>
            </a:pPr>
            <a:r>
              <a:rPr lang="en-US"/>
              <a:t>Good luck with your research!</a:t>
            </a:r>
          </a:p>
        </p:txBody>
      </p:sp>
      <p:sp>
        <p:nvSpPr>
          <p:cNvPr id="20485" name="Rectangle 5"/>
          <p:cNvSpPr>
            <a:spLocks noGrp="1" noChangeArrowheads="1"/>
          </p:cNvSpPr>
          <p:nvPr>
            <p:ph type="subTitle" idx="1"/>
          </p:nvPr>
        </p:nvSpPr>
        <p:spPr/>
        <p:txBody>
          <a:bodyPr/>
          <a:lstStyle/>
          <a:p>
            <a:pPr eaLnBrk="1" hangingPunct="1">
              <a:defRPr/>
            </a:pPr>
            <a:r>
              <a:rPr lang="en-US"/>
              <a:t>Sylvia Roberts</a:t>
            </a:r>
          </a:p>
          <a:p>
            <a:pPr eaLnBrk="1" hangingPunct="1">
              <a:defRPr/>
            </a:pPr>
            <a:r>
              <a:rPr lang="en-US" sz="2800">
                <a:hlinkClick r:id="rId2"/>
              </a:rPr>
              <a:t>sroberts@sfu.ca</a:t>
            </a:r>
            <a:r>
              <a:rPr lang="en-US" sz="2800"/>
              <a:t> / 604-291-3681</a:t>
            </a:r>
          </a:p>
          <a:p>
            <a:pPr eaLnBrk="1" hangingPunct="1">
              <a:defRPr/>
            </a:pPr>
            <a:endParaRPr lang="en-US" sz="2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Assignment #2</a:t>
            </a:r>
            <a:endParaRPr lang="en-CA" dirty="0"/>
          </a:p>
        </p:txBody>
      </p:sp>
      <p:sp>
        <p:nvSpPr>
          <p:cNvPr id="3" name="Content Placeholder 2"/>
          <p:cNvSpPr>
            <a:spLocks noGrp="1"/>
          </p:cNvSpPr>
          <p:nvPr>
            <p:ph idx="1"/>
          </p:nvPr>
        </p:nvSpPr>
        <p:spPr/>
        <p:txBody>
          <a:bodyPr>
            <a:normAutofit fontScale="92500"/>
          </a:bodyPr>
          <a:lstStyle/>
          <a:p>
            <a:r>
              <a:rPr lang="en-CA" dirty="0" smtClean="0">
                <a:latin typeface="Arial Unicode MS" pitchFamily="34" charset="-128"/>
                <a:ea typeface="Arial Unicode MS" pitchFamily="34" charset="-128"/>
                <a:cs typeface="Arial Unicode MS" pitchFamily="34" charset="-128"/>
              </a:rPr>
              <a:t>Build on Assignment #1’s direct observation exercise </a:t>
            </a:r>
          </a:p>
          <a:p>
            <a:r>
              <a:rPr lang="en-CA" dirty="0" smtClean="0">
                <a:latin typeface="Arial Unicode MS" pitchFamily="34" charset="-128"/>
                <a:ea typeface="Arial Unicode MS" pitchFamily="34" charset="-128"/>
                <a:cs typeface="Arial Unicode MS" pitchFamily="34" charset="-128"/>
              </a:rPr>
              <a:t>Define a more focused, specific research question</a:t>
            </a:r>
          </a:p>
          <a:p>
            <a:r>
              <a:rPr lang="en-CA" dirty="0" smtClean="0">
                <a:latin typeface="Arial Unicode MS" pitchFamily="34" charset="-128"/>
                <a:ea typeface="Arial Unicode MS" pitchFamily="34" charset="-128"/>
                <a:cs typeface="Arial Unicode MS" pitchFamily="34" charset="-128"/>
              </a:rPr>
              <a:t>Select 2 additional research methods to explore your question</a:t>
            </a:r>
          </a:p>
          <a:p>
            <a:r>
              <a:rPr lang="en-CA" dirty="0" smtClean="0">
                <a:latin typeface="Arial Unicode MS" pitchFamily="34" charset="-128"/>
                <a:ea typeface="Arial Unicode MS" pitchFamily="34" charset="-128"/>
                <a:cs typeface="Arial Unicode MS" pitchFamily="34" charset="-128"/>
              </a:rPr>
              <a:t>Use a minimum of 5 scholarly sources:</a:t>
            </a:r>
          </a:p>
          <a:p>
            <a:pPr lvl="1"/>
            <a:r>
              <a:rPr lang="en-CA" dirty="0" smtClean="0">
                <a:latin typeface="Arial Unicode MS" pitchFamily="34" charset="-128"/>
                <a:ea typeface="Arial Unicode MS" pitchFamily="34" charset="-128"/>
                <a:cs typeface="Arial Unicode MS" pitchFamily="34" charset="-128"/>
              </a:rPr>
              <a:t>To justify choice of methods</a:t>
            </a:r>
          </a:p>
          <a:p>
            <a:pPr lvl="1"/>
            <a:r>
              <a:rPr lang="en-CA" dirty="0" smtClean="0">
                <a:latin typeface="Arial Unicode MS" pitchFamily="34" charset="-128"/>
                <a:ea typeface="Arial Unicode MS" pitchFamily="34" charset="-128"/>
                <a:cs typeface="Arial Unicode MS" pitchFamily="34" charset="-128"/>
              </a:rPr>
              <a:t>To situate research project in context of qualitative research practice</a:t>
            </a:r>
          </a:p>
          <a:p>
            <a:pPr lvl="1"/>
            <a:r>
              <a:rPr lang="en-CA" dirty="0" smtClean="0">
                <a:latin typeface="Arial Unicode MS" pitchFamily="34" charset="-128"/>
                <a:ea typeface="Arial Unicode MS" pitchFamily="34" charset="-128"/>
                <a:cs typeface="Arial Unicode MS" pitchFamily="34" charset="-128"/>
              </a:rPr>
              <a:t>Select sources from reading materials or library research</a:t>
            </a:r>
          </a:p>
          <a:p>
            <a:endParaRPr lang="en-CA" dirty="0"/>
          </a:p>
        </p:txBody>
      </p:sp>
      <p:sp>
        <p:nvSpPr>
          <p:cNvPr id="4" name="Footer Placeholder 3"/>
          <p:cNvSpPr>
            <a:spLocks noGrp="1"/>
          </p:cNvSpPr>
          <p:nvPr>
            <p:ph type="ftr" sz="quarter" idx="11"/>
          </p:nvPr>
        </p:nvSpPr>
        <p:spPr/>
        <p:txBody>
          <a:bodyPr/>
          <a:lstStyle/>
          <a:p>
            <a:pPr>
              <a:defRPr/>
            </a:pPr>
            <a:r>
              <a:rPr lang="en-US" smtClean="0"/>
              <a:t>CMNS 262 – Summer 2011</a:t>
            </a:r>
            <a:endParaRPr lang="en-US"/>
          </a:p>
        </p:txBody>
      </p:sp>
    </p:spTree>
    <p:extLst>
      <p:ext uri="{BB962C8B-B14F-4D97-AF65-F5344CB8AC3E}">
        <p14:creationId xmlns:p14="http://schemas.microsoft.com/office/powerpoint/2010/main" val="2585412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7813"/>
            <a:ext cx="8229600" cy="760412"/>
          </a:xfrm>
        </p:spPr>
        <p:txBody>
          <a:bodyPr>
            <a:normAutofit/>
          </a:bodyPr>
          <a:lstStyle/>
          <a:p>
            <a:pPr eaLnBrk="1" hangingPunct="1">
              <a:defRPr/>
            </a:pPr>
            <a:r>
              <a:rPr lang="en-US" dirty="0" smtClean="0"/>
              <a:t>Finding scholarly articles:</a:t>
            </a:r>
            <a:endParaRPr lang="en-US" dirty="0"/>
          </a:p>
        </p:txBody>
      </p:sp>
      <p:sp>
        <p:nvSpPr>
          <p:cNvPr id="10243" name="Rectangle 3"/>
          <p:cNvSpPr>
            <a:spLocks noGrp="1" noChangeArrowheads="1"/>
          </p:cNvSpPr>
          <p:nvPr>
            <p:ph idx="1"/>
          </p:nvPr>
        </p:nvSpPr>
        <p:spPr>
          <a:xfrm>
            <a:off x="457200" y="1828800"/>
            <a:ext cx="8229600" cy="4297363"/>
          </a:xfrm>
        </p:spPr>
        <p:txBody>
          <a:bodyPr/>
          <a:lstStyle/>
          <a:p>
            <a:pPr>
              <a:defRPr/>
            </a:pPr>
            <a:r>
              <a:rPr lang="en-US" sz="2800" dirty="0" smtClean="0">
                <a:latin typeface="Arial Unicode MS" pitchFamily="34" charset="-128"/>
                <a:ea typeface="Arial Unicode MS" pitchFamily="34" charset="-128"/>
                <a:cs typeface="Arial Unicode MS" pitchFamily="34" charset="-128"/>
              </a:rPr>
              <a:t>Identify search terms to describe the focus of your research</a:t>
            </a:r>
          </a:p>
          <a:p>
            <a:pPr eaLnBrk="1" hangingPunct="1">
              <a:defRPr/>
            </a:pPr>
            <a:r>
              <a:rPr lang="en-US" sz="2800" dirty="0" smtClean="0">
                <a:latin typeface="Arial Unicode MS" pitchFamily="34" charset="-128"/>
                <a:ea typeface="Arial Unicode MS" pitchFamily="34" charset="-128"/>
                <a:cs typeface="Arial Unicode MS" pitchFamily="34" charset="-128"/>
              </a:rPr>
              <a:t>Select </a:t>
            </a:r>
            <a:r>
              <a:rPr lang="en-US" sz="2800" dirty="0">
                <a:latin typeface="Arial Unicode MS" pitchFamily="34" charset="-128"/>
                <a:ea typeface="Arial Unicode MS" pitchFamily="34" charset="-128"/>
                <a:cs typeface="Arial Unicode MS" pitchFamily="34" charset="-128"/>
              </a:rPr>
              <a:t>appropriate search tools </a:t>
            </a:r>
            <a:r>
              <a:rPr lang="en-US" sz="2800" dirty="0" smtClean="0">
                <a:latin typeface="Arial Unicode MS" pitchFamily="34" charset="-128"/>
                <a:ea typeface="Arial Unicode MS" pitchFamily="34" charset="-128"/>
                <a:cs typeface="Arial Unicode MS" pitchFamily="34" charset="-128"/>
              </a:rPr>
              <a:t> </a:t>
            </a:r>
          </a:p>
          <a:p>
            <a:pPr eaLnBrk="1" hangingPunct="1">
              <a:defRPr/>
            </a:pPr>
            <a:r>
              <a:rPr lang="en-US" sz="2800" dirty="0" smtClean="0">
                <a:latin typeface="Arial Unicode MS" pitchFamily="34" charset="-128"/>
                <a:ea typeface="Arial Unicode MS" pitchFamily="34" charset="-128"/>
                <a:cs typeface="Arial Unicode MS" pitchFamily="34" charset="-128"/>
              </a:rPr>
              <a:t>Use search syntax effectively</a:t>
            </a:r>
            <a:endParaRPr lang="en-US" sz="2800" dirty="0">
              <a:latin typeface="Arial Unicode MS" pitchFamily="34" charset="-128"/>
              <a:ea typeface="Arial Unicode MS" pitchFamily="34" charset="-128"/>
              <a:cs typeface="Arial Unicode MS" pitchFamily="34" charset="-128"/>
            </a:endParaRPr>
          </a:p>
          <a:p>
            <a:pPr eaLnBrk="1" hangingPunct="1">
              <a:defRPr/>
            </a:pPr>
            <a:r>
              <a:rPr lang="en-US" sz="2800" dirty="0">
                <a:latin typeface="Arial Unicode MS" pitchFamily="34" charset="-128"/>
                <a:ea typeface="Arial Unicode MS" pitchFamily="34" charset="-128"/>
                <a:cs typeface="Arial Unicode MS" pitchFamily="34" charset="-128"/>
              </a:rPr>
              <a:t>Assess your search results to select scholarly research publications </a:t>
            </a:r>
          </a:p>
          <a:p>
            <a:pPr eaLnBrk="1" hangingPunct="1">
              <a:defRPr/>
            </a:pPr>
            <a:r>
              <a:rPr lang="en-US" sz="2800" dirty="0">
                <a:latin typeface="Arial Unicode MS" pitchFamily="34" charset="-128"/>
                <a:ea typeface="Arial Unicode MS" pitchFamily="34" charset="-128"/>
                <a:cs typeface="Arial Unicode MS" pitchFamily="34" charset="-128"/>
              </a:rPr>
              <a:t>Capitalize on your findings and/or modify your search strategy for better results</a:t>
            </a:r>
          </a:p>
          <a:p>
            <a:pPr eaLnBrk="1" hangingPunct="1">
              <a:defRPr/>
            </a:pPr>
            <a:endParaRPr lang="en-US" sz="2800" dirty="0"/>
          </a:p>
          <a:p>
            <a:pPr eaLnBrk="1" hangingPunct="1">
              <a:defRPr/>
            </a:pPr>
            <a:endParaRPr lang="en-US" sz="2800" dirty="0"/>
          </a:p>
          <a:p>
            <a:pPr eaLnBrk="1" hangingPunct="1">
              <a:defRPr/>
            </a:pPr>
            <a:endParaRPr lang="en-US" sz="2800" dirty="0"/>
          </a:p>
          <a:p>
            <a:pPr eaLnBrk="1" hangingPunct="1">
              <a:defRPr/>
            </a:pPr>
            <a:endParaRPr lang="en-US" sz="2800" dirty="0"/>
          </a:p>
        </p:txBody>
      </p:sp>
      <p:sp>
        <p:nvSpPr>
          <p:cNvPr id="5" name="Footer Placeholder 4"/>
          <p:cNvSpPr>
            <a:spLocks noGrp="1"/>
          </p:cNvSpPr>
          <p:nvPr>
            <p:ph type="ftr" sz="quarter" idx="11"/>
          </p:nvPr>
        </p:nvSpPr>
        <p:spPr/>
        <p:txBody>
          <a:bodyPr/>
          <a:lstStyle/>
          <a:p>
            <a:pPr>
              <a:defRPr/>
            </a:pPr>
            <a:r>
              <a:rPr lang="en-US"/>
              <a:t>CMNS 262 – Summer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1000" r="-11000"/>
          </a:stretch>
        </a:blip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a:t>CMNS 262 – Summer 2011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US" dirty="0" smtClean="0"/>
              <a:t>Terminology</a:t>
            </a:r>
            <a:endParaRPr lang="en-US" dirty="0"/>
          </a:p>
        </p:txBody>
      </p:sp>
      <p:sp>
        <p:nvSpPr>
          <p:cNvPr id="6" name="Content Placeholder 5"/>
          <p:cNvSpPr>
            <a:spLocks noGrp="1"/>
          </p:cNvSpPr>
          <p:nvPr>
            <p:ph sz="half" idx="1"/>
          </p:nvPr>
        </p:nvSpPr>
        <p:spPr/>
        <p:txBody>
          <a:bodyPr/>
          <a:lstStyle/>
          <a:p>
            <a:pPr>
              <a:defRPr/>
            </a:pPr>
            <a:r>
              <a:rPr lang="en-US" dirty="0" smtClean="0"/>
              <a:t>Cell phones</a:t>
            </a:r>
          </a:p>
          <a:p>
            <a:pPr>
              <a:defRPr/>
            </a:pPr>
            <a:r>
              <a:rPr lang="en-US" dirty="0" smtClean="0"/>
              <a:t>Cellular telephones</a:t>
            </a:r>
          </a:p>
          <a:p>
            <a:pPr>
              <a:defRPr/>
            </a:pPr>
            <a:r>
              <a:rPr lang="en-US" dirty="0" smtClean="0"/>
              <a:t>Mobile phones</a:t>
            </a:r>
          </a:p>
          <a:p>
            <a:pPr>
              <a:defRPr/>
            </a:pPr>
            <a:r>
              <a:rPr lang="en-US" dirty="0" smtClean="0"/>
              <a:t>Mobile communication</a:t>
            </a:r>
          </a:p>
          <a:p>
            <a:pPr>
              <a:defRPr/>
            </a:pPr>
            <a:endParaRPr lang="en-US" dirty="0" smtClean="0"/>
          </a:p>
        </p:txBody>
      </p:sp>
      <p:sp>
        <p:nvSpPr>
          <p:cNvPr id="7" name="Content Placeholder 6"/>
          <p:cNvSpPr>
            <a:spLocks noGrp="1"/>
          </p:cNvSpPr>
          <p:nvPr>
            <p:ph sz="half" idx="2"/>
          </p:nvPr>
        </p:nvSpPr>
        <p:spPr/>
        <p:txBody>
          <a:bodyPr/>
          <a:lstStyle/>
          <a:p>
            <a:pPr>
              <a:defRPr/>
            </a:pPr>
            <a:r>
              <a:rPr lang="en-US" dirty="0" smtClean="0"/>
              <a:t>Social</a:t>
            </a:r>
          </a:p>
          <a:p>
            <a:pPr>
              <a:defRPr/>
            </a:pPr>
            <a:r>
              <a:rPr lang="en-US" dirty="0" smtClean="0"/>
              <a:t>Interaction</a:t>
            </a:r>
          </a:p>
          <a:p>
            <a:pPr>
              <a:defRPr/>
            </a:pPr>
            <a:r>
              <a:rPr lang="en-US" dirty="0" smtClean="0"/>
              <a:t>Interpersonal</a:t>
            </a:r>
          </a:p>
          <a:p>
            <a:pPr>
              <a:defRPr/>
            </a:pPr>
            <a:r>
              <a:rPr lang="en-US" dirty="0" smtClean="0"/>
              <a:t>Behavior / </a:t>
            </a:r>
            <a:r>
              <a:rPr lang="en-US" dirty="0" err="1" smtClean="0"/>
              <a:t>behaviour</a:t>
            </a:r>
            <a:endParaRPr lang="en-US" dirty="0" smtClean="0"/>
          </a:p>
          <a:p>
            <a:pPr>
              <a:defRPr/>
            </a:pPr>
            <a:endParaRPr lang="en-US" dirty="0" smtClean="0"/>
          </a:p>
          <a:p>
            <a:pPr>
              <a:defRPr/>
            </a:pPr>
            <a:endParaRPr lang="en-US" dirty="0"/>
          </a:p>
        </p:txBody>
      </p:sp>
      <p:sp>
        <p:nvSpPr>
          <p:cNvPr id="4" name="Footer Placeholder 3"/>
          <p:cNvSpPr>
            <a:spLocks noGrp="1"/>
          </p:cNvSpPr>
          <p:nvPr>
            <p:ph type="ftr" sz="quarter" idx="11"/>
          </p:nvPr>
        </p:nvSpPr>
        <p:spPr/>
        <p:txBody>
          <a:bodyPr/>
          <a:lstStyle/>
          <a:p>
            <a:pPr>
              <a:defRPr/>
            </a:pPr>
            <a:r>
              <a:rPr lang="en-US"/>
              <a:t>CMNS 262 – Summer 2011</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1" end="1"/>
                                            </p:txEl>
                                          </p:spTgt>
                                        </p:tgtEl>
                                        <p:attrNameLst>
                                          <p:attrName>style.visibility</p:attrName>
                                        </p:attrNameLst>
                                      </p:cBhvr>
                                      <p:to>
                                        <p:strVal val="visible"/>
                                      </p:to>
                                    </p:set>
                                    <p:anim calcmode="lin" valueType="num">
                                      <p:cBhvr additive="base">
                                        <p:cTn id="3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2" end="2"/>
                                            </p:txEl>
                                          </p:spTgt>
                                        </p:tgtEl>
                                        <p:attrNameLst>
                                          <p:attrName>style.visibility</p:attrName>
                                        </p:attrNameLst>
                                      </p:cBhvr>
                                      <p:to>
                                        <p:strVal val="visible"/>
                                      </p:to>
                                    </p:set>
                                    <p:anim calcmode="lin" valueType="num">
                                      <p:cBhvr additive="base">
                                        <p:cTn id="4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3" end="3"/>
                                            </p:txEl>
                                          </p:spTgt>
                                        </p:tgtEl>
                                        <p:attrNameLst>
                                          <p:attrName>style.visibility</p:attrName>
                                        </p:attrNameLst>
                                      </p:cBhvr>
                                      <p:to>
                                        <p:strVal val="visible"/>
                                      </p:to>
                                    </p:set>
                                    <p:anim calcmode="lin" valueType="num">
                                      <p:cBhvr additive="base">
                                        <p:cTn id="4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US" dirty="0" smtClean="0"/>
              <a:t>Terminology</a:t>
            </a:r>
            <a:endParaRPr lang="en-US" dirty="0"/>
          </a:p>
        </p:txBody>
      </p:sp>
      <p:sp>
        <p:nvSpPr>
          <p:cNvPr id="6" name="Content Placeholder 5"/>
          <p:cNvSpPr>
            <a:spLocks noGrp="1"/>
          </p:cNvSpPr>
          <p:nvPr>
            <p:ph sz="half" idx="1"/>
          </p:nvPr>
        </p:nvSpPr>
        <p:spPr/>
        <p:txBody>
          <a:bodyPr/>
          <a:lstStyle/>
          <a:p>
            <a:pPr>
              <a:defRPr/>
            </a:pPr>
            <a:r>
              <a:rPr lang="en-US" dirty="0" smtClean="0"/>
              <a:t>Cell phones</a:t>
            </a:r>
          </a:p>
          <a:p>
            <a:pPr>
              <a:defRPr/>
            </a:pPr>
            <a:r>
              <a:rPr lang="en-US" dirty="0" smtClean="0"/>
              <a:t>Cellular telephones</a:t>
            </a:r>
          </a:p>
          <a:p>
            <a:pPr>
              <a:defRPr/>
            </a:pPr>
            <a:r>
              <a:rPr lang="en-US" dirty="0" smtClean="0"/>
              <a:t>Mobile phones</a:t>
            </a:r>
          </a:p>
          <a:p>
            <a:pPr>
              <a:defRPr/>
            </a:pPr>
            <a:r>
              <a:rPr lang="en-US" dirty="0" smtClean="0"/>
              <a:t>Mobile communication</a:t>
            </a:r>
          </a:p>
          <a:p>
            <a:pPr>
              <a:defRPr/>
            </a:pPr>
            <a:endParaRPr lang="en-US" dirty="0" smtClean="0"/>
          </a:p>
          <a:p>
            <a:pPr>
              <a:defRPr/>
            </a:pPr>
            <a:r>
              <a:rPr lang="en-US" dirty="0" smtClean="0"/>
              <a:t>Public </a:t>
            </a:r>
            <a:r>
              <a:rPr lang="en-US" dirty="0" smtClean="0"/>
              <a:t>space?</a:t>
            </a:r>
          </a:p>
          <a:p>
            <a:pPr>
              <a:defRPr/>
            </a:pPr>
            <a:r>
              <a:rPr lang="en-US" dirty="0" smtClean="0"/>
              <a:t>Observation</a:t>
            </a:r>
            <a:r>
              <a:rPr lang="en-US" dirty="0" smtClean="0"/>
              <a:t>?</a:t>
            </a:r>
          </a:p>
          <a:p>
            <a:pPr>
              <a:defRPr/>
            </a:pPr>
            <a:r>
              <a:rPr lang="en-US" dirty="0" smtClean="0"/>
              <a:t>Library / libraries</a:t>
            </a:r>
            <a:endParaRPr lang="en-US" dirty="0" smtClean="0"/>
          </a:p>
        </p:txBody>
      </p:sp>
      <p:sp>
        <p:nvSpPr>
          <p:cNvPr id="7" name="Content Placeholder 6"/>
          <p:cNvSpPr>
            <a:spLocks noGrp="1"/>
          </p:cNvSpPr>
          <p:nvPr>
            <p:ph sz="half" idx="2"/>
          </p:nvPr>
        </p:nvSpPr>
        <p:spPr/>
        <p:txBody>
          <a:bodyPr/>
          <a:lstStyle/>
          <a:p>
            <a:pPr>
              <a:defRPr/>
            </a:pPr>
            <a:r>
              <a:rPr lang="en-US" dirty="0" smtClean="0"/>
              <a:t>Social</a:t>
            </a:r>
          </a:p>
          <a:p>
            <a:pPr>
              <a:defRPr/>
            </a:pPr>
            <a:r>
              <a:rPr lang="en-US" dirty="0" smtClean="0"/>
              <a:t>Interaction</a:t>
            </a:r>
          </a:p>
          <a:p>
            <a:pPr>
              <a:defRPr/>
            </a:pPr>
            <a:r>
              <a:rPr lang="en-US" dirty="0" smtClean="0"/>
              <a:t>Interpersonal</a:t>
            </a:r>
          </a:p>
          <a:p>
            <a:pPr>
              <a:defRPr/>
            </a:pPr>
            <a:r>
              <a:rPr lang="en-US" dirty="0" smtClean="0"/>
              <a:t>Behavior / </a:t>
            </a:r>
            <a:r>
              <a:rPr lang="en-US" dirty="0" err="1" smtClean="0"/>
              <a:t>behaviour</a:t>
            </a:r>
            <a:endParaRPr lang="en-US" dirty="0" smtClean="0"/>
          </a:p>
          <a:p>
            <a:pPr>
              <a:defRPr/>
            </a:pPr>
            <a:endParaRPr lang="en-US" dirty="0" smtClean="0"/>
          </a:p>
          <a:p>
            <a:pPr>
              <a:defRPr/>
            </a:pPr>
            <a:endParaRPr lang="en-US" dirty="0" smtClean="0"/>
          </a:p>
          <a:p>
            <a:pPr>
              <a:defRPr/>
            </a:pPr>
            <a:r>
              <a:rPr lang="en-US" dirty="0" smtClean="0"/>
              <a:t>Etiquette?</a:t>
            </a:r>
          </a:p>
          <a:p>
            <a:pPr>
              <a:defRPr/>
            </a:pPr>
            <a:r>
              <a:rPr lang="en-US" dirty="0" smtClean="0"/>
              <a:t>Privacy?</a:t>
            </a:r>
          </a:p>
          <a:p>
            <a:pPr>
              <a:defRPr/>
            </a:pPr>
            <a:endParaRPr lang="en-US" dirty="0"/>
          </a:p>
        </p:txBody>
      </p:sp>
      <p:sp>
        <p:nvSpPr>
          <p:cNvPr id="4" name="Footer Placeholder 3"/>
          <p:cNvSpPr>
            <a:spLocks noGrp="1"/>
          </p:cNvSpPr>
          <p:nvPr>
            <p:ph type="ftr" sz="quarter" idx="11"/>
          </p:nvPr>
        </p:nvSpPr>
        <p:spPr/>
        <p:txBody>
          <a:bodyPr/>
          <a:lstStyle/>
          <a:p>
            <a:pPr>
              <a:defRPr/>
            </a:pPr>
            <a:r>
              <a:rPr lang="en-US"/>
              <a:t>CMNS 262 – Summer 2011</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1" end="1"/>
                                            </p:txEl>
                                          </p:spTgt>
                                        </p:tgtEl>
                                        <p:attrNameLst>
                                          <p:attrName>style.visibility</p:attrName>
                                        </p:attrNameLst>
                                      </p:cBhvr>
                                      <p:to>
                                        <p:strVal val="visible"/>
                                      </p:to>
                                    </p:set>
                                    <p:anim calcmode="lin" valueType="num">
                                      <p:cBhvr additive="base">
                                        <p:cTn id="3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2" end="2"/>
                                            </p:txEl>
                                          </p:spTgt>
                                        </p:tgtEl>
                                        <p:attrNameLst>
                                          <p:attrName>style.visibility</p:attrName>
                                        </p:attrNameLst>
                                      </p:cBhvr>
                                      <p:to>
                                        <p:strVal val="visible"/>
                                      </p:to>
                                    </p:set>
                                    <p:anim calcmode="lin" valueType="num">
                                      <p:cBhvr additive="base">
                                        <p:cTn id="4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3" end="3"/>
                                            </p:txEl>
                                          </p:spTgt>
                                        </p:tgtEl>
                                        <p:attrNameLst>
                                          <p:attrName>style.visibility</p:attrName>
                                        </p:attrNameLst>
                                      </p:cBhvr>
                                      <p:to>
                                        <p:strVal val="visible"/>
                                      </p:to>
                                    </p:set>
                                    <p:anim calcmode="lin" valueType="num">
                                      <p:cBhvr additive="base">
                                        <p:cTn id="4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5" end="5"/>
                                            </p:txEl>
                                          </p:spTgt>
                                        </p:tgtEl>
                                        <p:attrNameLst>
                                          <p:attrName>style.visibility</p:attrName>
                                        </p:attrNameLst>
                                      </p:cBhvr>
                                      <p:to>
                                        <p:strVal val="visible"/>
                                      </p:to>
                                    </p:set>
                                    <p:anim calcmode="lin" valueType="num">
                                      <p:cBhvr additive="base">
                                        <p:cTn id="5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6" end="6"/>
                                            </p:txEl>
                                          </p:spTgt>
                                        </p:tgtEl>
                                        <p:attrNameLst>
                                          <p:attrName>style.visibility</p:attrName>
                                        </p:attrNameLst>
                                      </p:cBhvr>
                                      <p:to>
                                        <p:strVal val="visible"/>
                                      </p:to>
                                    </p:set>
                                    <p:anim calcmode="lin" valueType="num">
                                      <p:cBhvr additive="base">
                                        <p:cTn id="61"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2" dur="10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7" end="7"/>
                                            </p:txEl>
                                          </p:spTgt>
                                        </p:tgtEl>
                                        <p:attrNameLst>
                                          <p:attrName>style.visibility</p:attrName>
                                        </p:attrNameLst>
                                      </p:cBhvr>
                                      <p:to>
                                        <p:strVal val="visible"/>
                                      </p:to>
                                    </p:set>
                                    <p:anim calcmode="lin" valueType="num">
                                      <p:cBhvr additive="base">
                                        <p:cTn id="67"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68" dur="10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7">
                                            <p:txEl>
                                              <p:pRg st="6" end="6"/>
                                            </p:txEl>
                                          </p:spTgt>
                                        </p:tgtEl>
                                        <p:attrNameLst>
                                          <p:attrName>style.visibility</p:attrName>
                                        </p:attrNameLst>
                                      </p:cBhvr>
                                      <p:to>
                                        <p:strVal val="visible"/>
                                      </p:to>
                                    </p:set>
                                    <p:anim calcmode="lin" valueType="num">
                                      <p:cBhvr additive="base">
                                        <p:cTn id="7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7">
                                            <p:txEl>
                                              <p:pRg st="7" end="7"/>
                                            </p:txEl>
                                          </p:spTgt>
                                        </p:tgtEl>
                                        <p:attrNameLst>
                                          <p:attrName>style.visibility</p:attrName>
                                        </p:attrNameLst>
                                      </p:cBhvr>
                                      <p:to>
                                        <p:strVal val="visible"/>
                                      </p:to>
                                    </p:set>
                                    <p:anim calcmode="lin" valueType="num">
                                      <p:cBhvr additive="base">
                                        <p:cTn id="7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a:t>CMNS 262 – Summer 2011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smtClean="0"/>
              <a:t>Search for CMNS articles</a:t>
            </a:r>
            <a:endParaRPr lang="en-US" dirty="0"/>
          </a:p>
        </p:txBody>
      </p:sp>
      <p:sp>
        <p:nvSpPr>
          <p:cNvPr id="4" name="Content Placeholder 3"/>
          <p:cNvSpPr>
            <a:spLocks noGrp="1"/>
          </p:cNvSpPr>
          <p:nvPr>
            <p:ph idx="1"/>
          </p:nvPr>
        </p:nvSpPr>
        <p:spPr/>
        <p:txBody>
          <a:bodyPr/>
          <a:lstStyle/>
          <a:p>
            <a:pPr>
              <a:defRPr/>
            </a:pPr>
            <a:r>
              <a:rPr lang="en-US" dirty="0" smtClean="0">
                <a:hlinkClick r:id="rId2"/>
              </a:rPr>
              <a:t>CMNS article indexes</a:t>
            </a:r>
            <a:endParaRPr lang="en-US" dirty="0" smtClean="0"/>
          </a:p>
          <a:p>
            <a:pPr lvl="1">
              <a:defRPr/>
            </a:pPr>
            <a:r>
              <a:rPr lang="en-US" dirty="0" smtClean="0"/>
              <a:t>Communication &amp; Mass Media Complete</a:t>
            </a:r>
          </a:p>
          <a:p>
            <a:pPr lvl="1">
              <a:defRPr/>
            </a:pPr>
            <a:r>
              <a:rPr lang="en-US" dirty="0" smtClean="0"/>
              <a:t>Communication Abstracts</a:t>
            </a:r>
          </a:p>
          <a:p>
            <a:pPr lvl="1">
              <a:defRPr/>
            </a:pPr>
            <a:r>
              <a:rPr lang="en-US" dirty="0" err="1" smtClean="0"/>
              <a:t>Geobase</a:t>
            </a:r>
            <a:endParaRPr lang="en-US" dirty="0" smtClean="0"/>
          </a:p>
          <a:p>
            <a:pPr lvl="1">
              <a:defRPr/>
            </a:pPr>
            <a:r>
              <a:rPr lang="en-US" dirty="0" smtClean="0"/>
              <a:t>Sociological Abstracts</a:t>
            </a:r>
          </a:p>
          <a:p>
            <a:pPr lvl="1">
              <a:defRPr/>
            </a:pPr>
            <a:endParaRPr lang="en-US" dirty="0"/>
          </a:p>
        </p:txBody>
      </p:sp>
      <p:sp>
        <p:nvSpPr>
          <p:cNvPr id="2" name="Footer Placeholder 1"/>
          <p:cNvSpPr>
            <a:spLocks noGrp="1"/>
          </p:cNvSpPr>
          <p:nvPr>
            <p:ph type="ftr" sz="quarter" idx="11"/>
          </p:nvPr>
        </p:nvSpPr>
        <p:spPr/>
        <p:txBody>
          <a:bodyPr/>
          <a:lstStyle/>
          <a:p>
            <a:pPr>
              <a:defRPr/>
            </a:pPr>
            <a:r>
              <a:rPr lang="en-US"/>
              <a:t>CMNS 262 – Summer 2011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a:t>CMNS 262 – Summer 2011</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1175</TotalTime>
  <Words>570</Words>
  <Application>Microsoft Office PowerPoint</Application>
  <PresentationFormat>On-screen Show (4:3)</PresentationFormat>
  <Paragraphs>103</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       CMNS 262  research guide </vt:lpstr>
      <vt:lpstr>Assignment #2</vt:lpstr>
      <vt:lpstr>Finding scholarly articles:</vt:lpstr>
      <vt:lpstr>PowerPoint Presentation</vt:lpstr>
      <vt:lpstr>Terminology</vt:lpstr>
      <vt:lpstr>Terminology</vt:lpstr>
      <vt:lpstr>PowerPoint Presentation</vt:lpstr>
      <vt:lpstr>Search for CMNS articles</vt:lpstr>
      <vt:lpstr>PowerPoint Presentation</vt:lpstr>
      <vt:lpstr>Characteristics of scholarly literature</vt:lpstr>
      <vt:lpstr>Examples:</vt:lpstr>
      <vt:lpstr>PowerPoint Presentation</vt:lpstr>
      <vt:lpstr>Can’t find anything on topic?</vt:lpstr>
      <vt:lpstr>PowerPoint Presentation</vt:lpstr>
      <vt:lpstr>Good luck with your research!</vt:lpstr>
    </vt:vector>
  </TitlesOfParts>
  <Company>Simon Fraser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CMNS 362</dc:title>
  <dc:creator>sroberts</dc:creator>
  <cp:lastModifiedBy>Sylvia Roberts</cp:lastModifiedBy>
  <cp:revision>52</cp:revision>
  <dcterms:created xsi:type="dcterms:W3CDTF">2006-09-21T23:15:01Z</dcterms:created>
  <dcterms:modified xsi:type="dcterms:W3CDTF">2012-07-12T17:40:58Z</dcterms:modified>
</cp:coreProperties>
</file>