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648" r:id="rId4"/>
  </p:sldMasterIdLst>
  <p:notesMasterIdLst>
    <p:notesMasterId r:id="rId36"/>
  </p:notesMasterIdLst>
  <p:handoutMasterIdLst>
    <p:handoutMasterId r:id="rId37"/>
  </p:handoutMasterIdLst>
  <p:sldIdLst>
    <p:sldId id="324" r:id="rId5"/>
    <p:sldId id="256" r:id="rId6"/>
    <p:sldId id="320" r:id="rId7"/>
    <p:sldId id="263" r:id="rId8"/>
    <p:sldId id="339" r:id="rId9"/>
    <p:sldId id="276" r:id="rId10"/>
    <p:sldId id="285" r:id="rId11"/>
    <p:sldId id="260" r:id="rId12"/>
    <p:sldId id="317" r:id="rId13"/>
    <p:sldId id="342" r:id="rId14"/>
    <p:sldId id="311" r:id="rId15"/>
    <p:sldId id="343" r:id="rId16"/>
    <p:sldId id="348" r:id="rId17"/>
    <p:sldId id="345" r:id="rId18"/>
    <p:sldId id="349" r:id="rId19"/>
    <p:sldId id="350" r:id="rId20"/>
    <p:sldId id="351" r:id="rId21"/>
    <p:sldId id="279" r:id="rId22"/>
    <p:sldId id="354" r:id="rId23"/>
    <p:sldId id="356" r:id="rId24"/>
    <p:sldId id="271" r:id="rId25"/>
    <p:sldId id="280" r:id="rId26"/>
    <p:sldId id="328" r:id="rId27"/>
    <p:sldId id="329" r:id="rId28"/>
    <p:sldId id="330" r:id="rId29"/>
    <p:sldId id="331" r:id="rId30"/>
    <p:sldId id="352" r:id="rId31"/>
    <p:sldId id="353" r:id="rId32"/>
    <p:sldId id="299" r:id="rId33"/>
    <p:sldId id="272" r:id="rId34"/>
    <p:sldId id="274" r:id="rId3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9"/>
    <a:srgbClr val="59FF44"/>
    <a:srgbClr val="1BCDBA"/>
    <a:srgbClr val="90FF07"/>
    <a:srgbClr val="B836AA"/>
    <a:srgbClr val="BB19FC"/>
    <a:srgbClr val="FC7A3D"/>
    <a:srgbClr val="FFFF00"/>
    <a:srgbClr val="CD89C4"/>
    <a:srgbClr val="CD3C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51282" autoAdjust="0"/>
  </p:normalViewPr>
  <p:slideViewPr>
    <p:cSldViewPr snapToGrid="0" snapToObjects="1">
      <p:cViewPr varScale="1">
        <p:scale>
          <a:sx n="109" d="100"/>
          <a:sy n="109" d="100"/>
        </p:scale>
        <p:origin x="3648" y="96"/>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snapToObjects="1">
      <p:cViewPr varScale="1">
        <p:scale>
          <a:sx n="81" d="100"/>
          <a:sy n="81"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1577B23-7368-485C-8968-4DFBC8208515}" type="datetimeFigureOut">
              <a:rPr lang="en-US" smtClean="0"/>
              <a:t>1/28/2025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88E2EAF-7233-4B3C-A92D-44D6D3B086CF}" type="slidenum">
              <a:rPr lang="en-US" smtClean="0"/>
              <a:t>‹#›</a:t>
            </a:fld>
            <a:endParaRPr lang="en-US"/>
          </a:p>
        </p:txBody>
      </p:sp>
    </p:spTree>
    <p:extLst>
      <p:ext uri="{BB962C8B-B14F-4D97-AF65-F5344CB8AC3E}">
        <p14:creationId xmlns:p14="http://schemas.microsoft.com/office/powerpoint/2010/main" val="2835727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16156D-1C4F-C841-A51F-47824C19D7EA}" type="datetimeFigureOut">
              <a:rPr lang="en-US" smtClean="0"/>
              <a:t>1/28/2025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AB9812-038B-324F-8A96-218167A35B84}" type="slidenum">
              <a:rPr lang="en-US" smtClean="0"/>
              <a:t>‹#›</a:t>
            </a:fld>
            <a:endParaRPr lang="en-US"/>
          </a:p>
        </p:txBody>
      </p:sp>
    </p:spTree>
    <p:extLst>
      <p:ext uri="{BB962C8B-B14F-4D97-AF65-F5344CB8AC3E}">
        <p14:creationId xmlns:p14="http://schemas.microsoft.com/office/powerpoint/2010/main" val="2166026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as the liaison librarian for Communication. Liaison librarians are </a:t>
            </a:r>
            <a:r>
              <a:rPr lang="en-US" dirty="0" err="1"/>
              <a:t>knowledgable</a:t>
            </a:r>
            <a:r>
              <a:rPr lang="en-US" dirty="0"/>
              <a:t> about the research and teaching at SFU’s School of Communication and familiar with the production and distribution of information sources that support these.</a:t>
            </a:r>
          </a:p>
        </p:txBody>
      </p:sp>
      <p:sp>
        <p:nvSpPr>
          <p:cNvPr id="4" name="Slide Number Placeholder 3"/>
          <p:cNvSpPr>
            <a:spLocks noGrp="1"/>
          </p:cNvSpPr>
          <p:nvPr>
            <p:ph type="sldNum" sz="quarter" idx="5"/>
          </p:nvPr>
        </p:nvSpPr>
        <p:spPr/>
        <p:txBody>
          <a:bodyPr/>
          <a:lstStyle/>
          <a:p>
            <a:fld id="{52AB9812-038B-324F-8A96-218167A35B84}" type="slidenum">
              <a:rPr lang="en-US" smtClean="0"/>
              <a:t>1</a:t>
            </a:fld>
            <a:endParaRPr lang="en-US"/>
          </a:p>
        </p:txBody>
      </p:sp>
    </p:spTree>
    <p:extLst>
      <p:ext uri="{BB962C8B-B14F-4D97-AF65-F5344CB8AC3E}">
        <p14:creationId xmlns:p14="http://schemas.microsoft.com/office/powerpoint/2010/main" val="155709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articles in peer-reviewed articles report on empirical research; some may be news reports or focused on theory. </a:t>
            </a:r>
          </a:p>
          <a:p>
            <a:r>
              <a:rPr lang="en-US" dirty="0"/>
              <a:t> </a:t>
            </a:r>
          </a:p>
          <a:p>
            <a:r>
              <a:rPr lang="en-US" sz="1200" b="1" kern="1200" dirty="0">
                <a:solidFill>
                  <a:schemeClr val="tx1"/>
                </a:solidFill>
                <a:effectLst/>
                <a:latin typeface="+mn-lt"/>
                <a:ea typeface="+mn-ea"/>
                <a:cs typeface="+mn-cs"/>
              </a:rPr>
              <a:t>An empirical research article is an article which reports research based on actual observations or experiments.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Empirical research may use quantitative research methods, which generate numerical data and seek to establish causal relationships between two or more variables.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Alternatively you may find that they use qualitative research methods, which objectively and critically analyze behaviors, beliefs, feelings, or values with few or no numerical data available for analysis.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empirical research articles will include a description of the specific research method used, </a:t>
            </a:r>
            <a:r>
              <a:rPr lang="en-US" sz="1200" b="1" kern="1200" dirty="0">
                <a:solidFill>
                  <a:schemeClr val="tx1"/>
                </a:solidFill>
                <a:effectLst/>
                <a:latin typeface="+mn-lt"/>
                <a:ea typeface="+mn-ea"/>
                <a:cs typeface="+mn-cs"/>
              </a:rPr>
              <a:t>the word “empirical” is not likely to appear.</a:t>
            </a:r>
            <a:r>
              <a:rPr lang="en-US" sz="1200" kern="1200" dirty="0">
                <a:solidFill>
                  <a:schemeClr val="tx1"/>
                </a:solidFill>
                <a:effectLst/>
                <a:latin typeface="+mn-lt"/>
                <a:ea typeface="+mn-ea"/>
                <a:cs typeface="+mn-cs"/>
              </a:rPr>
              <a:t> There is an assumption that the readers of research literature can recognize specific research methods as empirical or not.  You will gain expertise in these methods through CMNS 201 and other courses.</a:t>
            </a:r>
          </a:p>
          <a:p>
            <a:endParaRPr lang="en-US" dirty="0"/>
          </a:p>
          <a:p>
            <a:r>
              <a:rPr lang="en-US" dirty="0"/>
              <a:t>(Ask students to volunteer a few examples of research methodologies used in the field of Communication. Answers could be surveys, content analysis, discourse analysis, focus groups, etc.)</a:t>
            </a:r>
          </a:p>
        </p:txBody>
      </p:sp>
      <p:sp>
        <p:nvSpPr>
          <p:cNvPr id="4" name="Slide Number Placeholder 3"/>
          <p:cNvSpPr>
            <a:spLocks noGrp="1"/>
          </p:cNvSpPr>
          <p:nvPr>
            <p:ph type="sldNum" sz="quarter" idx="5"/>
          </p:nvPr>
        </p:nvSpPr>
        <p:spPr/>
        <p:txBody>
          <a:bodyPr/>
          <a:lstStyle/>
          <a:p>
            <a:fld id="{52AB9812-038B-324F-8A96-218167A35B84}" type="slidenum">
              <a:rPr lang="en-US" smtClean="0"/>
              <a:t>10</a:t>
            </a:fld>
            <a:endParaRPr lang="en-US"/>
          </a:p>
        </p:txBody>
      </p:sp>
    </p:spTree>
    <p:extLst>
      <p:ext uri="{BB962C8B-B14F-4D97-AF65-F5344CB8AC3E}">
        <p14:creationId xmlns:p14="http://schemas.microsoft.com/office/powerpoint/2010/main" val="233284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You can learn to recognize empirical research articles by the form of the article and these features that are typical.</a:t>
            </a:r>
          </a:p>
          <a:p>
            <a:endParaRPr lang="en-US" dirty="0"/>
          </a:p>
          <a:p>
            <a:r>
              <a:rPr lang="en-US" dirty="0"/>
              <a:t>(Review the bullet contents briefly with students)</a:t>
            </a:r>
          </a:p>
          <a:p>
            <a:endParaRPr lang="en-US" dirty="0"/>
          </a:p>
          <a:p>
            <a:r>
              <a:rPr lang="en-US" dirty="0"/>
              <a:t>Now we’ll look at how these features appear in a real research article, to prepare you to recognize them as you do your own research.</a:t>
            </a:r>
          </a:p>
        </p:txBody>
      </p:sp>
      <p:sp>
        <p:nvSpPr>
          <p:cNvPr id="4" name="Slide Number Placeholder 3"/>
          <p:cNvSpPr>
            <a:spLocks noGrp="1"/>
          </p:cNvSpPr>
          <p:nvPr>
            <p:ph type="sldNum" sz="quarter" idx="10"/>
          </p:nvPr>
        </p:nvSpPr>
        <p:spPr/>
        <p:txBody>
          <a:bodyPr/>
          <a:lstStyle/>
          <a:p>
            <a:fld id="{FDFB980E-769F-4FEC-AF47-C2DD8984E1B7}" type="slidenum">
              <a:rPr lang="en-US" smtClean="0"/>
              <a:t>11</a:t>
            </a:fld>
            <a:endParaRPr lang="en-US"/>
          </a:p>
        </p:txBody>
      </p:sp>
    </p:spTree>
    <p:extLst>
      <p:ext uri="{BB962C8B-B14F-4D97-AF65-F5344CB8AC3E}">
        <p14:creationId xmlns:p14="http://schemas.microsoft.com/office/powerpoint/2010/main" val="33394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APA citation for an empirical research article like you will need to submit during today’s tutorial.</a:t>
            </a:r>
          </a:p>
          <a:p>
            <a:endParaRPr lang="en-US" dirty="0"/>
          </a:p>
          <a:p>
            <a:r>
              <a:rPr lang="en-US" dirty="0"/>
              <a:t>Lets see what this looks like when you look at results from a database search.</a:t>
            </a:r>
          </a:p>
        </p:txBody>
      </p:sp>
      <p:sp>
        <p:nvSpPr>
          <p:cNvPr id="4" name="Slide Number Placeholder 3"/>
          <p:cNvSpPr>
            <a:spLocks noGrp="1"/>
          </p:cNvSpPr>
          <p:nvPr>
            <p:ph type="sldNum" sz="quarter" idx="5"/>
          </p:nvPr>
        </p:nvSpPr>
        <p:spPr/>
        <p:txBody>
          <a:bodyPr/>
          <a:lstStyle/>
          <a:p>
            <a:fld id="{52AB9812-038B-324F-8A96-218167A35B84}" type="slidenum">
              <a:rPr lang="en-US" smtClean="0"/>
              <a:t>12</a:t>
            </a:fld>
            <a:endParaRPr lang="en-US"/>
          </a:p>
        </p:txBody>
      </p:sp>
    </p:spTree>
    <p:extLst>
      <p:ext uri="{BB962C8B-B14F-4D97-AF65-F5344CB8AC3E}">
        <p14:creationId xmlns:p14="http://schemas.microsoft.com/office/powerpoint/2010/main" val="140599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database record from Communication and Mass Media Complete which indexes articles in CMNS journals.  Databases contain records describing articles, providing both finding information and descriptive information.</a:t>
            </a:r>
          </a:p>
          <a:p>
            <a:endParaRPr lang="en-US" dirty="0"/>
          </a:p>
          <a:p>
            <a:r>
              <a:rPr lang="en-US" dirty="0"/>
              <a:t>(Point out the authors &amp; author affiliations as a sign of expertise, i.e. that they’re affiliated with a research institution, have a PhD and record of successful research to get  a position at a university.)  </a:t>
            </a:r>
          </a:p>
          <a:p>
            <a:endParaRPr lang="en-US" dirty="0"/>
          </a:p>
          <a:p>
            <a:r>
              <a:rPr lang="en-US" dirty="0"/>
              <a:t>The abstract gives a summary of the article including evidence of having been an empirical research study, “study” is a clue to this as well as the description of the study population and how data was gathered.</a:t>
            </a:r>
          </a:p>
          <a:p>
            <a:endParaRPr lang="en-US" dirty="0"/>
          </a:p>
          <a:p>
            <a:r>
              <a:rPr lang="en-US" dirty="0"/>
              <a:t>Subject terms are standard terminology used to help searchers identify the major focus of articles so you can use them, along with the abstract, to decide whether the article might be useful to you.</a:t>
            </a:r>
          </a:p>
          <a:p>
            <a:endParaRPr lang="en-US" dirty="0"/>
          </a:p>
          <a:p>
            <a:r>
              <a:rPr lang="en-US" dirty="0"/>
              <a:t>Notice that this record links to a PDF of the article. Sometimes you might see a red “Get at SFU” button that you can use to see if the full text of the article is available in another database or </a:t>
            </a:r>
            <a:r>
              <a:rPr lang="en-US" dirty="0" err="1"/>
              <a:t>ejournal</a:t>
            </a:r>
            <a:r>
              <a:rPr lang="en-US" dirty="0"/>
              <a:t> holdings.</a:t>
            </a:r>
          </a:p>
        </p:txBody>
      </p:sp>
      <p:sp>
        <p:nvSpPr>
          <p:cNvPr id="4" name="Slide Number Placeholder 3"/>
          <p:cNvSpPr>
            <a:spLocks noGrp="1"/>
          </p:cNvSpPr>
          <p:nvPr>
            <p:ph type="sldNum" sz="quarter" idx="5"/>
          </p:nvPr>
        </p:nvSpPr>
        <p:spPr/>
        <p:txBody>
          <a:bodyPr/>
          <a:lstStyle/>
          <a:p>
            <a:fld id="{52AB9812-038B-324F-8A96-218167A35B84}" type="slidenum">
              <a:rPr lang="en-US" smtClean="0"/>
              <a:t>13</a:t>
            </a:fld>
            <a:endParaRPr lang="en-US"/>
          </a:p>
        </p:txBody>
      </p:sp>
    </p:spTree>
    <p:extLst>
      <p:ext uri="{BB962C8B-B14F-4D97-AF65-F5344CB8AC3E}">
        <p14:creationId xmlns:p14="http://schemas.microsoft.com/office/powerpoint/2010/main" val="484340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full text of the article, you’ll see some of the features that I described:</a:t>
            </a:r>
          </a:p>
          <a:p>
            <a:pPr marL="171450" indent="-171450">
              <a:buFont typeface="Arial" panose="020B0604020202020204" pitchFamily="34" charset="0"/>
              <a:buChar char="•"/>
            </a:pPr>
            <a:r>
              <a:rPr lang="en-US" dirty="0"/>
              <a:t>The authors’ names and research affiliation</a:t>
            </a:r>
          </a:p>
          <a:p>
            <a:pPr marL="171450" indent="-171450">
              <a:buFont typeface="Arial" panose="020B0604020202020204" pitchFamily="34" charset="0"/>
              <a:buChar char="•"/>
            </a:pPr>
            <a:r>
              <a:rPr lang="en-US" dirty="0"/>
              <a:t>The abstract, including a brief description of the research questions, methodology and conclusion</a:t>
            </a:r>
          </a:p>
          <a:p>
            <a:pPr marL="171450" indent="-171450">
              <a:buFont typeface="Arial" panose="020B0604020202020204" pitchFamily="34" charset="0"/>
              <a:buChar char="•"/>
            </a:pPr>
            <a:r>
              <a:rPr lang="en-US" dirty="0"/>
              <a:t>The journal name, issue, volume, date of publication and page numbers</a:t>
            </a:r>
          </a:p>
          <a:p>
            <a:endParaRPr lang="en-US" dirty="0"/>
          </a:p>
          <a:p>
            <a:r>
              <a:rPr lang="en-US" dirty="0"/>
              <a:t>The text starts with an introduction to the research, including the literature review. The term “literature review” might be used as a section heading or it might be imbedded as part of the introduction.  It’s at the beginning of the article to help readers know how this specific research is situated in what’s be done previously.</a:t>
            </a:r>
          </a:p>
          <a:p>
            <a:endParaRPr lang="en-US" dirty="0"/>
          </a:p>
          <a:p>
            <a:r>
              <a:rPr lang="en-US" dirty="0"/>
              <a:t>Notice all of the highlighted text?  These are in-text references that show key sources as part of the literature review, helping to establish the context for this research study.  You can go from the in-text reference to the alphabetical list of references at the end of the article, to get the full citation for finding the article. So, if you find something related to your own research question, you can find the original article.</a:t>
            </a:r>
          </a:p>
        </p:txBody>
      </p:sp>
      <p:sp>
        <p:nvSpPr>
          <p:cNvPr id="4" name="Slide Number Placeholder 3"/>
          <p:cNvSpPr>
            <a:spLocks noGrp="1"/>
          </p:cNvSpPr>
          <p:nvPr>
            <p:ph type="sldNum" sz="quarter" idx="5"/>
          </p:nvPr>
        </p:nvSpPr>
        <p:spPr/>
        <p:txBody>
          <a:bodyPr/>
          <a:lstStyle/>
          <a:p>
            <a:fld id="{52AB9812-038B-324F-8A96-218167A35B84}" type="slidenum">
              <a:rPr lang="en-US" smtClean="0"/>
              <a:t>14</a:t>
            </a:fld>
            <a:endParaRPr lang="en-US"/>
          </a:p>
        </p:txBody>
      </p:sp>
    </p:spTree>
    <p:extLst>
      <p:ext uri="{BB962C8B-B14F-4D97-AF65-F5344CB8AC3E}">
        <p14:creationId xmlns:p14="http://schemas.microsoft.com/office/powerpoint/2010/main" val="281158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turn to the next pages of the article, notice that the in-text references continue.  I stopped highlighting after page 7 but the references go on through page 10.  </a:t>
            </a:r>
          </a:p>
          <a:p>
            <a:endParaRPr lang="en-US" dirty="0"/>
          </a:p>
          <a:p>
            <a:r>
              <a:rPr lang="en-US" dirty="0"/>
              <a:t>Literature reviews can be long (several pages), often divided into different aspects by section titles, in this case, literature related to fake news and to model minorities.   </a:t>
            </a:r>
          </a:p>
          <a:p>
            <a:endParaRPr lang="en-US" dirty="0"/>
          </a:p>
          <a:p>
            <a:r>
              <a:rPr lang="en-US" dirty="0"/>
              <a:t>You’ll notice that the last section “The current study” presents the hypotheses. Sometimes these are labelled as research questions rather than hypotheses. These describe the research gap that this study intends to fill.</a:t>
            </a:r>
          </a:p>
        </p:txBody>
      </p:sp>
      <p:sp>
        <p:nvSpPr>
          <p:cNvPr id="4" name="Slide Number Placeholder 3"/>
          <p:cNvSpPr>
            <a:spLocks noGrp="1"/>
          </p:cNvSpPr>
          <p:nvPr>
            <p:ph type="sldNum" sz="quarter" idx="5"/>
          </p:nvPr>
        </p:nvSpPr>
        <p:spPr/>
        <p:txBody>
          <a:bodyPr/>
          <a:lstStyle/>
          <a:p>
            <a:fld id="{52AB9812-038B-324F-8A96-218167A35B84}" type="slidenum">
              <a:rPr lang="en-US" smtClean="0"/>
              <a:t>15</a:t>
            </a:fld>
            <a:endParaRPr lang="en-US"/>
          </a:p>
        </p:txBody>
      </p:sp>
    </p:spTree>
    <p:extLst>
      <p:ext uri="{BB962C8B-B14F-4D97-AF65-F5344CB8AC3E}">
        <p14:creationId xmlns:p14="http://schemas.microsoft.com/office/powerpoint/2010/main" val="184116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research questions/hypotheses are stated, the method or methodology heading shows us how these will be investigated, e.g. how the participants were recruited, how data was gathered and analyzed, what measures were used, etc.</a:t>
            </a:r>
          </a:p>
          <a:p>
            <a:endParaRPr lang="en-US" dirty="0"/>
          </a:p>
          <a:p>
            <a:r>
              <a:rPr lang="en-US" dirty="0"/>
              <a:t>Following the methodology section, the discussion of the research results begins.</a:t>
            </a:r>
          </a:p>
        </p:txBody>
      </p:sp>
      <p:sp>
        <p:nvSpPr>
          <p:cNvPr id="4" name="Slide Number Placeholder 3"/>
          <p:cNvSpPr>
            <a:spLocks noGrp="1"/>
          </p:cNvSpPr>
          <p:nvPr>
            <p:ph type="sldNum" sz="quarter" idx="5"/>
          </p:nvPr>
        </p:nvSpPr>
        <p:spPr/>
        <p:txBody>
          <a:bodyPr/>
          <a:lstStyle/>
          <a:p>
            <a:fld id="{52AB9812-038B-324F-8A96-218167A35B84}" type="slidenum">
              <a:rPr lang="en-US" smtClean="0"/>
              <a:t>16</a:t>
            </a:fld>
            <a:endParaRPr lang="en-US"/>
          </a:p>
        </p:txBody>
      </p:sp>
    </p:spTree>
    <p:extLst>
      <p:ext uri="{BB962C8B-B14F-4D97-AF65-F5344CB8AC3E}">
        <p14:creationId xmlns:p14="http://schemas.microsoft.com/office/powerpoint/2010/main" val="4148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description of the study results, a discussion of the findings follows. </a:t>
            </a:r>
          </a:p>
          <a:p>
            <a:endParaRPr lang="en-US" dirty="0"/>
          </a:p>
          <a:p>
            <a:r>
              <a:rPr lang="en-US" dirty="0"/>
              <a:t>Usually the research article will end with some conclusions about how these findings are significant, for the field of CMNS and perhaps for society.  There is also often a section near the end that discusses what the study did not do (limitations) and what questions are yet to be answered.   </a:t>
            </a:r>
          </a:p>
          <a:p>
            <a:endParaRPr lang="en-US" dirty="0"/>
          </a:p>
          <a:p>
            <a:r>
              <a:rPr lang="en-US" dirty="0"/>
              <a:t>And of course the article ends with a list of references for those information sources included in the article, including the full citations for all the articles in the literature review.</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52AB9812-038B-324F-8A96-218167A35B84}" type="slidenum">
              <a:rPr lang="en-US" smtClean="0"/>
              <a:t>17</a:t>
            </a:fld>
            <a:endParaRPr lang="en-US"/>
          </a:p>
        </p:txBody>
      </p:sp>
    </p:spTree>
    <p:extLst>
      <p:ext uri="{BB962C8B-B14F-4D97-AF65-F5344CB8AC3E}">
        <p14:creationId xmlns:p14="http://schemas.microsoft.com/office/powerpoint/2010/main" val="62518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Okay, now we’ll turn to the task of finding articles that describe research related to your own interests.</a:t>
            </a:r>
          </a:p>
          <a:p>
            <a:endParaRPr lang="en-US" dirty="0"/>
          </a:p>
          <a:p>
            <a:r>
              <a:rPr lang="en-US" dirty="0"/>
              <a:t>One thing that </a:t>
            </a:r>
            <a:r>
              <a:rPr lang="en-US" b="1" dirty="0"/>
              <a:t>I want to emphasize </a:t>
            </a:r>
            <a:r>
              <a:rPr lang="en-US" dirty="0"/>
              <a:t>is that research articles may be useful to you even if they are not a perfect match for your topic. Maybe only part of the article is useful to you, e.g. how to recruit a study population of students or suggests a method that might be suitable for your study or looked at a similar (but not identical) social media platform.  If it’s useful in helping you plan for your research project, it can be included in your literature review.</a:t>
            </a:r>
          </a:p>
          <a:p>
            <a:endParaRPr lang="en-US" dirty="0"/>
          </a:p>
          <a:p>
            <a:r>
              <a:rPr lang="en-US" dirty="0"/>
              <a:t> </a:t>
            </a:r>
            <a:endParaRPr lang="en-CA" dirty="0"/>
          </a:p>
          <a:p>
            <a:endParaRPr lang="en-CA" dirty="0"/>
          </a:p>
        </p:txBody>
      </p:sp>
      <p:sp>
        <p:nvSpPr>
          <p:cNvPr id="4" name="Slide Number Placeholder 3"/>
          <p:cNvSpPr>
            <a:spLocks noGrp="1"/>
          </p:cNvSpPr>
          <p:nvPr>
            <p:ph type="sldNum" sz="quarter" idx="10"/>
          </p:nvPr>
        </p:nvSpPr>
        <p:spPr/>
        <p:txBody>
          <a:bodyPr/>
          <a:lstStyle/>
          <a:p>
            <a:fld id="{52AB9812-038B-324F-8A96-218167A35B84}" type="slidenum">
              <a:rPr lang="en-US" smtClean="0"/>
              <a:t>18</a:t>
            </a:fld>
            <a:endParaRPr lang="en-US"/>
          </a:p>
        </p:txBody>
      </p:sp>
    </p:spTree>
    <p:extLst>
      <p:ext uri="{BB962C8B-B14F-4D97-AF65-F5344CB8AC3E}">
        <p14:creationId xmlns:p14="http://schemas.microsoft.com/office/powerpoint/2010/main" val="333145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https://youtu.be/oqsyi0RLHuU</a:t>
            </a:r>
          </a:p>
        </p:txBody>
      </p:sp>
      <p:sp>
        <p:nvSpPr>
          <p:cNvPr id="4" name="Slide Number Placeholder 3"/>
          <p:cNvSpPr>
            <a:spLocks noGrp="1"/>
          </p:cNvSpPr>
          <p:nvPr>
            <p:ph type="sldNum" sz="quarter" idx="5"/>
          </p:nvPr>
        </p:nvSpPr>
        <p:spPr/>
        <p:txBody>
          <a:bodyPr/>
          <a:lstStyle/>
          <a:p>
            <a:fld id="{52AB9812-038B-324F-8A96-218167A35B84}" type="slidenum">
              <a:rPr lang="en-US" smtClean="0"/>
              <a:t>19</a:t>
            </a:fld>
            <a:endParaRPr lang="en-US"/>
          </a:p>
        </p:txBody>
      </p:sp>
    </p:spTree>
    <p:extLst>
      <p:ext uri="{BB962C8B-B14F-4D97-AF65-F5344CB8AC3E}">
        <p14:creationId xmlns:p14="http://schemas.microsoft.com/office/powerpoint/2010/main" val="193819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I’ve been asked to speak to students in CMNS 201 about how to do a literature review for your research project as described in Assignment 1 Reviewing the Scholarly Literature &amp; Planning a Study</a:t>
            </a:r>
          </a:p>
          <a:p>
            <a:endParaRPr lang="en-US" dirty="0"/>
          </a:p>
          <a:p>
            <a:r>
              <a:rPr lang="en-US" dirty="0"/>
              <a:t>There is also a </a:t>
            </a:r>
            <a:r>
              <a:rPr lang="en-US" b="1" dirty="0"/>
              <a:t>research guide for CMNS 201 </a:t>
            </a:r>
            <a:r>
              <a:rPr lang="en-US" dirty="0"/>
              <a:t>with a link to the PPT slides so that you don’t have to  worry about making notes and can concentrate on participating in the tutorial. </a:t>
            </a:r>
          </a:p>
          <a:p>
            <a:endParaRPr lang="en-US" dirty="0"/>
          </a:p>
          <a:p>
            <a:r>
              <a:rPr lang="en-US" dirty="0"/>
              <a:t>(Demonstrate how to find using Library search box to search “CMNS 201” and help students find this page).</a:t>
            </a:r>
          </a:p>
          <a:p>
            <a:endParaRPr lang="en-US" dirty="0"/>
          </a:p>
          <a:p>
            <a:r>
              <a:rPr lang="en-US" dirty="0"/>
              <a:t>We’ll come back to this page a bit later when you’re searching for articles.</a:t>
            </a:r>
          </a:p>
          <a:p>
            <a:endParaRPr lang="en-US" dirty="0"/>
          </a:p>
          <a:p>
            <a:r>
              <a:rPr lang="en-US" dirty="0"/>
              <a:t> </a:t>
            </a:r>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2</a:t>
            </a:fld>
            <a:endParaRPr lang="en-US"/>
          </a:p>
        </p:txBody>
      </p:sp>
    </p:spTree>
    <p:extLst>
      <p:ext uri="{BB962C8B-B14F-4D97-AF65-F5344CB8AC3E}">
        <p14:creationId xmlns:p14="http://schemas.microsoft.com/office/powerpoint/2010/main" val="1682948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joke that I came to </a:t>
            </a:r>
            <a:r>
              <a:rPr lang="en-US" dirty="0" err="1"/>
              <a:t>Tiktok</a:t>
            </a:r>
            <a:r>
              <a:rPr lang="en-US" dirty="0"/>
              <a:t> for the cat content but stayed for the activism</a:t>
            </a:r>
          </a:p>
        </p:txBody>
      </p:sp>
      <p:sp>
        <p:nvSpPr>
          <p:cNvPr id="4" name="Slide Number Placeholder 3"/>
          <p:cNvSpPr>
            <a:spLocks noGrp="1"/>
          </p:cNvSpPr>
          <p:nvPr>
            <p:ph type="sldNum" sz="quarter" idx="5"/>
          </p:nvPr>
        </p:nvSpPr>
        <p:spPr/>
        <p:txBody>
          <a:bodyPr/>
          <a:lstStyle/>
          <a:p>
            <a:fld id="{52AB9812-038B-324F-8A96-218167A35B84}" type="slidenum">
              <a:rPr lang="en-US" smtClean="0"/>
              <a:t>20</a:t>
            </a:fld>
            <a:endParaRPr lang="en-US"/>
          </a:p>
        </p:txBody>
      </p:sp>
    </p:spTree>
    <p:extLst>
      <p:ext uri="{BB962C8B-B14F-4D97-AF65-F5344CB8AC3E}">
        <p14:creationId xmlns:p14="http://schemas.microsoft.com/office/powerpoint/2010/main" val="47340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If I was going to make a plan to find related empirical articles, it might follow these steps.</a:t>
            </a:r>
          </a:p>
          <a:p>
            <a:endParaRPr lang="en-US" b="1" dirty="0"/>
          </a:p>
          <a:p>
            <a:r>
              <a:rPr lang="en-US" b="1" dirty="0"/>
              <a:t>Take 1 minutes to write your own research question down – you’ll use this to find the article that’s your deliverable for this tutorial </a:t>
            </a:r>
          </a:p>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21</a:t>
            </a:fld>
            <a:endParaRPr lang="en-US"/>
          </a:p>
        </p:txBody>
      </p:sp>
    </p:spTree>
    <p:extLst>
      <p:ext uri="{BB962C8B-B14F-4D97-AF65-F5344CB8AC3E}">
        <p14:creationId xmlns:p14="http://schemas.microsoft.com/office/powerpoint/2010/main" val="61472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Identify the key concepts in your research questions, use 1-2 concepts and find the best words to describe them (often nouns, plural forms of nouns)</a:t>
            </a:r>
          </a:p>
          <a:p>
            <a:endParaRPr lang="en-US" dirty="0"/>
          </a:p>
          <a:p>
            <a:r>
              <a:rPr lang="en-US" dirty="0"/>
              <a:t>Circle or highlight the main research concepts in your question : these should refer to some aspect of social media, some behavior you want to explore and potentially a population that you may study</a:t>
            </a:r>
          </a:p>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22</a:t>
            </a:fld>
            <a:endParaRPr lang="en-US"/>
          </a:p>
        </p:txBody>
      </p:sp>
    </p:spTree>
    <p:extLst>
      <p:ext uri="{BB962C8B-B14F-4D97-AF65-F5344CB8AC3E}">
        <p14:creationId xmlns:p14="http://schemas.microsoft.com/office/powerpoint/2010/main" val="82902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Identify the key concepts in your research questions, use 1-2 concepts and find the best words to describe them (often nouns, plural forms of nouns)</a:t>
            </a:r>
          </a:p>
          <a:p>
            <a:endParaRPr lang="en-US" dirty="0"/>
          </a:p>
          <a:p>
            <a:r>
              <a:rPr lang="en-US" dirty="0"/>
              <a:t>Circle the main research concepts in your question :  should refer to some aspect of social media, some behavior you want to explore and potentially a population that you may study</a:t>
            </a:r>
          </a:p>
          <a:p>
            <a:endParaRPr lang="en-US" dirty="0"/>
          </a:p>
          <a:p>
            <a:r>
              <a:rPr lang="en-US" dirty="0"/>
              <a:t>You don’t have to think of all the words because you’ll find others as you search. However, if you don’t find anything with your first search, changing the search terms is the first step to improving your results.</a:t>
            </a:r>
          </a:p>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23</a:t>
            </a:fld>
            <a:endParaRPr lang="en-US"/>
          </a:p>
        </p:txBody>
      </p:sp>
    </p:spTree>
    <p:extLst>
      <p:ext uri="{BB962C8B-B14F-4D97-AF65-F5344CB8AC3E}">
        <p14:creationId xmlns:p14="http://schemas.microsoft.com/office/powerpoint/2010/main" val="829029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that you have your search terms, you need connect them in a way that the search system understands</a:t>
            </a:r>
          </a:p>
          <a:p>
            <a:endParaRPr lang="en-US" dirty="0"/>
          </a:p>
          <a:p>
            <a:r>
              <a:rPr lang="en-US" dirty="0"/>
              <a:t>Unlike Google, the Library database search systems do not work with natural language searches. Instead, they use Boolean logic to interpret how to execute the search.</a:t>
            </a:r>
          </a:p>
          <a:p>
            <a:endParaRPr lang="en-US" dirty="0"/>
          </a:p>
          <a:p>
            <a:r>
              <a:rPr lang="en-US" dirty="0"/>
              <a:t>This image shows how Boolean operators can be used to connect search terms in a meaningful way.  On the left side of the screen, each of my search terms is shown in a circle representing all of the records that contain that term. If you want to use conceptually related words (i.e. different words with related meanings), use OR between the terms in your search. This tells the database that all of the records that contain one or more of these terms are relevant to your search. In this case, search results would contain records that contain one or more of the terms: activism OR protest OR social movements </a:t>
            </a:r>
          </a:p>
          <a:p>
            <a:endParaRPr lang="en-US" dirty="0"/>
          </a:p>
          <a:p>
            <a:r>
              <a:rPr lang="en-US" dirty="0"/>
              <a:t>You can also use the Boolean operator AND to add specificity to your search.  Using AND between search terms tells the database that you require both words to be in the same record.  So, to get a set of results that are about the use of hashtags and activism, you can search using both operators. I’ll show you how that looks in the database search.</a:t>
            </a:r>
          </a:p>
        </p:txBody>
      </p:sp>
      <p:sp>
        <p:nvSpPr>
          <p:cNvPr id="4" name="Slide Number Placeholder 3"/>
          <p:cNvSpPr>
            <a:spLocks noGrp="1"/>
          </p:cNvSpPr>
          <p:nvPr>
            <p:ph type="sldNum" sz="quarter" idx="10"/>
          </p:nvPr>
        </p:nvSpPr>
        <p:spPr/>
        <p:txBody>
          <a:bodyPr/>
          <a:lstStyle/>
          <a:p>
            <a:fld id="{52AB9812-038B-324F-8A96-218167A35B84}" type="slidenum">
              <a:rPr lang="en-US" smtClean="0"/>
              <a:t>24</a:t>
            </a:fld>
            <a:endParaRPr lang="en-US"/>
          </a:p>
        </p:txBody>
      </p:sp>
    </p:spTree>
    <p:extLst>
      <p:ext uri="{BB962C8B-B14F-4D97-AF65-F5344CB8AC3E}">
        <p14:creationId xmlns:p14="http://schemas.microsoft.com/office/powerpoint/2010/main" val="103826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placement of the terms and the operators)</a:t>
            </a:r>
          </a:p>
          <a:p>
            <a:r>
              <a:rPr lang="en-US" dirty="0"/>
              <a:t>(also point out that they can limit results to peer-reviewed journal articles by checking this box)</a:t>
            </a:r>
          </a:p>
        </p:txBody>
      </p:sp>
      <p:sp>
        <p:nvSpPr>
          <p:cNvPr id="4" name="Slide Number Placeholder 3"/>
          <p:cNvSpPr>
            <a:spLocks noGrp="1"/>
          </p:cNvSpPr>
          <p:nvPr>
            <p:ph type="sldNum" sz="quarter" idx="10"/>
          </p:nvPr>
        </p:nvSpPr>
        <p:spPr/>
        <p:txBody>
          <a:bodyPr/>
          <a:lstStyle/>
          <a:p>
            <a:fld id="{52AB9812-038B-324F-8A96-218167A35B84}" type="slidenum">
              <a:rPr lang="en-US" smtClean="0"/>
              <a:t>25</a:t>
            </a:fld>
            <a:endParaRPr lang="en-US"/>
          </a:p>
        </p:txBody>
      </p:sp>
    </p:spTree>
    <p:extLst>
      <p:ext uri="{BB962C8B-B14F-4D97-AF65-F5344CB8AC3E}">
        <p14:creationId xmlns:p14="http://schemas.microsoft.com/office/powerpoint/2010/main" val="1382489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entered the search terms, you’ll need to look at your results and make selections as to which articles best meet your needs. (point out the parts of the article citation in the results, author, article title, journal title, vol/issues, date of publication, page numbers AND how the 3 bullet points are represented on the screen capture)</a:t>
            </a:r>
          </a:p>
          <a:p>
            <a:br>
              <a:rPr lang="en-US" dirty="0"/>
            </a:br>
            <a:r>
              <a:rPr lang="en-US" dirty="0"/>
              <a:t>REMEMBER that I said that an article doesn’t have to be a perfect match for your topic AND that you’ll have to look at the articles more closely to see if they’re an empirical research article</a:t>
            </a:r>
          </a:p>
        </p:txBody>
      </p:sp>
      <p:sp>
        <p:nvSpPr>
          <p:cNvPr id="4" name="Slide Number Placeholder 3"/>
          <p:cNvSpPr>
            <a:spLocks noGrp="1"/>
          </p:cNvSpPr>
          <p:nvPr>
            <p:ph type="sldNum" sz="quarter" idx="5"/>
          </p:nvPr>
        </p:nvSpPr>
        <p:spPr/>
        <p:txBody>
          <a:bodyPr/>
          <a:lstStyle/>
          <a:p>
            <a:fld id="{52AB9812-038B-324F-8A96-218167A35B84}" type="slidenum">
              <a:rPr lang="en-US" smtClean="0"/>
              <a:t>26</a:t>
            </a:fld>
            <a:endParaRPr lang="en-US"/>
          </a:p>
        </p:txBody>
      </p:sp>
    </p:spTree>
    <p:extLst>
      <p:ext uri="{BB962C8B-B14F-4D97-AF65-F5344CB8AC3E}">
        <p14:creationId xmlns:p14="http://schemas.microsoft.com/office/powerpoint/2010/main" val="3228847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too many results or the results look like they’re not a great match for your interest, expand the subject/thesaurus terms list.   These are words that are used in the records to describe the subject of the articles.  </a:t>
            </a:r>
          </a:p>
          <a:p>
            <a:endParaRPr lang="en-US" dirty="0"/>
          </a:p>
          <a:p>
            <a:r>
              <a:rPr lang="en-US" dirty="0"/>
              <a:t>You can click on “show more” to get a box that shows you the subject terms and how many of the results have each subject term. You can select all that seem to be a good match and click the update button. This will then filter your results so that only the records with your subject words remain in the results.</a:t>
            </a:r>
          </a:p>
          <a:p>
            <a:endParaRPr lang="en-US" dirty="0"/>
          </a:p>
          <a:p>
            <a:r>
              <a:rPr lang="en-US" dirty="0"/>
              <a:t>If you want to know more about any of these articles, click on the title link.</a:t>
            </a:r>
          </a:p>
        </p:txBody>
      </p:sp>
      <p:sp>
        <p:nvSpPr>
          <p:cNvPr id="4" name="Slide Number Placeholder 3"/>
          <p:cNvSpPr>
            <a:spLocks noGrp="1"/>
          </p:cNvSpPr>
          <p:nvPr>
            <p:ph type="sldNum" sz="quarter" idx="5"/>
          </p:nvPr>
        </p:nvSpPr>
        <p:spPr/>
        <p:txBody>
          <a:bodyPr/>
          <a:lstStyle/>
          <a:p>
            <a:fld id="{52AB9812-038B-324F-8A96-218167A35B84}" type="slidenum">
              <a:rPr lang="en-US" smtClean="0"/>
              <a:t>27</a:t>
            </a:fld>
            <a:endParaRPr lang="en-US"/>
          </a:p>
        </p:txBody>
      </p:sp>
    </p:spTree>
    <p:extLst>
      <p:ext uri="{BB962C8B-B14F-4D97-AF65-F5344CB8AC3E}">
        <p14:creationId xmlns:p14="http://schemas.microsoft.com/office/powerpoint/2010/main" val="31644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record from my results that looked promising.  Even though the focus of the activism is different, the article might provide useful information for planning my research.</a:t>
            </a:r>
          </a:p>
          <a:p>
            <a:endParaRPr lang="en-US" dirty="0"/>
          </a:p>
          <a:p>
            <a:r>
              <a:rPr lang="en-US" dirty="0"/>
              <a:t>Notice the subject terms for this article.  As these are applied to all records with a major focus on the topic, it is advisable to include these in your search statement in order to include all relevant records in you results.</a:t>
            </a:r>
          </a:p>
          <a:p>
            <a:endParaRPr lang="en-US" dirty="0"/>
          </a:p>
          <a:p>
            <a:r>
              <a:rPr lang="en-US" dirty="0"/>
              <a:t>The abstract contains the word “study” and describes the research method used so I feel confident that this is an empirical research article.</a:t>
            </a:r>
          </a:p>
          <a:p>
            <a:endParaRPr lang="en-US" dirty="0"/>
          </a:p>
          <a:p>
            <a:r>
              <a:rPr lang="en-US" dirty="0"/>
              <a:t>If you can’t tell enough from the abstract in the database record, you can confirm that this is an empirical research article by looking for the methodology section in the article itself. To find the full text for this record, you could use the red link labelled Get at SFU.  </a:t>
            </a:r>
          </a:p>
          <a:p>
            <a:endParaRPr lang="en-US" dirty="0"/>
          </a:p>
          <a:p>
            <a:r>
              <a:rPr lang="en-US" dirty="0"/>
              <a:t>Notice, too, that there are links in the right sidebar that enable you to email or save the record. You’ll also be pleased to know that clicking on the cite button will give you a formatted citation in the citation style of your choice. For this class, choose APA.</a:t>
            </a:r>
          </a:p>
        </p:txBody>
      </p:sp>
      <p:sp>
        <p:nvSpPr>
          <p:cNvPr id="4" name="Slide Number Placeholder 3"/>
          <p:cNvSpPr>
            <a:spLocks noGrp="1"/>
          </p:cNvSpPr>
          <p:nvPr>
            <p:ph type="sldNum" sz="quarter" idx="5"/>
          </p:nvPr>
        </p:nvSpPr>
        <p:spPr/>
        <p:txBody>
          <a:bodyPr/>
          <a:lstStyle/>
          <a:p>
            <a:fld id="{52AB9812-038B-324F-8A96-218167A35B84}" type="slidenum">
              <a:rPr lang="en-US" smtClean="0"/>
              <a:t>28</a:t>
            </a:fld>
            <a:endParaRPr lang="en-US"/>
          </a:p>
        </p:txBody>
      </p:sp>
    </p:spTree>
    <p:extLst>
      <p:ext uri="{BB962C8B-B14F-4D97-AF65-F5344CB8AC3E}">
        <p14:creationId xmlns:p14="http://schemas.microsoft.com/office/powerpoint/2010/main" val="3303137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(Depending on timing you could demonstrate the same search live OR you may choose to just have students go to the database and start searching; ideally they’ll have 10 minutes to search before the end of class)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it’s time for you to search. I’ll circulate to ask you about your topic and offer coaching on search terms or search construction. If you want to consult me about your research, wave me over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(You can leave the next slide on the screen as a reminder to students about process. Circulate and look at the student searching, offer help if they’re struggling or ask them to tell you about their research interest)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 </a:t>
            </a:r>
            <a:endParaRPr lang="en-US" baseline="0" dirty="0"/>
          </a:p>
          <a:p>
            <a:r>
              <a:rPr lang="en-US" b="1" baseline="0" dirty="0"/>
              <a:t> </a:t>
            </a:r>
            <a:endParaRPr lang="en-US" baseline="0" dirty="0"/>
          </a:p>
          <a:p>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29</a:t>
            </a:fld>
            <a:endParaRPr lang="en-US"/>
          </a:p>
        </p:txBody>
      </p:sp>
    </p:spTree>
    <p:extLst>
      <p:ext uri="{BB962C8B-B14F-4D97-AF65-F5344CB8AC3E}">
        <p14:creationId xmlns:p14="http://schemas.microsoft.com/office/powerpoint/2010/main" val="196335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(review the bullet points on the screen. The last point is expanded on the next slide)</a:t>
            </a:r>
          </a:p>
        </p:txBody>
      </p:sp>
      <p:sp>
        <p:nvSpPr>
          <p:cNvPr id="4" name="Slide Number Placeholder 3"/>
          <p:cNvSpPr>
            <a:spLocks noGrp="1"/>
          </p:cNvSpPr>
          <p:nvPr>
            <p:ph type="sldNum" sz="quarter" idx="10"/>
          </p:nvPr>
        </p:nvSpPr>
        <p:spPr/>
        <p:txBody>
          <a:bodyPr/>
          <a:lstStyle/>
          <a:p>
            <a:fld id="{52AB9812-038B-324F-8A96-218167A35B84}" type="slidenum">
              <a:rPr lang="en-US" smtClean="0"/>
              <a:t>3</a:t>
            </a:fld>
            <a:endParaRPr lang="en-US"/>
          </a:p>
        </p:txBody>
      </p:sp>
    </p:spTree>
    <p:extLst>
      <p:ext uri="{BB962C8B-B14F-4D97-AF65-F5344CB8AC3E}">
        <p14:creationId xmlns:p14="http://schemas.microsoft.com/office/powerpoint/2010/main" val="339127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30</a:t>
            </a:fld>
            <a:endParaRPr lang="en-US"/>
          </a:p>
        </p:txBody>
      </p:sp>
    </p:spTree>
    <p:extLst>
      <p:ext uri="{BB962C8B-B14F-4D97-AF65-F5344CB8AC3E}">
        <p14:creationId xmlns:p14="http://schemas.microsoft.com/office/powerpoint/2010/main" val="97500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(Conclude by showing this slide and telling them how they can get help with research and writing)</a:t>
            </a:r>
          </a:p>
          <a:p>
            <a:endParaRPr lang="en-US" dirty="0"/>
          </a:p>
          <a:p>
            <a:pPr marL="171450" indent="-171450">
              <a:buFont typeface="Arial" panose="020B0604020202020204" pitchFamily="34" charset="0"/>
              <a:buChar char="•"/>
            </a:pPr>
            <a:r>
              <a:rPr lang="en-US" dirty="0"/>
              <a:t>Ask a Librarian (research help)</a:t>
            </a:r>
          </a:p>
          <a:p>
            <a:pPr marL="171450" indent="-171450">
              <a:buFont typeface="Arial" panose="020B0604020202020204" pitchFamily="34" charset="0"/>
              <a:buChar char="•"/>
            </a:pPr>
            <a:r>
              <a:rPr lang="en-US" dirty="0"/>
              <a:t>Citation style guides </a:t>
            </a:r>
          </a:p>
          <a:p>
            <a:pPr marL="171450" indent="-171450">
              <a:buFont typeface="Arial" panose="020B0604020202020204" pitchFamily="34" charset="0"/>
              <a:buChar char="•"/>
            </a:pPr>
            <a:r>
              <a:rPr lang="en-US" dirty="0"/>
              <a:t>Writing and Learning support  (Student Learning Commons)</a:t>
            </a:r>
          </a:p>
          <a:p>
            <a:endParaRPr lang="en-CA" dirty="0"/>
          </a:p>
          <a:p>
            <a:r>
              <a:rPr lang="en-CA" dirty="0"/>
              <a:t>Thanks to all of you for your attention and your contributions!</a:t>
            </a:r>
          </a:p>
        </p:txBody>
      </p:sp>
      <p:sp>
        <p:nvSpPr>
          <p:cNvPr id="4" name="Slide Number Placeholder 3"/>
          <p:cNvSpPr>
            <a:spLocks noGrp="1"/>
          </p:cNvSpPr>
          <p:nvPr>
            <p:ph type="sldNum" sz="quarter" idx="10"/>
          </p:nvPr>
        </p:nvSpPr>
        <p:spPr/>
        <p:txBody>
          <a:bodyPr/>
          <a:lstStyle/>
          <a:p>
            <a:fld id="{52AB9812-038B-324F-8A96-218167A35B84}" type="slidenum">
              <a:rPr lang="en-US" smtClean="0"/>
              <a:t>31</a:t>
            </a:fld>
            <a:endParaRPr lang="en-US"/>
          </a:p>
        </p:txBody>
      </p:sp>
    </p:spTree>
    <p:extLst>
      <p:ext uri="{BB962C8B-B14F-4D97-AF65-F5344CB8AC3E}">
        <p14:creationId xmlns:p14="http://schemas.microsoft.com/office/powerpoint/2010/main" val="18840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At the end of this tutorial, you will submit a citation</a:t>
            </a:r>
            <a:r>
              <a:rPr lang="en-US" baseline="0" dirty="0"/>
              <a:t> in Canvas</a:t>
            </a:r>
            <a:r>
              <a:rPr lang="en-US" dirty="0"/>
              <a:t> for an empirical</a:t>
            </a:r>
            <a:r>
              <a:rPr lang="en-US" baseline="0" dirty="0"/>
              <a:t> research article that relates to your research topic.</a:t>
            </a:r>
            <a:endParaRPr lang="en-US" dirty="0"/>
          </a:p>
          <a:p>
            <a:r>
              <a:rPr lang="en-US" dirty="0"/>
              <a:t> </a:t>
            </a:r>
          </a:p>
        </p:txBody>
      </p:sp>
      <p:sp>
        <p:nvSpPr>
          <p:cNvPr id="4" name="Slide Number Placeholder 3"/>
          <p:cNvSpPr>
            <a:spLocks noGrp="1"/>
          </p:cNvSpPr>
          <p:nvPr>
            <p:ph type="sldNum" sz="quarter" idx="10"/>
          </p:nvPr>
        </p:nvSpPr>
        <p:spPr/>
        <p:txBody>
          <a:bodyPr/>
          <a:lstStyle/>
          <a:p>
            <a:fld id="{52AB9812-038B-324F-8A96-218167A35B84}" type="slidenum">
              <a:rPr lang="en-US" smtClean="0"/>
              <a:t>4</a:t>
            </a:fld>
            <a:endParaRPr lang="en-US"/>
          </a:p>
        </p:txBody>
      </p:sp>
    </p:spTree>
    <p:extLst>
      <p:ext uri="{BB962C8B-B14F-4D97-AF65-F5344CB8AC3E}">
        <p14:creationId xmlns:p14="http://schemas.microsoft.com/office/powerpoint/2010/main" val="307237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dirty="0"/>
              <a:t>This quotation is attributed to Sir</a:t>
            </a:r>
            <a:r>
              <a:rPr lang="en-US" baseline="0" dirty="0"/>
              <a:t> Isaac Newton, 17</a:t>
            </a:r>
            <a:r>
              <a:rPr lang="en-US" baseline="30000" dirty="0"/>
              <a:t>th</a:t>
            </a:r>
            <a:r>
              <a:rPr lang="en-US" baseline="0" dirty="0"/>
              <a:t> century scientist. </a:t>
            </a:r>
            <a:r>
              <a:rPr lang="en-US" dirty="0"/>
              <a:t>Newton’s  achievements in the field of science contributed to the birth of empiricism. This was the belief that knowledge acquired through sense experience is the only true meaningful knowledge.  Newton was a significant contributor to the first English language publication to share the results of empirical research, the </a:t>
            </a:r>
            <a:r>
              <a:rPr lang="en-US" b="0" i="1" dirty="0"/>
              <a:t>Philosophical Transactions of the Royal Society of London.</a:t>
            </a:r>
          </a:p>
          <a:p>
            <a:pPr defTabSz="465887">
              <a:defRPr/>
            </a:pPr>
            <a:endParaRPr lang="en-US" b="1" i="1" dirty="0"/>
          </a:p>
          <a:p>
            <a:pPr defTabSz="465887">
              <a:defRPr/>
            </a:pPr>
            <a:r>
              <a:rPr lang="en-US" b="1" i="0" dirty="0"/>
              <a:t>Considering this background, what do you think he meant by this quotation?</a:t>
            </a:r>
          </a:p>
          <a:p>
            <a:pPr defTabSz="465887">
              <a:defRPr/>
            </a:pPr>
            <a:r>
              <a:rPr lang="en-US" b="1" i="0" dirty="0"/>
              <a:t>(Ask students to volunteer answers)</a:t>
            </a:r>
          </a:p>
          <a:p>
            <a:pPr defTabSz="465887">
              <a:defRPr/>
            </a:pPr>
            <a:endParaRPr lang="en-US" b="1" i="0" dirty="0"/>
          </a:p>
          <a:p>
            <a:pPr defTabSz="465887">
              <a:defRPr/>
            </a:pPr>
            <a:r>
              <a:rPr lang="en-US" b="0" i="0" dirty="0"/>
              <a:t>(After a few students respond, summarize by answering)</a:t>
            </a:r>
          </a:p>
          <a:p>
            <a:pPr defTabSz="465887">
              <a:defRPr/>
            </a:pPr>
            <a:r>
              <a:rPr lang="en-US" b="0" i="0" dirty="0"/>
              <a:t>Yes, this refers to the nature of scientific research </a:t>
            </a:r>
            <a:r>
              <a:rPr lang="en-US" dirty="0"/>
              <a:t>"using the understanding gained by major thinkers who have gone before in order to make intellectual progress". "discovering truth by building on previous discoveries“</a:t>
            </a:r>
          </a:p>
          <a:p>
            <a:pPr defTabSz="465887">
              <a:defRPr/>
            </a:pPr>
            <a:endParaRPr lang="en-US" b="0" i="0" dirty="0"/>
          </a:p>
          <a:p>
            <a:pPr defTabSz="465887">
              <a:defRPr/>
            </a:pPr>
            <a:r>
              <a:rPr lang="en-US" b="0" i="0" dirty="0"/>
              <a:t>In our time, scholars use research journal literature to discover what research was done in the past</a:t>
            </a:r>
          </a:p>
          <a:p>
            <a:pPr defTabSz="465887">
              <a:defRPr/>
            </a:pPr>
            <a:endParaRPr lang="en-US" dirty="0"/>
          </a:p>
          <a:p>
            <a:pPr defTabSz="465887">
              <a:defRPr/>
            </a:pP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5</a:t>
            </a:fld>
            <a:endParaRPr lang="en-US"/>
          </a:p>
        </p:txBody>
      </p:sp>
    </p:spTree>
    <p:extLst>
      <p:ext uri="{BB962C8B-B14F-4D97-AF65-F5344CB8AC3E}">
        <p14:creationId xmlns:p14="http://schemas.microsoft.com/office/powerpoint/2010/main" val="282705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This is model of the research process.  Does it look familiar to you?  Did you talk about it in class?</a:t>
            </a:r>
          </a:p>
          <a:p>
            <a:endParaRPr lang="en-US" baseline="0" dirty="0"/>
          </a:p>
          <a:p>
            <a:r>
              <a:rPr lang="en-US" baseline="0" dirty="0"/>
              <a:t>Engaging with the research literature, the records of successful research projects, is an essential part of empirical research at universities.  You’ll see that the red boxes who where research literature comes into the research process, at the beginning and at the end.</a:t>
            </a:r>
          </a:p>
          <a:p>
            <a:endParaRPr lang="en-US" baseline="0" dirty="0"/>
          </a:p>
          <a:p>
            <a:r>
              <a:rPr lang="en-US" baseline="0" dirty="0"/>
              <a:t>Researchers begin with a literature review so they can place their research in context, benefit from finding related literature and then as a way to share the results of research with your researcher peers around the world.</a:t>
            </a:r>
          </a:p>
          <a:p>
            <a:endParaRPr lang="en-US" baseline="0" dirty="0"/>
          </a:p>
          <a:p>
            <a:r>
              <a:rPr lang="en-US" baseline="0" dirty="0"/>
              <a:t>We’re going to focus on the first step, finding and reviewing relevant academic literature so it can inform your own research </a:t>
            </a:r>
            <a:endParaRPr lang="en-US" dirty="0"/>
          </a:p>
          <a:p>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6</a:t>
            </a:fld>
            <a:endParaRPr lang="en-US"/>
          </a:p>
        </p:txBody>
      </p:sp>
    </p:spTree>
    <p:extLst>
      <p:ext uri="{BB962C8B-B14F-4D97-AF65-F5344CB8AC3E}">
        <p14:creationId xmlns:p14="http://schemas.microsoft.com/office/powerpoint/2010/main" val="379364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literature review as a process helps you discover how your research complements or challenges what’s known in the field.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One requirement for academic research is that it’s contributing new knowledge. To get funding or to get published, you have to demonstrate a need for this research, whether a brand new question or a new approach to an old question.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Academic research article usually contain a literature review to help readers understand how their research project complements or challenges research that has been done by other scholars.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7</a:t>
            </a:fld>
            <a:endParaRPr lang="en-US"/>
          </a:p>
        </p:txBody>
      </p:sp>
    </p:spTree>
    <p:extLst>
      <p:ext uri="{BB962C8B-B14F-4D97-AF65-F5344CB8AC3E}">
        <p14:creationId xmlns:p14="http://schemas.microsoft.com/office/powerpoint/2010/main" val="118589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Literature reviews are a key step in the research process.  A literature review helps to establish </a:t>
            </a:r>
          </a:p>
          <a:p>
            <a:pPr marL="171450" indent="-171450">
              <a:buFont typeface="Arial" panose="020B0604020202020204" pitchFamily="34" charset="0"/>
              <a:buChar char="•"/>
            </a:pPr>
            <a:r>
              <a:rPr lang="en-US" dirty="0"/>
              <a:t>You’re familiar with key research that is related to your research topic </a:t>
            </a:r>
          </a:p>
          <a:p>
            <a:pPr marL="171450" indent="-171450">
              <a:buFont typeface="Arial" panose="020B0604020202020204" pitchFamily="34" charset="0"/>
              <a:buChar char="•"/>
            </a:pPr>
            <a:r>
              <a:rPr lang="en-US" dirty="0"/>
              <a:t>Shows gaps in in the research done in this field, </a:t>
            </a:r>
          </a:p>
          <a:p>
            <a:pPr marL="171450" indent="-171450">
              <a:buFont typeface="Arial" panose="020B0604020202020204" pitchFamily="34" charset="0"/>
              <a:buChar char="•"/>
            </a:pPr>
            <a:r>
              <a:rPr lang="en-US" dirty="0"/>
              <a:t>Reveals methodologies used by those doing similar research</a:t>
            </a:r>
          </a:p>
          <a:p>
            <a:endParaRPr lang="en-US" dirty="0"/>
          </a:p>
          <a:p>
            <a:r>
              <a:rPr lang="en-US" dirty="0"/>
              <a:t>One convention of empirical research articles is to include a description of their research methodology. This enables other researchers to verify the results by repeating the research, to see if they can get the same results.  As a student researcher, you can draw on these to develop your own research questions and means to explore them.  Articles related to your research interests can serve as models of successful research projects that you can adopt, whether recruiting your study population, choosing a data coding scheme or a method to gather data.</a:t>
            </a:r>
          </a:p>
          <a:p>
            <a:endParaRPr lang="en-US" dirty="0"/>
          </a:p>
          <a:p>
            <a:r>
              <a:rPr lang="en-US" dirty="0"/>
              <a:t>Peer review is quality control for</a:t>
            </a:r>
            <a:r>
              <a:rPr lang="en-US" baseline="0" dirty="0"/>
              <a:t> the article. </a:t>
            </a:r>
            <a:r>
              <a:rPr lang="en-US" b="1" baseline="0" dirty="0"/>
              <a:t>Who is familiar with peer review? (ask for brief student response)</a:t>
            </a:r>
            <a:br>
              <a:rPr lang="en-US" b="1" baseline="0" dirty="0"/>
            </a:br>
            <a:endParaRPr lang="en-US" dirty="0"/>
          </a:p>
        </p:txBody>
      </p:sp>
      <p:sp>
        <p:nvSpPr>
          <p:cNvPr id="4" name="Slide Number Placeholder 3"/>
          <p:cNvSpPr>
            <a:spLocks noGrp="1"/>
          </p:cNvSpPr>
          <p:nvPr>
            <p:ph type="sldNum" sz="quarter" idx="10"/>
          </p:nvPr>
        </p:nvSpPr>
        <p:spPr/>
        <p:txBody>
          <a:bodyPr/>
          <a:lstStyle/>
          <a:p>
            <a:fld id="{52AB9812-038B-324F-8A96-218167A35B84}" type="slidenum">
              <a:rPr lang="en-US" smtClean="0"/>
              <a:t>8</a:t>
            </a:fld>
            <a:endParaRPr lang="en-US"/>
          </a:p>
        </p:txBody>
      </p:sp>
    </p:spTree>
    <p:extLst>
      <p:ext uri="{BB962C8B-B14F-4D97-AF65-F5344CB8AC3E}">
        <p14:creationId xmlns:p14="http://schemas.microsoft.com/office/powerpoint/2010/main" val="415558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3 minute video will provide an overview of the peer-review process</a:t>
            </a:r>
          </a:p>
          <a:p>
            <a:endParaRPr lang="en-US" dirty="0"/>
          </a:p>
          <a:p>
            <a:r>
              <a:rPr lang="en-US" dirty="0"/>
              <a:t>(NOTE: to show the video, you need to have the link open in a different browser window open OR stop the PPT slides)</a:t>
            </a:r>
          </a:p>
          <a:p>
            <a:endParaRPr lang="en-US" dirty="0"/>
          </a:p>
          <a:p>
            <a:r>
              <a:rPr lang="en-US" dirty="0"/>
              <a:t>Any questions about the peer-review process? Or why you need to start your research with a lit review?</a:t>
            </a:r>
          </a:p>
        </p:txBody>
      </p:sp>
      <p:sp>
        <p:nvSpPr>
          <p:cNvPr id="4" name="Slide Number Placeholder 3"/>
          <p:cNvSpPr>
            <a:spLocks noGrp="1"/>
          </p:cNvSpPr>
          <p:nvPr>
            <p:ph type="sldNum" sz="quarter" idx="5"/>
          </p:nvPr>
        </p:nvSpPr>
        <p:spPr/>
        <p:txBody>
          <a:bodyPr/>
          <a:lstStyle/>
          <a:p>
            <a:fld id="{52AB9812-038B-324F-8A96-218167A35B84}" type="slidenum">
              <a:rPr lang="en-US" smtClean="0"/>
              <a:t>9</a:t>
            </a:fld>
            <a:endParaRPr lang="en-US"/>
          </a:p>
        </p:txBody>
      </p:sp>
    </p:spTree>
    <p:extLst>
      <p:ext uri="{BB962C8B-B14F-4D97-AF65-F5344CB8AC3E}">
        <p14:creationId xmlns:p14="http://schemas.microsoft.com/office/powerpoint/2010/main" val="33761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r>
              <a:rPr lang="en-US"/>
              <a:t>January 2019</a:t>
            </a:r>
            <a:endParaRPr lang="en-US" dirty="0"/>
          </a:p>
        </p:txBody>
      </p:sp>
      <p:sp>
        <p:nvSpPr>
          <p:cNvPr id="5" name="Footer Placeholder 4"/>
          <p:cNvSpPr>
            <a:spLocks noGrp="1"/>
          </p:cNvSpPr>
          <p:nvPr>
            <p:ph type="ftr" sz="quarter" idx="11"/>
          </p:nvPr>
        </p:nvSpPr>
        <p:spPr/>
        <p:txBody>
          <a:bodyPr/>
          <a:lstStyle/>
          <a:p>
            <a:r>
              <a:rPr lang="en-US"/>
              <a:t>Sylvia Roberts (CMNS librarian) sroberts@sfu.ca</a:t>
            </a:r>
            <a:endParaRPr lang="en-US" dirty="0"/>
          </a:p>
        </p:txBody>
      </p:sp>
      <p:sp>
        <p:nvSpPr>
          <p:cNvPr id="6" name="Slide Number Placeholder 5"/>
          <p:cNvSpPr>
            <a:spLocks noGrp="1"/>
          </p:cNvSpPr>
          <p:nvPr>
            <p:ph type="sldNum" sz="quarter" idx="12"/>
          </p:nvPr>
        </p:nvSpPr>
        <p:spPr/>
        <p:txBody>
          <a:bodyPr/>
          <a:lstStyle/>
          <a:p>
            <a:fld id="{06C5EED4-E10B-4DC8-919E-FB1537AC2EB4}" type="slidenum">
              <a:rPr lang="en-US" smtClean="0"/>
              <a:t>‹#›</a:t>
            </a:fld>
            <a:endParaRPr lang="en-US"/>
          </a:p>
        </p:txBody>
      </p:sp>
    </p:spTree>
    <p:extLst>
      <p:ext uri="{BB962C8B-B14F-4D97-AF65-F5344CB8AC3E}">
        <p14:creationId xmlns:p14="http://schemas.microsoft.com/office/powerpoint/2010/main" val="319958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r>
              <a:rPr lang="en-US"/>
              <a:t>January 2019</a:t>
            </a:r>
          </a:p>
        </p:txBody>
      </p:sp>
      <p:sp>
        <p:nvSpPr>
          <p:cNvPr id="5" name="Footer Placeholder 4"/>
          <p:cNvSpPr>
            <a:spLocks noGrp="1"/>
          </p:cNvSpPr>
          <p:nvPr>
            <p:ph type="ftr" sz="quarter" idx="11"/>
          </p:nvPr>
        </p:nvSpPr>
        <p:spPr/>
        <p:txBody>
          <a:bodyPr/>
          <a:lstStyle/>
          <a:p>
            <a:r>
              <a:rPr lang="en-US"/>
              <a:t>Sylvia Roberts (CMNS librarian) sroberts@sfu.ca</a:t>
            </a:r>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35633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r>
              <a:rPr lang="en-US"/>
              <a:t>January 2019</a:t>
            </a:r>
            <a:endParaRPr lang="en-US" dirty="0"/>
          </a:p>
        </p:txBody>
      </p:sp>
      <p:sp>
        <p:nvSpPr>
          <p:cNvPr id="5" name="Footer Placeholder 4"/>
          <p:cNvSpPr>
            <a:spLocks noGrp="1"/>
          </p:cNvSpPr>
          <p:nvPr>
            <p:ph type="ftr" sz="quarter" idx="11"/>
          </p:nvPr>
        </p:nvSpPr>
        <p:spPr/>
        <p:txBody>
          <a:bodyPr/>
          <a:lstStyle/>
          <a:p>
            <a:r>
              <a:rPr lang="en-US"/>
              <a:t>Sylvia Roberts (CMNS librarian) sroberts@sfu.ca</a:t>
            </a:r>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2014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r>
              <a:rPr lang="en-US"/>
              <a:t>January 2019</a:t>
            </a:r>
            <a:endParaRPr lang="en-US" dirty="0"/>
          </a:p>
        </p:txBody>
      </p:sp>
      <p:sp>
        <p:nvSpPr>
          <p:cNvPr id="5" name="Footer Placeholder 4"/>
          <p:cNvSpPr>
            <a:spLocks noGrp="1"/>
          </p:cNvSpPr>
          <p:nvPr>
            <p:ph type="ftr" sz="quarter" idx="11"/>
          </p:nvPr>
        </p:nvSpPr>
        <p:spPr/>
        <p:txBody>
          <a:bodyPr/>
          <a:lstStyle/>
          <a:p>
            <a:r>
              <a:rPr lang="en-US"/>
              <a:t>Sylvia Roberts (CMNS librarian) sroberts@sfu.ca</a:t>
            </a:r>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44063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r>
              <a:rPr lang="en-US"/>
              <a:t>January 2019</a:t>
            </a:r>
            <a:endParaRPr lang="en-US" dirty="0"/>
          </a:p>
        </p:txBody>
      </p:sp>
      <p:sp>
        <p:nvSpPr>
          <p:cNvPr id="5" name="Footer Placeholder 4"/>
          <p:cNvSpPr>
            <a:spLocks noGrp="1"/>
          </p:cNvSpPr>
          <p:nvPr>
            <p:ph type="ftr" sz="quarter" idx="11"/>
          </p:nvPr>
        </p:nvSpPr>
        <p:spPr/>
        <p:txBody>
          <a:bodyPr/>
          <a:lstStyle/>
          <a:p>
            <a:r>
              <a:rPr lang="en-US"/>
              <a:t>Sylvia Roberts (CMNS librarian) sroberts@sfu.ca</a:t>
            </a:r>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43534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r>
              <a:rPr lang="en-US"/>
              <a:t>January 2019</a:t>
            </a:r>
            <a:endParaRPr lang="en-US" dirty="0"/>
          </a:p>
        </p:txBody>
      </p:sp>
      <p:sp>
        <p:nvSpPr>
          <p:cNvPr id="6" name="Footer Placeholder 5"/>
          <p:cNvSpPr>
            <a:spLocks noGrp="1"/>
          </p:cNvSpPr>
          <p:nvPr>
            <p:ph type="ftr" sz="quarter" idx="11"/>
          </p:nvPr>
        </p:nvSpPr>
        <p:spPr/>
        <p:txBody>
          <a:bodyPr/>
          <a:lstStyle/>
          <a:p>
            <a:r>
              <a:rPr lang="en-US"/>
              <a:t>Sylvia Roberts (CMNS librarian) sroberts@sfu.ca</a:t>
            </a:r>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28456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r>
              <a:rPr lang="en-US"/>
              <a:t>January 2019</a:t>
            </a:r>
            <a:endParaRPr lang="en-US" dirty="0"/>
          </a:p>
        </p:txBody>
      </p:sp>
      <p:sp>
        <p:nvSpPr>
          <p:cNvPr id="8" name="Footer Placeholder 7"/>
          <p:cNvSpPr>
            <a:spLocks noGrp="1"/>
          </p:cNvSpPr>
          <p:nvPr>
            <p:ph type="ftr" sz="quarter" idx="11"/>
          </p:nvPr>
        </p:nvSpPr>
        <p:spPr/>
        <p:txBody>
          <a:bodyPr/>
          <a:lstStyle/>
          <a:p>
            <a:r>
              <a:rPr lang="en-US"/>
              <a:t>Sylvia Roberts (CMNS librarian) sroberts@sfu.ca</a:t>
            </a:r>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61384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r>
              <a:rPr lang="en-US"/>
              <a:t>January 2019</a:t>
            </a:r>
            <a:endParaRPr lang="en-US" dirty="0"/>
          </a:p>
        </p:txBody>
      </p:sp>
      <p:sp>
        <p:nvSpPr>
          <p:cNvPr id="4" name="Footer Placeholder 3"/>
          <p:cNvSpPr>
            <a:spLocks noGrp="1"/>
          </p:cNvSpPr>
          <p:nvPr>
            <p:ph type="ftr" sz="quarter" idx="11"/>
          </p:nvPr>
        </p:nvSpPr>
        <p:spPr/>
        <p:txBody>
          <a:bodyPr/>
          <a:lstStyle/>
          <a:p>
            <a:r>
              <a:rPr lang="en-US"/>
              <a:t>Sylvia Roberts (CMNS librarian) sroberts@sfu.ca</a:t>
            </a: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83253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2019</a:t>
            </a:r>
            <a:endParaRPr lang="en-US" dirty="0"/>
          </a:p>
        </p:txBody>
      </p:sp>
      <p:sp>
        <p:nvSpPr>
          <p:cNvPr id="3" name="Footer Placeholder 2"/>
          <p:cNvSpPr>
            <a:spLocks noGrp="1"/>
          </p:cNvSpPr>
          <p:nvPr>
            <p:ph type="ftr" sz="quarter" idx="11"/>
          </p:nvPr>
        </p:nvSpPr>
        <p:spPr/>
        <p:txBody>
          <a:bodyPr/>
          <a:lstStyle/>
          <a:p>
            <a:r>
              <a:rPr lang="en-US"/>
              <a:t>Sylvia Roberts (CMNS librarian) sroberts@sfu.ca</a:t>
            </a:r>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88774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r>
              <a:rPr lang="en-US"/>
              <a:t>January 2019</a:t>
            </a:r>
            <a:endParaRPr lang="en-US" dirty="0"/>
          </a:p>
        </p:txBody>
      </p:sp>
      <p:sp>
        <p:nvSpPr>
          <p:cNvPr id="6" name="Footer Placeholder 5"/>
          <p:cNvSpPr>
            <a:spLocks noGrp="1"/>
          </p:cNvSpPr>
          <p:nvPr>
            <p:ph type="ftr" sz="quarter" idx="11"/>
          </p:nvPr>
        </p:nvSpPr>
        <p:spPr/>
        <p:txBody>
          <a:bodyPr/>
          <a:lstStyle/>
          <a:p>
            <a:r>
              <a:rPr lang="en-US"/>
              <a:t>Sylvia Roberts (CMNS librarian) sroberts@sfu.ca</a:t>
            </a:r>
            <a:endParaRPr lang="en-US" dirty="0"/>
          </a:p>
        </p:txBody>
      </p:sp>
      <p:sp>
        <p:nvSpPr>
          <p:cNvPr id="7" name="Slide Number Placeholder 6"/>
          <p:cNvSpPr>
            <a:spLocks noGrp="1"/>
          </p:cNvSpPr>
          <p:nvPr>
            <p:ph type="sldNum" sz="quarter" idx="12"/>
          </p:nvPr>
        </p:nvSpPr>
        <p:spPr/>
        <p:txBody>
          <a:bodyPr/>
          <a:lstStyle/>
          <a:p>
            <a:fld id="{06C5EED4-E10B-4DC8-919E-FB1537AC2EB4}" type="slidenum">
              <a:rPr lang="en-US" smtClean="0"/>
              <a:t>‹#›</a:t>
            </a:fld>
            <a:endParaRPr lang="en-US"/>
          </a:p>
        </p:txBody>
      </p:sp>
    </p:spTree>
    <p:extLst>
      <p:ext uri="{BB962C8B-B14F-4D97-AF65-F5344CB8AC3E}">
        <p14:creationId xmlns:p14="http://schemas.microsoft.com/office/powerpoint/2010/main" val="120660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r>
              <a:rPr lang="en-US"/>
              <a:t>January 2019</a:t>
            </a:r>
            <a:endParaRPr lang="en-US" dirty="0"/>
          </a:p>
        </p:txBody>
      </p:sp>
      <p:sp>
        <p:nvSpPr>
          <p:cNvPr id="6" name="Footer Placeholder 5"/>
          <p:cNvSpPr>
            <a:spLocks noGrp="1"/>
          </p:cNvSpPr>
          <p:nvPr>
            <p:ph type="ftr" sz="quarter" idx="11"/>
          </p:nvPr>
        </p:nvSpPr>
        <p:spPr/>
        <p:txBody>
          <a:bodyPr/>
          <a:lstStyle/>
          <a:p>
            <a:r>
              <a:rPr lang="en-US"/>
              <a:t>Sylvia Roberts (CMNS librarian) sroberts@sfu.ca</a:t>
            </a:r>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72521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2019</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Sylvia Roberts (CMNS librarian) sroberts@sfu.ca</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061722940"/>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oxy.lib.sfu.ca/login?url=https://search.ebscohost.com/login.aspx?direct=true&amp;db=ufh&amp;AN=149428024&amp;site=ehost-liv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youtu.be/oqsyi0RLHu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rOCQZ7QnoN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CMNS 201: </a:t>
            </a:r>
            <a:br>
              <a:rPr lang="en-US" dirty="0"/>
            </a:br>
            <a:r>
              <a:rPr lang="en-US" dirty="0"/>
              <a:t>Finding empirical research articles</a:t>
            </a:r>
          </a:p>
        </p:txBody>
      </p:sp>
      <p:sp>
        <p:nvSpPr>
          <p:cNvPr id="3" name="Subtitle 2"/>
          <p:cNvSpPr>
            <a:spLocks noGrp="1"/>
          </p:cNvSpPr>
          <p:nvPr>
            <p:ph type="subTitle" idx="1"/>
          </p:nvPr>
        </p:nvSpPr>
        <p:spPr/>
        <p:txBody>
          <a:bodyPr>
            <a:normAutofit fontScale="85000" lnSpcReduction="20000"/>
          </a:bodyPr>
          <a:lstStyle/>
          <a:p>
            <a:r>
              <a:rPr lang="en-US" dirty="0"/>
              <a:t>Sylvia Roberts</a:t>
            </a:r>
          </a:p>
          <a:p>
            <a:r>
              <a:rPr lang="en-US" dirty="0"/>
              <a:t>Communications Librarian</a:t>
            </a:r>
          </a:p>
          <a:p>
            <a:r>
              <a:rPr lang="en-US" dirty="0" err="1"/>
              <a:t>sroberts@sfu.ca</a:t>
            </a:r>
            <a:endParaRPr lang="en-US" dirty="0"/>
          </a:p>
        </p:txBody>
      </p:sp>
    </p:spTree>
    <p:extLst>
      <p:ext uri="{BB962C8B-B14F-4D97-AF65-F5344CB8AC3E}">
        <p14:creationId xmlns:p14="http://schemas.microsoft.com/office/powerpoint/2010/main" val="3723331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2CD60B-0BAA-2940-ABA0-14ACE97ED0DB}"/>
              </a:ext>
            </a:extLst>
          </p:cNvPr>
          <p:cNvSpPr>
            <a:spLocks noGrp="1"/>
          </p:cNvSpPr>
          <p:nvPr>
            <p:ph type="title"/>
          </p:nvPr>
        </p:nvSpPr>
        <p:spPr/>
        <p:txBody>
          <a:bodyPr/>
          <a:lstStyle/>
          <a:p>
            <a:r>
              <a:rPr lang="en-US" dirty="0"/>
              <a:t>Empirical research studies </a:t>
            </a:r>
          </a:p>
        </p:txBody>
      </p:sp>
      <p:sp>
        <p:nvSpPr>
          <p:cNvPr id="5" name="Content Placeholder 4">
            <a:extLst>
              <a:ext uri="{FF2B5EF4-FFF2-40B4-BE49-F238E27FC236}">
                <a16:creationId xmlns:a16="http://schemas.microsoft.com/office/drawing/2014/main" id="{F12C3DF8-4821-444F-9D96-9F954D5246D1}"/>
              </a:ext>
            </a:extLst>
          </p:cNvPr>
          <p:cNvSpPr>
            <a:spLocks noGrp="1"/>
          </p:cNvSpPr>
          <p:nvPr>
            <p:ph idx="1"/>
          </p:nvPr>
        </p:nvSpPr>
        <p:spPr>
          <a:xfrm>
            <a:off x="457200" y="1098607"/>
            <a:ext cx="7620000" cy="3506526"/>
          </a:xfrm>
        </p:spPr>
        <p:txBody>
          <a:bodyPr>
            <a:normAutofit fontScale="40000" lnSpcReduction="20000"/>
          </a:bodyPr>
          <a:lstStyle/>
          <a:p>
            <a:pPr marL="0" indent="0">
              <a:buNone/>
            </a:pPr>
            <a:endParaRPr lang="en-US" dirty="0"/>
          </a:p>
          <a:p>
            <a:pPr marL="0" indent="0">
              <a:buNone/>
            </a:pPr>
            <a:r>
              <a:rPr lang="en-US" sz="4600" dirty="0"/>
              <a:t>Not all peer-reviewed journal articles report on empirical research. Some can discuss theory or news or review books.</a:t>
            </a:r>
          </a:p>
          <a:p>
            <a:pPr marL="0" indent="0">
              <a:buNone/>
            </a:pPr>
            <a:endParaRPr lang="en-US" sz="4600" dirty="0"/>
          </a:p>
          <a:p>
            <a:pPr marL="0" indent="0">
              <a:buNone/>
            </a:pPr>
            <a:r>
              <a:rPr lang="en-US" sz="4600" dirty="0"/>
              <a:t>An </a:t>
            </a:r>
            <a:r>
              <a:rPr lang="en-US" sz="4600" b="1" dirty="0"/>
              <a:t>empirical research article </a:t>
            </a:r>
            <a:r>
              <a:rPr lang="en-US" sz="4600" dirty="0"/>
              <a:t>reports the results of a study that uses </a:t>
            </a:r>
            <a:r>
              <a:rPr lang="en-US" sz="4600" b="1" dirty="0"/>
              <a:t>data</a:t>
            </a:r>
            <a:r>
              <a:rPr lang="en-US" sz="4600" dirty="0"/>
              <a:t> derived from actual observation or experimentation. </a:t>
            </a:r>
          </a:p>
          <a:p>
            <a:pPr marL="0" indent="0">
              <a:buNone/>
            </a:pPr>
            <a:endParaRPr lang="en-US" sz="4600" dirty="0"/>
          </a:p>
          <a:p>
            <a:pPr marL="0" indent="0">
              <a:buNone/>
            </a:pPr>
            <a:r>
              <a:rPr lang="en-US" sz="4600" dirty="0"/>
              <a:t>Data can be </a:t>
            </a:r>
            <a:r>
              <a:rPr lang="en-US" sz="4600" b="1" dirty="0"/>
              <a:t>quantitative </a:t>
            </a:r>
            <a:r>
              <a:rPr lang="en-US" sz="4600" dirty="0"/>
              <a:t>(numbers) or </a:t>
            </a:r>
            <a:r>
              <a:rPr lang="en-US" sz="4600" b="1" dirty="0"/>
              <a:t>qualitative</a:t>
            </a:r>
            <a:r>
              <a:rPr lang="en-US" sz="4600" dirty="0"/>
              <a:t> (non-numerical, often textual).</a:t>
            </a:r>
          </a:p>
          <a:p>
            <a:pPr marL="0" indent="0">
              <a:buNone/>
            </a:pPr>
            <a:endParaRPr lang="en-US" sz="4600" dirty="0"/>
          </a:p>
          <a:p>
            <a:pPr marL="0" indent="0">
              <a:buNone/>
            </a:pPr>
            <a:r>
              <a:rPr lang="en-US" sz="4600" dirty="0"/>
              <a:t>What would be an </a:t>
            </a:r>
            <a:r>
              <a:rPr lang="en-US" sz="4600" b="1" dirty="0"/>
              <a:t>example</a:t>
            </a:r>
            <a:r>
              <a:rPr lang="en-US" sz="4600" dirty="0"/>
              <a:t> of an empirical research methodology?  </a:t>
            </a:r>
            <a:br>
              <a:rPr lang="en-US" dirty="0"/>
            </a:br>
            <a:br>
              <a:rPr lang="en-US" dirty="0"/>
            </a:br>
            <a:endParaRPr lang="en-US" dirty="0"/>
          </a:p>
        </p:txBody>
      </p:sp>
      <p:pic>
        <p:nvPicPr>
          <p:cNvPr id="6" name="Picture 5">
            <a:extLst>
              <a:ext uri="{FF2B5EF4-FFF2-40B4-BE49-F238E27FC236}">
                <a16:creationId xmlns:a16="http://schemas.microsoft.com/office/drawing/2014/main" id="{513B41A7-3B8E-4416-8BD7-F51D41B62E4C}"/>
              </a:ext>
            </a:extLst>
          </p:cNvPr>
          <p:cNvPicPr>
            <a:picLocks noChangeAspect="1"/>
          </p:cNvPicPr>
          <p:nvPr/>
        </p:nvPicPr>
        <p:blipFill>
          <a:blip r:embed="rId3"/>
          <a:stretch>
            <a:fillRect/>
          </a:stretch>
        </p:blipFill>
        <p:spPr>
          <a:xfrm>
            <a:off x="6792686" y="3376868"/>
            <a:ext cx="2133599" cy="1040435"/>
          </a:xfrm>
          <a:prstGeom prst="rect">
            <a:avLst/>
          </a:prstGeom>
        </p:spPr>
      </p:pic>
    </p:spTree>
    <p:extLst>
      <p:ext uri="{BB962C8B-B14F-4D97-AF65-F5344CB8AC3E}">
        <p14:creationId xmlns:p14="http://schemas.microsoft.com/office/powerpoint/2010/main" val="36737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8" y="205979"/>
            <a:ext cx="8560952" cy="857250"/>
          </a:xfrm>
        </p:spPr>
        <p:txBody>
          <a:bodyPr>
            <a:normAutofit fontScale="90000"/>
          </a:bodyPr>
          <a:lstStyle/>
          <a:p>
            <a:r>
              <a:rPr lang="en-US" dirty="0"/>
              <a:t>Anatomy of an empirical research article</a:t>
            </a:r>
          </a:p>
        </p:txBody>
      </p:sp>
      <p:sp>
        <p:nvSpPr>
          <p:cNvPr id="3" name="Content Placeholder 2"/>
          <p:cNvSpPr>
            <a:spLocks noGrp="1"/>
          </p:cNvSpPr>
          <p:nvPr>
            <p:ph idx="1"/>
          </p:nvPr>
        </p:nvSpPr>
        <p:spPr>
          <a:xfrm>
            <a:off x="457200" y="1063230"/>
            <a:ext cx="8229600" cy="3531394"/>
          </a:xfrm>
        </p:spPr>
        <p:txBody>
          <a:bodyPr>
            <a:normAutofit fontScale="70000" lnSpcReduction="20000"/>
          </a:bodyPr>
          <a:lstStyle/>
          <a:p>
            <a:r>
              <a:rPr lang="en-US" dirty="0"/>
              <a:t>Authors are experts, affiliated with a research institution</a:t>
            </a:r>
          </a:p>
          <a:p>
            <a:r>
              <a:rPr lang="en-US" dirty="0"/>
              <a:t>Written for researchers (and students)</a:t>
            </a:r>
          </a:p>
          <a:p>
            <a:r>
              <a:rPr lang="en-US" dirty="0"/>
              <a:t>Long, usually 7+ pages but organized in sections</a:t>
            </a:r>
          </a:p>
          <a:p>
            <a:pPr lvl="1"/>
            <a:r>
              <a:rPr lang="en-US" dirty="0"/>
              <a:t>Abstract</a:t>
            </a:r>
          </a:p>
          <a:p>
            <a:pPr lvl="1"/>
            <a:r>
              <a:rPr lang="en-US" dirty="0"/>
              <a:t>Literature review (sometimes included with the introduction)</a:t>
            </a:r>
          </a:p>
          <a:p>
            <a:pPr lvl="1"/>
            <a:r>
              <a:rPr lang="en-US" dirty="0"/>
              <a:t>Methodology</a:t>
            </a:r>
          </a:p>
          <a:p>
            <a:pPr lvl="1"/>
            <a:r>
              <a:rPr lang="en-US" dirty="0"/>
              <a:t>Findings, discussion, conclusion</a:t>
            </a:r>
          </a:p>
          <a:p>
            <a:r>
              <a:rPr lang="en-US" dirty="0"/>
              <a:t>Citations and reference list</a:t>
            </a:r>
          </a:p>
          <a:p>
            <a:r>
              <a:rPr lang="en-US" dirty="0"/>
              <a:t>Formal writing style, might include formulas, tables</a:t>
            </a:r>
          </a:p>
          <a:p>
            <a:r>
              <a:rPr lang="en-US" dirty="0"/>
              <a:t>Published in a peer-reviewed journal</a:t>
            </a:r>
          </a:p>
          <a:p>
            <a:endParaRPr lang="en-US" dirty="0"/>
          </a:p>
          <a:p>
            <a:endParaRPr lang="en-US" dirty="0"/>
          </a:p>
          <a:p>
            <a:endParaRPr lang="en-US" dirty="0"/>
          </a:p>
        </p:txBody>
      </p:sp>
    </p:spTree>
    <p:extLst>
      <p:ext uri="{BB962C8B-B14F-4D97-AF65-F5344CB8AC3E}">
        <p14:creationId xmlns:p14="http://schemas.microsoft.com/office/powerpoint/2010/main" val="28292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9094-E36E-864C-9945-66E7706AF648}"/>
              </a:ext>
            </a:extLst>
          </p:cNvPr>
          <p:cNvSpPr>
            <a:spLocks noGrp="1"/>
          </p:cNvSpPr>
          <p:nvPr>
            <p:ph type="title"/>
          </p:nvPr>
        </p:nvSpPr>
        <p:spPr/>
        <p:txBody>
          <a:bodyPr/>
          <a:lstStyle/>
          <a:p>
            <a:r>
              <a:rPr lang="en-US" dirty="0"/>
              <a:t>Empirical article sample</a:t>
            </a:r>
          </a:p>
        </p:txBody>
      </p:sp>
      <p:sp>
        <p:nvSpPr>
          <p:cNvPr id="3" name="Content Placeholder 2">
            <a:extLst>
              <a:ext uri="{FF2B5EF4-FFF2-40B4-BE49-F238E27FC236}">
                <a16:creationId xmlns:a16="http://schemas.microsoft.com/office/drawing/2014/main" id="{0EB1D42A-7444-284D-9332-27D44F518B50}"/>
              </a:ext>
            </a:extLst>
          </p:cNvPr>
          <p:cNvSpPr>
            <a:spLocks noGrp="1"/>
          </p:cNvSpPr>
          <p:nvPr>
            <p:ph idx="1"/>
          </p:nvPr>
        </p:nvSpPr>
        <p:spPr>
          <a:xfrm>
            <a:off x="725214" y="1200151"/>
            <a:ext cx="7961586" cy="3394472"/>
          </a:xfrm>
        </p:spPr>
        <p:txBody>
          <a:bodyPr>
            <a:normAutofit lnSpcReduction="10000"/>
          </a:bodyPr>
          <a:lstStyle/>
          <a:p>
            <a:pPr marL="0" indent="0">
              <a:buNone/>
            </a:pPr>
            <a:r>
              <a:rPr lang="en-CA" sz="2000" dirty="0"/>
              <a:t>APA citation:</a:t>
            </a:r>
          </a:p>
          <a:p>
            <a:pPr marL="0" indent="0">
              <a:buNone/>
            </a:pPr>
            <a:r>
              <a:rPr lang="en-CA" sz="2400" dirty="0"/>
              <a:t>Wright, C. L., &amp; Hang Duong. (2021). COVID-19 Fake News and Attitudes toward Asian Americans. </a:t>
            </a:r>
            <a:r>
              <a:rPr lang="en-CA" sz="2400" i="1" dirty="0"/>
              <a:t>Journal of Media Research</a:t>
            </a:r>
            <a:r>
              <a:rPr lang="en-CA" sz="2400" dirty="0"/>
              <a:t>, </a:t>
            </a:r>
            <a:r>
              <a:rPr lang="en-CA" sz="2400" i="1" dirty="0"/>
              <a:t>14</a:t>
            </a:r>
            <a:r>
              <a:rPr lang="en-CA" sz="2400" dirty="0"/>
              <a:t>(1), 5–29. https://doi-org.proxy.lib.sfu.ca/10.24193/jmr.39.1</a:t>
            </a:r>
          </a:p>
          <a:p>
            <a:pPr marL="0" indent="0">
              <a:buNone/>
            </a:pPr>
            <a:endParaRPr lang="en-CA" sz="2400" dirty="0"/>
          </a:p>
          <a:p>
            <a:pPr marL="0" indent="0">
              <a:buNone/>
            </a:pPr>
            <a:r>
              <a:rPr lang="en-US" sz="2000" dirty="0"/>
              <a:t>Persistent link to database record:</a:t>
            </a:r>
          </a:p>
          <a:p>
            <a:pPr marL="0" indent="0">
              <a:buNone/>
            </a:pPr>
            <a:r>
              <a:rPr lang="en-US" sz="2000" dirty="0">
                <a:hlinkClick r:id="rId3"/>
              </a:rPr>
              <a:t>http://proxy.lib.sfu.ca/login?url=https://search.ebscohost.com/login.aspx?direct=true&amp;db=ufh&amp;AN=149428024&amp;site=ehost-live</a:t>
            </a:r>
            <a:endParaRPr lang="en-US" sz="2000" dirty="0"/>
          </a:p>
        </p:txBody>
      </p:sp>
    </p:spTree>
    <p:extLst>
      <p:ext uri="{BB962C8B-B14F-4D97-AF65-F5344CB8AC3E}">
        <p14:creationId xmlns:p14="http://schemas.microsoft.com/office/powerpoint/2010/main" val="90853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FA0B904A-A1B0-F94F-BD7A-8F23D82B14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2177" y="0"/>
            <a:ext cx="6130545" cy="5143500"/>
          </a:xfrm>
          <a:prstGeom prst="rect">
            <a:avLst/>
          </a:prstGeom>
        </p:spPr>
      </p:pic>
      <p:sp>
        <p:nvSpPr>
          <p:cNvPr id="2" name="TextBox 1">
            <a:extLst>
              <a:ext uri="{FF2B5EF4-FFF2-40B4-BE49-F238E27FC236}">
                <a16:creationId xmlns:a16="http://schemas.microsoft.com/office/drawing/2014/main" id="{F22CCDBE-96E2-42B0-BF67-70DDA93BF245}"/>
              </a:ext>
            </a:extLst>
          </p:cNvPr>
          <p:cNvSpPr txBox="1"/>
          <p:nvPr/>
        </p:nvSpPr>
        <p:spPr>
          <a:xfrm>
            <a:off x="6412723" y="390293"/>
            <a:ext cx="2647644" cy="5047536"/>
          </a:xfrm>
          <a:prstGeom prst="rect">
            <a:avLst/>
          </a:prstGeom>
          <a:noFill/>
        </p:spPr>
        <p:txBody>
          <a:bodyPr wrap="square" rtlCol="0">
            <a:spAutoFit/>
          </a:bodyPr>
          <a:lstStyle/>
          <a:p>
            <a:r>
              <a:rPr lang="en-US" sz="1400" dirty="0"/>
              <a:t>This database record is from </a:t>
            </a:r>
            <a:r>
              <a:rPr lang="en-US" sz="1400" b="1" dirty="0"/>
              <a:t>Communications and Mass Media Complete.</a:t>
            </a:r>
          </a:p>
          <a:p>
            <a:endParaRPr lang="en-US" sz="1400" dirty="0"/>
          </a:p>
          <a:p>
            <a:r>
              <a:rPr lang="en-US" sz="1400" dirty="0"/>
              <a:t>Databases contained </a:t>
            </a:r>
            <a:r>
              <a:rPr lang="en-US" sz="1400" b="1" dirty="0"/>
              <a:t>records representing articles </a:t>
            </a:r>
            <a:r>
              <a:rPr lang="en-US" sz="1400" dirty="0"/>
              <a:t>published in issues of scholarly journals.   </a:t>
            </a:r>
          </a:p>
          <a:p>
            <a:endParaRPr lang="en-US" sz="1400" dirty="0"/>
          </a:p>
          <a:p>
            <a:r>
              <a:rPr lang="en-US" sz="1400" dirty="0"/>
              <a:t>Each record includes finding information (article title, authors, journal title, date of publication, etc.) and descriptive information (abstract, subject terms, author keywords).  </a:t>
            </a:r>
          </a:p>
          <a:p>
            <a:endParaRPr lang="en-US" sz="1400" dirty="0"/>
          </a:p>
          <a:p>
            <a:r>
              <a:rPr lang="en-US" sz="1400" dirty="0"/>
              <a:t>Databases can be devoted to research from a single discipline or can be multidisciplinary.</a:t>
            </a:r>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69655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4787A09-263D-6C41-B0A6-C265585F77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282263" cy="5143500"/>
          </a:xfrm>
          <a:prstGeom prst="rect">
            <a:avLst/>
          </a:prstGeom>
        </p:spPr>
      </p:pic>
      <p:pic>
        <p:nvPicPr>
          <p:cNvPr id="4" name="Picture 3">
            <a:extLst>
              <a:ext uri="{FF2B5EF4-FFF2-40B4-BE49-F238E27FC236}">
                <a16:creationId xmlns:a16="http://schemas.microsoft.com/office/drawing/2014/main" id="{5469C3EB-A2DE-49E1-B7D1-8FD060F1D19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6659" y="0"/>
            <a:ext cx="6651957" cy="5143500"/>
          </a:xfrm>
          <a:prstGeom prst="rect">
            <a:avLst/>
          </a:prstGeom>
        </p:spPr>
      </p:pic>
      <p:pic>
        <p:nvPicPr>
          <p:cNvPr id="6" name="Picture 5">
            <a:extLst>
              <a:ext uri="{FF2B5EF4-FFF2-40B4-BE49-F238E27FC236}">
                <a16:creationId xmlns:a16="http://schemas.microsoft.com/office/drawing/2014/main" id="{2D500BB8-2014-48C7-B681-599AC23A317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10288" y="1003036"/>
            <a:ext cx="2536967" cy="590632"/>
          </a:xfrm>
          <a:prstGeom prst="rect">
            <a:avLst/>
          </a:prstGeom>
          <a:effectLst>
            <a:outerShdw blurRad="50800" dist="50800" dir="5400000" algn="ctr" rotWithShape="0">
              <a:srgbClr val="000000">
                <a:alpha val="75000"/>
              </a:srgbClr>
            </a:outerShdw>
          </a:effectLst>
        </p:spPr>
      </p:pic>
      <p:cxnSp>
        <p:nvCxnSpPr>
          <p:cNvPr id="10" name="Straight Arrow Connector 9">
            <a:extLst>
              <a:ext uri="{FF2B5EF4-FFF2-40B4-BE49-F238E27FC236}">
                <a16:creationId xmlns:a16="http://schemas.microsoft.com/office/drawing/2014/main" id="{1D9CC27E-5C78-42F8-99F7-7D347A0EE056}"/>
              </a:ext>
            </a:extLst>
          </p:cNvPr>
          <p:cNvCxnSpPr/>
          <p:nvPr/>
        </p:nvCxnSpPr>
        <p:spPr>
          <a:xfrm flipH="1">
            <a:off x="6374674" y="583474"/>
            <a:ext cx="1114697" cy="4267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1969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5CC8A5-F8BC-49FC-B1C5-2A410EB477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947" y="0"/>
            <a:ext cx="3683072" cy="5143500"/>
          </a:xfrm>
          <a:prstGeom prst="rect">
            <a:avLst/>
          </a:prstGeom>
        </p:spPr>
      </p:pic>
      <p:pic>
        <p:nvPicPr>
          <p:cNvPr id="5" name="Picture 4">
            <a:extLst>
              <a:ext uri="{FF2B5EF4-FFF2-40B4-BE49-F238E27FC236}">
                <a16:creationId xmlns:a16="http://schemas.microsoft.com/office/drawing/2014/main" id="{A04FF563-AB36-43CE-AD26-47C381947BE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00238" y="-52418"/>
            <a:ext cx="3626311" cy="5195918"/>
          </a:xfrm>
          <a:prstGeom prst="rect">
            <a:avLst/>
          </a:prstGeom>
        </p:spPr>
      </p:pic>
      <p:pic>
        <p:nvPicPr>
          <p:cNvPr id="4" name="Picture 3">
            <a:extLst>
              <a:ext uri="{FF2B5EF4-FFF2-40B4-BE49-F238E27FC236}">
                <a16:creationId xmlns:a16="http://schemas.microsoft.com/office/drawing/2014/main" id="{FB05287B-8B06-49F5-BB58-0D8538985E1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74669" y="0"/>
            <a:ext cx="3669331" cy="5091082"/>
          </a:xfrm>
          <a:prstGeom prst="rect">
            <a:avLst/>
          </a:prstGeom>
        </p:spPr>
      </p:pic>
    </p:spTree>
    <p:extLst>
      <p:ext uri="{BB962C8B-B14F-4D97-AF65-F5344CB8AC3E}">
        <p14:creationId xmlns:p14="http://schemas.microsoft.com/office/powerpoint/2010/main" val="12594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4998C-9724-4C30-B66E-7750379FDF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103" y="0"/>
            <a:ext cx="3630361" cy="5143500"/>
          </a:xfrm>
          <a:prstGeom prst="rect">
            <a:avLst/>
          </a:prstGeom>
        </p:spPr>
      </p:pic>
      <p:pic>
        <p:nvPicPr>
          <p:cNvPr id="5" name="Picture 4">
            <a:extLst>
              <a:ext uri="{FF2B5EF4-FFF2-40B4-BE49-F238E27FC236}">
                <a16:creationId xmlns:a16="http://schemas.microsoft.com/office/drawing/2014/main" id="{20F05671-5988-4E35-ADA5-902262CC8E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47518" y="0"/>
            <a:ext cx="3627643" cy="5143500"/>
          </a:xfrm>
          <a:prstGeom prst="rect">
            <a:avLst/>
          </a:prstGeom>
        </p:spPr>
      </p:pic>
      <p:pic>
        <p:nvPicPr>
          <p:cNvPr id="7" name="Picture 6">
            <a:extLst>
              <a:ext uri="{FF2B5EF4-FFF2-40B4-BE49-F238E27FC236}">
                <a16:creationId xmlns:a16="http://schemas.microsoft.com/office/drawing/2014/main" id="{8DA7A197-581F-4586-8B20-68EC0D59404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49958" y="0"/>
            <a:ext cx="3594042" cy="5143500"/>
          </a:xfrm>
          <a:prstGeom prst="rect">
            <a:avLst/>
          </a:prstGeom>
        </p:spPr>
      </p:pic>
      <p:cxnSp>
        <p:nvCxnSpPr>
          <p:cNvPr id="4" name="Straight Connector 3">
            <a:extLst>
              <a:ext uri="{FF2B5EF4-FFF2-40B4-BE49-F238E27FC236}">
                <a16:creationId xmlns:a16="http://schemas.microsoft.com/office/drawing/2014/main" id="{80A2A849-2D3D-4EA3-AE05-B9FC02C78C03}"/>
              </a:ext>
            </a:extLst>
          </p:cNvPr>
          <p:cNvCxnSpPr/>
          <p:nvPr/>
        </p:nvCxnSpPr>
        <p:spPr>
          <a:xfrm>
            <a:off x="641195" y="702526"/>
            <a:ext cx="423746"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135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E0F94-BD01-41F7-A435-990AD8BAFE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608529" cy="5143500"/>
          </a:xfrm>
          <a:prstGeom prst="rect">
            <a:avLst/>
          </a:prstGeom>
        </p:spPr>
      </p:pic>
      <p:pic>
        <p:nvPicPr>
          <p:cNvPr id="4" name="Picture 3">
            <a:extLst>
              <a:ext uri="{FF2B5EF4-FFF2-40B4-BE49-F238E27FC236}">
                <a16:creationId xmlns:a16="http://schemas.microsoft.com/office/drawing/2014/main" id="{85F8025F-7DF4-48CD-8844-6D927B82FA2B}"/>
              </a:ext>
            </a:extLst>
          </p:cNvPr>
          <p:cNvPicPr>
            <a:picLocks noChangeAspect="1"/>
          </p:cNvPicPr>
          <p:nvPr/>
        </p:nvPicPr>
        <p:blipFill>
          <a:blip r:embed="rId4"/>
          <a:stretch>
            <a:fillRect/>
          </a:stretch>
        </p:blipFill>
        <p:spPr>
          <a:xfrm>
            <a:off x="2332248" y="0"/>
            <a:ext cx="3565104" cy="5143500"/>
          </a:xfrm>
          <a:prstGeom prst="rect">
            <a:avLst/>
          </a:prstGeom>
        </p:spPr>
      </p:pic>
      <p:pic>
        <p:nvPicPr>
          <p:cNvPr id="6" name="Picture 5">
            <a:extLst>
              <a:ext uri="{FF2B5EF4-FFF2-40B4-BE49-F238E27FC236}">
                <a16:creationId xmlns:a16="http://schemas.microsoft.com/office/drawing/2014/main" id="{CEC9D28D-6B3D-4842-B9E8-10EE37511A65}"/>
              </a:ext>
            </a:extLst>
          </p:cNvPr>
          <p:cNvPicPr>
            <a:picLocks noChangeAspect="1"/>
          </p:cNvPicPr>
          <p:nvPr/>
        </p:nvPicPr>
        <p:blipFill>
          <a:blip r:embed="rId5"/>
          <a:stretch>
            <a:fillRect/>
          </a:stretch>
        </p:blipFill>
        <p:spPr>
          <a:xfrm>
            <a:off x="5940777" y="0"/>
            <a:ext cx="3461502" cy="5143500"/>
          </a:xfrm>
          <a:prstGeom prst="rect">
            <a:avLst/>
          </a:prstGeom>
        </p:spPr>
      </p:pic>
      <p:cxnSp>
        <p:nvCxnSpPr>
          <p:cNvPr id="9" name="Straight Connector 8">
            <a:extLst>
              <a:ext uri="{FF2B5EF4-FFF2-40B4-BE49-F238E27FC236}">
                <a16:creationId xmlns:a16="http://schemas.microsoft.com/office/drawing/2014/main" id="{27B09050-1D85-4A1F-ABFC-2C67BA1AC469}"/>
              </a:ext>
            </a:extLst>
          </p:cNvPr>
          <p:cNvCxnSpPr/>
          <p:nvPr/>
        </p:nvCxnSpPr>
        <p:spPr>
          <a:xfrm>
            <a:off x="6222792" y="241885"/>
            <a:ext cx="89767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2CD82921-36C0-4A84-9A9C-8ACC2767E4D4}"/>
              </a:ext>
            </a:extLst>
          </p:cNvPr>
          <p:cNvCxnSpPr/>
          <p:nvPr/>
        </p:nvCxnSpPr>
        <p:spPr>
          <a:xfrm>
            <a:off x="6237111" y="2559807"/>
            <a:ext cx="1766711"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8069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Your research topic</a:t>
            </a:r>
          </a:p>
        </p:txBody>
      </p:sp>
      <p:sp>
        <p:nvSpPr>
          <p:cNvPr id="6" name="Content Placeholder 5"/>
          <p:cNvSpPr>
            <a:spLocks noGrp="1"/>
          </p:cNvSpPr>
          <p:nvPr>
            <p:ph idx="1"/>
          </p:nvPr>
        </p:nvSpPr>
        <p:spPr/>
        <p:txBody>
          <a:bodyPr>
            <a:noAutofit/>
          </a:bodyPr>
          <a:lstStyle/>
          <a:p>
            <a:pPr marL="0" indent="0">
              <a:buNone/>
            </a:pPr>
            <a:r>
              <a:rPr lang="en-AU" sz="3600" dirty="0"/>
              <a:t>“…an assessment of the value of social media use in communication.”  </a:t>
            </a:r>
          </a:p>
          <a:p>
            <a:pPr marL="0" indent="0">
              <a:buNone/>
            </a:pPr>
            <a:r>
              <a:rPr lang="en-AU" sz="1800" dirty="0"/>
              <a:t> </a:t>
            </a:r>
            <a:endParaRPr lang="en-CA" sz="1800" dirty="0"/>
          </a:p>
        </p:txBody>
      </p:sp>
      <p:pic>
        <p:nvPicPr>
          <p:cNvPr id="2" name="Picture 1"/>
          <p:cNvPicPr>
            <a:picLocks noChangeAspect="1"/>
          </p:cNvPicPr>
          <p:nvPr/>
        </p:nvPicPr>
        <p:blipFill>
          <a:blip r:embed="rId3"/>
          <a:stretch>
            <a:fillRect/>
          </a:stretch>
        </p:blipFill>
        <p:spPr>
          <a:xfrm>
            <a:off x="1956619" y="2468121"/>
            <a:ext cx="4257368" cy="1838408"/>
          </a:xfrm>
          <a:prstGeom prst="rect">
            <a:avLst/>
          </a:prstGeom>
        </p:spPr>
      </p:pic>
    </p:spTree>
    <p:extLst>
      <p:ext uri="{BB962C8B-B14F-4D97-AF65-F5344CB8AC3E}">
        <p14:creationId xmlns:p14="http://schemas.microsoft.com/office/powerpoint/2010/main" val="2022352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B142-2AE6-4757-B2AE-0A63DBCC6C1E}"/>
              </a:ext>
            </a:extLst>
          </p:cNvPr>
          <p:cNvSpPr>
            <a:spLocks noGrp="1"/>
          </p:cNvSpPr>
          <p:nvPr>
            <p:ph type="title" idx="4294967295"/>
          </p:nvPr>
        </p:nvSpPr>
        <p:spPr>
          <a:xfrm>
            <a:off x="0" y="342900"/>
            <a:ext cx="8229600" cy="857250"/>
          </a:xfrm>
        </p:spPr>
        <p:txBody>
          <a:bodyPr/>
          <a:lstStyle/>
          <a:p>
            <a:r>
              <a:rPr lang="en-US" dirty="0"/>
              <a:t>Hashtags in activism</a:t>
            </a:r>
          </a:p>
        </p:txBody>
      </p:sp>
      <p:pic>
        <p:nvPicPr>
          <p:cNvPr id="4" name="Content Placeholder 3">
            <a:extLst>
              <a:ext uri="{FF2B5EF4-FFF2-40B4-BE49-F238E27FC236}">
                <a16:creationId xmlns:a16="http://schemas.microsoft.com/office/drawing/2014/main" id="{CA994CA7-20A7-4A17-BDE6-240161FA716C}"/>
              </a:ext>
            </a:extLst>
          </p:cNvPr>
          <p:cNvPicPr>
            <a:picLocks noGrp="1" noChangeAspect="1"/>
          </p:cNvPicPr>
          <p:nvPr>
            <p:ph idx="4294967295"/>
          </p:nvPr>
        </p:nvPicPr>
        <p:blipFill>
          <a:blip r:embed="rId3"/>
          <a:stretch>
            <a:fillRect/>
          </a:stretch>
        </p:blipFill>
        <p:spPr>
          <a:xfrm>
            <a:off x="1872343" y="1200150"/>
            <a:ext cx="4984750" cy="2838450"/>
          </a:xfrm>
          <a:prstGeom prst="rect">
            <a:avLst/>
          </a:prstGeom>
        </p:spPr>
      </p:pic>
      <p:pic>
        <p:nvPicPr>
          <p:cNvPr id="5" name="Picture 4">
            <a:hlinkClick r:id="rId4"/>
            <a:extLst>
              <a:ext uri="{FF2B5EF4-FFF2-40B4-BE49-F238E27FC236}">
                <a16:creationId xmlns:a16="http://schemas.microsoft.com/office/drawing/2014/main" id="{D86879EB-BC39-4A49-AC57-3452DBBC59A1}"/>
              </a:ext>
            </a:extLst>
          </p:cNvPr>
          <p:cNvPicPr>
            <a:picLocks noChangeAspect="1"/>
          </p:cNvPicPr>
          <p:nvPr/>
        </p:nvPicPr>
        <p:blipFill>
          <a:blip r:embed="rId3"/>
          <a:stretch>
            <a:fillRect/>
          </a:stretch>
        </p:blipFill>
        <p:spPr>
          <a:xfrm>
            <a:off x="56485" y="0"/>
            <a:ext cx="9031029" cy="5143500"/>
          </a:xfrm>
          <a:prstGeom prst="rect">
            <a:avLst/>
          </a:prstGeom>
        </p:spPr>
      </p:pic>
      <p:sp>
        <p:nvSpPr>
          <p:cNvPr id="8" name="Rectangle 7">
            <a:extLst>
              <a:ext uri="{FF2B5EF4-FFF2-40B4-BE49-F238E27FC236}">
                <a16:creationId xmlns:a16="http://schemas.microsoft.com/office/drawing/2014/main" id="{9D97EDF9-DC34-4422-BEC2-4BBAC68EBDFE}"/>
              </a:ext>
            </a:extLst>
          </p:cNvPr>
          <p:cNvSpPr/>
          <p:nvPr/>
        </p:nvSpPr>
        <p:spPr>
          <a:xfrm>
            <a:off x="3036034" y="2387084"/>
            <a:ext cx="3071931" cy="369332"/>
          </a:xfrm>
          <a:prstGeom prst="rect">
            <a:avLst/>
          </a:prstGeom>
        </p:spPr>
        <p:txBody>
          <a:bodyPr wrap="none">
            <a:spAutoFit/>
          </a:bodyPr>
          <a:lstStyle/>
          <a:p>
            <a:r>
              <a:rPr lang="en-US" dirty="0">
                <a:solidFill>
                  <a:schemeClr val="bg1"/>
                </a:solidFill>
                <a:hlinkClick r:id="rId4"/>
              </a:rPr>
              <a:t>https://youtu.be/oqsyi0RLHuU</a:t>
            </a:r>
            <a:endParaRPr lang="en-US" dirty="0">
              <a:solidFill>
                <a:schemeClr val="bg1"/>
              </a:solidFill>
            </a:endParaRPr>
          </a:p>
        </p:txBody>
      </p:sp>
    </p:spTree>
    <p:extLst>
      <p:ext uri="{BB962C8B-B14F-4D97-AF65-F5344CB8AC3E}">
        <p14:creationId xmlns:p14="http://schemas.microsoft.com/office/powerpoint/2010/main" val="426018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Start by opening the CMNS 201 Library research guide</a:t>
            </a:r>
            <a:br>
              <a:rPr lang="en-US" dirty="0"/>
            </a:br>
            <a:endParaRPr lang="en-US" dirty="0"/>
          </a:p>
        </p:txBody>
      </p:sp>
      <p:sp>
        <p:nvSpPr>
          <p:cNvPr id="2" name="Subtitle 1"/>
          <p:cNvSpPr>
            <a:spLocks noGrp="1"/>
          </p:cNvSpPr>
          <p:nvPr>
            <p:ph idx="1"/>
          </p:nvPr>
        </p:nvSpPr>
        <p:spPr>
          <a:ln w="25400">
            <a:solidFill>
              <a:schemeClr val="accent1">
                <a:alpha val="12000"/>
              </a:schemeClr>
            </a:solidFill>
          </a:ln>
        </p:spPr>
        <p:txBody>
          <a:bodyPr>
            <a:normAutofit/>
          </a:bodyPr>
          <a:lstStyle/>
          <a:p>
            <a:endParaRPr lang="en-US" dirty="0"/>
          </a:p>
          <a:p>
            <a:pPr marL="0" indent="0">
              <a:buNone/>
            </a:pPr>
            <a:endParaRPr lang="en-US" dirty="0"/>
          </a:p>
        </p:txBody>
      </p:sp>
      <p:pic>
        <p:nvPicPr>
          <p:cNvPr id="5" name="Picture 4" descr="Screen Shot 2020-10-05 at 10.24.31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8105" y="628506"/>
            <a:ext cx="7152572" cy="4412381"/>
          </a:xfrm>
          <a:prstGeom prst="rect">
            <a:avLst/>
          </a:prstGeom>
        </p:spPr>
      </p:pic>
    </p:spTree>
    <p:extLst>
      <p:ext uri="{BB962C8B-B14F-4D97-AF65-F5344CB8AC3E}">
        <p14:creationId xmlns:p14="http://schemas.microsoft.com/office/powerpoint/2010/main" val="6395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B1887D-690B-4B02-9323-A04BE674E3FE}"/>
              </a:ext>
            </a:extLst>
          </p:cNvPr>
          <p:cNvPicPr>
            <a:picLocks noGrp="1" noChangeAspect="1"/>
          </p:cNvPicPr>
          <p:nvPr>
            <p:ph sz="half" idx="4294967295"/>
          </p:nvPr>
        </p:nvPicPr>
        <p:blipFill>
          <a:blip r:embed="rId3"/>
          <a:stretch>
            <a:fillRect/>
          </a:stretch>
        </p:blipFill>
        <p:spPr>
          <a:xfrm>
            <a:off x="4736465" y="52477"/>
            <a:ext cx="4040188" cy="2027238"/>
          </a:xfrm>
          <a:prstGeom prst="rect">
            <a:avLst/>
          </a:prstGeom>
          <a:effectLst>
            <a:outerShdw blurRad="50800" dist="50800" dir="5400000" algn="ctr" rotWithShape="0">
              <a:srgbClr val="000000">
                <a:alpha val="82000"/>
              </a:srgbClr>
            </a:outerShdw>
          </a:effectLst>
        </p:spPr>
      </p:pic>
      <p:pic>
        <p:nvPicPr>
          <p:cNvPr id="8" name="Content Placeholder 7">
            <a:extLst>
              <a:ext uri="{FF2B5EF4-FFF2-40B4-BE49-F238E27FC236}">
                <a16:creationId xmlns:a16="http://schemas.microsoft.com/office/drawing/2014/main" id="{E9CB0FDA-9163-4246-8CE6-B769269A42E6}"/>
              </a:ext>
            </a:extLst>
          </p:cNvPr>
          <p:cNvPicPr>
            <a:picLocks noGrp="1" noChangeAspect="1"/>
          </p:cNvPicPr>
          <p:nvPr>
            <p:ph sz="quarter" idx="4294967295"/>
          </p:nvPr>
        </p:nvPicPr>
        <p:blipFill>
          <a:blip r:embed="rId4"/>
          <a:stretch>
            <a:fillRect/>
          </a:stretch>
        </p:blipFill>
        <p:spPr>
          <a:xfrm>
            <a:off x="4736465" y="2192926"/>
            <a:ext cx="4041775" cy="2605088"/>
          </a:xfrm>
          <a:prstGeom prst="rect">
            <a:avLst/>
          </a:prstGeom>
          <a:effectLst>
            <a:outerShdw blurRad="50800" dist="50800" dir="5400000" algn="ctr" rotWithShape="0">
              <a:srgbClr val="000000">
                <a:alpha val="88000"/>
              </a:srgbClr>
            </a:outerShdw>
          </a:effectLst>
        </p:spPr>
      </p:pic>
      <p:pic>
        <p:nvPicPr>
          <p:cNvPr id="9" name="Picture 8">
            <a:extLst>
              <a:ext uri="{FF2B5EF4-FFF2-40B4-BE49-F238E27FC236}">
                <a16:creationId xmlns:a16="http://schemas.microsoft.com/office/drawing/2014/main" id="{5DE2CDE7-6325-4346-8891-581ACD239B67}"/>
              </a:ext>
            </a:extLst>
          </p:cNvPr>
          <p:cNvPicPr>
            <a:picLocks noChangeAspect="1"/>
          </p:cNvPicPr>
          <p:nvPr/>
        </p:nvPicPr>
        <p:blipFill>
          <a:blip r:embed="rId5"/>
          <a:stretch>
            <a:fillRect/>
          </a:stretch>
        </p:blipFill>
        <p:spPr>
          <a:xfrm>
            <a:off x="1097870" y="257310"/>
            <a:ext cx="2028825" cy="657225"/>
          </a:xfrm>
          <a:prstGeom prst="rect">
            <a:avLst/>
          </a:prstGeom>
          <a:effectLst>
            <a:outerShdw blurRad="50800" dist="50800" dir="5400000" algn="ctr" rotWithShape="0">
              <a:srgbClr val="000000">
                <a:alpha val="92000"/>
              </a:srgbClr>
            </a:outerShdw>
          </a:effectLst>
        </p:spPr>
      </p:pic>
      <p:pic>
        <p:nvPicPr>
          <p:cNvPr id="13" name="Picture 12">
            <a:extLst>
              <a:ext uri="{FF2B5EF4-FFF2-40B4-BE49-F238E27FC236}">
                <a16:creationId xmlns:a16="http://schemas.microsoft.com/office/drawing/2014/main" id="{CD0173EE-429D-4032-B9D9-594D94ACC311}"/>
              </a:ext>
            </a:extLst>
          </p:cNvPr>
          <p:cNvPicPr>
            <a:picLocks noChangeAspect="1"/>
          </p:cNvPicPr>
          <p:nvPr/>
        </p:nvPicPr>
        <p:blipFill>
          <a:blip r:embed="rId6"/>
          <a:stretch>
            <a:fillRect/>
          </a:stretch>
        </p:blipFill>
        <p:spPr>
          <a:xfrm>
            <a:off x="592648" y="1066096"/>
            <a:ext cx="3814888" cy="3532414"/>
          </a:xfrm>
          <a:prstGeom prst="rect">
            <a:avLst/>
          </a:prstGeom>
          <a:effectLst>
            <a:outerShdw blurRad="50800" dist="50800" dir="5400000" algn="ctr" rotWithShape="0">
              <a:srgbClr val="000000">
                <a:alpha val="75000"/>
              </a:srgbClr>
            </a:outerShdw>
          </a:effectLst>
        </p:spPr>
      </p:pic>
    </p:spTree>
    <p:extLst>
      <p:ext uri="{BB962C8B-B14F-4D97-AF65-F5344CB8AC3E}">
        <p14:creationId xmlns:p14="http://schemas.microsoft.com/office/powerpoint/2010/main" val="206714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Starting research question</a:t>
            </a:r>
          </a:p>
        </p:txBody>
      </p:sp>
      <p:sp>
        <p:nvSpPr>
          <p:cNvPr id="6" name="Content Placeholder 5"/>
          <p:cNvSpPr>
            <a:spLocks noGrp="1"/>
          </p:cNvSpPr>
          <p:nvPr>
            <p:ph idx="1"/>
          </p:nvPr>
        </p:nvSpPr>
        <p:spPr/>
        <p:txBody>
          <a:bodyPr>
            <a:normAutofit/>
          </a:bodyPr>
          <a:lstStyle/>
          <a:p>
            <a:r>
              <a:rPr lang="en-US" sz="2000" dirty="0"/>
              <a:t>Write </a:t>
            </a:r>
            <a:r>
              <a:rPr lang="en-US" sz="2000" b="1" dirty="0"/>
              <a:t>one sentence </a:t>
            </a:r>
            <a:r>
              <a:rPr lang="en-US" sz="2000" dirty="0"/>
              <a:t>to summarize your research interests, ideally, in the form of a question</a:t>
            </a:r>
            <a:br>
              <a:rPr lang="en-US" sz="2000" dirty="0"/>
            </a:br>
            <a:endParaRPr lang="en-US" sz="2000" dirty="0"/>
          </a:p>
          <a:p>
            <a:r>
              <a:rPr lang="en-US" sz="2000" dirty="0"/>
              <a:t>You can use the worksheet linked from the CMNS 201 library research guide to keep track of your search strategy and results</a:t>
            </a:r>
            <a:br>
              <a:rPr lang="en-US" sz="2000" dirty="0"/>
            </a:br>
            <a:endParaRPr lang="en-US" sz="2000" dirty="0"/>
          </a:p>
          <a:p>
            <a:r>
              <a:rPr lang="en-US" sz="2000" dirty="0"/>
              <a:t>My sample research question (which will be refined with research)</a:t>
            </a:r>
            <a:br>
              <a:rPr lang="en-US" sz="2000" dirty="0"/>
            </a:br>
            <a:br>
              <a:rPr lang="en-US" sz="2000" dirty="0"/>
            </a:br>
            <a:r>
              <a:rPr lang="en-US" sz="2000" b="1" dirty="0">
                <a:solidFill>
                  <a:srgbClr val="0000FF"/>
                </a:solidFill>
              </a:rPr>
              <a:t>Are hashtags an effective social media tool for activism?</a:t>
            </a:r>
          </a:p>
          <a:p>
            <a:endParaRPr lang="en-US" sz="2000" b="1" dirty="0">
              <a:solidFill>
                <a:srgbClr val="7030A0"/>
              </a:solidFill>
            </a:endParaRPr>
          </a:p>
          <a:p>
            <a:endParaRPr lang="en-US" dirty="0"/>
          </a:p>
        </p:txBody>
      </p:sp>
    </p:spTree>
    <p:extLst>
      <p:ext uri="{BB962C8B-B14F-4D97-AF65-F5344CB8AC3E}">
        <p14:creationId xmlns:p14="http://schemas.microsoft.com/office/powerpoint/2010/main" val="397876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concepts = search terms</a:t>
            </a:r>
          </a:p>
        </p:txBody>
      </p:sp>
      <p:sp>
        <p:nvSpPr>
          <p:cNvPr id="6" name="Content Placeholder 5"/>
          <p:cNvSpPr>
            <a:spLocks noGrp="1"/>
          </p:cNvSpPr>
          <p:nvPr>
            <p:ph idx="1"/>
          </p:nvPr>
        </p:nvSpPr>
        <p:spPr>
          <a:xfrm>
            <a:off x="777969" y="1303021"/>
            <a:ext cx="7850490" cy="3130397"/>
          </a:xfrm>
        </p:spPr>
        <p:txBody>
          <a:bodyPr>
            <a:normAutofit fontScale="85000" lnSpcReduction="20000"/>
          </a:bodyPr>
          <a:lstStyle/>
          <a:p>
            <a:r>
              <a:rPr lang="en-US" sz="2400" dirty="0">
                <a:solidFill>
                  <a:schemeClr val="tx1"/>
                </a:solidFill>
              </a:rPr>
              <a:t>Identify the key concepts in your research question</a:t>
            </a:r>
          </a:p>
          <a:p>
            <a:endParaRPr lang="en-US" sz="2400" dirty="0">
              <a:solidFill>
                <a:schemeClr val="tx1"/>
              </a:solidFill>
            </a:endParaRPr>
          </a:p>
          <a:p>
            <a:r>
              <a:rPr lang="en-US" sz="2400" dirty="0">
                <a:solidFill>
                  <a:schemeClr val="tx1"/>
                </a:solidFill>
              </a:rPr>
              <a:t>Research question</a:t>
            </a:r>
            <a:br>
              <a:rPr lang="en-US" sz="2400" dirty="0">
                <a:solidFill>
                  <a:schemeClr val="tx1"/>
                </a:solidFill>
              </a:rPr>
            </a:br>
            <a:r>
              <a:rPr lang="en-US" sz="2400" b="1" dirty="0">
                <a:solidFill>
                  <a:srgbClr val="0000FF"/>
                </a:solidFill>
              </a:rPr>
              <a:t>Are hashtags an effective social media tool for activism?</a:t>
            </a:r>
          </a:p>
          <a:p>
            <a:endParaRPr lang="en-US" sz="2400" dirty="0"/>
          </a:p>
          <a:p>
            <a:r>
              <a:rPr lang="en-US" sz="2400" dirty="0"/>
              <a:t>Key concepts: </a:t>
            </a:r>
            <a:br>
              <a:rPr lang="en-US" sz="2400" dirty="0"/>
            </a:br>
            <a:r>
              <a:rPr lang="en-US" sz="2400" b="1" dirty="0" err="1">
                <a:solidFill>
                  <a:srgbClr val="0000FF"/>
                </a:solidFill>
              </a:rPr>
              <a:t>hashtags</a:t>
            </a:r>
            <a:br>
              <a:rPr lang="en-US" sz="2400" b="1" dirty="0">
                <a:solidFill>
                  <a:srgbClr val="0000FF"/>
                </a:solidFill>
              </a:rPr>
            </a:br>
            <a:r>
              <a:rPr lang="en-US" sz="2400" b="1" dirty="0">
                <a:solidFill>
                  <a:srgbClr val="0000FF"/>
                </a:solidFill>
              </a:rPr>
              <a:t>activism</a:t>
            </a:r>
          </a:p>
          <a:p>
            <a:endParaRPr lang="en-US" sz="1800" b="1" dirty="0">
              <a:solidFill>
                <a:srgbClr val="7030A0"/>
              </a:solidFill>
            </a:endParaRPr>
          </a:p>
          <a:p>
            <a:pPr marL="0" indent="0">
              <a:buNone/>
            </a:pPr>
            <a:r>
              <a:rPr lang="en-US" sz="2600" b="1" dirty="0"/>
              <a:t>TIP: </a:t>
            </a:r>
            <a:r>
              <a:rPr lang="en-US" sz="2600" dirty="0"/>
              <a:t>it’s helpful to use nouns as search terms</a:t>
            </a:r>
          </a:p>
        </p:txBody>
      </p:sp>
    </p:spTree>
    <p:extLst>
      <p:ext uri="{BB962C8B-B14F-4D97-AF65-F5344CB8AC3E}">
        <p14:creationId xmlns:p14="http://schemas.microsoft.com/office/powerpoint/2010/main" val="330375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Alternative search terms</a:t>
            </a:r>
          </a:p>
        </p:txBody>
      </p:sp>
      <p:sp>
        <p:nvSpPr>
          <p:cNvPr id="6" name="Content Placeholder 5"/>
          <p:cNvSpPr>
            <a:spLocks noGrp="1"/>
          </p:cNvSpPr>
          <p:nvPr>
            <p:ph idx="1"/>
          </p:nvPr>
        </p:nvSpPr>
        <p:spPr>
          <a:xfrm>
            <a:off x="777969" y="1303021"/>
            <a:ext cx="7850490" cy="3130397"/>
          </a:xfrm>
        </p:spPr>
        <p:txBody>
          <a:bodyPr>
            <a:normAutofit lnSpcReduction="10000"/>
          </a:bodyPr>
          <a:lstStyle/>
          <a:p>
            <a:r>
              <a:rPr lang="en-US" sz="2400" dirty="0">
                <a:solidFill>
                  <a:schemeClr val="bg1">
                    <a:lumMod val="50000"/>
                  </a:schemeClr>
                </a:solidFill>
              </a:rPr>
              <a:t>Research question</a:t>
            </a:r>
            <a:br>
              <a:rPr lang="en-US" sz="2400" dirty="0">
                <a:solidFill>
                  <a:schemeClr val="bg1">
                    <a:lumMod val="50000"/>
                  </a:schemeClr>
                </a:solidFill>
              </a:rPr>
            </a:br>
            <a:r>
              <a:rPr lang="en-US" sz="2400" b="1" dirty="0">
                <a:solidFill>
                  <a:srgbClr val="6690FA"/>
                </a:solidFill>
              </a:rPr>
              <a:t>Are </a:t>
            </a:r>
            <a:r>
              <a:rPr lang="en-US" sz="2400" b="1" dirty="0" err="1">
                <a:solidFill>
                  <a:srgbClr val="6690FA"/>
                </a:solidFill>
              </a:rPr>
              <a:t>hashtags</a:t>
            </a:r>
            <a:r>
              <a:rPr lang="en-US" sz="2400" b="1" dirty="0">
                <a:solidFill>
                  <a:srgbClr val="6690FA"/>
                </a:solidFill>
              </a:rPr>
              <a:t> an effective social media tool for activism?</a:t>
            </a:r>
            <a:endParaRPr lang="en-US" sz="2400" dirty="0">
              <a:solidFill>
                <a:srgbClr val="6690FA"/>
              </a:solidFill>
            </a:endParaRPr>
          </a:p>
          <a:p>
            <a:r>
              <a:rPr lang="en-US" sz="2400" dirty="0">
                <a:solidFill>
                  <a:schemeClr val="bg1">
                    <a:lumMod val="50000"/>
                  </a:schemeClr>
                </a:solidFill>
              </a:rPr>
              <a:t>Key concepts </a:t>
            </a:r>
            <a:br>
              <a:rPr lang="en-US" sz="2400" dirty="0">
                <a:solidFill>
                  <a:schemeClr val="bg1">
                    <a:lumMod val="50000"/>
                  </a:schemeClr>
                </a:solidFill>
              </a:rPr>
            </a:br>
            <a:r>
              <a:rPr lang="en-US" sz="2400" b="1" dirty="0" err="1">
                <a:solidFill>
                  <a:srgbClr val="6690FA"/>
                </a:solidFill>
              </a:rPr>
              <a:t>hashtags</a:t>
            </a:r>
            <a:br>
              <a:rPr lang="en-US" sz="2400" b="1" dirty="0">
                <a:solidFill>
                  <a:srgbClr val="6690FA"/>
                </a:solidFill>
              </a:rPr>
            </a:br>
            <a:r>
              <a:rPr lang="en-US" sz="2400" b="1" dirty="0">
                <a:solidFill>
                  <a:srgbClr val="6690FA"/>
                </a:solidFill>
              </a:rPr>
              <a:t>activism</a:t>
            </a:r>
            <a:endParaRPr lang="en-US" sz="1800" b="1" dirty="0">
              <a:solidFill>
                <a:srgbClr val="6690FA"/>
              </a:solidFill>
            </a:endParaRPr>
          </a:p>
          <a:p>
            <a:r>
              <a:rPr lang="en-US" sz="2400" dirty="0"/>
              <a:t>Identify related terms for each of your key concepts</a:t>
            </a:r>
            <a:br>
              <a:rPr lang="en-US" dirty="0"/>
            </a:br>
            <a:r>
              <a:rPr lang="en-US" sz="2400" b="1" dirty="0" err="1">
                <a:solidFill>
                  <a:srgbClr val="0000FF"/>
                </a:solidFill>
              </a:rPr>
              <a:t>hashtags</a:t>
            </a:r>
            <a:br>
              <a:rPr lang="en-US" sz="2400" b="1" dirty="0">
                <a:solidFill>
                  <a:srgbClr val="0000FF"/>
                </a:solidFill>
              </a:rPr>
            </a:br>
            <a:r>
              <a:rPr lang="en-US" sz="2400" b="1" dirty="0">
                <a:solidFill>
                  <a:srgbClr val="0000FF"/>
                </a:solidFill>
              </a:rPr>
              <a:t>activism: activist, protest, social movements</a:t>
            </a:r>
            <a:endParaRPr lang="en-US" sz="1800" b="1" dirty="0">
              <a:solidFill>
                <a:srgbClr val="0000FF"/>
              </a:solidFill>
            </a:endParaRPr>
          </a:p>
        </p:txBody>
      </p:sp>
    </p:spTree>
    <p:extLst>
      <p:ext uri="{BB962C8B-B14F-4D97-AF65-F5344CB8AC3E}">
        <p14:creationId xmlns:p14="http://schemas.microsoft.com/office/powerpoint/2010/main" val="344517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Boolean operators: OR, AND</a:t>
            </a:r>
          </a:p>
        </p:txBody>
      </p:sp>
      <p:sp>
        <p:nvSpPr>
          <p:cNvPr id="6" name="Content Placeholder 5"/>
          <p:cNvSpPr>
            <a:spLocks noGrp="1"/>
          </p:cNvSpPr>
          <p:nvPr>
            <p:ph sz="half" idx="1"/>
          </p:nvPr>
        </p:nvSpPr>
        <p:spPr/>
        <p:txBody>
          <a:bodyPr/>
          <a:lstStyle/>
          <a:p>
            <a:pPr marL="0" indent="0">
              <a:buNone/>
            </a:pPr>
            <a:endParaRPr lang="en-US" dirty="0"/>
          </a:p>
        </p:txBody>
      </p:sp>
      <p:sp>
        <p:nvSpPr>
          <p:cNvPr id="7" name="Content Placeholder 6"/>
          <p:cNvSpPr>
            <a:spLocks noGrp="1"/>
          </p:cNvSpPr>
          <p:nvPr>
            <p:ph sz="half" idx="2"/>
          </p:nvPr>
        </p:nvSpPr>
        <p:spPr/>
        <p:txBody>
          <a:bodyPr/>
          <a:lstStyle/>
          <a:p>
            <a:pPr marL="0" indent="0">
              <a:buNone/>
            </a:pPr>
            <a:endParaRPr lang="en-US" dirty="0"/>
          </a:p>
        </p:txBody>
      </p:sp>
      <p:sp>
        <p:nvSpPr>
          <p:cNvPr id="8" name="Connector 7"/>
          <p:cNvSpPr/>
          <p:nvPr/>
        </p:nvSpPr>
        <p:spPr>
          <a:xfrm>
            <a:off x="933856" y="1798364"/>
            <a:ext cx="1855258" cy="1494026"/>
          </a:xfrm>
          <a:prstGeom prst="flowChartConnector">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Activism</a:t>
            </a:r>
          </a:p>
        </p:txBody>
      </p:sp>
      <p:sp>
        <p:nvSpPr>
          <p:cNvPr id="9" name="Connector 8"/>
          <p:cNvSpPr/>
          <p:nvPr/>
        </p:nvSpPr>
        <p:spPr>
          <a:xfrm>
            <a:off x="2415571" y="2452695"/>
            <a:ext cx="1992225" cy="1312807"/>
          </a:xfrm>
          <a:prstGeom prst="flowChartConnector">
            <a:avLst/>
          </a:prstGeom>
          <a:solidFill>
            <a:schemeClr val="tx2">
              <a:lumMod val="40000"/>
              <a:lumOff val="60000"/>
              <a:alpha val="4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nector 9"/>
          <p:cNvSpPr/>
          <p:nvPr/>
        </p:nvSpPr>
        <p:spPr>
          <a:xfrm>
            <a:off x="933856" y="2813751"/>
            <a:ext cx="1855258" cy="1531378"/>
          </a:xfrm>
          <a:prstGeom prst="flowChartConnector">
            <a:avLst/>
          </a:prstGeom>
          <a:solidFill>
            <a:srgbClr val="CCFFCC">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Social movements</a:t>
            </a:r>
          </a:p>
        </p:txBody>
      </p:sp>
      <p:sp>
        <p:nvSpPr>
          <p:cNvPr id="11" name="Connector 10"/>
          <p:cNvSpPr/>
          <p:nvPr/>
        </p:nvSpPr>
        <p:spPr>
          <a:xfrm>
            <a:off x="535410" y="1267935"/>
            <a:ext cx="3960390" cy="3326688"/>
          </a:xfrm>
          <a:prstGeom prst="flowChartConnector">
            <a:avLst/>
          </a:prstGeom>
          <a:noFill/>
          <a:ln w="190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00400" y="2975604"/>
            <a:ext cx="1033466" cy="369332"/>
          </a:xfrm>
          <a:prstGeom prst="rect">
            <a:avLst/>
          </a:prstGeom>
          <a:noFill/>
        </p:spPr>
        <p:txBody>
          <a:bodyPr wrap="square" rtlCol="0">
            <a:spAutoFit/>
          </a:bodyPr>
          <a:lstStyle/>
          <a:p>
            <a:r>
              <a:rPr lang="en-US" dirty="0"/>
              <a:t>Protest</a:t>
            </a:r>
          </a:p>
        </p:txBody>
      </p:sp>
      <p:sp>
        <p:nvSpPr>
          <p:cNvPr id="13" name="Connector 12"/>
          <p:cNvSpPr/>
          <p:nvPr/>
        </p:nvSpPr>
        <p:spPr>
          <a:xfrm>
            <a:off x="5005465" y="1410976"/>
            <a:ext cx="2477827" cy="1394425"/>
          </a:xfrm>
          <a:prstGeom prst="flowChartConnector">
            <a:avLst/>
          </a:prstGeom>
          <a:solidFill>
            <a:srgbClr val="BB19FC">
              <a:alpha val="36000"/>
            </a:srgbClr>
          </a:solidFill>
          <a:ln>
            <a:solidFill>
              <a:srgbClr val="BB19F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nector 13"/>
          <p:cNvSpPr/>
          <p:nvPr/>
        </p:nvSpPr>
        <p:spPr>
          <a:xfrm>
            <a:off x="5939319" y="1954685"/>
            <a:ext cx="2747481" cy="2639938"/>
          </a:xfrm>
          <a:prstGeom prst="flowChartConnector">
            <a:avLst/>
          </a:prstGeom>
          <a:solidFill>
            <a:schemeClr val="accent6">
              <a:lumMod val="60000"/>
              <a:lumOff val="40000"/>
              <a:alpha val="52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activism OR protest OR social movements</a:t>
            </a:r>
          </a:p>
        </p:txBody>
      </p:sp>
      <p:sp>
        <p:nvSpPr>
          <p:cNvPr id="15" name="TextBox 14"/>
          <p:cNvSpPr txBox="1"/>
          <p:nvPr/>
        </p:nvSpPr>
        <p:spPr>
          <a:xfrm>
            <a:off x="5391458" y="1892434"/>
            <a:ext cx="1394557" cy="369332"/>
          </a:xfrm>
          <a:prstGeom prst="rect">
            <a:avLst/>
          </a:prstGeom>
          <a:noFill/>
        </p:spPr>
        <p:txBody>
          <a:bodyPr wrap="square" rtlCol="0">
            <a:spAutoFit/>
          </a:bodyPr>
          <a:lstStyle/>
          <a:p>
            <a:r>
              <a:rPr lang="en-US" dirty="0" err="1"/>
              <a:t>Hashtags</a:t>
            </a:r>
            <a:endParaRPr lang="en-US" dirty="0"/>
          </a:p>
        </p:txBody>
      </p:sp>
      <p:sp>
        <p:nvSpPr>
          <p:cNvPr id="16" name="TextBox 15"/>
          <p:cNvSpPr txBox="1"/>
          <p:nvPr/>
        </p:nvSpPr>
        <p:spPr>
          <a:xfrm>
            <a:off x="2876274" y="1798364"/>
            <a:ext cx="809341" cy="584776"/>
          </a:xfrm>
          <a:prstGeom prst="rect">
            <a:avLst/>
          </a:prstGeom>
          <a:noFill/>
        </p:spPr>
        <p:txBody>
          <a:bodyPr wrap="square" rtlCol="0">
            <a:spAutoFit/>
          </a:bodyPr>
          <a:lstStyle/>
          <a:p>
            <a:r>
              <a:rPr lang="en-US" sz="3200" b="1" dirty="0"/>
              <a:t>OR</a:t>
            </a:r>
          </a:p>
        </p:txBody>
      </p:sp>
      <p:sp>
        <p:nvSpPr>
          <p:cNvPr id="17" name="TextBox 16"/>
          <p:cNvSpPr txBox="1"/>
          <p:nvPr/>
        </p:nvSpPr>
        <p:spPr>
          <a:xfrm rot="19419842">
            <a:off x="6207912" y="2137417"/>
            <a:ext cx="958157" cy="584776"/>
          </a:xfrm>
          <a:prstGeom prst="rect">
            <a:avLst/>
          </a:prstGeom>
          <a:noFill/>
        </p:spPr>
        <p:txBody>
          <a:bodyPr wrap="square" rtlCol="0">
            <a:spAutoFit/>
          </a:bodyPr>
          <a:lstStyle/>
          <a:p>
            <a:r>
              <a:rPr lang="en-US" sz="3200" b="1" dirty="0"/>
              <a:t>AND</a:t>
            </a:r>
            <a:r>
              <a:rPr lang="en-US" dirty="0"/>
              <a:t> </a:t>
            </a:r>
          </a:p>
        </p:txBody>
      </p:sp>
    </p:spTree>
    <p:extLst>
      <p:ext uri="{BB962C8B-B14F-4D97-AF65-F5344CB8AC3E}">
        <p14:creationId xmlns:p14="http://schemas.microsoft.com/office/powerpoint/2010/main" val="238698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10-06 at 12.08.2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0"/>
            <a:ext cx="8221098" cy="5143500"/>
          </a:xfrm>
          <a:prstGeom prst="rect">
            <a:avLst/>
          </a:prstGeom>
        </p:spPr>
      </p:pic>
      <p:sp>
        <p:nvSpPr>
          <p:cNvPr id="6" name="Rectangle 5"/>
          <p:cNvSpPr/>
          <p:nvPr/>
        </p:nvSpPr>
        <p:spPr>
          <a:xfrm>
            <a:off x="1282495" y="1008468"/>
            <a:ext cx="373542" cy="211654"/>
          </a:xfrm>
          <a:prstGeom prst="rect">
            <a:avLst/>
          </a:prstGeom>
          <a:solidFill>
            <a:srgbClr val="FFFF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53704" y="1008468"/>
            <a:ext cx="161868" cy="211654"/>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549336" y="1008468"/>
            <a:ext cx="199222" cy="211654"/>
          </a:xfrm>
          <a:prstGeom prst="rect">
            <a:avLst/>
          </a:prstGeom>
          <a:solidFill>
            <a:srgbClr val="FFFF00">
              <a:alpha val="3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83661" y="4718636"/>
            <a:ext cx="2166544" cy="33615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56037" y="410857"/>
            <a:ext cx="1905065" cy="236555"/>
          </a:xfrm>
          <a:prstGeom prst="rect">
            <a:avLst/>
          </a:prstGeom>
          <a:noFill/>
          <a:ln w="28575" cmpd="sng">
            <a:solidFill>
              <a:srgbClr val="BB19F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1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search results </a:t>
            </a:r>
          </a:p>
        </p:txBody>
      </p:sp>
      <p:sp>
        <p:nvSpPr>
          <p:cNvPr id="4" name="Content Placeholder 3"/>
          <p:cNvSpPr>
            <a:spLocks noGrp="1"/>
          </p:cNvSpPr>
          <p:nvPr>
            <p:ph sz="half" idx="2"/>
          </p:nvPr>
        </p:nvSpPr>
        <p:spPr/>
        <p:txBody>
          <a:bodyPr/>
          <a:lstStyle/>
          <a:p>
            <a:r>
              <a:rPr lang="en-US" dirty="0"/>
              <a:t>Sorted by relevance</a:t>
            </a:r>
          </a:p>
          <a:p>
            <a:r>
              <a:rPr lang="en-US" dirty="0"/>
              <a:t>Select peer-reviewed articles as a filter</a:t>
            </a:r>
          </a:p>
          <a:p>
            <a:r>
              <a:rPr lang="en-US" dirty="0"/>
              <a:t>Look at title words, publication date, subject words to assess value to research</a:t>
            </a:r>
          </a:p>
        </p:txBody>
      </p:sp>
      <p:pic>
        <p:nvPicPr>
          <p:cNvPr id="15" name="Content Placeholder 14">
            <a:extLst>
              <a:ext uri="{FF2B5EF4-FFF2-40B4-BE49-F238E27FC236}">
                <a16:creationId xmlns:a16="http://schemas.microsoft.com/office/drawing/2014/main" id="{3179AA2B-2588-4315-8C53-61CE2784E2BC}"/>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471225" y="1200548"/>
            <a:ext cx="2746833" cy="3394075"/>
          </a:xfrm>
        </p:spPr>
      </p:pic>
      <p:sp>
        <p:nvSpPr>
          <p:cNvPr id="16" name="Rectangle 15">
            <a:extLst>
              <a:ext uri="{FF2B5EF4-FFF2-40B4-BE49-F238E27FC236}">
                <a16:creationId xmlns:a16="http://schemas.microsoft.com/office/drawing/2014/main" id="{145E08CC-C70B-45EF-A83C-05F529CFD73D}"/>
              </a:ext>
            </a:extLst>
          </p:cNvPr>
          <p:cNvSpPr/>
          <p:nvPr/>
        </p:nvSpPr>
        <p:spPr>
          <a:xfrm>
            <a:off x="2575932" y="2687444"/>
            <a:ext cx="1360448" cy="2397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8C13F2-6064-4008-8139-8BD55D28285E}"/>
              </a:ext>
            </a:extLst>
          </p:cNvPr>
          <p:cNvSpPr/>
          <p:nvPr/>
        </p:nvSpPr>
        <p:spPr>
          <a:xfrm>
            <a:off x="2575932" y="3512634"/>
            <a:ext cx="1360448" cy="2397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23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12D4DB-170D-4483-9220-E73A762064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720301" cy="5143500"/>
          </a:xfrm>
          <a:prstGeom prst="rect">
            <a:avLst/>
          </a:prstGeom>
        </p:spPr>
      </p:pic>
      <p:pic>
        <p:nvPicPr>
          <p:cNvPr id="8" name="Picture 7">
            <a:extLst>
              <a:ext uri="{FF2B5EF4-FFF2-40B4-BE49-F238E27FC236}">
                <a16:creationId xmlns:a16="http://schemas.microsoft.com/office/drawing/2014/main" id="{86A60F2C-BB68-49B0-A130-3A78214EEF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04459" y="0"/>
            <a:ext cx="4639541" cy="5143500"/>
          </a:xfrm>
          <a:prstGeom prst="rect">
            <a:avLst/>
          </a:prstGeom>
        </p:spPr>
      </p:pic>
      <p:sp>
        <p:nvSpPr>
          <p:cNvPr id="11" name="Rectangle 10">
            <a:extLst>
              <a:ext uri="{FF2B5EF4-FFF2-40B4-BE49-F238E27FC236}">
                <a16:creationId xmlns:a16="http://schemas.microsoft.com/office/drawing/2014/main" id="{A66E138B-CD00-4DAE-A65F-1701AF87E719}"/>
              </a:ext>
            </a:extLst>
          </p:cNvPr>
          <p:cNvSpPr/>
          <p:nvPr/>
        </p:nvSpPr>
        <p:spPr>
          <a:xfrm>
            <a:off x="2118732" y="3044283"/>
            <a:ext cx="2213517" cy="228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56EDA-6596-4F65-A4B6-8324107029EE}"/>
              </a:ext>
            </a:extLst>
          </p:cNvPr>
          <p:cNvSpPr/>
          <p:nvPr/>
        </p:nvSpPr>
        <p:spPr>
          <a:xfrm>
            <a:off x="2074127" y="4460488"/>
            <a:ext cx="2213517" cy="228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78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DDE40E-B337-4AEE-95FF-3AED23C3D1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71699" y="0"/>
            <a:ext cx="4800601" cy="5143500"/>
          </a:xfrm>
          <a:prstGeom prst="rect">
            <a:avLst/>
          </a:prstGeom>
        </p:spPr>
      </p:pic>
      <p:sp>
        <p:nvSpPr>
          <p:cNvPr id="4" name="Rectangle 3">
            <a:extLst>
              <a:ext uri="{FF2B5EF4-FFF2-40B4-BE49-F238E27FC236}">
                <a16:creationId xmlns:a16="http://schemas.microsoft.com/office/drawing/2014/main" id="{2F2AEA45-E541-4BB9-A0EC-88899F19EEDC}"/>
              </a:ext>
            </a:extLst>
          </p:cNvPr>
          <p:cNvSpPr/>
          <p:nvPr/>
        </p:nvSpPr>
        <p:spPr>
          <a:xfrm>
            <a:off x="4365702" y="2642839"/>
            <a:ext cx="250903" cy="111512"/>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520C2C-FB3D-4D01-A3B3-11C71B16B5E8}"/>
              </a:ext>
            </a:extLst>
          </p:cNvPr>
          <p:cNvSpPr/>
          <p:nvPr/>
        </p:nvSpPr>
        <p:spPr>
          <a:xfrm>
            <a:off x="5611851" y="2754351"/>
            <a:ext cx="479502" cy="111512"/>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BF056AF-853D-4932-9C26-13B7BF5DB7B9}"/>
              </a:ext>
            </a:extLst>
          </p:cNvPr>
          <p:cNvPicPr>
            <a:picLocks noChangeAspect="1"/>
          </p:cNvPicPr>
          <p:nvPr/>
        </p:nvPicPr>
        <p:blipFill>
          <a:blip r:embed="rId4"/>
          <a:stretch>
            <a:fillRect/>
          </a:stretch>
        </p:blipFill>
        <p:spPr>
          <a:xfrm>
            <a:off x="3957775" y="2810107"/>
            <a:ext cx="347502" cy="207282"/>
          </a:xfrm>
          <a:prstGeom prst="rect">
            <a:avLst/>
          </a:prstGeom>
        </p:spPr>
      </p:pic>
      <p:sp>
        <p:nvSpPr>
          <p:cNvPr id="7" name="Oval 6">
            <a:extLst>
              <a:ext uri="{FF2B5EF4-FFF2-40B4-BE49-F238E27FC236}">
                <a16:creationId xmlns:a16="http://schemas.microsoft.com/office/drawing/2014/main" id="{F9B3DABD-CB44-48A7-A670-4179747AC70C}"/>
              </a:ext>
            </a:extLst>
          </p:cNvPr>
          <p:cNvSpPr/>
          <p:nvPr/>
        </p:nvSpPr>
        <p:spPr>
          <a:xfrm>
            <a:off x="2107580" y="89210"/>
            <a:ext cx="998035" cy="46835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559F13-15EC-4780-8055-95600CC35820}"/>
              </a:ext>
            </a:extLst>
          </p:cNvPr>
          <p:cNvSpPr/>
          <p:nvPr/>
        </p:nvSpPr>
        <p:spPr>
          <a:xfrm>
            <a:off x="3345366" y="1689410"/>
            <a:ext cx="1611351" cy="53525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15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04" y="0"/>
            <a:ext cx="7787148" cy="4837471"/>
          </a:xfrm>
        </p:spPr>
        <p:txBody>
          <a:bodyPr>
            <a:normAutofit/>
          </a:bodyPr>
          <a:lstStyle/>
          <a:p>
            <a:r>
              <a:rPr lang="en-US" sz="2400" b="0" dirty="0"/>
              <a:t>TIME TO SEARCH YOUR own TOPIC</a:t>
            </a:r>
            <a:br>
              <a:rPr lang="en-US" b="0" dirty="0"/>
            </a:br>
            <a:endParaRPr lang="en-US" b="0" dirty="0"/>
          </a:p>
        </p:txBody>
      </p:sp>
      <p:sp>
        <p:nvSpPr>
          <p:cNvPr id="3" name="Text Placeholder 2"/>
          <p:cNvSpPr>
            <a:spLocks noGrp="1"/>
          </p:cNvSpPr>
          <p:nvPr>
            <p:ph type="body" idx="1"/>
          </p:nvPr>
        </p:nvSpPr>
        <p:spPr>
          <a:xfrm>
            <a:off x="1941912" y="2647597"/>
            <a:ext cx="6686549" cy="944689"/>
          </a:xfrm>
        </p:spPr>
        <p:txBody>
          <a:bodyPr>
            <a:normAutofit/>
          </a:bodyPr>
          <a:lstStyle/>
          <a:p>
            <a:endParaRPr lang="en-US" dirty="0"/>
          </a:p>
          <a:p>
            <a:r>
              <a:rPr lang="en-US"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34297"/>
            <a:ext cx="7201270" cy="472649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25009" y="2571749"/>
            <a:ext cx="6218991" cy="2552831"/>
          </a:xfrm>
          <a:prstGeom prst="rect">
            <a:avLst/>
          </a:prstGeom>
        </p:spPr>
      </p:pic>
      <p:cxnSp>
        <p:nvCxnSpPr>
          <p:cNvPr id="7" name="Straight Arrow Connector 6"/>
          <p:cNvCxnSpPr/>
          <p:nvPr/>
        </p:nvCxnSpPr>
        <p:spPr>
          <a:xfrm>
            <a:off x="2359742" y="2909930"/>
            <a:ext cx="796413" cy="550607"/>
          </a:xfrm>
          <a:prstGeom prst="straightConnector1">
            <a:avLst/>
          </a:prstGeom>
          <a:ln>
            <a:solidFill>
              <a:srgbClr val="C0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555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TUTORIAL OVERVIEW</a:t>
            </a:r>
          </a:p>
        </p:txBody>
      </p:sp>
      <p:sp>
        <p:nvSpPr>
          <p:cNvPr id="3" name="Content Placeholder 2"/>
          <p:cNvSpPr>
            <a:spLocks noGrp="1"/>
          </p:cNvSpPr>
          <p:nvPr>
            <p:ph idx="1"/>
          </p:nvPr>
        </p:nvSpPr>
        <p:spPr>
          <a:xfrm>
            <a:off x="983902" y="1327356"/>
            <a:ext cx="7070886" cy="3303283"/>
          </a:xfrm>
        </p:spPr>
        <p:txBody>
          <a:bodyPr>
            <a:normAutofit/>
          </a:bodyPr>
          <a:lstStyle/>
          <a:p>
            <a:pPr>
              <a:buFont typeface="Arial" panose="020B0604020202020204" pitchFamily="34" charset="0"/>
              <a:buChar char="•"/>
            </a:pPr>
            <a:r>
              <a:rPr lang="en-US" sz="2800" dirty="0"/>
              <a:t>What is a literature review and how does it help with research planning</a:t>
            </a:r>
          </a:p>
          <a:p>
            <a:pPr>
              <a:buFont typeface="Arial" panose="020B0604020202020204" pitchFamily="34" charset="0"/>
              <a:buChar char="•"/>
            </a:pPr>
            <a:r>
              <a:rPr lang="en-US" sz="2800" dirty="0"/>
              <a:t>How to recognize empirical research articles</a:t>
            </a:r>
          </a:p>
          <a:p>
            <a:pPr>
              <a:buFont typeface="Arial" panose="020B0604020202020204" pitchFamily="34" charset="0"/>
              <a:buChar char="•"/>
            </a:pPr>
            <a:r>
              <a:rPr lang="en-US" sz="2800" dirty="0"/>
              <a:t>How to find empirical research articles on your topic  </a:t>
            </a:r>
          </a:p>
        </p:txBody>
      </p:sp>
      <p:sp>
        <p:nvSpPr>
          <p:cNvPr id="5" name="Right Arrow 4"/>
          <p:cNvSpPr/>
          <p:nvPr/>
        </p:nvSpPr>
        <p:spPr>
          <a:xfrm>
            <a:off x="311647" y="2812889"/>
            <a:ext cx="978408" cy="484632"/>
          </a:xfrm>
          <a:prstGeom prst="right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12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15" y="0"/>
            <a:ext cx="8087960" cy="1111624"/>
          </a:xfrm>
        </p:spPr>
        <p:txBody>
          <a:bodyPr>
            <a:normAutofit/>
          </a:bodyPr>
          <a:lstStyle/>
          <a:p>
            <a:r>
              <a:rPr lang="en-US" sz="3200" dirty="0"/>
              <a:t>Search and evaluate</a:t>
            </a:r>
          </a:p>
        </p:txBody>
      </p:sp>
      <p:sp>
        <p:nvSpPr>
          <p:cNvPr id="3" name="Content Placeholder 2"/>
          <p:cNvSpPr>
            <a:spLocks noGrp="1"/>
          </p:cNvSpPr>
          <p:nvPr>
            <p:ph idx="1"/>
          </p:nvPr>
        </p:nvSpPr>
        <p:spPr>
          <a:xfrm>
            <a:off x="688258" y="1304469"/>
            <a:ext cx="7940201" cy="3128948"/>
          </a:xfrm>
        </p:spPr>
        <p:txBody>
          <a:bodyPr>
            <a:normAutofit lnSpcReduction="10000"/>
          </a:bodyPr>
          <a:lstStyle/>
          <a:p>
            <a:pPr marL="457200" indent="-457200">
              <a:buFont typeface="+mj-lt"/>
              <a:buAutoNum type="arabicPeriod"/>
            </a:pPr>
            <a:r>
              <a:rPr lang="en-US" sz="2000" dirty="0"/>
              <a:t>Search Communication &amp; Mass Media Complete</a:t>
            </a:r>
          </a:p>
          <a:p>
            <a:pPr marL="457200" indent="-457200">
              <a:buFont typeface="+mj-lt"/>
              <a:buAutoNum type="arabicPeriod"/>
            </a:pPr>
            <a:r>
              <a:rPr lang="en-US" sz="2000" dirty="0"/>
              <a:t>Use your search terms, limit to scholarly articles</a:t>
            </a:r>
          </a:p>
          <a:p>
            <a:pPr marL="457200" indent="-457200">
              <a:buFont typeface="+mj-lt"/>
              <a:buAutoNum type="arabicPeriod"/>
            </a:pPr>
            <a:r>
              <a:rPr lang="en-US" sz="2000" dirty="0"/>
              <a:t>Review results list for promising articles</a:t>
            </a:r>
          </a:p>
          <a:p>
            <a:pPr marL="457200" indent="-457200">
              <a:buFont typeface="+mj-lt"/>
              <a:buAutoNum type="arabicPeriod"/>
            </a:pPr>
            <a:r>
              <a:rPr lang="en-US" sz="2000" dirty="0"/>
              <a:t>Modify search if necessary (try related terms)</a:t>
            </a:r>
          </a:p>
          <a:p>
            <a:pPr marL="457200" indent="-457200">
              <a:buFont typeface="+mj-lt"/>
              <a:buAutoNum type="arabicPeriod"/>
            </a:pPr>
            <a:r>
              <a:rPr lang="en-US" sz="2000" dirty="0"/>
              <a:t>Click on promising titles to get detailed record with abstract</a:t>
            </a:r>
          </a:p>
          <a:p>
            <a:pPr marL="457200" indent="-457200">
              <a:buFont typeface="+mj-lt"/>
              <a:buAutoNum type="arabicPeriod"/>
            </a:pPr>
            <a:r>
              <a:rPr lang="en-US" sz="2000" dirty="0"/>
              <a:t>Skim the abstract to see if research methodology is described, indicating an empirical research article; if you’re not sure, check the full text of the article for the methods section</a:t>
            </a:r>
          </a:p>
          <a:p>
            <a:pPr marL="457200" indent="-457200">
              <a:buFont typeface="+mj-lt"/>
              <a:buAutoNum type="arabicPeriod"/>
            </a:pPr>
            <a:r>
              <a:rPr lang="en-US" sz="2000" dirty="0"/>
              <a:t>Email/download &amp; capture promising citations for bibliography</a:t>
            </a:r>
          </a:p>
          <a:p>
            <a:endParaRPr lang="en-US" dirty="0"/>
          </a:p>
        </p:txBody>
      </p:sp>
    </p:spTree>
    <p:extLst>
      <p:ext uri="{BB962C8B-B14F-4D97-AF65-F5344CB8AC3E}">
        <p14:creationId xmlns:p14="http://schemas.microsoft.com/office/powerpoint/2010/main" val="21252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dirty="0"/>
              <a:t>Assignment support after this class</a:t>
            </a:r>
          </a:p>
        </p:txBody>
      </p:sp>
      <p:pic>
        <p:nvPicPr>
          <p:cNvPr id="13" name="Content Placeholder 1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18697" y="1160821"/>
            <a:ext cx="6952644" cy="3394075"/>
          </a:xfrm>
        </p:spPr>
      </p:pic>
    </p:spTree>
    <p:extLst>
      <p:ext uri="{BB962C8B-B14F-4D97-AF65-F5344CB8AC3E}">
        <p14:creationId xmlns:p14="http://schemas.microsoft.com/office/powerpoint/2010/main" val="110352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18" y="0"/>
            <a:ext cx="8342442" cy="961188"/>
          </a:xfrm>
        </p:spPr>
        <p:txBody>
          <a:bodyPr>
            <a:normAutofit/>
          </a:bodyPr>
          <a:lstStyle/>
          <a:p>
            <a:r>
              <a:rPr lang="en-US" sz="3600" dirty="0"/>
              <a:t>TUTORIAL DELIVERABLE</a:t>
            </a:r>
          </a:p>
        </p:txBody>
      </p:sp>
      <p:sp>
        <p:nvSpPr>
          <p:cNvPr id="3" name="Content Placeholder 2"/>
          <p:cNvSpPr>
            <a:spLocks noGrp="1"/>
          </p:cNvSpPr>
          <p:nvPr>
            <p:ph idx="1"/>
          </p:nvPr>
        </p:nvSpPr>
        <p:spPr>
          <a:xfrm>
            <a:off x="560072" y="961188"/>
            <a:ext cx="7498081" cy="3770832"/>
          </a:xfrm>
        </p:spPr>
        <p:txBody>
          <a:bodyPr>
            <a:normAutofit fontScale="92500" lnSpcReduction="10000"/>
          </a:bodyPr>
          <a:lstStyle/>
          <a:p>
            <a:pPr>
              <a:buClr>
                <a:srgbClr val="FF0000"/>
              </a:buClr>
              <a:buSzPct val="125000"/>
            </a:pPr>
            <a:r>
              <a:rPr lang="en-US" sz="3300" dirty="0"/>
              <a:t>In Canvas, submit </a:t>
            </a:r>
            <a:r>
              <a:rPr lang="en-US" sz="3300" b="1" dirty="0">
                <a:solidFill>
                  <a:schemeClr val="tx1"/>
                </a:solidFill>
              </a:rPr>
              <a:t>a citation for an empirical research article</a:t>
            </a:r>
            <a:r>
              <a:rPr lang="en-US" sz="3300" dirty="0">
                <a:solidFill>
                  <a:schemeClr val="tx1"/>
                </a:solidFill>
              </a:rPr>
              <a:t> that relates to your topic.  </a:t>
            </a:r>
          </a:p>
          <a:p>
            <a:pPr>
              <a:buClr>
                <a:srgbClr val="FF0000"/>
              </a:buClr>
              <a:buSzPct val="125000"/>
            </a:pPr>
            <a:r>
              <a:rPr lang="en-US" sz="3300" dirty="0"/>
              <a:t>Use APA citation style.</a:t>
            </a:r>
            <a:endParaRPr lang="en-US" sz="3300" dirty="0">
              <a:solidFill>
                <a:schemeClr val="tx1"/>
              </a:solidFill>
            </a:endParaRPr>
          </a:p>
          <a:p>
            <a:pPr marL="0" indent="0">
              <a:buClr>
                <a:srgbClr val="FF0000"/>
              </a:buClr>
              <a:buSzPct val="125000"/>
              <a:buNone/>
            </a:pPr>
            <a:endParaRPr lang="en-US" sz="2000" dirty="0">
              <a:solidFill>
                <a:srgbClr val="FFFF00"/>
              </a:solidFill>
            </a:endParaRPr>
          </a:p>
          <a:p>
            <a:pPr>
              <a:buClr>
                <a:srgbClr val="FF0000"/>
              </a:buClr>
              <a:buSzPct val="125000"/>
              <a:buFont typeface="Arial" panose="020B0604020202020204" pitchFamily="34" charset="0"/>
              <a:buChar char="•"/>
            </a:pPr>
            <a:r>
              <a:rPr lang="en-US" dirty="0"/>
              <a:t>Sample APA citation:</a:t>
            </a:r>
          </a:p>
          <a:p>
            <a:pPr marL="0" indent="-457200">
              <a:buClr>
                <a:srgbClr val="FF0000"/>
              </a:buClr>
              <a:buSzPct val="125000"/>
              <a:buNone/>
            </a:pPr>
            <a:r>
              <a:rPr lang="en-US" sz="1900" b="0" i="0" dirty="0">
                <a:solidFill>
                  <a:srgbClr val="595959"/>
                </a:solidFill>
                <a:effectLst/>
                <a:latin typeface="Helvetica" panose="020B0604020202020204" pitchFamily="34" charset="0"/>
              </a:rPr>
              <a:t>Wynne, E., Wright, W., &amp; </a:t>
            </a:r>
            <a:r>
              <a:rPr lang="en-US" sz="1900" b="0" i="0" dirty="0" err="1">
                <a:solidFill>
                  <a:srgbClr val="595959"/>
                </a:solidFill>
                <a:effectLst/>
                <a:latin typeface="Helvetica" panose="020B0604020202020204" pitchFamily="34" charset="0"/>
              </a:rPr>
              <a:t>Alvermann</a:t>
            </a:r>
            <a:r>
              <a:rPr lang="en-US" sz="1900" b="0" i="0" dirty="0">
                <a:solidFill>
                  <a:srgbClr val="595959"/>
                </a:solidFill>
                <a:effectLst/>
                <a:latin typeface="Helvetica" panose="020B0604020202020204" pitchFamily="34" charset="0"/>
              </a:rPr>
              <a:t>, D. (2021). Creating Gaps in Understanding: How Gen Z Disrupts Gender Norms on </a:t>
            </a:r>
            <a:r>
              <a:rPr lang="en-US" sz="1900" b="0" i="0" dirty="0" err="1">
                <a:solidFill>
                  <a:srgbClr val="595959"/>
                </a:solidFill>
                <a:effectLst/>
                <a:latin typeface="Helvetica" panose="020B0604020202020204" pitchFamily="34" charset="0"/>
              </a:rPr>
              <a:t>TikTok</a:t>
            </a:r>
            <a:r>
              <a:rPr lang="en-US" sz="1900" b="0" i="0" dirty="0">
                <a:solidFill>
                  <a:srgbClr val="595959"/>
                </a:solidFill>
                <a:effectLst/>
                <a:latin typeface="Helvetica" panose="020B0604020202020204" pitchFamily="34" charset="0"/>
              </a:rPr>
              <a:t>. </a:t>
            </a:r>
            <a:r>
              <a:rPr lang="en-US" sz="1900" b="0" i="1" dirty="0">
                <a:solidFill>
                  <a:srgbClr val="595959"/>
                </a:solidFill>
                <a:effectLst/>
                <a:latin typeface="Helvetica" panose="020B0604020202020204" pitchFamily="34" charset="0"/>
              </a:rPr>
              <a:t>International Journal of Critical Media Literacy</a:t>
            </a:r>
            <a:r>
              <a:rPr lang="en-US" sz="1900" b="0" i="0" dirty="0">
                <a:solidFill>
                  <a:srgbClr val="595959"/>
                </a:solidFill>
                <a:effectLst/>
                <a:latin typeface="Helvetica" panose="020B0604020202020204" pitchFamily="34" charset="0"/>
              </a:rPr>
              <a:t>, </a:t>
            </a:r>
            <a:r>
              <a:rPr lang="en-US" sz="1900" b="0" i="1" dirty="0">
                <a:solidFill>
                  <a:srgbClr val="595959"/>
                </a:solidFill>
                <a:effectLst/>
                <a:latin typeface="Helvetica" panose="020B0604020202020204" pitchFamily="34" charset="0"/>
              </a:rPr>
              <a:t>3</a:t>
            </a:r>
            <a:r>
              <a:rPr lang="en-US" sz="1900" b="0" i="0" dirty="0">
                <a:solidFill>
                  <a:srgbClr val="595959"/>
                </a:solidFill>
                <a:effectLst/>
                <a:latin typeface="Helvetica" panose="020B0604020202020204" pitchFamily="34" charset="0"/>
              </a:rPr>
              <a:t>(1), 1–23. https://doi.org/10.1163/25900110-03030001</a:t>
            </a:r>
            <a:endParaRPr lang="en-US" sz="3500" dirty="0"/>
          </a:p>
        </p:txBody>
      </p:sp>
    </p:spTree>
    <p:extLst>
      <p:ext uri="{BB962C8B-B14F-4D97-AF65-F5344CB8AC3E}">
        <p14:creationId xmlns:p14="http://schemas.microsoft.com/office/powerpoint/2010/main" val="424033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andingontheshoulders of giants.jpg"/>
          <p:cNvPicPr>
            <a:picLocks noGrp="1" noChangeAspect="1"/>
          </p:cNvPicPr>
          <p:nvPr>
            <p:ph idx="1"/>
          </p:nvPr>
        </p:nvPicPr>
        <p:blipFill>
          <a:blip r:embed="rId3" cstate="email">
            <a:extLst>
              <a:ext uri="{28A0092B-C50C-407E-A947-70E740481C1C}">
                <a14:useLocalDpi xmlns:a14="http://schemas.microsoft.com/office/drawing/2010/main" val="0"/>
              </a:ext>
            </a:extLst>
          </a:blip>
          <a:srcRect t="4998" b="4998"/>
          <a:stretch>
            <a:fillRect/>
          </a:stretch>
        </p:blipFill>
        <p:spPr>
          <a:xfrm>
            <a:off x="4553408" y="204789"/>
            <a:ext cx="4427561" cy="4612594"/>
          </a:xfrm>
        </p:spPr>
      </p:pic>
      <p:sp>
        <p:nvSpPr>
          <p:cNvPr id="7" name="Text Placeholder 6"/>
          <p:cNvSpPr>
            <a:spLocks noGrp="1"/>
          </p:cNvSpPr>
          <p:nvPr>
            <p:ph type="body" sz="half" idx="2"/>
          </p:nvPr>
        </p:nvSpPr>
        <p:spPr>
          <a:xfrm>
            <a:off x="606360" y="892532"/>
            <a:ext cx="3679603" cy="3262959"/>
          </a:xfrm>
        </p:spPr>
        <p:txBody>
          <a:bodyPr>
            <a:noAutofit/>
          </a:bodyPr>
          <a:lstStyle/>
          <a:p>
            <a:r>
              <a:rPr lang="en-US" sz="2800" dirty="0"/>
              <a:t>If I can see further, </a:t>
            </a:r>
            <a:br>
              <a:rPr lang="en-US" sz="2800" dirty="0"/>
            </a:br>
            <a:r>
              <a:rPr lang="en-US" sz="2800" dirty="0"/>
              <a:t>it is by standing on the shoulders of giants.</a:t>
            </a:r>
            <a:endParaRPr lang="en-US" sz="2400" dirty="0"/>
          </a:p>
          <a:p>
            <a:pPr algn="r"/>
            <a:r>
              <a:rPr lang="en-US" sz="1600" dirty="0"/>
              <a:t>(Isaac Newton, 1676)</a:t>
            </a:r>
            <a:br>
              <a:rPr lang="en-US" sz="2400" dirty="0"/>
            </a:br>
            <a:endParaRPr lang="en-US" sz="2400" dirty="0"/>
          </a:p>
        </p:txBody>
      </p:sp>
      <p:sp>
        <p:nvSpPr>
          <p:cNvPr id="2" name="TextBox 1"/>
          <p:cNvSpPr txBox="1"/>
          <p:nvPr/>
        </p:nvSpPr>
        <p:spPr>
          <a:xfrm>
            <a:off x="201447" y="3302000"/>
            <a:ext cx="4511229" cy="954107"/>
          </a:xfrm>
          <a:prstGeom prst="rect">
            <a:avLst/>
          </a:prstGeom>
          <a:noFill/>
        </p:spPr>
        <p:txBody>
          <a:bodyPr wrap="square" rtlCol="0">
            <a:spAutoFit/>
          </a:bodyPr>
          <a:lstStyle/>
          <a:p>
            <a:r>
              <a:rPr lang="en-US" sz="2800" b="1" i="1" dirty="0">
                <a:solidFill>
                  <a:srgbClr val="FF0000"/>
                </a:solidFill>
              </a:rPr>
              <a:t>How does this relate to your use of research articles?</a:t>
            </a:r>
          </a:p>
        </p:txBody>
      </p:sp>
    </p:spTree>
    <p:extLst>
      <p:ext uri="{BB962C8B-B14F-4D97-AF65-F5344CB8AC3E}">
        <p14:creationId xmlns:p14="http://schemas.microsoft.com/office/powerpoint/2010/main" val="24479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searchstag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5006" y="0"/>
            <a:ext cx="3473647" cy="5143500"/>
          </a:xfrm>
          <a:prstGeom prst="rect">
            <a:avLst/>
          </a:prstGeom>
        </p:spPr>
      </p:pic>
      <p:sp>
        <p:nvSpPr>
          <p:cNvPr id="12" name="Title 11"/>
          <p:cNvSpPr>
            <a:spLocks noGrp="1"/>
          </p:cNvSpPr>
          <p:nvPr>
            <p:ph type="title"/>
          </p:nvPr>
        </p:nvSpPr>
        <p:spPr>
          <a:xfrm>
            <a:off x="681450" y="993197"/>
            <a:ext cx="2867722" cy="137969"/>
          </a:xfrm>
        </p:spPr>
        <p:txBody>
          <a:bodyPr>
            <a:normAutofit fontScale="90000"/>
          </a:bodyPr>
          <a:lstStyle/>
          <a:p>
            <a:br>
              <a:rPr lang="en-CA" dirty="0">
                <a:solidFill>
                  <a:schemeClr val="accent1">
                    <a:lumMod val="60000"/>
                    <a:lumOff val="40000"/>
                  </a:schemeClr>
                </a:solidFill>
              </a:rPr>
            </a:br>
            <a:endParaRPr lang="en-US" dirty="0"/>
          </a:p>
        </p:txBody>
      </p:sp>
      <p:sp>
        <p:nvSpPr>
          <p:cNvPr id="13" name="Content Placeholder 12"/>
          <p:cNvSpPr>
            <a:spLocks noGrp="1"/>
          </p:cNvSpPr>
          <p:nvPr>
            <p:ph idx="1"/>
          </p:nvPr>
        </p:nvSpPr>
        <p:spPr>
          <a:xfrm>
            <a:off x="3869652" y="204789"/>
            <a:ext cx="4896523" cy="4389835"/>
          </a:xfrm>
        </p:spPr>
        <p:txBody>
          <a:bodyPr/>
          <a:lstStyle/>
          <a:p>
            <a:endParaRPr lang="en-US" dirty="0"/>
          </a:p>
        </p:txBody>
      </p:sp>
      <p:sp>
        <p:nvSpPr>
          <p:cNvPr id="14" name="Text Placeholder 13"/>
          <p:cNvSpPr>
            <a:spLocks noGrp="1"/>
          </p:cNvSpPr>
          <p:nvPr>
            <p:ph type="body" sz="half" idx="2"/>
          </p:nvPr>
        </p:nvSpPr>
        <p:spPr>
          <a:xfrm>
            <a:off x="286018" y="535710"/>
            <a:ext cx="3477982" cy="4058914"/>
          </a:xfrm>
        </p:spPr>
        <p:txBody>
          <a:bodyPr>
            <a:normAutofit fontScale="77500" lnSpcReduction="20000"/>
          </a:bodyPr>
          <a:lstStyle/>
          <a:p>
            <a:endParaRPr lang="en-US" dirty="0"/>
          </a:p>
          <a:p>
            <a:r>
              <a:rPr lang="en-US" sz="2400" dirty="0"/>
              <a:t>Academic research literature is important, both at the </a:t>
            </a:r>
            <a:r>
              <a:rPr lang="en-US" sz="2400" b="1" dirty="0"/>
              <a:t>beginning </a:t>
            </a:r>
            <a:r>
              <a:rPr lang="en-US" sz="2400" dirty="0"/>
              <a:t>and the </a:t>
            </a:r>
            <a:r>
              <a:rPr lang="en-US" sz="2400" b="1" dirty="0"/>
              <a:t>end</a:t>
            </a:r>
            <a:r>
              <a:rPr lang="en-US" sz="2400" dirty="0"/>
              <a:t> of a research project.</a:t>
            </a:r>
          </a:p>
          <a:p>
            <a:endParaRPr lang="en-US" sz="2400" dirty="0"/>
          </a:p>
          <a:p>
            <a:r>
              <a:rPr lang="en-US" sz="2400" dirty="0"/>
              <a:t>At the start of a research project, reviewing the research literature helps to provide context and a rationale for why is important research.</a:t>
            </a:r>
          </a:p>
          <a:p>
            <a:endParaRPr lang="en-US" sz="2400" dirty="0"/>
          </a:p>
          <a:p>
            <a:r>
              <a:rPr lang="en-US" sz="2400" dirty="0"/>
              <a:t>Sharing research findings, by publishing results in an academic journal article, contributes to the ongoing scholarly conversation.</a:t>
            </a:r>
            <a:endParaRPr lang="en-US" dirty="0"/>
          </a:p>
        </p:txBody>
      </p:sp>
      <p:sp>
        <p:nvSpPr>
          <p:cNvPr id="2" name="Rounded Rectangle 1"/>
          <p:cNvSpPr/>
          <p:nvPr/>
        </p:nvSpPr>
        <p:spPr>
          <a:xfrm>
            <a:off x="4544291" y="535709"/>
            <a:ext cx="2096654" cy="526473"/>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ounded Rectangle 2"/>
          <p:cNvSpPr/>
          <p:nvPr/>
        </p:nvSpPr>
        <p:spPr>
          <a:xfrm>
            <a:off x="4389120" y="3901440"/>
            <a:ext cx="2572512" cy="536448"/>
          </a:xfrm>
          <a:prstGeom prst="round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637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899338" y="504497"/>
            <a:ext cx="4764602" cy="4163367"/>
          </a:xfrm>
          <a:prstGeom prst="rect">
            <a:avLst/>
          </a:prstGeom>
        </p:spPr>
        <p:txBody>
          <a:bodyPr vert="horz" lIns="91440" tIns="45720" rIns="91440" bIns="45720" rtlCol="0">
            <a:normAutofit/>
          </a:bodyPr>
          <a:lstStyle/>
          <a:p>
            <a:pPr defTabSz="914400">
              <a:lnSpc>
                <a:spcPct val="90000"/>
              </a:lnSpc>
              <a:spcAft>
                <a:spcPts val="600"/>
              </a:spcAft>
            </a:pPr>
            <a:r>
              <a:rPr lang="en-US" sz="2800" b="1" dirty="0"/>
              <a:t>A Literature Review is both the process and the product</a:t>
            </a:r>
          </a:p>
          <a:p>
            <a:pPr indent="-228600" defTabSz="914400">
              <a:lnSpc>
                <a:spcPct val="90000"/>
              </a:lnSpc>
              <a:spcAft>
                <a:spcPts val="600"/>
              </a:spcAft>
              <a:buFont typeface="Arial" panose="020B0604020202020204" pitchFamily="34" charset="0"/>
              <a:buChar char="•"/>
            </a:pPr>
            <a:endParaRPr lang="en-US" sz="1300" b="1" dirty="0"/>
          </a:p>
          <a:p>
            <a:pPr defTabSz="914400">
              <a:lnSpc>
                <a:spcPct val="90000"/>
              </a:lnSpc>
              <a:spcAft>
                <a:spcPts val="600"/>
              </a:spcAft>
            </a:pPr>
            <a:r>
              <a:rPr lang="en-US" sz="2000" b="1" dirty="0"/>
              <a:t>The process </a:t>
            </a:r>
            <a:r>
              <a:rPr lang="en-US" sz="2000" dirty="0"/>
              <a:t>involves a systematic review of prior scholarly works that relate to the research question and method.</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b="1" dirty="0"/>
              <a:t>The product </a:t>
            </a:r>
            <a:r>
              <a:rPr lang="en-US" sz="2000" dirty="0"/>
              <a:t>is a descriptive summary of existing books, articles and other information sources on a topic.</a:t>
            </a:r>
          </a:p>
          <a:p>
            <a:pPr defTabSz="914400">
              <a:lnSpc>
                <a:spcPct val="90000"/>
              </a:lnSpc>
              <a:spcAft>
                <a:spcPts val="600"/>
              </a:spcAft>
            </a:pPr>
            <a:endParaRPr lang="en-US" b="1" dirty="0"/>
          </a:p>
        </p:txBody>
      </p:sp>
      <p:pic>
        <p:nvPicPr>
          <p:cNvPr id="1028" name="Picture 4" descr="Cat bath meme">
            <a:extLst>
              <a:ext uri="{FF2B5EF4-FFF2-40B4-BE49-F238E27FC236}">
                <a16:creationId xmlns:a16="http://schemas.microsoft.com/office/drawing/2014/main" id="{E4537980-A6EE-0241-9258-21B7AE7DF57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24" r="5553" b="2"/>
          <a:stretch/>
        </p:blipFill>
        <p:spPr bwMode="auto">
          <a:xfrm>
            <a:off x="0" y="0"/>
            <a:ext cx="3476673" cy="51434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27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Why start with a literature review?</a:t>
            </a:r>
          </a:p>
        </p:txBody>
      </p:sp>
      <p:sp>
        <p:nvSpPr>
          <p:cNvPr id="9" name="Content Placeholder 8"/>
          <p:cNvSpPr>
            <a:spLocks noGrp="1"/>
          </p:cNvSpPr>
          <p:nvPr>
            <p:ph idx="1"/>
          </p:nvPr>
        </p:nvSpPr>
        <p:spPr>
          <a:xfrm>
            <a:off x="515540" y="1120444"/>
            <a:ext cx="8171260" cy="3674054"/>
          </a:xfrm>
        </p:spPr>
        <p:txBody>
          <a:bodyPr>
            <a:noAutofit/>
          </a:bodyPr>
          <a:lstStyle/>
          <a:p>
            <a:r>
              <a:rPr lang="en-US" sz="2400" dirty="0"/>
              <a:t>Essential beginning of academic research articles</a:t>
            </a:r>
          </a:p>
          <a:p>
            <a:pPr lvl="1"/>
            <a:r>
              <a:rPr lang="en-US" sz="2000" dirty="0"/>
              <a:t>Provides context for the research project</a:t>
            </a:r>
          </a:p>
          <a:p>
            <a:pPr lvl="1"/>
            <a:r>
              <a:rPr lang="en-US" sz="2000" dirty="0"/>
              <a:t>Demonstrates expertise in the field </a:t>
            </a:r>
          </a:p>
          <a:p>
            <a:pPr lvl="1"/>
            <a:r>
              <a:rPr lang="en-US" sz="2000" dirty="0"/>
              <a:t>Supports the value of this research to scholarship and society</a:t>
            </a:r>
            <a:endParaRPr lang="en-US" sz="2400" dirty="0"/>
          </a:p>
          <a:p>
            <a:r>
              <a:rPr lang="en-US" sz="2400" dirty="0"/>
              <a:t>Shows how your research topic fits within the CMNS discipline, relating to previous research and gaps to be filled</a:t>
            </a:r>
          </a:p>
          <a:p>
            <a:r>
              <a:rPr lang="en-US" sz="2400" dirty="0"/>
              <a:t>Provides examples of effective research methodologies, definitions of concepts, how research questions are framed</a:t>
            </a:r>
          </a:p>
          <a:p>
            <a:r>
              <a:rPr lang="en-US" sz="2400" dirty="0"/>
              <a:t>Peer-review process acts as quality control</a:t>
            </a:r>
          </a:p>
        </p:txBody>
      </p:sp>
    </p:spTree>
    <p:extLst>
      <p:ext uri="{BB962C8B-B14F-4D97-AF65-F5344CB8AC3E}">
        <p14:creationId xmlns:p14="http://schemas.microsoft.com/office/powerpoint/2010/main" val="15152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0170" y="465992"/>
            <a:ext cx="3273754" cy="369332"/>
          </a:xfrm>
          <a:prstGeom prst="rect">
            <a:avLst/>
          </a:prstGeom>
          <a:noFill/>
        </p:spPr>
        <p:txBody>
          <a:bodyPr wrap="square" rtlCol="0">
            <a:spAutoFit/>
          </a:bodyPr>
          <a:lstStyle/>
          <a:p>
            <a:r>
              <a:rPr lang="en-US" b="0" i="0" u="none" strike="noStrike" dirty="0">
                <a:solidFill>
                  <a:srgbClr val="FFFFFF"/>
                </a:solidFill>
                <a:effectLst/>
                <a:latin typeface="YouTube Noto"/>
                <a:hlinkClick r:id="rId3"/>
              </a:rPr>
              <a:t>https://youtu.be/rOCQZ7QnoN0</a:t>
            </a:r>
            <a:endParaRPr lang="en-US" dirty="0"/>
          </a:p>
        </p:txBody>
      </p:sp>
      <p:pic>
        <p:nvPicPr>
          <p:cNvPr id="6" name="Picture 5">
            <a:extLst>
              <a:ext uri="{FF2B5EF4-FFF2-40B4-BE49-F238E27FC236}">
                <a16:creationId xmlns:a16="http://schemas.microsoft.com/office/drawing/2014/main" id="{E3CFB039-1570-4D77-8ABE-BDA2CE910E0C}"/>
              </a:ext>
            </a:extLst>
          </p:cNvPr>
          <p:cNvPicPr>
            <a:picLocks noChangeAspect="1"/>
          </p:cNvPicPr>
          <p:nvPr/>
        </p:nvPicPr>
        <p:blipFill>
          <a:blip r:embed="rId4"/>
          <a:stretch>
            <a:fillRect/>
          </a:stretch>
        </p:blipFill>
        <p:spPr>
          <a:xfrm>
            <a:off x="120076" y="0"/>
            <a:ext cx="5542170" cy="5143500"/>
          </a:xfrm>
          <a:prstGeom prst="rect">
            <a:avLst/>
          </a:prstGeom>
        </p:spPr>
      </p:pic>
    </p:spTree>
    <p:extLst>
      <p:ext uri="{BB962C8B-B14F-4D97-AF65-F5344CB8AC3E}">
        <p14:creationId xmlns:p14="http://schemas.microsoft.com/office/powerpoint/2010/main" val="1290041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061AFFB7E894E8E11F258BE27E375" ma:contentTypeVersion="8" ma:contentTypeDescription="Create a new document." ma:contentTypeScope="" ma:versionID="7d1e6667816010a606e26628a1c388ac">
  <xsd:schema xmlns:xsd="http://www.w3.org/2001/XMLSchema" xmlns:xs="http://www.w3.org/2001/XMLSchema" xmlns:p="http://schemas.microsoft.com/office/2006/metadata/properties" xmlns:ns3="5b6d702d-39db-4f9c-b71b-2d0a79adac72" targetNamespace="http://schemas.microsoft.com/office/2006/metadata/properties" ma:root="true" ma:fieldsID="3341115638097ccff8317d1ff4ffd8a6" ns3:_="">
    <xsd:import namespace="5b6d702d-39db-4f9c-b71b-2d0a79adac7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d702d-39db-4f9c-b71b-2d0a79ada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b6d702d-39db-4f9c-b71b-2d0a79adac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2C4D5-FA81-4EB8-AAB8-5F10BBB15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d702d-39db-4f9c-b71b-2d0a79ada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68228-A1DC-4475-9B6E-99DDDDB4838B}">
  <ds:schemaRef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b6d702d-39db-4f9c-b71b-2d0a79adac72"/>
    <ds:schemaRef ds:uri="http://purl.org/dc/terms/"/>
  </ds:schemaRefs>
</ds:datastoreItem>
</file>

<file path=customXml/itemProps3.xml><?xml version="1.0" encoding="utf-8"?>
<ds:datastoreItem xmlns:ds="http://schemas.openxmlformats.org/officeDocument/2006/customXml" ds:itemID="{FBCF3E87-1BA8-4257-80CE-55E824ED97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4029</Words>
  <Application>Microsoft Office PowerPoint</Application>
  <PresentationFormat>On-screen Show (16:9)</PresentationFormat>
  <Paragraphs>312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Helvetica</vt:lpstr>
      <vt:lpstr>YouTube Noto</vt:lpstr>
      <vt:lpstr>Office Theme</vt:lpstr>
      <vt:lpstr>CMNS 201:  Finding empirical research articles</vt:lpstr>
      <vt:lpstr>Start by opening the CMNS 201 Library research guide </vt:lpstr>
      <vt:lpstr>TUTORIAL OVERVIEW</vt:lpstr>
      <vt:lpstr>TUTORIAL DELIVERABLE</vt:lpstr>
      <vt:lpstr>PowerPoint Presentation</vt:lpstr>
      <vt:lpstr> </vt:lpstr>
      <vt:lpstr>PowerPoint Presentation</vt:lpstr>
      <vt:lpstr>Why start with a literature review?</vt:lpstr>
      <vt:lpstr>PowerPoint Presentation</vt:lpstr>
      <vt:lpstr>Empirical research studies </vt:lpstr>
      <vt:lpstr>Anatomy of an empirical research article</vt:lpstr>
      <vt:lpstr>Empirical article sample</vt:lpstr>
      <vt:lpstr>PowerPoint Presentation</vt:lpstr>
      <vt:lpstr>PowerPoint Presentation</vt:lpstr>
      <vt:lpstr>PowerPoint Presentation</vt:lpstr>
      <vt:lpstr>PowerPoint Presentation</vt:lpstr>
      <vt:lpstr>PowerPoint Presentation</vt:lpstr>
      <vt:lpstr>Your research topic</vt:lpstr>
      <vt:lpstr>Hashtags in activism</vt:lpstr>
      <vt:lpstr>PowerPoint Presentation</vt:lpstr>
      <vt:lpstr>Starting research question</vt:lpstr>
      <vt:lpstr>Key concepts = search terms</vt:lpstr>
      <vt:lpstr>Alternative search terms</vt:lpstr>
      <vt:lpstr>Boolean operators: OR, AND</vt:lpstr>
      <vt:lpstr>PowerPoint Presentation</vt:lpstr>
      <vt:lpstr>Assessing search results </vt:lpstr>
      <vt:lpstr>PowerPoint Presentation</vt:lpstr>
      <vt:lpstr>PowerPoint Presentation</vt:lpstr>
      <vt:lpstr>TIME TO SEARCH YOUR own TOPIC </vt:lpstr>
      <vt:lpstr>Search and evaluate</vt:lpstr>
      <vt:lpstr>Assignment support after this class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2017-09-18T22:43:09Z</dcterms:created>
  <dcterms:modified xsi:type="dcterms:W3CDTF">2025-01-29T01:16:29Z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0x010100356061AFFB7E894E8E11F258BE27E375</vt:lpwstr>
  </property>
</Properties>
</file>